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1"/>
  </p:sldMasterIdLst>
  <p:notesMasterIdLst>
    <p:notesMasterId r:id="rId325"/>
  </p:notesMasterIdLst>
  <p:handoutMasterIdLst>
    <p:handoutMasterId r:id="rId326"/>
  </p:handoutMasterIdLst>
  <p:sldIdLst>
    <p:sldId id="524" r:id="rId2"/>
    <p:sldId id="806" r:id="rId3"/>
    <p:sldId id="336" r:id="rId4"/>
    <p:sldId id="338" r:id="rId5"/>
    <p:sldId id="337" r:id="rId6"/>
    <p:sldId id="335" r:id="rId7"/>
    <p:sldId id="330" r:id="rId8"/>
    <p:sldId id="339" r:id="rId9"/>
    <p:sldId id="807" r:id="rId10"/>
    <p:sldId id="363" r:id="rId11"/>
    <p:sldId id="364" r:id="rId12"/>
    <p:sldId id="365" r:id="rId13"/>
    <p:sldId id="353" r:id="rId14"/>
    <p:sldId id="332" r:id="rId15"/>
    <p:sldId id="367" r:id="rId16"/>
    <p:sldId id="368" r:id="rId17"/>
    <p:sldId id="369" r:id="rId18"/>
    <p:sldId id="489" r:id="rId19"/>
    <p:sldId id="822" r:id="rId20"/>
    <p:sldId id="823" r:id="rId21"/>
    <p:sldId id="529" r:id="rId22"/>
    <p:sldId id="825" r:id="rId23"/>
    <p:sldId id="828" r:id="rId24"/>
    <p:sldId id="829" r:id="rId25"/>
    <p:sldId id="834" r:id="rId26"/>
    <p:sldId id="835" r:id="rId27"/>
    <p:sldId id="832" r:id="rId28"/>
    <p:sldId id="833" r:id="rId29"/>
    <p:sldId id="830" r:id="rId30"/>
    <p:sldId id="827" r:id="rId31"/>
    <p:sldId id="813" r:id="rId32"/>
    <p:sldId id="836" r:id="rId33"/>
    <p:sldId id="814" r:id="rId34"/>
    <p:sldId id="824" r:id="rId35"/>
    <p:sldId id="826" r:id="rId36"/>
    <p:sldId id="854" r:id="rId37"/>
    <p:sldId id="811" r:id="rId38"/>
    <p:sldId id="812" r:id="rId39"/>
    <p:sldId id="839" r:id="rId40"/>
    <p:sldId id="840" r:id="rId41"/>
    <p:sldId id="845" r:id="rId42"/>
    <p:sldId id="846" r:id="rId43"/>
    <p:sldId id="841" r:id="rId44"/>
    <p:sldId id="842" r:id="rId45"/>
    <p:sldId id="843" r:id="rId46"/>
    <p:sldId id="847" r:id="rId47"/>
    <p:sldId id="844" r:id="rId48"/>
    <p:sldId id="848" r:id="rId49"/>
    <p:sldId id="849" r:id="rId50"/>
    <p:sldId id="856" r:id="rId51"/>
    <p:sldId id="855" r:id="rId52"/>
    <p:sldId id="857" r:id="rId53"/>
    <p:sldId id="850" r:id="rId54"/>
    <p:sldId id="858" r:id="rId55"/>
    <p:sldId id="851" r:id="rId56"/>
    <p:sldId id="859" r:id="rId57"/>
    <p:sldId id="873" r:id="rId58"/>
    <p:sldId id="852" r:id="rId59"/>
    <p:sldId id="853" r:id="rId60"/>
    <p:sldId id="863" r:id="rId61"/>
    <p:sldId id="864" r:id="rId62"/>
    <p:sldId id="861" r:id="rId63"/>
    <p:sldId id="860" r:id="rId64"/>
    <p:sldId id="889" r:id="rId65"/>
    <p:sldId id="890" r:id="rId66"/>
    <p:sldId id="891" r:id="rId67"/>
    <p:sldId id="892" r:id="rId68"/>
    <p:sldId id="893" r:id="rId69"/>
    <p:sldId id="894" r:id="rId70"/>
    <p:sldId id="895" r:id="rId71"/>
    <p:sldId id="896" r:id="rId72"/>
    <p:sldId id="837" r:id="rId73"/>
    <p:sldId id="815" r:id="rId74"/>
    <p:sldId id="865" r:id="rId75"/>
    <p:sldId id="866" r:id="rId76"/>
    <p:sldId id="868" r:id="rId77"/>
    <p:sldId id="816" r:id="rId78"/>
    <p:sldId id="897" r:id="rId79"/>
    <p:sldId id="898" r:id="rId80"/>
    <p:sldId id="904" r:id="rId81"/>
    <p:sldId id="869" r:id="rId82"/>
    <p:sldId id="899" r:id="rId83"/>
    <p:sldId id="900" r:id="rId84"/>
    <p:sldId id="817" r:id="rId85"/>
    <p:sldId id="818" r:id="rId86"/>
    <p:sldId id="870" r:id="rId87"/>
    <p:sldId id="819" r:id="rId88"/>
    <p:sldId id="871" r:id="rId89"/>
    <p:sldId id="1114" r:id="rId90"/>
    <p:sldId id="901" r:id="rId91"/>
    <p:sldId id="902" r:id="rId92"/>
    <p:sldId id="903" r:id="rId93"/>
    <p:sldId id="919" r:id="rId94"/>
    <p:sldId id="920" r:id="rId95"/>
    <p:sldId id="921" r:id="rId96"/>
    <p:sldId id="922" r:id="rId97"/>
    <p:sldId id="872" r:id="rId98"/>
    <p:sldId id="820" r:id="rId99"/>
    <p:sldId id="874" r:id="rId100"/>
    <p:sldId id="875" r:id="rId101"/>
    <p:sldId id="938" r:id="rId102"/>
    <p:sldId id="939" r:id="rId103"/>
    <p:sldId id="876" r:id="rId104"/>
    <p:sldId id="940" r:id="rId105"/>
    <p:sldId id="885" r:id="rId106"/>
    <p:sldId id="937" r:id="rId107"/>
    <p:sldId id="877" r:id="rId108"/>
    <p:sldId id="941" r:id="rId109"/>
    <p:sldId id="884" r:id="rId110"/>
    <p:sldId id="942" r:id="rId111"/>
    <p:sldId id="943" r:id="rId112"/>
    <p:sldId id="878" r:id="rId113"/>
    <p:sldId id="879" r:id="rId114"/>
    <p:sldId id="880" r:id="rId115"/>
    <p:sldId id="886" r:id="rId116"/>
    <p:sldId id="905" r:id="rId117"/>
    <p:sldId id="907" r:id="rId118"/>
    <p:sldId id="909" r:id="rId119"/>
    <p:sldId id="906" r:id="rId120"/>
    <p:sldId id="887" r:id="rId121"/>
    <p:sldId id="888" r:id="rId122"/>
    <p:sldId id="923" r:id="rId123"/>
    <p:sldId id="881" r:id="rId124"/>
    <p:sldId id="882" r:id="rId125"/>
    <p:sldId id="916" r:id="rId126"/>
    <p:sldId id="944" r:id="rId127"/>
    <p:sldId id="883" r:id="rId128"/>
    <p:sldId id="917" r:id="rId129"/>
    <p:sldId id="910" r:id="rId130"/>
    <p:sldId id="911" r:id="rId131"/>
    <p:sldId id="912" r:id="rId132"/>
    <p:sldId id="913" r:id="rId133"/>
    <p:sldId id="914" r:id="rId134"/>
    <p:sldId id="915" r:id="rId135"/>
    <p:sldId id="918" r:id="rId136"/>
    <p:sldId id="1127" r:id="rId137"/>
    <p:sldId id="1128" r:id="rId138"/>
    <p:sldId id="1129" r:id="rId139"/>
    <p:sldId id="924" r:id="rId140"/>
    <p:sldId id="925" r:id="rId141"/>
    <p:sldId id="926" r:id="rId142"/>
    <p:sldId id="1115" r:id="rId143"/>
    <p:sldId id="927" r:id="rId144"/>
    <p:sldId id="1116" r:id="rId145"/>
    <p:sldId id="1117" r:id="rId146"/>
    <p:sldId id="928" r:id="rId147"/>
    <p:sldId id="929" r:id="rId148"/>
    <p:sldId id="932" r:id="rId149"/>
    <p:sldId id="933" r:id="rId150"/>
    <p:sldId id="934" r:id="rId151"/>
    <p:sldId id="930" r:id="rId152"/>
    <p:sldId id="935" r:id="rId153"/>
    <p:sldId id="936" r:id="rId154"/>
    <p:sldId id="961" r:id="rId155"/>
    <p:sldId id="962" r:id="rId156"/>
    <p:sldId id="963" r:id="rId157"/>
    <p:sldId id="965" r:id="rId158"/>
    <p:sldId id="964" r:id="rId159"/>
    <p:sldId id="931" r:id="rId160"/>
    <p:sldId id="945" r:id="rId161"/>
    <p:sldId id="946" r:id="rId162"/>
    <p:sldId id="956" r:id="rId163"/>
    <p:sldId id="954" r:id="rId164"/>
    <p:sldId id="1118" r:id="rId165"/>
    <p:sldId id="947" r:id="rId166"/>
    <p:sldId id="1119" r:id="rId167"/>
    <p:sldId id="948" r:id="rId168"/>
    <p:sldId id="949" r:id="rId169"/>
    <p:sldId id="966" r:id="rId170"/>
    <p:sldId id="1120" r:id="rId171"/>
    <p:sldId id="1130" r:id="rId172"/>
    <p:sldId id="950" r:id="rId173"/>
    <p:sldId id="959" r:id="rId174"/>
    <p:sldId id="967" r:id="rId175"/>
    <p:sldId id="958" r:id="rId176"/>
    <p:sldId id="968" r:id="rId177"/>
    <p:sldId id="969" r:id="rId178"/>
    <p:sldId id="1121" r:id="rId179"/>
    <p:sldId id="960" r:id="rId180"/>
    <p:sldId id="1122" r:id="rId181"/>
    <p:sldId id="1123" r:id="rId182"/>
    <p:sldId id="1124" r:id="rId183"/>
    <p:sldId id="1125" r:id="rId184"/>
    <p:sldId id="1126" r:id="rId185"/>
    <p:sldId id="957" r:id="rId186"/>
    <p:sldId id="971" r:id="rId187"/>
    <p:sldId id="972" r:id="rId188"/>
    <p:sldId id="998" r:id="rId189"/>
    <p:sldId id="970" r:id="rId190"/>
    <p:sldId id="951" r:id="rId191"/>
    <p:sldId id="952" r:id="rId192"/>
    <p:sldId id="974" r:id="rId193"/>
    <p:sldId id="973" r:id="rId194"/>
    <p:sldId id="975" r:id="rId195"/>
    <p:sldId id="979" r:id="rId196"/>
    <p:sldId id="980" r:id="rId197"/>
    <p:sldId id="981" r:id="rId198"/>
    <p:sldId id="982" r:id="rId199"/>
    <p:sldId id="986" r:id="rId200"/>
    <p:sldId id="989" r:id="rId201"/>
    <p:sldId id="987" r:id="rId202"/>
    <p:sldId id="990" r:id="rId203"/>
    <p:sldId id="991" r:id="rId204"/>
    <p:sldId id="992" r:id="rId205"/>
    <p:sldId id="983" r:id="rId206"/>
    <p:sldId id="993" r:id="rId207"/>
    <p:sldId id="994" r:id="rId208"/>
    <p:sldId id="995" r:id="rId209"/>
    <p:sldId id="996" r:id="rId210"/>
    <p:sldId id="997" r:id="rId211"/>
    <p:sldId id="984" r:id="rId212"/>
    <p:sldId id="985" r:id="rId213"/>
    <p:sldId id="976" r:id="rId214"/>
    <p:sldId id="978" r:id="rId215"/>
    <p:sldId id="1006" r:id="rId216"/>
    <p:sldId id="1013" r:id="rId217"/>
    <p:sldId id="1012" r:id="rId218"/>
    <p:sldId id="1010" r:id="rId219"/>
    <p:sldId id="1011" r:id="rId220"/>
    <p:sldId id="1007" r:id="rId221"/>
    <p:sldId id="1008" r:id="rId222"/>
    <p:sldId id="1009" r:id="rId223"/>
    <p:sldId id="1004" r:id="rId224"/>
    <p:sldId id="1015" r:id="rId225"/>
    <p:sldId id="1018" r:id="rId226"/>
    <p:sldId id="1019" r:id="rId227"/>
    <p:sldId id="1016" r:id="rId228"/>
    <p:sldId id="1017" r:id="rId229"/>
    <p:sldId id="1014" r:id="rId230"/>
    <p:sldId id="999" r:id="rId231"/>
    <p:sldId id="1020" r:id="rId232"/>
    <p:sldId id="1024" r:id="rId233"/>
    <p:sldId id="1025" r:id="rId234"/>
    <p:sldId id="1026" r:id="rId235"/>
    <p:sldId id="1027" r:id="rId236"/>
    <p:sldId id="1021" r:id="rId237"/>
    <p:sldId id="1028" r:id="rId238"/>
    <p:sldId id="1029" r:id="rId239"/>
    <p:sldId id="1022" r:id="rId240"/>
    <p:sldId id="1030" r:id="rId241"/>
    <p:sldId id="1033" r:id="rId242"/>
    <p:sldId id="1031" r:id="rId243"/>
    <p:sldId id="1034" r:id="rId244"/>
    <p:sldId id="1023" r:id="rId245"/>
    <p:sldId id="1035" r:id="rId246"/>
    <p:sldId id="1036" r:id="rId247"/>
    <p:sldId id="1037" r:id="rId248"/>
    <p:sldId id="1038" r:id="rId249"/>
    <p:sldId id="1032" r:id="rId250"/>
    <p:sldId id="1039" r:id="rId251"/>
    <p:sldId id="1040" r:id="rId252"/>
    <p:sldId id="1041" r:id="rId253"/>
    <p:sldId id="1042" r:id="rId254"/>
    <p:sldId id="1043" r:id="rId255"/>
    <p:sldId id="1044" r:id="rId256"/>
    <p:sldId id="1045" r:id="rId257"/>
    <p:sldId id="1046" r:id="rId258"/>
    <p:sldId id="1048" r:id="rId259"/>
    <p:sldId id="1047" r:id="rId260"/>
    <p:sldId id="1049" r:id="rId261"/>
    <p:sldId id="1063" r:id="rId262"/>
    <p:sldId id="1062" r:id="rId263"/>
    <p:sldId id="1064" r:id="rId264"/>
    <p:sldId id="1050" r:id="rId265"/>
    <p:sldId id="1051" r:id="rId266"/>
    <p:sldId id="1052" r:id="rId267"/>
    <p:sldId id="1053" r:id="rId268"/>
    <p:sldId id="1054" r:id="rId269"/>
    <p:sldId id="1055" r:id="rId270"/>
    <p:sldId id="1056" r:id="rId271"/>
    <p:sldId id="1057" r:id="rId272"/>
    <p:sldId id="1059" r:id="rId273"/>
    <p:sldId id="1058" r:id="rId274"/>
    <p:sldId id="1060" r:id="rId275"/>
    <p:sldId id="1061" r:id="rId276"/>
    <p:sldId id="1065" r:id="rId277"/>
    <p:sldId id="1066" r:id="rId278"/>
    <p:sldId id="1069" r:id="rId279"/>
    <p:sldId id="1067" r:id="rId280"/>
    <p:sldId id="1068" r:id="rId281"/>
    <p:sldId id="1070" r:id="rId282"/>
    <p:sldId id="1071" r:id="rId283"/>
    <p:sldId id="1075" r:id="rId284"/>
    <p:sldId id="1076" r:id="rId285"/>
    <p:sldId id="1072" r:id="rId286"/>
    <p:sldId id="1077" r:id="rId287"/>
    <p:sldId id="1078" r:id="rId288"/>
    <p:sldId id="1079" r:id="rId289"/>
    <p:sldId id="1080" r:id="rId290"/>
    <p:sldId id="1073" r:id="rId291"/>
    <p:sldId id="1082" r:id="rId292"/>
    <p:sldId id="1083" r:id="rId293"/>
    <p:sldId id="1085" r:id="rId294"/>
    <p:sldId id="1084" r:id="rId295"/>
    <p:sldId id="1081" r:id="rId296"/>
    <p:sldId id="1086" r:id="rId297"/>
    <p:sldId id="1074" r:id="rId298"/>
    <p:sldId id="1088" r:id="rId299"/>
    <p:sldId id="1092" r:id="rId300"/>
    <p:sldId id="1093" r:id="rId301"/>
    <p:sldId id="1094" r:id="rId302"/>
    <p:sldId id="1095" r:id="rId303"/>
    <p:sldId id="1096" r:id="rId304"/>
    <p:sldId id="1097" r:id="rId305"/>
    <p:sldId id="1087" r:id="rId306"/>
    <p:sldId id="1098" r:id="rId307"/>
    <p:sldId id="1099" r:id="rId308"/>
    <p:sldId id="1089" r:id="rId309"/>
    <p:sldId id="1100" r:id="rId310"/>
    <p:sldId id="1101" r:id="rId311"/>
    <p:sldId id="1102" r:id="rId312"/>
    <p:sldId id="1090" r:id="rId313"/>
    <p:sldId id="1103" r:id="rId314"/>
    <p:sldId id="1104" r:id="rId315"/>
    <p:sldId id="1105" r:id="rId316"/>
    <p:sldId id="1107" r:id="rId317"/>
    <p:sldId id="1091" r:id="rId318"/>
    <p:sldId id="1108" r:id="rId319"/>
    <p:sldId id="1109" r:id="rId320"/>
    <p:sldId id="1110" r:id="rId321"/>
    <p:sldId id="1111" r:id="rId322"/>
    <p:sldId id="1112" r:id="rId323"/>
    <p:sldId id="1113" r:id="rId324"/>
  </p:sldIdLst>
  <p:sldSz cx="12192000" cy="6858000"/>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8D230F3-CF80-4859-8CE7-A43EE81993B5}" styleName="Estilo Claro 1 - Ênfase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93296810-A885-4BE3-A3E7-6D5BEEA58F35}" styleName="Estilo Médio 2 - Ênfase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18061" autoAdjust="0"/>
    <p:restoredTop sz="93923" autoAdjust="0"/>
  </p:normalViewPr>
  <p:slideViewPr>
    <p:cSldViewPr snapToGrid="0">
      <p:cViewPr varScale="1">
        <p:scale>
          <a:sx n="68" d="100"/>
          <a:sy n="68" d="100"/>
        </p:scale>
        <p:origin x="500" y="52"/>
      </p:cViewPr>
      <p:guideLst/>
    </p:cSldViewPr>
  </p:slideViewPr>
  <p:outlineViewPr>
    <p:cViewPr>
      <p:scale>
        <a:sx n="33" d="100"/>
        <a:sy n="33" d="100"/>
      </p:scale>
      <p:origin x="0" y="-45296"/>
    </p:cViewPr>
  </p:outlineViewPr>
  <p:notesTextViewPr>
    <p:cViewPr>
      <p:scale>
        <a:sx n="1" d="1"/>
        <a:sy n="1" d="1"/>
      </p:scale>
      <p:origin x="0" y="0"/>
    </p:cViewPr>
  </p:notesTextViewPr>
  <p:sorterViewPr>
    <p:cViewPr>
      <p:scale>
        <a:sx n="100" d="100"/>
        <a:sy n="100" d="100"/>
      </p:scale>
      <p:origin x="0" y="-98896"/>
    </p:cViewPr>
  </p:sorterViewPr>
  <p:notesViewPr>
    <p:cSldViewPr snapToGrid="0">
      <p:cViewPr varScale="1">
        <p:scale>
          <a:sx n="51" d="100"/>
          <a:sy n="51" d="100"/>
        </p:scale>
        <p:origin x="2624" y="28"/>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303" Type="http://schemas.openxmlformats.org/officeDocument/2006/relationships/slide" Target="slides/slide302.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324" Type="http://schemas.openxmlformats.org/officeDocument/2006/relationships/slide" Target="slides/slide323.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247" Type="http://schemas.openxmlformats.org/officeDocument/2006/relationships/slide" Target="slides/slide246.xml"/><Relationship Id="rId107" Type="http://schemas.openxmlformats.org/officeDocument/2006/relationships/slide" Target="slides/slide106.xml"/><Relationship Id="rId268" Type="http://schemas.openxmlformats.org/officeDocument/2006/relationships/slide" Target="slides/slide267.xml"/><Relationship Id="rId289" Type="http://schemas.openxmlformats.org/officeDocument/2006/relationships/slide" Target="slides/slide288.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314" Type="http://schemas.openxmlformats.org/officeDocument/2006/relationships/slide" Target="slides/slide313.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slide" Target="slides/slide236.xml"/><Relationship Id="rId258" Type="http://schemas.openxmlformats.org/officeDocument/2006/relationships/slide" Target="slides/slide257.xml"/><Relationship Id="rId279" Type="http://schemas.openxmlformats.org/officeDocument/2006/relationships/slide" Target="slides/slide278.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25" Type="http://schemas.openxmlformats.org/officeDocument/2006/relationships/notesMaster" Target="notesMasters/notesMaster1.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slide" Target="slides/slide247.xml"/><Relationship Id="rId269" Type="http://schemas.openxmlformats.org/officeDocument/2006/relationships/slide" Target="slides/slide268.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280" Type="http://schemas.openxmlformats.org/officeDocument/2006/relationships/slide" Target="slides/slide279.xml"/><Relationship Id="rId315" Type="http://schemas.openxmlformats.org/officeDocument/2006/relationships/slide" Target="slides/slide314.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291" Type="http://schemas.openxmlformats.org/officeDocument/2006/relationships/slide" Target="slides/slide290.xml"/><Relationship Id="rId305" Type="http://schemas.openxmlformats.org/officeDocument/2006/relationships/slide" Target="slides/slide304.xml"/><Relationship Id="rId326" Type="http://schemas.openxmlformats.org/officeDocument/2006/relationships/handoutMaster" Target="handoutMasters/handoutMaster1.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281" Type="http://schemas.openxmlformats.org/officeDocument/2006/relationships/slide" Target="slides/slide280.xml"/><Relationship Id="rId316" Type="http://schemas.openxmlformats.org/officeDocument/2006/relationships/slide" Target="slides/slide315.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slide" Target="slides/slide249.xml"/><Relationship Id="rId271" Type="http://schemas.openxmlformats.org/officeDocument/2006/relationships/slide" Target="slides/slide270.xml"/><Relationship Id="rId292" Type="http://schemas.openxmlformats.org/officeDocument/2006/relationships/slide" Target="slides/slide291.xml"/><Relationship Id="rId306" Type="http://schemas.openxmlformats.org/officeDocument/2006/relationships/slide" Target="slides/slide305.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327" Type="http://schemas.openxmlformats.org/officeDocument/2006/relationships/presProps" Target="presProps.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261" Type="http://schemas.openxmlformats.org/officeDocument/2006/relationships/slide" Target="slides/slide260.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282" Type="http://schemas.openxmlformats.org/officeDocument/2006/relationships/slide" Target="slides/slide281.xml"/><Relationship Id="rId312" Type="http://schemas.openxmlformats.org/officeDocument/2006/relationships/slide" Target="slides/slide311.xml"/><Relationship Id="rId317" Type="http://schemas.openxmlformats.org/officeDocument/2006/relationships/slide" Target="slides/slide31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219" Type="http://schemas.openxmlformats.org/officeDocument/2006/relationships/slide" Target="slides/slide218.xml"/><Relationship Id="rId3" Type="http://schemas.openxmlformats.org/officeDocument/2006/relationships/slide" Target="slides/slide2.xml"/><Relationship Id="rId214" Type="http://schemas.openxmlformats.org/officeDocument/2006/relationships/slide" Target="slides/slide213.xml"/><Relationship Id="rId230" Type="http://schemas.openxmlformats.org/officeDocument/2006/relationships/slide" Target="slides/slide229.xml"/><Relationship Id="rId235" Type="http://schemas.openxmlformats.org/officeDocument/2006/relationships/slide" Target="slides/slide234.xml"/><Relationship Id="rId251" Type="http://schemas.openxmlformats.org/officeDocument/2006/relationships/slide" Target="slides/slide250.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72" Type="http://schemas.openxmlformats.org/officeDocument/2006/relationships/slide" Target="slides/slide271.xml"/><Relationship Id="rId293" Type="http://schemas.openxmlformats.org/officeDocument/2006/relationships/slide" Target="slides/slide292.xml"/><Relationship Id="rId302" Type="http://schemas.openxmlformats.org/officeDocument/2006/relationships/slide" Target="slides/slide301.xml"/><Relationship Id="rId307" Type="http://schemas.openxmlformats.org/officeDocument/2006/relationships/slide" Target="slides/slide306.xml"/><Relationship Id="rId323" Type="http://schemas.openxmlformats.org/officeDocument/2006/relationships/slide" Target="slides/slide322.xml"/><Relationship Id="rId328"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slide" Target="slides/slide219.xml"/><Relationship Id="rId225" Type="http://schemas.openxmlformats.org/officeDocument/2006/relationships/slide" Target="slides/slide224.xml"/><Relationship Id="rId241" Type="http://schemas.openxmlformats.org/officeDocument/2006/relationships/slide" Target="slides/slide240.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262" Type="http://schemas.openxmlformats.org/officeDocument/2006/relationships/slide" Target="slides/slide261.xml"/><Relationship Id="rId283" Type="http://schemas.openxmlformats.org/officeDocument/2006/relationships/slide" Target="slides/slide282.xml"/><Relationship Id="rId313" Type="http://schemas.openxmlformats.org/officeDocument/2006/relationships/slide" Target="slides/slide312.xml"/><Relationship Id="rId318" Type="http://schemas.openxmlformats.org/officeDocument/2006/relationships/slide" Target="slides/slide317.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308" Type="http://schemas.openxmlformats.org/officeDocument/2006/relationships/slide" Target="slides/slide307.xml"/><Relationship Id="rId329" Type="http://schemas.openxmlformats.org/officeDocument/2006/relationships/theme" Target="theme/theme1.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19" Type="http://schemas.openxmlformats.org/officeDocument/2006/relationships/slide" Target="slides/slide318.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330" Type="http://schemas.openxmlformats.org/officeDocument/2006/relationships/tableStyles" Target="tableStyles.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slide" Target="slides/slide308.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slide" Target="slides/slide319.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26.w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224.wmf"/><Relationship Id="rId2" Type="http://schemas.openxmlformats.org/officeDocument/2006/relationships/image" Target="../media/image223.wmf"/><Relationship Id="rId1" Type="http://schemas.openxmlformats.org/officeDocument/2006/relationships/image" Target="../media/image222.wmf"/><Relationship Id="rId5" Type="http://schemas.openxmlformats.org/officeDocument/2006/relationships/image" Target="../media/image226.wmf"/><Relationship Id="rId4" Type="http://schemas.openxmlformats.org/officeDocument/2006/relationships/image" Target="../media/image225.w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242.wmf"/><Relationship Id="rId2" Type="http://schemas.openxmlformats.org/officeDocument/2006/relationships/image" Target="../media/image241.wmf"/><Relationship Id="rId1" Type="http://schemas.openxmlformats.org/officeDocument/2006/relationships/image" Target="../media/image240.wmf"/><Relationship Id="rId5" Type="http://schemas.openxmlformats.org/officeDocument/2006/relationships/image" Target="../media/image244.wmf"/><Relationship Id="rId4" Type="http://schemas.openxmlformats.org/officeDocument/2006/relationships/image" Target="../media/image243.wmf"/></Relationships>
</file>

<file path=ppt/drawings/_rels/vmlDrawing12.vml.rels><?xml version="1.0" encoding="UTF-8" standalone="yes"?>
<Relationships xmlns="http://schemas.openxmlformats.org/package/2006/relationships"><Relationship Id="rId3" Type="http://schemas.openxmlformats.org/officeDocument/2006/relationships/image" Target="../media/image248.wmf"/><Relationship Id="rId2" Type="http://schemas.openxmlformats.org/officeDocument/2006/relationships/image" Target="../media/image247.wmf"/><Relationship Id="rId1" Type="http://schemas.openxmlformats.org/officeDocument/2006/relationships/image" Target="../media/image246.wmf"/><Relationship Id="rId4" Type="http://schemas.openxmlformats.org/officeDocument/2006/relationships/image" Target="../media/image249.wmf"/></Relationships>
</file>

<file path=ppt/drawings/_rels/vmlDrawing13.vml.rels><?xml version="1.0" encoding="UTF-8" standalone="yes"?>
<Relationships xmlns="http://schemas.openxmlformats.org/package/2006/relationships"><Relationship Id="rId3" Type="http://schemas.openxmlformats.org/officeDocument/2006/relationships/image" Target="../media/image264.wmf"/><Relationship Id="rId2" Type="http://schemas.openxmlformats.org/officeDocument/2006/relationships/image" Target="../media/image263.wmf"/><Relationship Id="rId1" Type="http://schemas.openxmlformats.org/officeDocument/2006/relationships/image" Target="../media/image262.wmf"/><Relationship Id="rId5" Type="http://schemas.openxmlformats.org/officeDocument/2006/relationships/image" Target="../media/image266.wmf"/><Relationship Id="rId4" Type="http://schemas.openxmlformats.org/officeDocument/2006/relationships/image" Target="../media/image265.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88.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88.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98.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200.wmf"/><Relationship Id="rId2" Type="http://schemas.openxmlformats.org/officeDocument/2006/relationships/image" Target="../media/image199.wmf"/><Relationship Id="rId1" Type="http://schemas.openxmlformats.org/officeDocument/2006/relationships/image" Target="../media/image198.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01.w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203.wmf"/><Relationship Id="rId1" Type="http://schemas.openxmlformats.org/officeDocument/2006/relationships/image" Target="../media/image202.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222.w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224.wmf"/><Relationship Id="rId2" Type="http://schemas.openxmlformats.org/officeDocument/2006/relationships/image" Target="../media/image223.wmf"/><Relationship Id="rId1" Type="http://schemas.openxmlformats.org/officeDocument/2006/relationships/image" Target="../media/image222.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AC4AEE4-27A6-43A8-93EA-97FDFE1790FF}" type="datetimeFigureOut">
              <a:rPr lang="pt-BR" smtClean="0"/>
              <a:t>14/03/2019</a:t>
            </a:fld>
            <a:endParaRPr lang="pt-BR"/>
          </a:p>
        </p:txBody>
      </p:sp>
      <p:sp>
        <p:nvSpPr>
          <p:cNvPr id="4" name="Espaço Reservado para Rodapé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5" name="Espaço Reservado para Número de Slide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50D741C-ECE4-42A6-A318-15DEFE9C28DB}" type="slidenum">
              <a:rPr lang="pt-BR" smtClean="0"/>
              <a:t>‹nº›</a:t>
            </a:fld>
            <a:endParaRPr lang="pt-BR"/>
          </a:p>
        </p:txBody>
      </p:sp>
    </p:spTree>
    <p:extLst>
      <p:ext uri="{BB962C8B-B14F-4D97-AF65-F5344CB8AC3E}">
        <p14:creationId xmlns:p14="http://schemas.microsoft.com/office/powerpoint/2010/main" val="299332098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7CCCFED-2B61-46D1-A926-3F795F29CBB5}" type="datetimeFigureOut">
              <a:rPr lang="pt-BR" smtClean="0"/>
              <a:t>14/03/2019</a:t>
            </a:fld>
            <a:endParaRPr lang="pt-BR"/>
          </a:p>
        </p:txBody>
      </p:sp>
      <p:sp>
        <p:nvSpPr>
          <p:cNvPr id="4" name="Espaço Reservado para Imagem de Sli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0576991-713B-4980-AF7E-91F65288DCBD}" type="slidenum">
              <a:rPr lang="pt-BR" smtClean="0"/>
              <a:t>‹nº›</a:t>
            </a:fld>
            <a:endParaRPr lang="pt-BR"/>
          </a:p>
        </p:txBody>
      </p:sp>
    </p:spTree>
    <p:extLst>
      <p:ext uri="{BB962C8B-B14F-4D97-AF65-F5344CB8AC3E}">
        <p14:creationId xmlns:p14="http://schemas.microsoft.com/office/powerpoint/2010/main" val="29403192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10"/>
          </p:nvPr>
        </p:nvSpPr>
        <p:spPr/>
        <p:txBody>
          <a:bodyPr/>
          <a:lstStyle/>
          <a:p>
            <a:fld id="{F0576991-713B-4980-AF7E-91F65288DCBD}" type="slidenum">
              <a:rPr lang="pt-BR" smtClean="0"/>
              <a:t>90</a:t>
            </a:fld>
            <a:endParaRPr lang="pt-BR"/>
          </a:p>
        </p:txBody>
      </p:sp>
    </p:spTree>
    <p:extLst>
      <p:ext uri="{BB962C8B-B14F-4D97-AF65-F5344CB8AC3E}">
        <p14:creationId xmlns:p14="http://schemas.microsoft.com/office/powerpoint/2010/main" val="34249398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3/14/2019</a:t>
            </a:fld>
            <a:endParaRPr lang="en-US" dirty="0"/>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lvl1pPr>
              <a:defRPr/>
            </a:lvl1pPr>
          </a:lstStyle>
          <a:p>
            <a:r>
              <a:rPr lang="en-US" altLang="en-US" dirty="0"/>
              <a:t>Prof. Elyr Teixeira</a:t>
            </a:r>
          </a:p>
        </p:txBody>
      </p:sp>
      <p:sp>
        <p:nvSpPr>
          <p:cNvPr id="6" name="Slide Number Placeholder 5"/>
          <p:cNvSpPr>
            <a:spLocks noGrp="1"/>
          </p:cNvSpPr>
          <p:nvPr>
            <p:ph type="sldNum" sz="quarter" idx="12"/>
          </p:nvPr>
        </p:nvSpPr>
        <p:spPr/>
        <p:txBody>
          <a:bodyPr/>
          <a:lstStyle/>
          <a:p>
            <a:fld id="{1EB167AB-9905-4E15-9FCE-3B1958F111C1}" type="slidenum">
              <a:rPr lang="en-US" altLang="en-US" smtClean="0"/>
              <a:pPr/>
              <a:t>‹nº›</a:t>
            </a:fld>
            <a:endParaRPr lang="en-US" altLang="en-US"/>
          </a:p>
        </p:txBody>
      </p:sp>
    </p:spTree>
    <p:extLst>
      <p:ext uri="{BB962C8B-B14F-4D97-AF65-F5344CB8AC3E}">
        <p14:creationId xmlns:p14="http://schemas.microsoft.com/office/powerpoint/2010/main" val="6214674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3/14/2019</a:t>
            </a:fld>
            <a:endParaRPr lang="en-US" dirty="0"/>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lvl1pPr>
              <a:defRPr/>
            </a:lvl1pPr>
          </a:lstStyle>
          <a:p>
            <a:r>
              <a:rPr lang="en-US" altLang="en-US" dirty="0"/>
              <a:t>Prof. Elyr Teixeira</a:t>
            </a:r>
          </a:p>
        </p:txBody>
      </p:sp>
      <p:sp>
        <p:nvSpPr>
          <p:cNvPr id="6" name="Slide Number Placeholder 5"/>
          <p:cNvSpPr>
            <a:spLocks noGrp="1"/>
          </p:cNvSpPr>
          <p:nvPr>
            <p:ph type="sldNum" sz="quarter" idx="12"/>
          </p:nvPr>
        </p:nvSpPr>
        <p:spPr/>
        <p:txBody>
          <a:bodyPr/>
          <a:lstStyle/>
          <a:p>
            <a:fld id="{55C74451-9D6C-4F69-AE1D-9F8AF0A86CCE}" type="slidenum">
              <a:rPr lang="en-US" altLang="en-US" smtClean="0"/>
              <a:pPr/>
              <a:t>‹nº›</a:t>
            </a:fld>
            <a:endParaRPr lang="en-US" altLang="en-US"/>
          </a:p>
        </p:txBody>
      </p:sp>
    </p:spTree>
    <p:extLst>
      <p:ext uri="{BB962C8B-B14F-4D97-AF65-F5344CB8AC3E}">
        <p14:creationId xmlns:p14="http://schemas.microsoft.com/office/powerpoint/2010/main" val="14996082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3/14/2019</a:t>
            </a:fld>
            <a:endParaRPr lang="en-US" dirty="0"/>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lvl1pPr>
              <a:defRPr/>
            </a:lvl1pPr>
          </a:lstStyle>
          <a:p>
            <a:r>
              <a:rPr lang="en-US" altLang="en-US" dirty="0"/>
              <a:t>Prof. Elyr Teixeira</a:t>
            </a:r>
          </a:p>
        </p:txBody>
      </p:sp>
      <p:sp>
        <p:nvSpPr>
          <p:cNvPr id="6" name="Slide Number Placeholder 5"/>
          <p:cNvSpPr>
            <a:spLocks noGrp="1"/>
          </p:cNvSpPr>
          <p:nvPr>
            <p:ph type="sldNum" sz="quarter" idx="12"/>
          </p:nvPr>
        </p:nvSpPr>
        <p:spPr/>
        <p:txBody>
          <a:bodyPr/>
          <a:lstStyle/>
          <a:p>
            <a:fld id="{2035B10E-CCEE-44EA-A496-BBB499A41B1D}" type="slidenum">
              <a:rPr lang="en-US" altLang="en-US" smtClean="0"/>
              <a:pPr/>
              <a:t>‹nº›</a:t>
            </a:fld>
            <a:endParaRPr lang="en-US" altLang="en-US"/>
          </a:p>
        </p:txBody>
      </p:sp>
    </p:spTree>
    <p:extLst>
      <p:ext uri="{BB962C8B-B14F-4D97-AF65-F5344CB8AC3E}">
        <p14:creationId xmlns:p14="http://schemas.microsoft.com/office/powerpoint/2010/main" val="6414701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hasCustomPrompt="1"/>
          </p:nvPr>
        </p:nvSpPr>
        <p:spPr/>
        <p:txBody>
          <a:bodyPr/>
          <a:lstStyle>
            <a:lvl1pPr marL="228600" indent="-228600">
              <a:lnSpc>
                <a:spcPct val="114000"/>
              </a:lnSpc>
              <a:buFont typeface="Wingdings" panose="05000000000000000000" pitchFamily="2" charset="2"/>
              <a:buChar char="Ø"/>
              <a:defRPr sz="2600"/>
            </a:lvl1pPr>
            <a:lvl2pPr marL="685800" indent="-228600">
              <a:lnSpc>
                <a:spcPct val="114000"/>
              </a:lnSpc>
              <a:buFont typeface="Wingdings" panose="05000000000000000000" pitchFamily="2" charset="2"/>
              <a:buChar char="§"/>
              <a:defRPr/>
            </a:lvl2pPr>
            <a:lvl3pPr>
              <a:lnSpc>
                <a:spcPct val="114000"/>
              </a:lnSpc>
              <a:defRPr/>
            </a:lvl3pPr>
            <a:lvl4pPr>
              <a:lnSpc>
                <a:spcPct val="114000"/>
              </a:lnSpc>
              <a:defRPr/>
            </a:lvl4pPr>
            <a:lvl5pPr>
              <a:lnSpc>
                <a:spcPct val="114000"/>
              </a:lnSpc>
              <a:defRPr/>
            </a:lvl5pPr>
          </a:lstStyle>
          <a:p>
            <a:pPr lvl="0"/>
            <a:r>
              <a:rPr lang="en-US" dirty="0"/>
              <a:t>  Edit Master text styles</a:t>
            </a:r>
          </a:p>
          <a:p>
            <a:pPr lvl="1"/>
            <a:r>
              <a:rPr lang="en-US" dirty="0"/>
              <a:t> 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764DE79-268F-4C1A-8933-263129D2AF90}" type="datetimeFigureOut">
              <a:rPr lang="en-US" dirty="0"/>
              <a:t>3/14/2019</a:t>
            </a:fld>
            <a:endParaRPr lang="en-US" dirty="0"/>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lvl1pPr>
              <a:defRPr/>
            </a:lvl1pPr>
          </a:lstStyle>
          <a:p>
            <a:r>
              <a:rPr lang="en-US" altLang="en-US" dirty="0"/>
              <a:t>Prof. Elyr Teixeira</a:t>
            </a:r>
          </a:p>
        </p:txBody>
      </p:sp>
      <p:sp>
        <p:nvSpPr>
          <p:cNvPr id="6" name="Slide Number Placeholder 5"/>
          <p:cNvSpPr>
            <a:spLocks noGrp="1"/>
          </p:cNvSpPr>
          <p:nvPr>
            <p:ph type="sldNum" sz="quarter" idx="12"/>
          </p:nvPr>
        </p:nvSpPr>
        <p:spPr/>
        <p:txBody>
          <a:bodyPr/>
          <a:lstStyle/>
          <a:p>
            <a:fld id="{D70E266F-DC34-4EBC-B26B-29CFE51B5C59}" type="slidenum">
              <a:rPr lang="en-US" altLang="en-US" smtClean="0"/>
              <a:pPr/>
              <a:t>‹nº›</a:t>
            </a:fld>
            <a:endParaRPr lang="en-US" altLang="en-US"/>
          </a:p>
        </p:txBody>
      </p:sp>
    </p:spTree>
    <p:extLst>
      <p:ext uri="{BB962C8B-B14F-4D97-AF65-F5344CB8AC3E}">
        <p14:creationId xmlns:p14="http://schemas.microsoft.com/office/powerpoint/2010/main" val="24125480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3/14/2019</a:t>
            </a:fld>
            <a:endParaRPr lang="en-US" dirty="0"/>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lvl1pPr>
              <a:defRPr/>
            </a:lvl1pPr>
          </a:lstStyle>
          <a:p>
            <a:r>
              <a:rPr lang="en-US" altLang="en-US" dirty="0"/>
              <a:t>Prof. Elyr Teixeira</a:t>
            </a:r>
          </a:p>
        </p:txBody>
      </p:sp>
      <p:sp>
        <p:nvSpPr>
          <p:cNvPr id="6" name="Slide Number Placeholder 5"/>
          <p:cNvSpPr>
            <a:spLocks noGrp="1"/>
          </p:cNvSpPr>
          <p:nvPr>
            <p:ph type="sldNum" sz="quarter" idx="12"/>
          </p:nvPr>
        </p:nvSpPr>
        <p:spPr/>
        <p:txBody>
          <a:bodyPr/>
          <a:lstStyle/>
          <a:p>
            <a:fld id="{71F06B41-7FB2-4613-90DB-E0C33EB7F9DD}" type="slidenum">
              <a:rPr lang="en-US" altLang="en-US" smtClean="0"/>
              <a:pPr/>
              <a:t>‹nº›</a:t>
            </a:fld>
            <a:endParaRPr lang="en-US" altLang="en-US"/>
          </a:p>
        </p:txBody>
      </p:sp>
    </p:spTree>
    <p:extLst>
      <p:ext uri="{BB962C8B-B14F-4D97-AF65-F5344CB8AC3E}">
        <p14:creationId xmlns:p14="http://schemas.microsoft.com/office/powerpoint/2010/main" val="6379225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1353800" cy="1325563"/>
          </a:xfrm>
        </p:spPr>
        <p:txBody>
          <a:bodyPr/>
          <a:lstStyle/>
          <a:p>
            <a:r>
              <a:rPr lang="en-US"/>
              <a:t>Click to edit Master title style</a:t>
            </a:r>
            <a:endParaRPr lang="en-US" dirty="0"/>
          </a:p>
        </p:txBody>
      </p:sp>
      <p:sp>
        <p:nvSpPr>
          <p:cNvPr id="3" name="Content Placeholder 2"/>
          <p:cNvSpPr>
            <a:spLocks noGrp="1"/>
          </p:cNvSpPr>
          <p:nvPr>
            <p:ph sz="half" idx="1" hasCustomPrompt="1"/>
          </p:nvPr>
        </p:nvSpPr>
        <p:spPr>
          <a:xfrm>
            <a:off x="838200" y="1825625"/>
            <a:ext cx="5181600" cy="4351338"/>
          </a:xfrm>
        </p:spPr>
        <p:txBody>
          <a:bodyPr/>
          <a:lstStyle>
            <a:lvl1pPr marL="228600" indent="-228600">
              <a:buFont typeface="Wingdings" panose="05000000000000000000" pitchFamily="2" charset="2"/>
              <a:buChar char="Ø"/>
              <a:defRPr sz="2600"/>
            </a:lvl1pPr>
            <a:lvl2pPr marL="685800" indent="-228600">
              <a:buFont typeface="Wingdings" panose="05000000000000000000" pitchFamily="2" charset="2"/>
              <a:buChar char="§"/>
              <a:defRPr/>
            </a:lvl2pPr>
          </a:lstStyle>
          <a:p>
            <a:pPr lvl="0"/>
            <a:r>
              <a:rPr lang="en-US" dirty="0"/>
              <a:t>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hasCustomPrompt="1"/>
          </p:nvPr>
        </p:nvSpPr>
        <p:spPr>
          <a:xfrm>
            <a:off x="6172200" y="1825625"/>
            <a:ext cx="5666874" cy="4351338"/>
          </a:xfrm>
        </p:spPr>
        <p:txBody>
          <a:bodyPr/>
          <a:lstStyle>
            <a:lvl1pPr marL="228600" indent="-228600">
              <a:buFont typeface="Wingdings" panose="05000000000000000000" pitchFamily="2" charset="2"/>
              <a:buChar char="Ø"/>
              <a:defRPr sz="2600"/>
            </a:lvl1pPr>
            <a:lvl2pPr marL="685800" indent="-228600">
              <a:buFont typeface="Wingdings" panose="05000000000000000000" pitchFamily="2" charset="2"/>
              <a:buChar char="§"/>
              <a:defRPr/>
            </a:lvl2pPr>
          </a:lstStyle>
          <a:p>
            <a:pPr lvl="0"/>
            <a:r>
              <a:rPr lang="en-US" dirty="0"/>
              <a:t>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C764DE79-268F-4C1A-8933-263129D2AF90}" type="datetimeFigureOut">
              <a:rPr lang="en-US" dirty="0"/>
              <a:t>3/14/2019</a:t>
            </a:fld>
            <a:endParaRPr lang="en-US" dirty="0"/>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lvl1pPr>
              <a:defRPr/>
            </a:lvl1pPr>
          </a:lstStyle>
          <a:p>
            <a:r>
              <a:rPr lang="en-US" altLang="en-US" dirty="0"/>
              <a:t>Prof. Elyr Teixeira</a:t>
            </a:r>
          </a:p>
        </p:txBody>
      </p:sp>
      <p:sp>
        <p:nvSpPr>
          <p:cNvPr id="7" name="Slide Number Placeholder 6"/>
          <p:cNvSpPr>
            <a:spLocks noGrp="1"/>
          </p:cNvSpPr>
          <p:nvPr>
            <p:ph type="sldNum" sz="quarter" idx="12"/>
          </p:nvPr>
        </p:nvSpPr>
        <p:spPr/>
        <p:txBody>
          <a:bodyPr/>
          <a:lstStyle/>
          <a:p>
            <a:fld id="{48BF32D8-1DE8-449E-9DAA-0E19DCA81A04}" type="slidenum">
              <a:rPr lang="en-US" altLang="en-US" smtClean="0"/>
              <a:pPr/>
              <a:t>‹nº›</a:t>
            </a:fld>
            <a:endParaRPr lang="en-US" altLang="en-US"/>
          </a:p>
        </p:txBody>
      </p:sp>
    </p:spTree>
    <p:extLst>
      <p:ext uri="{BB962C8B-B14F-4D97-AF65-F5344CB8AC3E}">
        <p14:creationId xmlns:p14="http://schemas.microsoft.com/office/powerpoint/2010/main" val="17273463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dirty="0"/>
              <a:t>3/14/2019</a:t>
            </a:fld>
            <a:endParaRPr lang="en-US" dirty="0"/>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lvl1pPr>
              <a:defRPr/>
            </a:lvl1pPr>
          </a:lstStyle>
          <a:p>
            <a:r>
              <a:rPr lang="en-US" altLang="en-US" dirty="0"/>
              <a:t>Prof. Elyr Teixeira</a:t>
            </a:r>
          </a:p>
        </p:txBody>
      </p:sp>
      <p:sp>
        <p:nvSpPr>
          <p:cNvPr id="9" name="Slide Number Placeholder 8"/>
          <p:cNvSpPr>
            <a:spLocks noGrp="1"/>
          </p:cNvSpPr>
          <p:nvPr>
            <p:ph type="sldNum" sz="quarter" idx="12"/>
          </p:nvPr>
        </p:nvSpPr>
        <p:spPr/>
        <p:txBody>
          <a:bodyPr/>
          <a:lstStyle/>
          <a:p>
            <a:fld id="{3FBA8B00-7E71-4196-AB41-E0453E40372D}" type="slidenum">
              <a:rPr lang="en-US" altLang="en-US" smtClean="0"/>
              <a:pPr/>
              <a:t>‹nº›</a:t>
            </a:fld>
            <a:endParaRPr lang="en-US" altLang="en-US"/>
          </a:p>
        </p:txBody>
      </p:sp>
    </p:spTree>
    <p:extLst>
      <p:ext uri="{BB962C8B-B14F-4D97-AF65-F5344CB8AC3E}">
        <p14:creationId xmlns:p14="http://schemas.microsoft.com/office/powerpoint/2010/main" val="41507447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C764DE79-268F-4C1A-8933-263129D2AF90}" type="datetimeFigureOut">
              <a:rPr lang="en-US" dirty="0"/>
              <a:t>3/14/2019</a:t>
            </a:fld>
            <a:endParaRPr lang="en-US" dirty="0"/>
          </a:p>
        </p:txBody>
      </p:sp>
      <p:sp>
        <p:nvSpPr>
          <p:cNvPr id="5" name="Slide Number Placeholder 4"/>
          <p:cNvSpPr>
            <a:spLocks noGrp="1"/>
          </p:cNvSpPr>
          <p:nvPr>
            <p:ph type="sldNum" sz="quarter" idx="12"/>
          </p:nvPr>
        </p:nvSpPr>
        <p:spPr/>
        <p:txBody>
          <a:bodyPr/>
          <a:lstStyle/>
          <a:p>
            <a:fld id="{9E92D8AD-346E-48E5-A15C-C2C5005EEA55}" type="slidenum">
              <a:rPr lang="en-US" altLang="en-US" smtClean="0"/>
              <a:pPr/>
              <a:t>‹nº›</a:t>
            </a:fld>
            <a:endParaRPr lang="en-US" altLang="en-US"/>
          </a:p>
        </p:txBody>
      </p:sp>
      <p:sp>
        <p:nvSpPr>
          <p:cNvPr id="7" name="Footer Placeholder 5">
            <a:extLst>
              <a:ext uri="{FF2B5EF4-FFF2-40B4-BE49-F238E27FC236}">
                <a16:creationId xmlns:a16="http://schemas.microsoft.com/office/drawing/2014/main" id="{E45A57F6-709D-447F-A6CF-F445015417B8}"/>
              </a:ext>
            </a:extLst>
          </p:cNvPr>
          <p:cNvSpPr>
            <a:spLocks noGrp="1"/>
          </p:cNvSpPr>
          <p:nvPr>
            <p:ph type="ftr" sz="quarter" idx="11"/>
          </p:nvPr>
        </p:nvSpPr>
        <p:spPr>
          <a:xfrm>
            <a:off x="4038600" y="6356350"/>
            <a:ext cx="4114800" cy="365125"/>
          </a:xfrm>
          <a:prstGeom prst="rect">
            <a:avLst/>
          </a:prstGeom>
        </p:spPr>
        <p:txBody>
          <a:bodyPr/>
          <a:lstStyle>
            <a:lvl1pPr>
              <a:defRPr/>
            </a:lvl1pPr>
          </a:lstStyle>
          <a:p>
            <a:r>
              <a:rPr lang="en-US" altLang="en-US" dirty="0"/>
              <a:t>Prof. Elyr Teixeira</a:t>
            </a:r>
          </a:p>
        </p:txBody>
      </p:sp>
    </p:spTree>
    <p:extLst>
      <p:ext uri="{BB962C8B-B14F-4D97-AF65-F5344CB8AC3E}">
        <p14:creationId xmlns:p14="http://schemas.microsoft.com/office/powerpoint/2010/main" val="1896768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3/14/2019</a:t>
            </a:fld>
            <a:endParaRPr lang="en-US" dirty="0"/>
          </a:p>
        </p:txBody>
      </p:sp>
      <p:sp>
        <p:nvSpPr>
          <p:cNvPr id="4" name="Slide Number Placeholder 3"/>
          <p:cNvSpPr>
            <a:spLocks noGrp="1"/>
          </p:cNvSpPr>
          <p:nvPr>
            <p:ph type="sldNum" sz="quarter" idx="12"/>
          </p:nvPr>
        </p:nvSpPr>
        <p:spPr/>
        <p:txBody>
          <a:bodyPr/>
          <a:lstStyle/>
          <a:p>
            <a:fld id="{93E3E8C5-3FB4-41A2-A58F-C2FF6FC0F1C3}" type="slidenum">
              <a:rPr lang="en-US" altLang="en-US" smtClean="0"/>
              <a:pPr/>
              <a:t>‹nº›</a:t>
            </a:fld>
            <a:endParaRPr lang="en-US" altLang="en-US"/>
          </a:p>
        </p:txBody>
      </p:sp>
      <p:sp>
        <p:nvSpPr>
          <p:cNvPr id="5" name="Title 1">
            <a:extLst>
              <a:ext uri="{FF2B5EF4-FFF2-40B4-BE49-F238E27FC236}">
                <a16:creationId xmlns:a16="http://schemas.microsoft.com/office/drawing/2014/main" id="{EC2196F4-A8F5-4277-ACC2-5DE6956E425C}"/>
              </a:ext>
            </a:extLst>
          </p:cNvPr>
          <p:cNvSpPr>
            <a:spLocks noGrp="1"/>
          </p:cNvSpPr>
          <p:nvPr>
            <p:ph type="title"/>
          </p:nvPr>
        </p:nvSpPr>
        <p:spPr>
          <a:xfrm>
            <a:off x="838200" y="365125"/>
            <a:ext cx="10515600" cy="1325563"/>
          </a:xfrm>
        </p:spPr>
        <p:txBody>
          <a:bodyPr/>
          <a:lstStyle/>
          <a:p>
            <a:r>
              <a:rPr lang="en-US" dirty="0"/>
              <a:t>Click to edit Master title style</a:t>
            </a:r>
          </a:p>
        </p:txBody>
      </p:sp>
      <p:sp>
        <p:nvSpPr>
          <p:cNvPr id="7" name="Footer Placeholder 5">
            <a:extLst>
              <a:ext uri="{FF2B5EF4-FFF2-40B4-BE49-F238E27FC236}">
                <a16:creationId xmlns:a16="http://schemas.microsoft.com/office/drawing/2014/main" id="{8C4D9643-9258-41DD-947B-32AB48E118A4}"/>
              </a:ext>
            </a:extLst>
          </p:cNvPr>
          <p:cNvSpPr>
            <a:spLocks noGrp="1"/>
          </p:cNvSpPr>
          <p:nvPr>
            <p:ph type="ftr" sz="quarter" idx="11"/>
          </p:nvPr>
        </p:nvSpPr>
        <p:spPr>
          <a:xfrm>
            <a:off x="4038600" y="6356350"/>
            <a:ext cx="4114800" cy="365125"/>
          </a:xfrm>
          <a:prstGeom prst="rect">
            <a:avLst/>
          </a:prstGeom>
        </p:spPr>
        <p:txBody>
          <a:bodyPr/>
          <a:lstStyle>
            <a:lvl1pPr>
              <a:defRPr/>
            </a:lvl1pPr>
          </a:lstStyle>
          <a:p>
            <a:r>
              <a:rPr lang="en-US" altLang="en-US" dirty="0"/>
              <a:t>Prof. Elyr Teixeira</a:t>
            </a:r>
          </a:p>
        </p:txBody>
      </p:sp>
    </p:spTree>
    <p:extLst>
      <p:ext uri="{BB962C8B-B14F-4D97-AF65-F5344CB8AC3E}">
        <p14:creationId xmlns:p14="http://schemas.microsoft.com/office/powerpoint/2010/main" val="3188616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3/14/2019</a:t>
            </a:fld>
            <a:endParaRPr lang="en-US" dirty="0"/>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lvl1pPr>
              <a:defRPr/>
            </a:lvl1pPr>
          </a:lstStyle>
          <a:p>
            <a:r>
              <a:rPr lang="en-US" altLang="en-US" dirty="0"/>
              <a:t>Prof. Elyr Teixeira</a:t>
            </a:r>
          </a:p>
        </p:txBody>
      </p:sp>
      <p:sp>
        <p:nvSpPr>
          <p:cNvPr id="7" name="Slide Number Placeholder 6"/>
          <p:cNvSpPr>
            <a:spLocks noGrp="1"/>
          </p:cNvSpPr>
          <p:nvPr>
            <p:ph type="sldNum" sz="quarter" idx="12"/>
          </p:nvPr>
        </p:nvSpPr>
        <p:spPr/>
        <p:txBody>
          <a:bodyPr/>
          <a:lstStyle/>
          <a:p>
            <a:fld id="{BA1255E3-510B-49D4-BFE2-863FCDB2E609}" type="slidenum">
              <a:rPr lang="en-US" altLang="en-US" smtClean="0"/>
              <a:pPr/>
              <a:t>‹nº›</a:t>
            </a:fld>
            <a:endParaRPr lang="en-US" altLang="en-US"/>
          </a:p>
        </p:txBody>
      </p:sp>
    </p:spTree>
    <p:extLst>
      <p:ext uri="{BB962C8B-B14F-4D97-AF65-F5344CB8AC3E}">
        <p14:creationId xmlns:p14="http://schemas.microsoft.com/office/powerpoint/2010/main" val="13298848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3/14/2019</a:t>
            </a:fld>
            <a:endParaRPr lang="en-US" dirty="0"/>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lvl1pPr>
              <a:defRPr/>
            </a:lvl1pPr>
          </a:lstStyle>
          <a:p>
            <a:r>
              <a:rPr lang="en-US" altLang="en-US" dirty="0"/>
              <a:t>Prof. Elyr Teixeira</a:t>
            </a:r>
          </a:p>
        </p:txBody>
      </p:sp>
      <p:sp>
        <p:nvSpPr>
          <p:cNvPr id="7" name="Slide Number Placeholder 6"/>
          <p:cNvSpPr>
            <a:spLocks noGrp="1"/>
          </p:cNvSpPr>
          <p:nvPr>
            <p:ph type="sldNum" sz="quarter" idx="12"/>
          </p:nvPr>
        </p:nvSpPr>
        <p:spPr/>
        <p:txBody>
          <a:bodyPr/>
          <a:lstStyle/>
          <a:p>
            <a:fld id="{EC658747-73D3-4D2C-8EAF-BDA71451F936}" type="slidenum">
              <a:rPr lang="en-US" altLang="en-US" smtClean="0"/>
              <a:pPr/>
              <a:t>‹nº›</a:t>
            </a:fld>
            <a:endParaRPr lang="en-US" altLang="en-US"/>
          </a:p>
        </p:txBody>
      </p:sp>
    </p:spTree>
    <p:extLst>
      <p:ext uri="{BB962C8B-B14F-4D97-AF65-F5344CB8AC3E}">
        <p14:creationId xmlns:p14="http://schemas.microsoft.com/office/powerpoint/2010/main" val="6566766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1032958"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199" y="1825625"/>
            <a:ext cx="11032957"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3/14/2019</a:t>
            </a:fld>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C38A601-22C7-4E3E-9F88-E668024282D7}" type="slidenum">
              <a:rPr lang="en-US" altLang="en-US" smtClean="0"/>
              <a:pPr/>
              <a:t>‹nº›</a:t>
            </a:fld>
            <a:endParaRPr lang="en-US" altLang="en-US"/>
          </a:p>
        </p:txBody>
      </p:sp>
      <p:sp>
        <p:nvSpPr>
          <p:cNvPr id="7" name="Footer Placeholder 3">
            <a:extLst>
              <a:ext uri="{FF2B5EF4-FFF2-40B4-BE49-F238E27FC236}">
                <a16:creationId xmlns:a16="http://schemas.microsoft.com/office/drawing/2014/main" id="{1ED60F24-0305-4C40-960F-3E66980CCD75}"/>
              </a:ext>
            </a:extLst>
          </p:cNvPr>
          <p:cNvSpPr>
            <a:spLocks noGrp="1"/>
          </p:cNvSpPr>
          <p:nvPr>
            <p:ph type="ftr" sz="quarter" idx="3"/>
          </p:nvPr>
        </p:nvSpPr>
        <p:spPr>
          <a:xfrm>
            <a:off x="4038600" y="6356350"/>
            <a:ext cx="4114800" cy="365125"/>
          </a:xfrm>
          <a:prstGeom prst="rect">
            <a:avLst/>
          </a:prstGeom>
        </p:spPr>
        <p:txBody>
          <a:bodyPr/>
          <a:lstStyle>
            <a:lvl1pPr algn="ctr">
              <a:defRPr sz="1600" i="1"/>
            </a:lvl1pPr>
          </a:lstStyle>
          <a:p>
            <a:r>
              <a:rPr lang="en-US" altLang="en-US" dirty="0"/>
              <a:t>Prof. Elyr Teixeira</a:t>
            </a:r>
          </a:p>
        </p:txBody>
      </p:sp>
    </p:spTree>
    <p:extLst>
      <p:ext uri="{BB962C8B-B14F-4D97-AF65-F5344CB8AC3E}">
        <p14:creationId xmlns:p14="http://schemas.microsoft.com/office/powerpoint/2010/main" val="3100671089"/>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hf hdr="0" dt="0"/>
  <p:txStyles>
    <p:titleStyle>
      <a:lvl1pPr algn="l" defTabSz="914400" rtl="0" eaLnBrk="1" latinLnBrk="0" hangingPunct="1">
        <a:lnSpc>
          <a:spcPct val="90000"/>
        </a:lnSpc>
        <a:spcBef>
          <a:spcPct val="0"/>
        </a:spcBef>
        <a:buNone/>
        <a:defRPr sz="4000" b="1" kern="1200" cap="all" baseline="0">
          <a:solidFill>
            <a:schemeClr val="accent6">
              <a:lumMod val="50000"/>
            </a:schemeClr>
          </a:solidFill>
          <a:effectLst>
            <a:outerShdw blurRad="38100" dist="38100" dir="2700000" algn="tl">
              <a:srgbClr val="000000">
                <a:alpha val="43137"/>
              </a:srgbClr>
            </a:outerShdw>
          </a:effectLst>
          <a:latin typeface="Times New Roman" panose="02020603050405020304" pitchFamily="18" charset="0"/>
          <a:ea typeface="+mj-ea"/>
          <a:cs typeface="Times New Roman" panose="02020603050405020304" pitchFamily="18"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600.png"/><Relationship Id="rId2" Type="http://schemas.openxmlformats.org/officeDocument/2006/relationships/image" Target="../media/image61.png"/><Relationship Id="rId1" Type="http://schemas.openxmlformats.org/officeDocument/2006/relationships/slideLayout" Target="../slideLayouts/slideLayout4.xml"/></Relationships>
</file>

<file path=ppt/slides/_rels/slide101.xml.rels><?xml version="1.0" encoding="UTF-8" standalone="yes"?>
<Relationships xmlns="http://schemas.openxmlformats.org/package/2006/relationships"><Relationship Id="rId3" Type="http://schemas.openxmlformats.org/officeDocument/2006/relationships/image" Target="../media/image600.png"/><Relationship Id="rId2" Type="http://schemas.openxmlformats.org/officeDocument/2006/relationships/image" Target="../media/image61.png"/><Relationship Id="rId1" Type="http://schemas.openxmlformats.org/officeDocument/2006/relationships/slideLayout" Target="../slideLayouts/slideLayout4.xml"/></Relationships>
</file>

<file path=ppt/slides/_rels/slide102.xml.rels><?xml version="1.0" encoding="UTF-8" standalone="yes"?>
<Relationships xmlns="http://schemas.openxmlformats.org/package/2006/relationships"><Relationship Id="rId3" Type="http://schemas.openxmlformats.org/officeDocument/2006/relationships/image" Target="../media/image600.png"/><Relationship Id="rId2" Type="http://schemas.openxmlformats.org/officeDocument/2006/relationships/image" Target="../media/image61.png"/><Relationship Id="rId1" Type="http://schemas.openxmlformats.org/officeDocument/2006/relationships/slideLayout" Target="../slideLayouts/slideLayout4.xml"/><Relationship Id="rId4" Type="http://schemas.openxmlformats.org/officeDocument/2006/relationships/image" Target="../media/image63.png"/></Relationships>
</file>

<file path=ppt/slides/_rels/slide10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4.xml"/></Relationships>
</file>

<file path=ppt/slides/_rels/slide10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4.xml"/></Relationships>
</file>

<file path=ppt/slides/_rels/slide10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4.xml"/></Relationships>
</file>

<file path=ppt/slides/_rels/slide106.xml.rels><?xml version="1.0" encoding="UTF-8" standalone="yes"?>
<Relationships xmlns="http://schemas.openxmlformats.org/package/2006/relationships"><Relationship Id="rId3" Type="http://schemas.openxmlformats.org/officeDocument/2006/relationships/image" Target="../media/image64.png"/><Relationship Id="rId1" Type="http://schemas.openxmlformats.org/officeDocument/2006/relationships/slideLayout" Target="../slideLayouts/slideLayout4.xml"/><Relationship Id="rId4" Type="http://schemas.openxmlformats.org/officeDocument/2006/relationships/image" Target="../media/image62.png"/></Relationships>
</file>

<file path=ppt/slides/_rels/slide10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7.png"/><Relationship Id="rId1" Type="http://schemas.openxmlformats.org/officeDocument/2006/relationships/slideLayout" Target="../slideLayouts/slideLayout4.xml"/></Relationships>
</file>

<file path=ppt/slides/_rels/slide11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7.png"/><Relationship Id="rId1" Type="http://schemas.openxmlformats.org/officeDocument/2006/relationships/slideLayout" Target="../slideLayouts/slideLayout4.xml"/></Relationships>
</file>

<file path=ppt/slides/_rels/slide112.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4.xml"/></Relationships>
</file>

<file path=ppt/slides/_rels/slide11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2.png"/><Relationship Id="rId1" Type="http://schemas.openxmlformats.org/officeDocument/2006/relationships/slideLayout" Target="../slideLayouts/slideLayout4.xml"/></Relationships>
</file>

<file path=ppt/slides/_rels/slide114.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4.xml"/></Relationships>
</file>

<file path=ppt/slides/_rels/slide115.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4.xml"/></Relationships>
</file>

<file path=ppt/slides/_rels/slide11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0.png"/><Relationship Id="rId1" Type="http://schemas.openxmlformats.org/officeDocument/2006/relationships/slideLayout" Target="../slideLayouts/slideLayout4.xml"/></Relationships>
</file>

<file path=ppt/slides/_rels/slide11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4.xml"/></Relationships>
</file>

<file path=ppt/slides/_rels/slide11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0.png"/><Relationship Id="rId1" Type="http://schemas.openxmlformats.org/officeDocument/2006/relationships/slideLayout" Target="../slideLayouts/slideLayout4.xml"/></Relationships>
</file>

<file path=ppt/slides/_rels/slide11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0.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0.png"/><Relationship Id="rId1" Type="http://schemas.openxmlformats.org/officeDocument/2006/relationships/slideLayout" Target="../slideLayouts/slideLayout4.xml"/></Relationships>
</file>

<file path=ppt/slides/_rels/slide12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0.png"/><Relationship Id="rId1" Type="http://schemas.openxmlformats.org/officeDocument/2006/relationships/slideLayout" Target="../slideLayouts/slideLayout4.xml"/><Relationship Id="rId4" Type="http://schemas.openxmlformats.org/officeDocument/2006/relationships/image" Target="../media/image76.png"/></Relationships>
</file>

<file path=ppt/slides/_rels/slide1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23.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4.xml"/></Relationships>
</file>

<file path=ppt/slides/_rels/slide124.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4.xml"/></Relationships>
</file>

<file path=ppt/slides/_rels/slide12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4.xml"/></Relationships>
</file>

<file path=ppt/slides/_rels/slide12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8.png"/><Relationship Id="rId1" Type="http://schemas.openxmlformats.org/officeDocument/2006/relationships/slideLayout" Target="../slideLayouts/slideLayout4.xml"/></Relationships>
</file>

<file path=ppt/slides/_rels/slide127.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4.xml"/></Relationships>
</file>

<file path=ppt/slides/_rels/slide128.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4.xml"/></Relationships>
</file>

<file path=ppt/slides/_rels/slide129.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130.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4.xml"/></Relationships>
</file>

<file path=ppt/slides/_rels/slide131.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4.xml"/></Relationships>
</file>

<file path=ppt/slides/_rels/slide133.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4.xml"/></Relationships>
</file>

<file path=ppt/slides/_rels/slide134.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4.xml"/></Relationships>
</file>

<file path=ppt/slides/_rels/slide135.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2.png"/><Relationship Id="rId1" Type="http://schemas.openxmlformats.org/officeDocument/2006/relationships/slideLayout" Target="../slideLayouts/slideLayout4.xml"/></Relationships>
</file>

<file path=ppt/slides/_rels/slide136.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1.xml"/></Relationships>
</file>

<file path=ppt/slides/_rels/slide137.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4.xml"/></Relationships>
</file>

<file path=ppt/slides/_rels/slide138.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2.png"/><Relationship Id="rId1" Type="http://schemas.openxmlformats.org/officeDocument/2006/relationships/slideLayout" Target="../slideLayouts/slideLayout4.xml"/></Relationships>
</file>

<file path=ppt/slides/_rels/slide13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4.xml"/></Relationships>
</file>

<file path=ppt/slides/_rels/slide141.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4.xml"/></Relationships>
</file>

<file path=ppt/slides/_rels/slide142.xml.rels><?xml version="1.0" encoding="UTF-8" standalone="yes"?>
<Relationships xmlns="http://schemas.openxmlformats.org/package/2006/relationships"><Relationship Id="rId3" Type="http://schemas.openxmlformats.org/officeDocument/2006/relationships/image" Target="../media/image900.png"/><Relationship Id="rId2" Type="http://schemas.openxmlformats.org/officeDocument/2006/relationships/image" Target="../media/image89.png"/><Relationship Id="rId1" Type="http://schemas.openxmlformats.org/officeDocument/2006/relationships/slideLayout" Target="../slideLayouts/slideLayout4.xml"/></Relationships>
</file>

<file path=ppt/slides/_rels/slide14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4.xml"/></Relationships>
</file>

<file path=ppt/slides/_rels/slide14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89.png"/><Relationship Id="rId1" Type="http://schemas.openxmlformats.org/officeDocument/2006/relationships/slideLayout" Target="../slideLayouts/slideLayout4.xml"/></Relationships>
</file>

<file path=ppt/slides/_rels/slide145.xml.rels><?xml version="1.0" encoding="UTF-8" standalone="yes"?>
<Relationships xmlns="http://schemas.openxmlformats.org/package/2006/relationships"><Relationship Id="rId3" Type="http://schemas.openxmlformats.org/officeDocument/2006/relationships/image" Target="../media/image901.png"/><Relationship Id="rId2" Type="http://schemas.openxmlformats.org/officeDocument/2006/relationships/image" Target="../media/image89.png"/><Relationship Id="rId1" Type="http://schemas.openxmlformats.org/officeDocument/2006/relationships/slideLayout" Target="../slideLayouts/slideLayout4.xml"/></Relationships>
</file>

<file path=ppt/slides/_rels/slide146.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4.xml"/></Relationships>
</file>

<file path=ppt/slides/_rels/slide147.xml.rels><?xml version="1.0" encoding="UTF-8" standalone="yes"?>
<Relationships xmlns="http://schemas.openxmlformats.org/package/2006/relationships"><Relationship Id="rId2" Type="http://schemas.openxmlformats.org/officeDocument/2006/relationships/image" Target="../media/image920.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image" Target="../media/image920.png"/><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image" Target="../media/image920.png"/><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4.xml"/></Relationships>
</file>

<file path=ppt/slides/_rels/slide152.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4.xml"/></Relationships>
</file>

<file path=ppt/slides/_rels/slide153.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4.xml"/></Relationships>
</file>

<file path=ppt/slides/_rels/slide154.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4.xml"/></Relationships>
</file>

<file path=ppt/slides/_rels/slide155.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4.xml"/></Relationships>
</file>

<file path=ppt/slides/_rels/slide156.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7.png"/><Relationship Id="rId1" Type="http://schemas.openxmlformats.org/officeDocument/2006/relationships/slideLayout" Target="../slideLayouts/slideLayout4.xml"/></Relationships>
</file>

<file path=ppt/slides/_rels/slide157.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7.png"/><Relationship Id="rId1" Type="http://schemas.openxmlformats.org/officeDocument/2006/relationships/slideLayout" Target="../slideLayouts/slideLayout4.xml"/></Relationships>
</file>

<file path=ppt/slides/_rels/slide158.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97.png"/><Relationship Id="rId1" Type="http://schemas.openxmlformats.org/officeDocument/2006/relationships/slideLayout" Target="../slideLayouts/slideLayout4.xml"/></Relationships>
</file>

<file path=ppt/slides/_rels/slide159.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97.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61.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4.xml"/></Relationships>
</file>

<file path=ppt/slides/_rels/slide162.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4.xml"/></Relationships>
</file>

<file path=ppt/slides/_rels/slide163.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5.png"/><Relationship Id="rId1" Type="http://schemas.openxmlformats.org/officeDocument/2006/relationships/slideLayout" Target="../slideLayouts/slideLayout4.xml"/></Relationships>
</file>

<file path=ppt/slides/_rels/slide164.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0.png"/><Relationship Id="rId1" Type="http://schemas.openxmlformats.org/officeDocument/2006/relationships/slideLayout" Target="../slideLayouts/slideLayout4.xml"/></Relationships>
</file>

<file path=ppt/slides/_rels/slide165.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image" Target="../media/image1040.png"/><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4.xml"/></Relationships>
</file>

<file path=ppt/slides/_rels/slide168.xml.rels><?xml version="1.0" encoding="UTF-8" standalone="yes"?>
<Relationships xmlns="http://schemas.openxmlformats.org/package/2006/relationships"><Relationship Id="rId3" Type="http://schemas.openxmlformats.org/officeDocument/2006/relationships/image" Target="../media/image1060.png"/><Relationship Id="rId2" Type="http://schemas.openxmlformats.org/officeDocument/2006/relationships/image" Target="../media/image103.png"/><Relationship Id="rId1" Type="http://schemas.openxmlformats.org/officeDocument/2006/relationships/slideLayout" Target="../slideLayouts/slideLayout4.xml"/></Relationships>
</file>

<file path=ppt/slides/_rels/slide169.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3.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image" Target="../media/image1070.png"/><Relationship Id="rId2" Type="http://schemas.openxmlformats.org/officeDocument/2006/relationships/image" Target="../media/image103.png"/><Relationship Id="rId1" Type="http://schemas.openxmlformats.org/officeDocument/2006/relationships/slideLayout" Target="../slideLayouts/slideLayout4.xml"/></Relationships>
</file>

<file path=ppt/slides/_rels/slide171.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1.xml"/></Relationships>
</file>

<file path=ppt/slides/_rels/slide172.xml.rels><?xml version="1.0" encoding="UTF-8" standalone="yes"?>
<Relationships xmlns="http://schemas.openxmlformats.org/package/2006/relationships"><Relationship Id="rId3" Type="http://schemas.openxmlformats.org/officeDocument/2006/relationships/image" Target="../media/image1080.png"/><Relationship Id="rId2" Type="http://schemas.openxmlformats.org/officeDocument/2006/relationships/image" Target="../media/image107.png"/><Relationship Id="rId1" Type="http://schemas.openxmlformats.org/officeDocument/2006/relationships/slideLayout" Target="../slideLayouts/slideLayout4.xml"/></Relationships>
</file>

<file path=ppt/slides/_rels/slide173.xml.rels><?xml version="1.0" encoding="UTF-8" standalone="yes"?>
<Relationships xmlns="http://schemas.openxmlformats.org/package/2006/relationships"><Relationship Id="rId3" Type="http://schemas.openxmlformats.org/officeDocument/2006/relationships/image" Target="../media/image1091.png"/><Relationship Id="rId2" Type="http://schemas.openxmlformats.org/officeDocument/2006/relationships/image" Target="../media/image109.png"/><Relationship Id="rId1" Type="http://schemas.openxmlformats.org/officeDocument/2006/relationships/slideLayout" Target="../slideLayouts/slideLayout4.xml"/></Relationships>
</file>

<file path=ppt/slides/_rels/slide174.xml.rels><?xml version="1.0" encoding="UTF-8" standalone="yes"?>
<Relationships xmlns="http://schemas.openxmlformats.org/package/2006/relationships"><Relationship Id="rId3" Type="http://schemas.openxmlformats.org/officeDocument/2006/relationships/image" Target="../media/image1090.png"/><Relationship Id="rId2" Type="http://schemas.openxmlformats.org/officeDocument/2006/relationships/image" Target="../media/image109.png"/><Relationship Id="rId1" Type="http://schemas.openxmlformats.org/officeDocument/2006/relationships/slideLayout" Target="../slideLayouts/slideLayout4.xml"/></Relationships>
</file>

<file path=ppt/slides/_rels/slide175.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4.xml"/></Relationships>
</file>

<file path=ppt/slides/_rels/slide176.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0.png"/><Relationship Id="rId1" Type="http://schemas.openxmlformats.org/officeDocument/2006/relationships/slideLayout" Target="../slideLayouts/slideLayout4.xml"/></Relationships>
</file>

<file path=ppt/slides/_rels/slide177.xml.rels><?xml version="1.0" encoding="UTF-8" standalone="yes"?>
<Relationships xmlns="http://schemas.openxmlformats.org/package/2006/relationships"><Relationship Id="rId3" Type="http://schemas.openxmlformats.org/officeDocument/2006/relationships/image" Target="../media/image1110.png"/><Relationship Id="rId2" Type="http://schemas.openxmlformats.org/officeDocument/2006/relationships/image" Target="../media/image110.png"/><Relationship Id="rId1" Type="http://schemas.openxmlformats.org/officeDocument/2006/relationships/slideLayout" Target="../slideLayouts/slideLayout4.xml"/></Relationships>
</file>

<file path=ppt/slides/_rels/slide178.xml.rels><?xml version="1.0" encoding="UTF-8" standalone="yes"?>
<Relationships xmlns="http://schemas.openxmlformats.org/package/2006/relationships"><Relationship Id="rId3" Type="http://schemas.openxmlformats.org/officeDocument/2006/relationships/image" Target="../media/image1110.png"/><Relationship Id="rId2" Type="http://schemas.openxmlformats.org/officeDocument/2006/relationships/image" Target="../media/image110.png"/><Relationship Id="rId1" Type="http://schemas.openxmlformats.org/officeDocument/2006/relationships/slideLayout" Target="../slideLayouts/slideLayout4.xml"/></Relationships>
</file>

<file path=ppt/slides/_rels/slide179.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6.xml"/></Relationships>
</file>

<file path=ppt/slides/_rels/slide180.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3.png"/><Relationship Id="rId1" Type="http://schemas.openxmlformats.org/officeDocument/2006/relationships/slideLayout" Target="../slideLayouts/slideLayout4.xml"/></Relationships>
</file>

<file path=ppt/slides/_rels/slide181.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3.png"/><Relationship Id="rId1" Type="http://schemas.openxmlformats.org/officeDocument/2006/relationships/slideLayout" Target="../slideLayouts/slideLayout4.xml"/></Relationships>
</file>

<file path=ppt/slides/_rels/slide182.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3.png"/><Relationship Id="rId1" Type="http://schemas.openxmlformats.org/officeDocument/2006/relationships/slideLayout" Target="../slideLayouts/slideLayout4.xml"/></Relationships>
</file>

<file path=ppt/slides/_rels/slide183.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3.png"/><Relationship Id="rId1" Type="http://schemas.openxmlformats.org/officeDocument/2006/relationships/slideLayout" Target="../slideLayouts/slideLayout4.xml"/></Relationships>
</file>

<file path=ppt/slides/_rels/slide184.xml.rels><?xml version="1.0" encoding="UTF-8" standalone="yes"?>
<Relationships xmlns="http://schemas.openxmlformats.org/package/2006/relationships"><Relationship Id="rId3" Type="http://schemas.openxmlformats.org/officeDocument/2006/relationships/image" Target="../media/image1130.png"/><Relationship Id="rId2" Type="http://schemas.openxmlformats.org/officeDocument/2006/relationships/image" Target="../media/image113.png"/><Relationship Id="rId1" Type="http://schemas.openxmlformats.org/officeDocument/2006/relationships/slideLayout" Target="../slideLayouts/slideLayout4.xml"/></Relationships>
</file>

<file path=ppt/slides/_rels/slide18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40.png"/><Relationship Id="rId1" Type="http://schemas.openxmlformats.org/officeDocument/2006/relationships/slideLayout" Target="../slideLayouts/slideLayout1.xml"/></Relationships>
</file>

<file path=ppt/slides/_rels/slide186.xml.rels><?xml version="1.0" encoding="UTF-8" standalone="yes"?>
<Relationships xmlns="http://schemas.openxmlformats.org/package/2006/relationships"><Relationship Id="rId3" Type="http://schemas.openxmlformats.org/officeDocument/2006/relationships/image" Target="../media/image1160.png"/><Relationship Id="rId2" Type="http://schemas.openxmlformats.org/officeDocument/2006/relationships/image" Target="../media/image119.png"/><Relationship Id="rId1" Type="http://schemas.openxmlformats.org/officeDocument/2006/relationships/slideLayout" Target="../slideLayouts/slideLayout4.xml"/><Relationship Id="rId4" Type="http://schemas.openxmlformats.org/officeDocument/2006/relationships/image" Target="../media/image1170.png"/></Relationships>
</file>

<file path=ppt/slides/_rels/slide187.xml.rels><?xml version="1.0" encoding="UTF-8" standalone="yes"?>
<Relationships xmlns="http://schemas.openxmlformats.org/package/2006/relationships"><Relationship Id="rId3" Type="http://schemas.openxmlformats.org/officeDocument/2006/relationships/image" Target="../media/image1160.png"/><Relationship Id="rId2" Type="http://schemas.openxmlformats.org/officeDocument/2006/relationships/image" Target="../media/image120.png"/><Relationship Id="rId1" Type="http://schemas.openxmlformats.org/officeDocument/2006/relationships/slideLayout" Target="../slideLayouts/slideLayout4.xml"/><Relationship Id="rId4" Type="http://schemas.openxmlformats.org/officeDocument/2006/relationships/image" Target="../media/image1191.png"/></Relationships>
</file>

<file path=ppt/slides/_rels/slide188.xml.rels><?xml version="1.0" encoding="UTF-8" standalone="yes"?>
<Relationships xmlns="http://schemas.openxmlformats.org/package/2006/relationships"><Relationship Id="rId3" Type="http://schemas.openxmlformats.org/officeDocument/2006/relationships/image" Target="../media/image1160.png"/><Relationship Id="rId2" Type="http://schemas.openxmlformats.org/officeDocument/2006/relationships/image" Target="../media/image120.png"/><Relationship Id="rId1" Type="http://schemas.openxmlformats.org/officeDocument/2006/relationships/slideLayout" Target="../slideLayouts/slideLayout4.xml"/><Relationship Id="rId4" Type="http://schemas.openxmlformats.org/officeDocument/2006/relationships/image" Target="../media/image1190.png"/></Relationships>
</file>

<file path=ppt/slides/_rels/slide18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90.xml.rels><?xml version="1.0" encoding="UTF-8" standalone="yes"?>
<Relationships xmlns="http://schemas.openxmlformats.org/package/2006/relationships"><Relationship Id="rId3" Type="http://schemas.openxmlformats.org/officeDocument/2006/relationships/image" Target="../media/image1210.png"/><Relationship Id="rId2" Type="http://schemas.openxmlformats.org/officeDocument/2006/relationships/image" Target="../media/image121.png"/><Relationship Id="rId1" Type="http://schemas.openxmlformats.org/officeDocument/2006/relationships/slideLayout" Target="../slideLayouts/slideLayout4.xml"/></Relationships>
</file>

<file path=ppt/slides/_rels/slide191.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4.xml"/></Relationships>
</file>

<file path=ppt/slides/_rels/slide19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93.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4.xml"/><Relationship Id="rId4" Type="http://schemas.openxmlformats.org/officeDocument/2006/relationships/image" Target="../media/image127.png"/></Relationships>
</file>

<file path=ppt/slides/_rels/slide195.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126.wmf"/><Relationship Id="rId4" Type="http://schemas.openxmlformats.org/officeDocument/2006/relationships/oleObject" Target="../embeddings/oleObject1.bin"/></Relationships>
</file>

<file path=ppt/slides/_rels/slide196.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4.xml"/></Relationships>
</file>

<file path=ppt/slides/_rels/slide197.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4.xml"/></Relationships>
</file>

<file path=ppt/slides/_rels/slide198.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4.xml"/></Relationships>
</file>

<file path=ppt/slides/_rels/slide199.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1.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6.xml"/></Relationships>
</file>

<file path=ppt/slides/_rels/slide200.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1.png"/><Relationship Id="rId1" Type="http://schemas.openxmlformats.org/officeDocument/2006/relationships/slideLayout" Target="../slideLayouts/slideLayout4.xml"/></Relationships>
</file>

<file path=ppt/slides/_rels/slide201.xml.rels><?xml version="1.0" encoding="UTF-8" standalone="yes"?>
<Relationships xmlns="http://schemas.openxmlformats.org/package/2006/relationships"><Relationship Id="rId3" Type="http://schemas.openxmlformats.org/officeDocument/2006/relationships/image" Target="../media/image1340.png"/><Relationship Id="rId2" Type="http://schemas.openxmlformats.org/officeDocument/2006/relationships/image" Target="../media/image131.png"/><Relationship Id="rId1" Type="http://schemas.openxmlformats.org/officeDocument/2006/relationships/slideLayout" Target="../slideLayouts/slideLayout4.xml"/></Relationships>
</file>

<file path=ppt/slides/_rels/slide202.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1.png"/><Relationship Id="rId1" Type="http://schemas.openxmlformats.org/officeDocument/2006/relationships/slideLayout" Target="../slideLayouts/slideLayout4.xml"/></Relationships>
</file>

<file path=ppt/slides/_rels/slide203.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1.png"/><Relationship Id="rId1" Type="http://schemas.openxmlformats.org/officeDocument/2006/relationships/slideLayout" Target="../slideLayouts/slideLayout4.xml"/></Relationships>
</file>

<file path=ppt/slides/_rels/slide204.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1.png"/><Relationship Id="rId1" Type="http://schemas.openxmlformats.org/officeDocument/2006/relationships/slideLayout" Target="../slideLayouts/slideLayout4.xml"/></Relationships>
</file>

<file path=ppt/slides/_rels/slide205.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4.xml"/></Relationships>
</file>

<file path=ppt/slides/_rels/slide206.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8.png"/><Relationship Id="rId1" Type="http://schemas.openxmlformats.org/officeDocument/2006/relationships/slideLayout" Target="../slideLayouts/slideLayout4.xml"/></Relationships>
</file>

<file path=ppt/slides/_rels/slide207.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38.png"/><Relationship Id="rId1" Type="http://schemas.openxmlformats.org/officeDocument/2006/relationships/slideLayout" Target="../slideLayouts/slideLayout4.xml"/></Relationships>
</file>

<file path=ppt/slides/_rels/slide208.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38.png"/><Relationship Id="rId1" Type="http://schemas.openxmlformats.org/officeDocument/2006/relationships/slideLayout" Target="../slideLayouts/slideLayout4.xml"/></Relationships>
</file>

<file path=ppt/slides/_rels/slide209.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38.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10.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38.png"/><Relationship Id="rId1" Type="http://schemas.openxmlformats.org/officeDocument/2006/relationships/slideLayout" Target="../slideLayouts/slideLayout4.xml"/></Relationships>
</file>

<file path=ppt/slides/_rels/slide211.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4.xml"/></Relationships>
</file>

<file path=ppt/slides/_rels/slide212.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4.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6.jpg"/><Relationship Id="rId1" Type="http://schemas.openxmlformats.org/officeDocument/2006/relationships/slideLayout" Target="../slideLayouts/slideLayout4.xml"/><Relationship Id="rId4" Type="http://schemas.openxmlformats.org/officeDocument/2006/relationships/image" Target="../media/image148.png"/></Relationships>
</file>

<file path=ppt/slides/_rels/slide215.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6.jpg"/><Relationship Id="rId1" Type="http://schemas.openxmlformats.org/officeDocument/2006/relationships/slideLayout" Target="../slideLayouts/slideLayout4.xml"/><Relationship Id="rId4" Type="http://schemas.openxmlformats.org/officeDocument/2006/relationships/image" Target="../media/image150.png"/></Relationships>
</file>

<file path=ppt/slides/_rels/slide216.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6.jpg"/><Relationship Id="rId1" Type="http://schemas.openxmlformats.org/officeDocument/2006/relationships/slideLayout" Target="../slideLayouts/slideLayout4.xml"/><Relationship Id="rId4" Type="http://schemas.openxmlformats.org/officeDocument/2006/relationships/image" Target="../media/image151.png"/></Relationships>
</file>

<file path=ppt/slides/_rels/slide217.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6.jpg"/><Relationship Id="rId1" Type="http://schemas.openxmlformats.org/officeDocument/2006/relationships/slideLayout" Target="../slideLayouts/slideLayout4.xml"/><Relationship Id="rId4" Type="http://schemas.openxmlformats.org/officeDocument/2006/relationships/image" Target="../media/image152.png"/></Relationships>
</file>

<file path=ppt/slides/_rels/slide218.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6.jpg"/><Relationship Id="rId1" Type="http://schemas.openxmlformats.org/officeDocument/2006/relationships/slideLayout" Target="../slideLayouts/slideLayout4.xml"/><Relationship Id="rId4" Type="http://schemas.openxmlformats.org/officeDocument/2006/relationships/image" Target="../media/image153.png"/></Relationships>
</file>

<file path=ppt/slides/_rels/slide219.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6.jpg"/><Relationship Id="rId1" Type="http://schemas.openxmlformats.org/officeDocument/2006/relationships/slideLayout" Target="../slideLayouts/slideLayout4.xml"/><Relationship Id="rId4" Type="http://schemas.openxmlformats.org/officeDocument/2006/relationships/image" Target="../media/image15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0.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6.jpg"/><Relationship Id="rId1" Type="http://schemas.openxmlformats.org/officeDocument/2006/relationships/slideLayout" Target="../slideLayouts/slideLayout4.xml"/><Relationship Id="rId4" Type="http://schemas.openxmlformats.org/officeDocument/2006/relationships/image" Target="../media/image155.png"/></Relationships>
</file>

<file path=ppt/slides/_rels/slide221.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6.jpg"/><Relationship Id="rId1" Type="http://schemas.openxmlformats.org/officeDocument/2006/relationships/slideLayout" Target="../slideLayouts/slideLayout4.xml"/><Relationship Id="rId4" Type="http://schemas.openxmlformats.org/officeDocument/2006/relationships/image" Target="../media/image156.png"/></Relationships>
</file>

<file path=ppt/slides/_rels/slide222.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6.jpg"/><Relationship Id="rId1" Type="http://schemas.openxmlformats.org/officeDocument/2006/relationships/slideLayout" Target="../slideLayouts/slideLayout4.xml"/><Relationship Id="rId5" Type="http://schemas.openxmlformats.org/officeDocument/2006/relationships/image" Target="../media/image157.png"/><Relationship Id="rId4" Type="http://schemas.openxmlformats.org/officeDocument/2006/relationships/image" Target="../media/image156.png"/></Relationships>
</file>

<file path=ppt/slides/_rels/slide223.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6.jpg"/><Relationship Id="rId1" Type="http://schemas.openxmlformats.org/officeDocument/2006/relationships/slideLayout" Target="../slideLayouts/slideLayout4.xml"/><Relationship Id="rId6" Type="http://schemas.openxmlformats.org/officeDocument/2006/relationships/image" Target="../media/image157.png"/><Relationship Id="rId5" Type="http://schemas.openxmlformats.org/officeDocument/2006/relationships/image" Target="../media/image158.png"/><Relationship Id="rId4" Type="http://schemas.openxmlformats.org/officeDocument/2006/relationships/image" Target="../media/image156.png"/></Relationships>
</file>

<file path=ppt/slides/_rels/slide224.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48.png"/><Relationship Id="rId1" Type="http://schemas.openxmlformats.org/officeDocument/2006/relationships/slideLayout" Target="../slideLayouts/slideLayout4.xml"/></Relationships>
</file>

<file path=ppt/slides/_rels/slide225.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48.png"/><Relationship Id="rId1" Type="http://schemas.openxmlformats.org/officeDocument/2006/relationships/slideLayout" Target="../slideLayouts/slideLayout4.xml"/></Relationships>
</file>

<file path=ppt/slides/_rels/slide226.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image" Target="../media/image148.png"/><Relationship Id="rId1" Type="http://schemas.openxmlformats.org/officeDocument/2006/relationships/slideLayout" Target="../slideLayouts/slideLayout4.xml"/></Relationships>
</file>

<file path=ppt/slides/_rels/slide227.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image" Target="../media/image148.png"/><Relationship Id="rId1" Type="http://schemas.openxmlformats.org/officeDocument/2006/relationships/slideLayout" Target="../slideLayouts/slideLayout4.xml"/><Relationship Id="rId4" Type="http://schemas.openxmlformats.org/officeDocument/2006/relationships/image" Target="../media/image162.png"/></Relationships>
</file>

<file path=ppt/slides/_rels/slide228.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image" Target="../media/image148.png"/><Relationship Id="rId1" Type="http://schemas.openxmlformats.org/officeDocument/2006/relationships/slideLayout" Target="../slideLayouts/slideLayout4.xml"/><Relationship Id="rId5" Type="http://schemas.openxmlformats.org/officeDocument/2006/relationships/image" Target="../media/image162.png"/><Relationship Id="rId4" Type="http://schemas.openxmlformats.org/officeDocument/2006/relationships/image" Target="../media/image163.png"/></Relationships>
</file>

<file path=ppt/slides/_rels/slide229.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image" Target="../media/image148.png"/><Relationship Id="rId1" Type="http://schemas.openxmlformats.org/officeDocument/2006/relationships/slideLayout" Target="../slideLayouts/slideLayout4.xml"/><Relationship Id="rId6" Type="http://schemas.openxmlformats.org/officeDocument/2006/relationships/image" Target="../media/image162.png"/><Relationship Id="rId5" Type="http://schemas.openxmlformats.org/officeDocument/2006/relationships/image" Target="../media/image164.png"/><Relationship Id="rId4" Type="http://schemas.openxmlformats.org/officeDocument/2006/relationships/image" Target="../media/image163.png"/></Relationships>
</file>

<file path=ppt/slides/_rels/slide2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4.xml"/></Relationships>
</file>

<file path=ppt/slides/_rels/slide2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31.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165.png"/><Relationship Id="rId1" Type="http://schemas.openxmlformats.org/officeDocument/2006/relationships/slideLayout" Target="../slideLayouts/slideLayout4.xml"/></Relationships>
</file>

<file path=ppt/slides/_rels/slide232.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4.xml"/></Relationships>
</file>

<file path=ppt/slides/_rels/slide233.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image" Target="../media/image165.png"/><Relationship Id="rId1" Type="http://schemas.openxmlformats.org/officeDocument/2006/relationships/slideLayout" Target="../slideLayouts/slideLayout4.xml"/></Relationships>
</file>

<file path=ppt/slides/_rels/slide234.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image" Target="../media/image168.png"/><Relationship Id="rId1" Type="http://schemas.openxmlformats.org/officeDocument/2006/relationships/slideLayout" Target="../slideLayouts/slideLayout4.xml"/></Relationships>
</file>

<file path=ppt/slides/_rels/slide235.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image" Target="../media/image168.png"/><Relationship Id="rId1" Type="http://schemas.openxmlformats.org/officeDocument/2006/relationships/slideLayout" Target="../slideLayouts/slideLayout4.xml"/></Relationships>
</file>

<file path=ppt/slides/_rels/slide236.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image" Target="../media/image171.png"/><Relationship Id="rId1" Type="http://schemas.openxmlformats.org/officeDocument/2006/relationships/slideLayout" Target="../slideLayouts/slideLayout4.xml"/></Relationships>
</file>

<file path=ppt/slides/_rels/slide237.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image" Target="../media/image171.png"/><Relationship Id="rId1" Type="http://schemas.openxmlformats.org/officeDocument/2006/relationships/slideLayout" Target="../slideLayouts/slideLayout4.xml"/></Relationships>
</file>

<file path=ppt/slides/_rels/slide238.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image" Target="../media/image171.png"/><Relationship Id="rId1" Type="http://schemas.openxmlformats.org/officeDocument/2006/relationships/slideLayout" Target="../slideLayouts/slideLayout4.xml"/></Relationships>
</file>

<file path=ppt/slides/_rels/slide239.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image" Target="../media/image175.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240.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image" Target="../media/image175.png"/><Relationship Id="rId1" Type="http://schemas.openxmlformats.org/officeDocument/2006/relationships/slideLayout" Target="../slideLayouts/slideLayout4.xml"/></Relationships>
</file>

<file path=ppt/slides/_rels/slide241.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image" Target="../media/image175.png"/><Relationship Id="rId1" Type="http://schemas.openxmlformats.org/officeDocument/2006/relationships/slideLayout" Target="../slideLayouts/slideLayout4.xml"/></Relationships>
</file>

<file path=ppt/slides/_rels/slide242.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image" Target="../media/image175.png"/><Relationship Id="rId1" Type="http://schemas.openxmlformats.org/officeDocument/2006/relationships/slideLayout" Target="../slideLayouts/slideLayout4.xml"/></Relationships>
</file>

<file path=ppt/slides/_rels/slide243.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image" Target="../media/image175.png"/><Relationship Id="rId1" Type="http://schemas.openxmlformats.org/officeDocument/2006/relationships/slideLayout" Target="../slideLayouts/slideLayout4.xml"/></Relationships>
</file>

<file path=ppt/slides/_rels/slide244.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image" Target="../media/image181.png"/><Relationship Id="rId1" Type="http://schemas.openxmlformats.org/officeDocument/2006/relationships/slideLayout" Target="../slideLayouts/slideLayout4.xml"/></Relationships>
</file>

<file path=ppt/slides/_rels/slide245.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181.png"/><Relationship Id="rId1" Type="http://schemas.openxmlformats.org/officeDocument/2006/relationships/slideLayout" Target="../slideLayouts/slideLayout4.xml"/></Relationships>
</file>

<file path=ppt/slides/_rels/slide246.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1.png"/><Relationship Id="rId1" Type="http://schemas.openxmlformats.org/officeDocument/2006/relationships/slideLayout" Target="../slideLayouts/slideLayout4.xml"/></Relationships>
</file>

<file path=ppt/slides/_rels/slide247.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1.png"/><Relationship Id="rId1" Type="http://schemas.openxmlformats.org/officeDocument/2006/relationships/slideLayout" Target="../slideLayouts/slideLayout4.xml"/></Relationships>
</file>

<file path=ppt/slides/_rels/slide24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250.xml.rels><?xml version="1.0" encoding="UTF-8" standalone="yes"?>
<Relationships xmlns="http://schemas.openxmlformats.org/package/2006/relationships"><Relationship Id="rId2" Type="http://schemas.openxmlformats.org/officeDocument/2006/relationships/image" Target="../media/image186.png"/><Relationship Id="rId1" Type="http://schemas.openxmlformats.org/officeDocument/2006/relationships/slideLayout" Target="../slideLayouts/slideLayout4.xml"/></Relationships>
</file>

<file path=ppt/slides/_rels/slide251.xml.rels><?xml version="1.0" encoding="UTF-8" standalone="yes"?>
<Relationships xmlns="http://schemas.openxmlformats.org/package/2006/relationships"><Relationship Id="rId2" Type="http://schemas.openxmlformats.org/officeDocument/2006/relationships/image" Target="../media/image187.png"/><Relationship Id="rId1" Type="http://schemas.openxmlformats.org/officeDocument/2006/relationships/slideLayout" Target="../slideLayouts/slideLayout4.xml"/></Relationships>
</file>

<file path=ppt/slides/_rels/slide252.xml.rels><?xml version="1.0" encoding="UTF-8" standalone="yes"?>
<Relationships xmlns="http://schemas.openxmlformats.org/package/2006/relationships"><Relationship Id="rId2" Type="http://schemas.openxmlformats.org/officeDocument/2006/relationships/image" Target="../media/image187.png"/><Relationship Id="rId1" Type="http://schemas.openxmlformats.org/officeDocument/2006/relationships/slideLayout" Target="../slideLayouts/slideLayout4.xml"/></Relationships>
</file>

<file path=ppt/slides/_rels/slide25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54.xml.rels><?xml version="1.0" encoding="UTF-8" standalone="yes"?>
<Relationships xmlns="http://schemas.openxmlformats.org/package/2006/relationships"><Relationship Id="rId2" Type="http://schemas.openxmlformats.org/officeDocument/2006/relationships/image" Target="../media/image188.png"/><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188.wmf"/><Relationship Id="rId4" Type="http://schemas.openxmlformats.org/officeDocument/2006/relationships/oleObject" Target="../embeddings/oleObject2.bin"/></Relationships>
</file>

<file path=ppt/slides/_rels/slide256.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slideLayout" Target="../slideLayouts/slideLayout4.xml"/><Relationship Id="rId1" Type="http://schemas.openxmlformats.org/officeDocument/2006/relationships/vmlDrawing" Target="../drawings/vmlDrawing3.vml"/><Relationship Id="rId6" Type="http://schemas.openxmlformats.org/officeDocument/2006/relationships/image" Target="../media/image188.wmf"/><Relationship Id="rId5" Type="http://schemas.openxmlformats.org/officeDocument/2006/relationships/oleObject" Target="../embeddings/oleObject2.bin"/><Relationship Id="rId4" Type="http://schemas.openxmlformats.org/officeDocument/2006/relationships/image" Target="../media/image189.png"/></Relationships>
</file>

<file path=ppt/slides/_rels/slide257.xml.rels><?xml version="1.0" encoding="UTF-8" standalone="yes"?>
<Relationships xmlns="http://schemas.openxmlformats.org/package/2006/relationships"><Relationship Id="rId2" Type="http://schemas.openxmlformats.org/officeDocument/2006/relationships/image" Target="../media/image193.png"/><Relationship Id="rId1" Type="http://schemas.openxmlformats.org/officeDocument/2006/relationships/slideLayout" Target="../slideLayouts/slideLayout4.xml"/></Relationships>
</file>

<file path=ppt/slides/_rels/slide258.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image" Target="../media/image192.png"/><Relationship Id="rId1" Type="http://schemas.openxmlformats.org/officeDocument/2006/relationships/slideLayout" Target="../slideLayouts/slideLayout4.xml"/></Relationships>
</file>

<file path=ppt/slides/_rels/slide259.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260.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image" Target="../media/image194.png"/><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198.wmf"/><Relationship Id="rId5" Type="http://schemas.openxmlformats.org/officeDocument/2006/relationships/oleObject" Target="../embeddings/oleObject3.bin"/><Relationship Id="rId4" Type="http://schemas.openxmlformats.org/officeDocument/2006/relationships/image" Target="../media/image197.png"/></Relationships>
</file>

<file path=ppt/slides/_rels/slide263.xml.rels><?xml version="1.0" encoding="UTF-8" standalone="yes"?>
<Relationships xmlns="http://schemas.openxmlformats.org/package/2006/relationships"><Relationship Id="rId8" Type="http://schemas.openxmlformats.org/officeDocument/2006/relationships/image" Target="../media/image199.wmf"/><Relationship Id="rId3" Type="http://schemas.openxmlformats.org/officeDocument/2006/relationships/image" Target="../media/image194.png"/><Relationship Id="rId7"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image" Target="../media/image198.wmf"/><Relationship Id="rId5" Type="http://schemas.openxmlformats.org/officeDocument/2006/relationships/oleObject" Target="../embeddings/oleObject4.bin"/><Relationship Id="rId10" Type="http://schemas.openxmlformats.org/officeDocument/2006/relationships/image" Target="../media/image200.wmf"/><Relationship Id="rId4" Type="http://schemas.openxmlformats.org/officeDocument/2006/relationships/image" Target="../media/image197.png"/><Relationship Id="rId9" Type="http://schemas.openxmlformats.org/officeDocument/2006/relationships/oleObject" Target="../embeddings/oleObject6.bin"/></Relationships>
</file>

<file path=ppt/slides/_rels/slide264.xml.rels><?xml version="1.0" encoding="UTF-8" standalone="yes"?>
<Relationships xmlns="http://schemas.openxmlformats.org/package/2006/relationships"><Relationship Id="rId2" Type="http://schemas.openxmlformats.org/officeDocument/2006/relationships/image" Target="../media/image202.png"/><Relationship Id="rId1" Type="http://schemas.openxmlformats.org/officeDocument/2006/relationships/slideLayout" Target="../slideLayouts/slideLayout4.xml"/></Relationships>
</file>

<file path=ppt/slides/_rels/slide265.xml.rels><?xml version="1.0" encoding="UTF-8" standalone="yes"?>
<Relationships xmlns="http://schemas.openxmlformats.org/package/2006/relationships"><Relationship Id="rId2" Type="http://schemas.openxmlformats.org/officeDocument/2006/relationships/image" Target="../media/image203.png"/><Relationship Id="rId1" Type="http://schemas.openxmlformats.org/officeDocument/2006/relationships/slideLayout" Target="../slideLayouts/slideLayout4.xml"/></Relationships>
</file>

<file path=ppt/slides/_rels/slide266.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image" Target="../media/image203.png"/><Relationship Id="rId1" Type="http://schemas.openxmlformats.org/officeDocument/2006/relationships/slideLayout" Target="../slideLayouts/slideLayout4.xml"/></Relationships>
</file>

<file path=ppt/slides/_rels/slide267.xml.rels><?xml version="1.0" encoding="UTF-8" standalone="yes"?>
<Relationships xmlns="http://schemas.openxmlformats.org/package/2006/relationships"><Relationship Id="rId3" Type="http://schemas.openxmlformats.org/officeDocument/2006/relationships/image" Target="../media/image205.png"/><Relationship Id="rId2" Type="http://schemas.openxmlformats.org/officeDocument/2006/relationships/image" Target="../media/image203.png"/><Relationship Id="rId1" Type="http://schemas.openxmlformats.org/officeDocument/2006/relationships/slideLayout" Target="../slideLayouts/slideLayout4.xml"/></Relationships>
</file>

<file path=ppt/slides/_rels/slide268.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image" Target="../media/image203.png"/><Relationship Id="rId1" Type="http://schemas.openxmlformats.org/officeDocument/2006/relationships/slideLayout" Target="../slideLayouts/slideLayout4.xml"/></Relationships>
</file>

<file path=ppt/slides/_rels/slide269.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slideLayout" Target="../slideLayouts/slideLayout2.xml"/><Relationship Id="rId1" Type="http://schemas.openxmlformats.org/officeDocument/2006/relationships/vmlDrawing" Target="../drawings/vmlDrawing6.vml"/><Relationship Id="rId5" Type="http://schemas.openxmlformats.org/officeDocument/2006/relationships/image" Target="../media/image201.wmf"/><Relationship Id="rId4" Type="http://schemas.openxmlformats.org/officeDocument/2006/relationships/oleObject" Target="../embeddings/oleObject7.bin"/></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270.xml.rels><?xml version="1.0" encoding="UTF-8" standalone="yes"?>
<Relationships xmlns="http://schemas.openxmlformats.org/package/2006/relationships"><Relationship Id="rId8" Type="http://schemas.openxmlformats.org/officeDocument/2006/relationships/image" Target="../media/image203.wmf"/><Relationship Id="rId3" Type="http://schemas.openxmlformats.org/officeDocument/2006/relationships/image" Target="../media/image210.png"/><Relationship Id="rId7" Type="http://schemas.openxmlformats.org/officeDocument/2006/relationships/oleObject" Target="../embeddings/oleObject9.bin"/><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image" Target="../media/image202.wmf"/><Relationship Id="rId5" Type="http://schemas.openxmlformats.org/officeDocument/2006/relationships/oleObject" Target="../embeddings/oleObject8.bin"/><Relationship Id="rId4" Type="http://schemas.openxmlformats.org/officeDocument/2006/relationships/image" Target="../media/image207.png"/></Relationships>
</file>

<file path=ppt/slides/_rels/slide271.xml.rels><?xml version="1.0" encoding="UTF-8" standalone="yes"?>
<Relationships xmlns="http://schemas.openxmlformats.org/package/2006/relationships"><Relationship Id="rId3" Type="http://schemas.openxmlformats.org/officeDocument/2006/relationships/image" Target="../media/image214.png"/><Relationship Id="rId2" Type="http://schemas.openxmlformats.org/officeDocument/2006/relationships/image" Target="../media/image209.png"/><Relationship Id="rId1" Type="http://schemas.openxmlformats.org/officeDocument/2006/relationships/slideLayout" Target="../slideLayouts/slideLayout4.xml"/></Relationships>
</file>

<file path=ppt/slides/_rels/slide272.xml.rels><?xml version="1.0" encoding="UTF-8" standalone="yes"?>
<Relationships xmlns="http://schemas.openxmlformats.org/package/2006/relationships"><Relationship Id="rId3" Type="http://schemas.openxmlformats.org/officeDocument/2006/relationships/image" Target="../media/image215.png"/><Relationship Id="rId2" Type="http://schemas.openxmlformats.org/officeDocument/2006/relationships/image" Target="../media/image209.png"/><Relationship Id="rId1" Type="http://schemas.openxmlformats.org/officeDocument/2006/relationships/slideLayout" Target="../slideLayouts/slideLayout4.xml"/></Relationships>
</file>

<file path=ppt/slides/_rels/slide273.xml.rels><?xml version="1.0" encoding="UTF-8" standalone="yes"?>
<Relationships xmlns="http://schemas.openxmlformats.org/package/2006/relationships"><Relationship Id="rId2" Type="http://schemas.openxmlformats.org/officeDocument/2006/relationships/image" Target="../media/image216.png"/><Relationship Id="rId1" Type="http://schemas.openxmlformats.org/officeDocument/2006/relationships/slideLayout" Target="../slideLayouts/slideLayout4.xml"/></Relationships>
</file>

<file path=ppt/slides/_rels/slide274.xml.rels><?xml version="1.0" encoding="UTF-8" standalone="yes"?>
<Relationships xmlns="http://schemas.openxmlformats.org/package/2006/relationships"><Relationship Id="rId2" Type="http://schemas.openxmlformats.org/officeDocument/2006/relationships/image" Target="../media/image217.png"/><Relationship Id="rId1" Type="http://schemas.openxmlformats.org/officeDocument/2006/relationships/slideLayout" Target="../slideLayouts/slideLayout4.xml"/></Relationships>
</file>

<file path=ppt/slides/_rels/slide275.xml.rels><?xml version="1.0" encoding="UTF-8" standalone="yes"?>
<Relationships xmlns="http://schemas.openxmlformats.org/package/2006/relationships"><Relationship Id="rId3" Type="http://schemas.openxmlformats.org/officeDocument/2006/relationships/image" Target="../media/image212.png"/><Relationship Id="rId2" Type="http://schemas.openxmlformats.org/officeDocument/2006/relationships/image" Target="../media/image211.png"/><Relationship Id="rId1" Type="http://schemas.openxmlformats.org/officeDocument/2006/relationships/slideLayout" Target="../slideLayouts/slideLayout4.xml"/></Relationships>
</file>

<file path=ppt/slides/_rels/slide27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77.xml.rels><?xml version="1.0" encoding="UTF-8" standalone="yes"?>
<Relationships xmlns="http://schemas.openxmlformats.org/package/2006/relationships"><Relationship Id="rId3" Type="http://schemas.openxmlformats.org/officeDocument/2006/relationships/image" Target="../media/image218.png"/><Relationship Id="rId2" Type="http://schemas.openxmlformats.org/officeDocument/2006/relationships/image" Target="../media/image213.png"/><Relationship Id="rId1" Type="http://schemas.openxmlformats.org/officeDocument/2006/relationships/slideLayout" Target="../slideLayouts/slideLayout4.xml"/></Relationships>
</file>

<file path=ppt/slides/_rels/slide278.xml.rels><?xml version="1.0" encoding="UTF-8" standalone="yes"?>
<Relationships xmlns="http://schemas.openxmlformats.org/package/2006/relationships"><Relationship Id="rId2" Type="http://schemas.openxmlformats.org/officeDocument/2006/relationships/image" Target="../media/image213.png"/><Relationship Id="rId1" Type="http://schemas.openxmlformats.org/officeDocument/2006/relationships/slideLayout" Target="../slideLayouts/slideLayout4.xml"/></Relationships>
</file>

<file path=ppt/slides/_rels/slide279.xml.rels><?xml version="1.0" encoding="UTF-8" standalone="yes"?>
<Relationships xmlns="http://schemas.openxmlformats.org/package/2006/relationships"><Relationship Id="rId2" Type="http://schemas.openxmlformats.org/officeDocument/2006/relationships/image" Target="../media/image213.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280.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image" Target="../media/image219.png"/><Relationship Id="rId1" Type="http://schemas.openxmlformats.org/officeDocument/2006/relationships/slideLayout" Target="../slideLayouts/slideLayout4.xml"/></Relationships>
</file>

<file path=ppt/slides/_rels/slide281.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image" Target="../media/image219.png"/><Relationship Id="rId1" Type="http://schemas.openxmlformats.org/officeDocument/2006/relationships/slideLayout" Target="../slideLayouts/slideLayout4.xml"/></Relationships>
</file>

<file path=ppt/slides/_rels/slide282.xml.rels><?xml version="1.0" encoding="UTF-8" standalone="yes"?>
<Relationships xmlns="http://schemas.openxmlformats.org/package/2006/relationships"><Relationship Id="rId2" Type="http://schemas.openxmlformats.org/officeDocument/2006/relationships/image" Target="../media/image219.png"/><Relationship Id="rId1" Type="http://schemas.openxmlformats.org/officeDocument/2006/relationships/slideLayout" Target="../slideLayouts/slideLayout4.xml"/></Relationships>
</file>

<file path=ppt/slides/_rels/slide283.xml.rels><?xml version="1.0" encoding="UTF-8" standalone="yes"?>
<Relationships xmlns="http://schemas.openxmlformats.org/package/2006/relationships"><Relationship Id="rId2" Type="http://schemas.openxmlformats.org/officeDocument/2006/relationships/image" Target="../media/image219.png"/><Relationship Id="rId1" Type="http://schemas.openxmlformats.org/officeDocument/2006/relationships/slideLayout" Target="../slideLayouts/slideLayout4.xml"/></Relationships>
</file>

<file path=ppt/slides/_rels/slide284.xml.rels><?xml version="1.0" encoding="UTF-8" standalone="yes"?>
<Relationships xmlns="http://schemas.openxmlformats.org/package/2006/relationships"><Relationship Id="rId3" Type="http://schemas.openxmlformats.org/officeDocument/2006/relationships/image" Target="../media/image221.png"/><Relationship Id="rId2" Type="http://schemas.openxmlformats.org/officeDocument/2006/relationships/image" Target="../media/image219.png"/><Relationship Id="rId1" Type="http://schemas.openxmlformats.org/officeDocument/2006/relationships/slideLayout" Target="../slideLayouts/slideLayout4.xml"/></Relationships>
</file>

<file path=ppt/slides/_rels/slide285.xml.rels><?xml version="1.0" encoding="UTF-8" standalone="yes"?>
<Relationships xmlns="http://schemas.openxmlformats.org/package/2006/relationships"><Relationship Id="rId3" Type="http://schemas.openxmlformats.org/officeDocument/2006/relationships/image" Target="../media/image222.png"/><Relationship Id="rId2" Type="http://schemas.openxmlformats.org/officeDocument/2006/relationships/image" Target="../media/image221.png"/><Relationship Id="rId1" Type="http://schemas.openxmlformats.org/officeDocument/2006/relationships/slideLayout" Target="../slideLayouts/slideLayout4.xml"/></Relationships>
</file>

<file path=ppt/slides/_rels/slide286.xml.rels><?xml version="1.0" encoding="UTF-8" standalone="yes"?>
<Relationships xmlns="http://schemas.openxmlformats.org/package/2006/relationships"><Relationship Id="rId3" Type="http://schemas.openxmlformats.org/officeDocument/2006/relationships/image" Target="../media/image221.png"/><Relationship Id="rId2" Type="http://schemas.openxmlformats.org/officeDocument/2006/relationships/slideLayout" Target="../slideLayouts/slideLayout4.xml"/><Relationship Id="rId1" Type="http://schemas.openxmlformats.org/officeDocument/2006/relationships/vmlDrawing" Target="../drawings/vmlDrawing8.vml"/><Relationship Id="rId6" Type="http://schemas.openxmlformats.org/officeDocument/2006/relationships/image" Target="../media/image222.wmf"/><Relationship Id="rId5" Type="http://schemas.openxmlformats.org/officeDocument/2006/relationships/oleObject" Target="../embeddings/oleObject10.bin"/><Relationship Id="rId4" Type="http://schemas.openxmlformats.org/officeDocument/2006/relationships/image" Target="../media/image222.png"/></Relationships>
</file>

<file path=ppt/slides/_rels/slide287.xml.rels><?xml version="1.0" encoding="UTF-8" standalone="yes"?>
<Relationships xmlns="http://schemas.openxmlformats.org/package/2006/relationships"><Relationship Id="rId8" Type="http://schemas.openxmlformats.org/officeDocument/2006/relationships/image" Target="../media/image223.wmf"/><Relationship Id="rId3" Type="http://schemas.openxmlformats.org/officeDocument/2006/relationships/image" Target="../media/image221.png"/><Relationship Id="rId7" Type="http://schemas.openxmlformats.org/officeDocument/2006/relationships/oleObject" Target="../embeddings/oleObject11.bin"/><Relationship Id="rId2" Type="http://schemas.openxmlformats.org/officeDocument/2006/relationships/slideLayout" Target="../slideLayouts/slideLayout4.xml"/><Relationship Id="rId1" Type="http://schemas.openxmlformats.org/officeDocument/2006/relationships/vmlDrawing" Target="../drawings/vmlDrawing9.vml"/><Relationship Id="rId6" Type="http://schemas.openxmlformats.org/officeDocument/2006/relationships/image" Target="../media/image222.wmf"/><Relationship Id="rId5" Type="http://schemas.openxmlformats.org/officeDocument/2006/relationships/oleObject" Target="../embeddings/oleObject10.bin"/><Relationship Id="rId10" Type="http://schemas.openxmlformats.org/officeDocument/2006/relationships/image" Target="../media/image224.wmf"/><Relationship Id="rId4" Type="http://schemas.openxmlformats.org/officeDocument/2006/relationships/image" Target="../media/image222.png"/><Relationship Id="rId9" Type="http://schemas.openxmlformats.org/officeDocument/2006/relationships/oleObject" Target="../embeddings/oleObject12.bin"/></Relationships>
</file>

<file path=ppt/slides/_rels/slide288.xml.rels><?xml version="1.0" encoding="UTF-8" standalone="yes"?>
<Relationships xmlns="http://schemas.openxmlformats.org/package/2006/relationships"><Relationship Id="rId8" Type="http://schemas.openxmlformats.org/officeDocument/2006/relationships/image" Target="../media/image223.wmf"/><Relationship Id="rId13" Type="http://schemas.openxmlformats.org/officeDocument/2006/relationships/oleObject" Target="../embeddings/oleObject14.bin"/><Relationship Id="rId3" Type="http://schemas.openxmlformats.org/officeDocument/2006/relationships/image" Target="../media/image221.png"/><Relationship Id="rId7" Type="http://schemas.openxmlformats.org/officeDocument/2006/relationships/oleObject" Target="../embeddings/oleObject11.bin"/><Relationship Id="rId12" Type="http://schemas.openxmlformats.org/officeDocument/2006/relationships/image" Target="../media/image225.wmf"/><Relationship Id="rId2" Type="http://schemas.openxmlformats.org/officeDocument/2006/relationships/slideLayout" Target="../slideLayouts/slideLayout4.xml"/><Relationship Id="rId1" Type="http://schemas.openxmlformats.org/officeDocument/2006/relationships/vmlDrawing" Target="../drawings/vmlDrawing10.vml"/><Relationship Id="rId6" Type="http://schemas.openxmlformats.org/officeDocument/2006/relationships/image" Target="../media/image222.wmf"/><Relationship Id="rId11" Type="http://schemas.openxmlformats.org/officeDocument/2006/relationships/oleObject" Target="../embeddings/oleObject13.bin"/><Relationship Id="rId5" Type="http://schemas.openxmlformats.org/officeDocument/2006/relationships/oleObject" Target="../embeddings/oleObject10.bin"/><Relationship Id="rId10" Type="http://schemas.openxmlformats.org/officeDocument/2006/relationships/image" Target="../media/image224.wmf"/><Relationship Id="rId4" Type="http://schemas.openxmlformats.org/officeDocument/2006/relationships/image" Target="../media/image222.png"/><Relationship Id="rId9" Type="http://schemas.openxmlformats.org/officeDocument/2006/relationships/oleObject" Target="../embeddings/oleObject12.bin"/><Relationship Id="rId14" Type="http://schemas.openxmlformats.org/officeDocument/2006/relationships/image" Target="../media/image226.wmf"/></Relationships>
</file>

<file path=ppt/slides/_rels/slide289.xml.rels><?xml version="1.0" encoding="UTF-8" standalone="yes"?>
<Relationships xmlns="http://schemas.openxmlformats.org/package/2006/relationships"><Relationship Id="rId3" Type="http://schemas.openxmlformats.org/officeDocument/2006/relationships/image" Target="../media/image229.png"/><Relationship Id="rId2" Type="http://schemas.openxmlformats.org/officeDocument/2006/relationships/image" Target="../media/image227.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290.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227.png"/><Relationship Id="rId1" Type="http://schemas.openxmlformats.org/officeDocument/2006/relationships/slideLayout" Target="../slideLayouts/slideLayout4.xml"/></Relationships>
</file>

<file path=ppt/slides/_rels/slide291.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image" Target="../media/image227.png"/><Relationship Id="rId1" Type="http://schemas.openxmlformats.org/officeDocument/2006/relationships/slideLayout" Target="../slideLayouts/slideLayout4.xml"/></Relationships>
</file>

<file path=ppt/slides/_rels/slide292.xml.rels><?xml version="1.0" encoding="UTF-8" standalone="yes"?>
<Relationships xmlns="http://schemas.openxmlformats.org/package/2006/relationships"><Relationship Id="rId3" Type="http://schemas.openxmlformats.org/officeDocument/2006/relationships/image" Target="../media/image232.png"/><Relationship Id="rId2" Type="http://schemas.openxmlformats.org/officeDocument/2006/relationships/image" Target="../media/image227.png"/><Relationship Id="rId1" Type="http://schemas.openxmlformats.org/officeDocument/2006/relationships/slideLayout" Target="../slideLayouts/slideLayout4.xml"/></Relationships>
</file>

<file path=ppt/slides/_rels/slide293.xml.rels><?xml version="1.0" encoding="UTF-8" standalone="yes"?>
<Relationships xmlns="http://schemas.openxmlformats.org/package/2006/relationships"><Relationship Id="rId3" Type="http://schemas.openxmlformats.org/officeDocument/2006/relationships/image" Target="../media/image233.png"/><Relationship Id="rId2" Type="http://schemas.openxmlformats.org/officeDocument/2006/relationships/image" Target="../media/image227.png"/><Relationship Id="rId1" Type="http://schemas.openxmlformats.org/officeDocument/2006/relationships/slideLayout" Target="../slideLayouts/slideLayout4.xml"/></Relationships>
</file>

<file path=ppt/slides/_rels/slide294.xml.rels><?xml version="1.0" encoding="UTF-8" standalone="yes"?>
<Relationships xmlns="http://schemas.openxmlformats.org/package/2006/relationships"><Relationship Id="rId3" Type="http://schemas.openxmlformats.org/officeDocument/2006/relationships/image" Target="../media/image234.png"/><Relationship Id="rId2" Type="http://schemas.openxmlformats.org/officeDocument/2006/relationships/image" Target="../media/image227.png"/><Relationship Id="rId1" Type="http://schemas.openxmlformats.org/officeDocument/2006/relationships/slideLayout" Target="../slideLayouts/slideLayout4.xml"/></Relationships>
</file>

<file path=ppt/slides/_rels/slide295.xml.rels><?xml version="1.0" encoding="UTF-8" standalone="yes"?>
<Relationships xmlns="http://schemas.openxmlformats.org/package/2006/relationships"><Relationship Id="rId3" Type="http://schemas.openxmlformats.org/officeDocument/2006/relationships/image" Target="../media/image235.png"/><Relationship Id="rId2" Type="http://schemas.openxmlformats.org/officeDocument/2006/relationships/image" Target="../media/image227.png"/><Relationship Id="rId1" Type="http://schemas.openxmlformats.org/officeDocument/2006/relationships/slideLayout" Target="../slideLayouts/slideLayout4.xml"/></Relationships>
</file>

<file path=ppt/slides/_rels/slide296.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image" Target="../media/image227.png"/><Relationship Id="rId1" Type="http://schemas.openxmlformats.org/officeDocument/2006/relationships/slideLayout" Target="../slideLayouts/slideLayout4.xml"/></Relationships>
</file>

<file path=ppt/slides/_rels/slide297.xml.rels><?xml version="1.0" encoding="UTF-8" standalone="yes"?>
<Relationships xmlns="http://schemas.openxmlformats.org/package/2006/relationships"><Relationship Id="rId3" Type="http://schemas.openxmlformats.org/officeDocument/2006/relationships/image" Target="../media/image238.png"/><Relationship Id="rId2" Type="http://schemas.openxmlformats.org/officeDocument/2006/relationships/image" Target="../media/image228.png"/><Relationship Id="rId1" Type="http://schemas.openxmlformats.org/officeDocument/2006/relationships/slideLayout" Target="../slideLayouts/slideLayout4.xml"/></Relationships>
</file>

<file path=ppt/slides/_rels/slide298.xml.rels><?xml version="1.0" encoding="UTF-8" standalone="yes"?>
<Relationships xmlns="http://schemas.openxmlformats.org/package/2006/relationships"><Relationship Id="rId2" Type="http://schemas.openxmlformats.org/officeDocument/2006/relationships/image" Target="../media/image228.png"/><Relationship Id="rId1" Type="http://schemas.openxmlformats.org/officeDocument/2006/relationships/slideLayout" Target="../slideLayouts/slideLayout4.xml"/></Relationships>
</file>

<file path=ppt/slides/_rels/slide299.xml.rels><?xml version="1.0" encoding="UTF-8" standalone="yes"?>
<Relationships xmlns="http://schemas.openxmlformats.org/package/2006/relationships"><Relationship Id="rId2" Type="http://schemas.openxmlformats.org/officeDocument/2006/relationships/image" Target="../media/image228.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24.jpeg"/></Relationships>
</file>

<file path=ppt/slides/_rels/slide300.xml.rels><?xml version="1.0" encoding="UTF-8" standalone="yes"?>
<Relationships xmlns="http://schemas.openxmlformats.org/package/2006/relationships"><Relationship Id="rId3" Type="http://schemas.openxmlformats.org/officeDocument/2006/relationships/image" Target="../media/image228.png"/><Relationship Id="rId2" Type="http://schemas.openxmlformats.org/officeDocument/2006/relationships/image" Target="../media/image237.png"/><Relationship Id="rId1" Type="http://schemas.openxmlformats.org/officeDocument/2006/relationships/slideLayout" Target="../slideLayouts/slideLayout4.xml"/></Relationships>
</file>

<file path=ppt/slides/_rels/slide301.xml.rels><?xml version="1.0" encoding="UTF-8" standalone="yes"?>
<Relationships xmlns="http://schemas.openxmlformats.org/package/2006/relationships"><Relationship Id="rId2" Type="http://schemas.openxmlformats.org/officeDocument/2006/relationships/image" Target="../media/image237.png"/><Relationship Id="rId1" Type="http://schemas.openxmlformats.org/officeDocument/2006/relationships/slideLayout" Target="../slideLayouts/slideLayout4.xml"/></Relationships>
</file>

<file path=ppt/slides/_rels/slide302.xml.rels><?xml version="1.0" encoding="UTF-8" standalone="yes"?>
<Relationships xmlns="http://schemas.openxmlformats.org/package/2006/relationships"><Relationship Id="rId2" Type="http://schemas.openxmlformats.org/officeDocument/2006/relationships/image" Target="../media/image237.png"/><Relationship Id="rId1" Type="http://schemas.openxmlformats.org/officeDocument/2006/relationships/slideLayout" Target="../slideLayouts/slideLayout4.xml"/></Relationships>
</file>

<file path=ppt/slides/_rels/slide303.xml.rels><?xml version="1.0" encoding="UTF-8" standalone="yes"?>
<Relationships xmlns="http://schemas.openxmlformats.org/package/2006/relationships"><Relationship Id="rId3" Type="http://schemas.openxmlformats.org/officeDocument/2006/relationships/image" Target="../media/image237.png"/><Relationship Id="rId2" Type="http://schemas.openxmlformats.org/officeDocument/2006/relationships/image" Target="../media/image239.png"/><Relationship Id="rId1" Type="http://schemas.openxmlformats.org/officeDocument/2006/relationships/slideLayout" Target="../slideLayouts/slideLayout4.xml"/></Relationships>
</file>

<file path=ppt/slides/_rels/slide304.xml.rels><?xml version="1.0" encoding="UTF-8" standalone="yes"?>
<Relationships xmlns="http://schemas.openxmlformats.org/package/2006/relationships"><Relationship Id="rId8" Type="http://schemas.openxmlformats.org/officeDocument/2006/relationships/oleObject" Target="../embeddings/oleObject17.bin"/><Relationship Id="rId13" Type="http://schemas.openxmlformats.org/officeDocument/2006/relationships/image" Target="../media/image244.wmf"/><Relationship Id="rId3" Type="http://schemas.openxmlformats.org/officeDocument/2006/relationships/image" Target="../media/image239.png"/><Relationship Id="rId7" Type="http://schemas.openxmlformats.org/officeDocument/2006/relationships/image" Target="../media/image241.wmf"/><Relationship Id="rId12" Type="http://schemas.openxmlformats.org/officeDocument/2006/relationships/oleObject" Target="../embeddings/oleObject19.bin"/><Relationship Id="rId2" Type="http://schemas.openxmlformats.org/officeDocument/2006/relationships/slideLayout" Target="../slideLayouts/slideLayout4.xml"/><Relationship Id="rId1" Type="http://schemas.openxmlformats.org/officeDocument/2006/relationships/vmlDrawing" Target="../drawings/vmlDrawing11.vml"/><Relationship Id="rId6" Type="http://schemas.openxmlformats.org/officeDocument/2006/relationships/oleObject" Target="../embeddings/oleObject16.bin"/><Relationship Id="rId11" Type="http://schemas.openxmlformats.org/officeDocument/2006/relationships/image" Target="../media/image243.wmf"/><Relationship Id="rId5" Type="http://schemas.openxmlformats.org/officeDocument/2006/relationships/image" Target="../media/image240.wmf"/><Relationship Id="rId10" Type="http://schemas.openxmlformats.org/officeDocument/2006/relationships/oleObject" Target="../embeddings/oleObject18.bin"/><Relationship Id="rId4" Type="http://schemas.openxmlformats.org/officeDocument/2006/relationships/oleObject" Target="../embeddings/oleObject15.bin"/><Relationship Id="rId9" Type="http://schemas.openxmlformats.org/officeDocument/2006/relationships/image" Target="../media/image242.wmf"/></Relationships>
</file>

<file path=ppt/slides/_rels/slide305.xml.rels><?xml version="1.0" encoding="UTF-8" standalone="yes"?>
<Relationships xmlns="http://schemas.openxmlformats.org/package/2006/relationships"><Relationship Id="rId3" Type="http://schemas.openxmlformats.org/officeDocument/2006/relationships/image" Target="../media/image247.png"/><Relationship Id="rId2" Type="http://schemas.openxmlformats.org/officeDocument/2006/relationships/image" Target="../media/image245.png"/><Relationship Id="rId1" Type="http://schemas.openxmlformats.org/officeDocument/2006/relationships/slideLayout" Target="../slideLayouts/slideLayout4.xml"/></Relationships>
</file>

<file path=ppt/slides/_rels/slide306.xml.rels><?xml version="1.0" encoding="UTF-8" standalone="yes"?>
<Relationships xmlns="http://schemas.openxmlformats.org/package/2006/relationships"><Relationship Id="rId8" Type="http://schemas.openxmlformats.org/officeDocument/2006/relationships/oleObject" Target="../embeddings/oleObject22.bin"/><Relationship Id="rId3" Type="http://schemas.openxmlformats.org/officeDocument/2006/relationships/image" Target="../media/image245.png"/><Relationship Id="rId7" Type="http://schemas.openxmlformats.org/officeDocument/2006/relationships/image" Target="../media/image247.wmf"/><Relationship Id="rId2" Type="http://schemas.openxmlformats.org/officeDocument/2006/relationships/slideLayout" Target="../slideLayouts/slideLayout4.xml"/><Relationship Id="rId1" Type="http://schemas.openxmlformats.org/officeDocument/2006/relationships/vmlDrawing" Target="../drawings/vmlDrawing12.vml"/><Relationship Id="rId6" Type="http://schemas.openxmlformats.org/officeDocument/2006/relationships/oleObject" Target="../embeddings/oleObject21.bin"/><Relationship Id="rId11" Type="http://schemas.openxmlformats.org/officeDocument/2006/relationships/image" Target="../media/image249.wmf"/><Relationship Id="rId5" Type="http://schemas.openxmlformats.org/officeDocument/2006/relationships/image" Target="../media/image246.wmf"/><Relationship Id="rId10" Type="http://schemas.openxmlformats.org/officeDocument/2006/relationships/oleObject" Target="../embeddings/oleObject23.bin"/><Relationship Id="rId4" Type="http://schemas.openxmlformats.org/officeDocument/2006/relationships/oleObject" Target="../embeddings/oleObject20.bin"/><Relationship Id="rId9" Type="http://schemas.openxmlformats.org/officeDocument/2006/relationships/image" Target="../media/image248.wmf"/></Relationships>
</file>

<file path=ppt/slides/_rels/slide307.xml.rels><?xml version="1.0" encoding="UTF-8" standalone="yes"?>
<Relationships xmlns="http://schemas.openxmlformats.org/package/2006/relationships"><Relationship Id="rId3" Type="http://schemas.openxmlformats.org/officeDocument/2006/relationships/image" Target="../media/image251.png"/><Relationship Id="rId2" Type="http://schemas.openxmlformats.org/officeDocument/2006/relationships/image" Target="../media/image250.png"/><Relationship Id="rId1" Type="http://schemas.openxmlformats.org/officeDocument/2006/relationships/slideLayout" Target="../slideLayouts/slideLayout4.xml"/></Relationships>
</file>

<file path=ppt/slides/_rels/slide308.xml.rels><?xml version="1.0" encoding="UTF-8" standalone="yes"?>
<Relationships xmlns="http://schemas.openxmlformats.org/package/2006/relationships"><Relationship Id="rId3" Type="http://schemas.openxmlformats.org/officeDocument/2006/relationships/image" Target="../media/image2510.png"/><Relationship Id="rId2" Type="http://schemas.openxmlformats.org/officeDocument/2006/relationships/image" Target="../media/image250.png"/><Relationship Id="rId1" Type="http://schemas.openxmlformats.org/officeDocument/2006/relationships/slideLayout" Target="../slideLayouts/slideLayout4.xml"/></Relationships>
</file>

<file path=ppt/slides/_rels/slide309.xml.rels><?xml version="1.0" encoding="UTF-8" standalone="yes"?>
<Relationships xmlns="http://schemas.openxmlformats.org/package/2006/relationships"><Relationship Id="rId3" Type="http://schemas.openxmlformats.org/officeDocument/2006/relationships/image" Target="../media/image252.png"/><Relationship Id="rId2" Type="http://schemas.openxmlformats.org/officeDocument/2006/relationships/image" Target="../media/image250.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310.xml.rels><?xml version="1.0" encoding="UTF-8" standalone="yes"?>
<Relationships xmlns="http://schemas.openxmlformats.org/package/2006/relationships"><Relationship Id="rId3" Type="http://schemas.openxmlformats.org/officeDocument/2006/relationships/image" Target="../media/image254.png"/><Relationship Id="rId2" Type="http://schemas.openxmlformats.org/officeDocument/2006/relationships/image" Target="../media/image250.png"/><Relationship Id="rId1" Type="http://schemas.openxmlformats.org/officeDocument/2006/relationships/slideLayout" Target="../slideLayouts/slideLayout4.xml"/></Relationships>
</file>

<file path=ppt/slides/_rels/slide311.xml.rels><?xml version="1.0" encoding="UTF-8" standalone="yes"?>
<Relationships xmlns="http://schemas.openxmlformats.org/package/2006/relationships"><Relationship Id="rId3" Type="http://schemas.openxmlformats.org/officeDocument/2006/relationships/image" Target="../media/image2540.png"/><Relationship Id="rId2" Type="http://schemas.openxmlformats.org/officeDocument/2006/relationships/image" Target="../media/image250.png"/><Relationship Id="rId1" Type="http://schemas.openxmlformats.org/officeDocument/2006/relationships/slideLayout" Target="../slideLayouts/slideLayout4.xml"/></Relationships>
</file>

<file path=ppt/slides/_rels/slide312.xml.rels><?xml version="1.0" encoding="UTF-8" standalone="yes"?>
<Relationships xmlns="http://schemas.openxmlformats.org/package/2006/relationships"><Relationship Id="rId3" Type="http://schemas.openxmlformats.org/officeDocument/2006/relationships/image" Target="../media/image255.png"/><Relationship Id="rId2" Type="http://schemas.openxmlformats.org/officeDocument/2006/relationships/image" Target="../media/image250.png"/><Relationship Id="rId1" Type="http://schemas.openxmlformats.org/officeDocument/2006/relationships/slideLayout" Target="../slideLayouts/slideLayout4.xml"/></Relationships>
</file>

<file path=ppt/slides/_rels/slide313.xml.rels><?xml version="1.0" encoding="UTF-8" standalone="yes"?>
<Relationships xmlns="http://schemas.openxmlformats.org/package/2006/relationships"><Relationship Id="rId3" Type="http://schemas.openxmlformats.org/officeDocument/2006/relationships/image" Target="../media/image256.png"/><Relationship Id="rId2" Type="http://schemas.openxmlformats.org/officeDocument/2006/relationships/image" Target="../media/image250.png"/><Relationship Id="rId1" Type="http://schemas.openxmlformats.org/officeDocument/2006/relationships/slideLayout" Target="../slideLayouts/slideLayout4.xml"/></Relationships>
</file>

<file path=ppt/slides/_rels/slide314.xml.rels><?xml version="1.0" encoding="UTF-8" standalone="yes"?>
<Relationships xmlns="http://schemas.openxmlformats.org/package/2006/relationships"><Relationship Id="rId3" Type="http://schemas.openxmlformats.org/officeDocument/2006/relationships/image" Target="../media/image257.png"/><Relationship Id="rId2" Type="http://schemas.openxmlformats.org/officeDocument/2006/relationships/image" Target="../media/image250.png"/><Relationship Id="rId1" Type="http://schemas.openxmlformats.org/officeDocument/2006/relationships/slideLayout" Target="../slideLayouts/slideLayout4.xml"/></Relationships>
</file>

<file path=ppt/slides/_rels/slide315.xml.rels><?xml version="1.0" encoding="UTF-8" standalone="yes"?>
<Relationships xmlns="http://schemas.openxmlformats.org/package/2006/relationships"><Relationship Id="rId3" Type="http://schemas.openxmlformats.org/officeDocument/2006/relationships/image" Target="../media/image253.png"/><Relationship Id="rId2" Type="http://schemas.openxmlformats.org/officeDocument/2006/relationships/image" Target="../media/image250.png"/><Relationship Id="rId1" Type="http://schemas.openxmlformats.org/officeDocument/2006/relationships/slideLayout" Target="../slideLayouts/slideLayout4.xml"/></Relationships>
</file>

<file path=ppt/slides/_rels/slide316.xml.rels><?xml version="1.0" encoding="UTF-8" standalone="yes"?>
<Relationships xmlns="http://schemas.openxmlformats.org/package/2006/relationships"><Relationship Id="rId3" Type="http://schemas.openxmlformats.org/officeDocument/2006/relationships/image" Target="../media/image258.png"/><Relationship Id="rId2" Type="http://schemas.openxmlformats.org/officeDocument/2006/relationships/image" Target="../media/image250.png"/><Relationship Id="rId1" Type="http://schemas.openxmlformats.org/officeDocument/2006/relationships/slideLayout" Target="../slideLayouts/slideLayout4.xml"/></Relationships>
</file>

<file path=ppt/slides/_rels/slide317.xml.rels><?xml version="1.0" encoding="UTF-8" standalone="yes"?>
<Relationships xmlns="http://schemas.openxmlformats.org/package/2006/relationships"><Relationship Id="rId3" Type="http://schemas.openxmlformats.org/officeDocument/2006/relationships/image" Target="../media/image262.png"/><Relationship Id="rId2" Type="http://schemas.openxmlformats.org/officeDocument/2006/relationships/image" Target="../media/image259.png"/><Relationship Id="rId1" Type="http://schemas.openxmlformats.org/officeDocument/2006/relationships/slideLayout" Target="../slideLayouts/slideLayout4.xml"/></Relationships>
</file>

<file path=ppt/slides/_rels/slide318.xml.rels><?xml version="1.0" encoding="UTF-8" standalone="yes"?>
<Relationships xmlns="http://schemas.openxmlformats.org/package/2006/relationships"><Relationship Id="rId2" Type="http://schemas.openxmlformats.org/officeDocument/2006/relationships/image" Target="../media/image259.png"/><Relationship Id="rId1" Type="http://schemas.openxmlformats.org/officeDocument/2006/relationships/slideLayout" Target="../slideLayouts/slideLayout4.xml"/></Relationships>
</file>

<file path=ppt/slides/_rels/slide319.xml.rels><?xml version="1.0" encoding="UTF-8" standalone="yes"?>
<Relationships xmlns="http://schemas.openxmlformats.org/package/2006/relationships"><Relationship Id="rId2" Type="http://schemas.openxmlformats.org/officeDocument/2006/relationships/image" Target="../media/image259.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320.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image" Target="../media/image259.png"/><Relationship Id="rId1" Type="http://schemas.openxmlformats.org/officeDocument/2006/relationships/slideLayout" Target="../slideLayouts/slideLayout4.xml"/></Relationships>
</file>

<file path=ppt/slides/_rels/slide321.xml.rels><?xml version="1.0" encoding="UTF-8" standalone="yes"?>
<Relationships xmlns="http://schemas.openxmlformats.org/package/2006/relationships"><Relationship Id="rId2" Type="http://schemas.openxmlformats.org/officeDocument/2006/relationships/image" Target="../media/image260.png"/><Relationship Id="rId1" Type="http://schemas.openxmlformats.org/officeDocument/2006/relationships/slideLayout" Target="../slideLayouts/slideLayout4.xml"/></Relationships>
</file>

<file path=ppt/slides/_rels/slide322.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image" Target="../media/image261.jpeg"/><Relationship Id="rId1" Type="http://schemas.openxmlformats.org/officeDocument/2006/relationships/slideLayout" Target="../slideLayouts/slideLayout4.xml"/></Relationships>
</file>

<file path=ppt/slides/_rels/slide323.xml.rels><?xml version="1.0" encoding="UTF-8" standalone="yes"?>
<Relationships xmlns="http://schemas.openxmlformats.org/package/2006/relationships"><Relationship Id="rId8" Type="http://schemas.openxmlformats.org/officeDocument/2006/relationships/oleObject" Target="../embeddings/oleObject26.bin"/><Relationship Id="rId13" Type="http://schemas.openxmlformats.org/officeDocument/2006/relationships/image" Target="../media/image266.wmf"/><Relationship Id="rId3" Type="http://schemas.openxmlformats.org/officeDocument/2006/relationships/image" Target="../media/image261.jpeg"/><Relationship Id="rId7" Type="http://schemas.openxmlformats.org/officeDocument/2006/relationships/image" Target="../media/image263.wmf"/><Relationship Id="rId12" Type="http://schemas.openxmlformats.org/officeDocument/2006/relationships/oleObject" Target="../embeddings/oleObject28.bin"/><Relationship Id="rId2" Type="http://schemas.openxmlformats.org/officeDocument/2006/relationships/slideLayout" Target="../slideLayouts/slideLayout4.xml"/><Relationship Id="rId1" Type="http://schemas.openxmlformats.org/officeDocument/2006/relationships/vmlDrawing" Target="../drawings/vmlDrawing13.vml"/><Relationship Id="rId6" Type="http://schemas.openxmlformats.org/officeDocument/2006/relationships/oleObject" Target="../embeddings/oleObject25.bin"/><Relationship Id="rId11" Type="http://schemas.openxmlformats.org/officeDocument/2006/relationships/image" Target="../media/image265.wmf"/><Relationship Id="rId5" Type="http://schemas.openxmlformats.org/officeDocument/2006/relationships/image" Target="../media/image262.wmf"/><Relationship Id="rId10" Type="http://schemas.openxmlformats.org/officeDocument/2006/relationships/oleObject" Target="../embeddings/oleObject27.bin"/><Relationship Id="rId4" Type="http://schemas.openxmlformats.org/officeDocument/2006/relationships/oleObject" Target="../embeddings/oleObject24.bin"/><Relationship Id="rId9" Type="http://schemas.openxmlformats.org/officeDocument/2006/relationships/image" Target="../media/image264.wmf"/></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4.xml"/><Relationship Id="rId4" Type="http://schemas.openxmlformats.org/officeDocument/2006/relationships/image" Target="../media/image5.jpeg"/></Relationships>
</file>

<file path=ppt/slides/_rels/slide6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47.png"/><Relationship Id="rId7" Type="http://schemas.openxmlformats.org/officeDocument/2006/relationships/image" Target="../media/image48.png"/><Relationship Id="rId2" Type="http://schemas.openxmlformats.org/officeDocument/2006/relationships/image" Target="../media/image46.png"/><Relationship Id="rId1" Type="http://schemas.openxmlformats.org/officeDocument/2006/relationships/slideLayout" Target="../slideLayouts/slideLayout2.xml"/><Relationship Id="rId6" Type="http://schemas.openxmlformats.org/officeDocument/2006/relationships/image" Target="../media/image470.png"/><Relationship Id="rId5" Type="http://schemas.openxmlformats.org/officeDocument/2006/relationships/image" Target="../media/image460.png"/><Relationship Id="rId4" Type="http://schemas.openxmlformats.org/officeDocument/2006/relationships/image" Target="../media/image450.png"/></Relationships>
</file>

<file path=ppt/slides/_rels/slide6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3.png"/><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4.xml"/></Relationships>
</file>

<file path=ppt/slides/_rels/slide9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9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ítulo 1"/>
          <p:cNvSpPr>
            <a:spLocks noGrp="1"/>
          </p:cNvSpPr>
          <p:nvPr>
            <p:ph type="ctrTitle"/>
          </p:nvPr>
        </p:nvSpPr>
        <p:spPr>
          <a:xfrm>
            <a:off x="1" y="1866505"/>
            <a:ext cx="12192000" cy="3161171"/>
          </a:xfrm>
        </p:spPr>
        <p:txBody>
          <a:bodyPr>
            <a:normAutofit fontScale="90000"/>
          </a:bodyPr>
          <a:lstStyle/>
          <a:p>
            <a:br>
              <a:rPr lang="pt-BR" b="1" dirty="0">
                <a:solidFill>
                  <a:schemeClr val="accent6">
                    <a:lumMod val="50000"/>
                  </a:schemeClr>
                </a:solidFill>
              </a:rPr>
            </a:br>
            <a:r>
              <a:rPr lang="pt-BR" dirty="0">
                <a:solidFill>
                  <a:schemeClr val="tx1"/>
                </a:solidFill>
              </a:rPr>
              <a:t>eletrônica analógica</a:t>
            </a:r>
            <a:br>
              <a:rPr lang="pt-BR" dirty="0">
                <a:solidFill>
                  <a:schemeClr val="tx1"/>
                </a:solidFill>
              </a:rPr>
            </a:br>
            <a:br>
              <a:rPr lang="pt-BR" dirty="0">
                <a:solidFill>
                  <a:schemeClr val="tx1"/>
                </a:solidFill>
              </a:rPr>
            </a:br>
            <a:r>
              <a:rPr lang="pt-BR" sz="5400" dirty="0">
                <a:solidFill>
                  <a:schemeClr val="bg1"/>
                </a:solidFill>
              </a:rPr>
              <a:t>apresentação inicial</a:t>
            </a:r>
            <a:br>
              <a:rPr lang="pt-BR" dirty="0"/>
            </a:br>
            <a:br>
              <a:rPr lang="pt-BR" b="1" dirty="0">
                <a:solidFill>
                  <a:schemeClr val="tx1"/>
                </a:solidFill>
              </a:rPr>
            </a:br>
            <a:r>
              <a:rPr lang="pt-BR" sz="3600" b="1" dirty="0">
                <a:solidFill>
                  <a:schemeClr val="tx1"/>
                </a:solidFill>
              </a:rPr>
              <a:t>curso </a:t>
            </a:r>
            <a:r>
              <a:rPr lang="pt-BR" sz="3600" dirty="0">
                <a:solidFill>
                  <a:schemeClr val="tx1"/>
                </a:solidFill>
              </a:rPr>
              <a:t>de </a:t>
            </a:r>
            <a:r>
              <a:rPr lang="pt-BR" sz="3600" b="1" dirty="0">
                <a:solidFill>
                  <a:schemeClr val="tx1"/>
                </a:solidFill>
              </a:rPr>
              <a:t>Eng. elétrica</a:t>
            </a:r>
            <a:endParaRPr lang="pt-BR" b="1" dirty="0">
              <a:solidFill>
                <a:schemeClr val="tx1"/>
              </a:solidFill>
            </a:endParaRPr>
          </a:p>
        </p:txBody>
      </p:sp>
      <p:sp>
        <p:nvSpPr>
          <p:cNvPr id="3" name="Subtítulo 2"/>
          <p:cNvSpPr>
            <a:spLocks noGrp="1"/>
          </p:cNvSpPr>
          <p:nvPr>
            <p:ph type="subTitle" idx="1"/>
          </p:nvPr>
        </p:nvSpPr>
        <p:spPr>
          <a:xfrm>
            <a:off x="1524000" y="5562814"/>
            <a:ext cx="9144000" cy="875694"/>
          </a:xfrm>
        </p:spPr>
        <p:txBody>
          <a:bodyPr>
            <a:noAutofit/>
          </a:bodyPr>
          <a:lstStyle/>
          <a:p>
            <a:pPr>
              <a:lnSpc>
                <a:spcPct val="100000"/>
              </a:lnSpc>
            </a:pPr>
            <a:r>
              <a:rPr lang="pt-BR" sz="2000" i="1" dirty="0"/>
              <a:t>Prof. Elyr Teixeira, </a:t>
            </a:r>
            <a:r>
              <a:rPr lang="pt-BR" sz="2000" i="1" dirty="0" err="1"/>
              <a:t>D.Sc</a:t>
            </a:r>
            <a:r>
              <a:rPr lang="pt-BR" sz="2000" i="1" dirty="0"/>
              <a:t>.</a:t>
            </a:r>
          </a:p>
          <a:p>
            <a:pPr>
              <a:lnSpc>
                <a:spcPct val="100000"/>
              </a:lnSpc>
            </a:pPr>
            <a:r>
              <a:rPr lang="pt-BR" sz="2000" dirty="0"/>
              <a:t>2019</a:t>
            </a:r>
          </a:p>
        </p:txBody>
      </p:sp>
      <p:sp>
        <p:nvSpPr>
          <p:cNvPr id="4" name="Retângulo 3"/>
          <p:cNvSpPr/>
          <p:nvPr/>
        </p:nvSpPr>
        <p:spPr>
          <a:xfrm>
            <a:off x="5198533" y="6438508"/>
            <a:ext cx="1778000" cy="2501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Imagem" descr="Imagem">
            <a:extLst>
              <a:ext uri="{FF2B5EF4-FFF2-40B4-BE49-F238E27FC236}">
                <a16:creationId xmlns:a16="http://schemas.microsoft.com/office/drawing/2014/main" id="{29C97C01-BFA5-4EEC-9085-E3E7142210B3}"/>
              </a:ext>
            </a:extLst>
          </p:cNvPr>
          <p:cNvPicPr>
            <a:picLocks noChangeAspect="1"/>
          </p:cNvPicPr>
          <p:nvPr/>
        </p:nvPicPr>
        <p:blipFill>
          <a:blip r:embed="rId2">
            <a:extLst/>
          </a:blip>
          <a:stretch>
            <a:fillRect/>
          </a:stretch>
        </p:blipFill>
        <p:spPr>
          <a:xfrm>
            <a:off x="190662" y="119213"/>
            <a:ext cx="3999142" cy="752172"/>
          </a:xfrm>
          <a:prstGeom prst="rect">
            <a:avLst/>
          </a:prstGeom>
          <a:ln w="12700">
            <a:miter lim="400000"/>
          </a:ln>
        </p:spPr>
      </p:pic>
    </p:spTree>
    <p:extLst>
      <p:ext uri="{BB962C8B-B14F-4D97-AF65-F5344CB8AC3E}">
        <p14:creationId xmlns:p14="http://schemas.microsoft.com/office/powerpoint/2010/main" val="40323366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ítulo 1"/>
          <p:cNvSpPr>
            <a:spLocks noGrp="1"/>
          </p:cNvSpPr>
          <p:nvPr>
            <p:ph type="title"/>
          </p:nvPr>
        </p:nvSpPr>
        <p:spPr/>
        <p:txBody>
          <a:bodyPr/>
          <a:lstStyle/>
          <a:p>
            <a:pPr eaLnBrk="1" hangingPunct="1"/>
            <a:r>
              <a:rPr lang="pt-BR" altLang="pt-BR" dirty="0"/>
              <a:t>Por que usar Sistemas analógicos?</a:t>
            </a:r>
          </a:p>
        </p:txBody>
      </p:sp>
      <p:sp>
        <p:nvSpPr>
          <p:cNvPr id="2" name="Espaço Reservado para Conteúdo 1"/>
          <p:cNvSpPr>
            <a:spLocks noGrp="1"/>
          </p:cNvSpPr>
          <p:nvPr>
            <p:ph idx="1"/>
          </p:nvPr>
        </p:nvSpPr>
        <p:spPr/>
        <p:txBody>
          <a:bodyPr anchor="t"/>
          <a:lstStyle/>
          <a:p>
            <a:pPr>
              <a:defRPr/>
            </a:pPr>
            <a:r>
              <a:rPr lang="pt-BR" dirty="0"/>
              <a:t>Porque o mundo é analógico por natureza.</a:t>
            </a:r>
          </a:p>
        </p:txBody>
      </p:sp>
      <p:sp>
        <p:nvSpPr>
          <p:cNvPr id="7" name="Retângulo 6"/>
          <p:cNvSpPr/>
          <p:nvPr/>
        </p:nvSpPr>
        <p:spPr>
          <a:xfrm>
            <a:off x="8382000" y="5857875"/>
            <a:ext cx="2071688" cy="5715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pt-BR"/>
          </a:p>
        </p:txBody>
      </p:sp>
    </p:spTree>
    <p:extLst>
      <p:ext uri="{BB962C8B-B14F-4D97-AF65-F5344CB8AC3E}">
        <p14:creationId xmlns:p14="http://schemas.microsoft.com/office/powerpoint/2010/main" val="293244897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A0C369-2F8C-4AF0-AF07-063D9BFC890E}"/>
              </a:ext>
            </a:extLst>
          </p:cNvPr>
          <p:cNvSpPr>
            <a:spLocks noGrp="1"/>
          </p:cNvSpPr>
          <p:nvPr>
            <p:ph type="title"/>
          </p:nvPr>
        </p:nvSpPr>
        <p:spPr/>
        <p:txBody>
          <a:bodyPr/>
          <a:lstStyle/>
          <a:p>
            <a:r>
              <a:rPr lang="pt-BR" dirty="0"/>
              <a:t>Introdução</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9126073-B7E1-4DF1-9BBF-EA909599E198}"/>
                  </a:ext>
                </a:extLst>
              </p:cNvPr>
              <p:cNvSpPr>
                <a:spLocks noGrp="1"/>
              </p:cNvSpPr>
              <p:nvPr>
                <p:ph sz="half" idx="1"/>
              </p:nvPr>
            </p:nvSpPr>
            <p:spPr>
              <a:xfrm>
                <a:off x="838200" y="1825625"/>
                <a:ext cx="6983896" cy="4351338"/>
              </a:xfrm>
            </p:spPr>
            <p:txBody>
              <a:bodyPr/>
              <a:lstStyle/>
              <a:p>
                <a:r>
                  <a:rPr lang="pt-BR" dirty="0"/>
                  <a:t>As relações gerais que podem ser aplicadas à análise CC dos amplificadores a FET são:</a:t>
                </a:r>
              </a:p>
              <a:p>
                <a:pPr marL="0" indent="0">
                  <a:buNone/>
                </a:pPr>
                <a:endParaRPr lang="pt-BR"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𝐼</m:t>
                      </m:r>
                      <m:r>
                        <a:rPr lang="pt-BR" b="0" i="1" baseline="-25000" smtClean="0">
                          <a:latin typeface="Cambria Math" panose="02040503050406030204" pitchFamily="18" charset="0"/>
                        </a:rPr>
                        <m:t>𝐺</m:t>
                      </m:r>
                      <m:r>
                        <a:rPr lang="pt-BR" i="1">
                          <a:latin typeface="Cambria Math" panose="02040503050406030204" pitchFamily="18" charset="0"/>
                        </a:rPr>
                        <m:t>≅</m:t>
                      </m:r>
                      <m:r>
                        <a:rPr lang="pt-BR" b="0" i="1" smtClean="0">
                          <a:latin typeface="Cambria Math" panose="02040503050406030204" pitchFamily="18" charset="0"/>
                        </a:rPr>
                        <m:t>0</m:t>
                      </m:r>
                      <m:r>
                        <a:rPr lang="pt-BR" b="0" i="1" smtClean="0">
                          <a:latin typeface="Cambria Math" panose="02040503050406030204" pitchFamily="18" charset="0"/>
                        </a:rPr>
                        <m:t>𝐴</m:t>
                      </m:r>
                    </m:oMath>
                  </m:oMathPara>
                </a14:m>
                <a:endParaRPr lang="pt-BR"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pt-BR" i="1">
                          <a:latin typeface="Cambria Math" panose="02040503050406030204" pitchFamily="18" charset="0"/>
                        </a:rPr>
                        <m:t>𝐼</m:t>
                      </m:r>
                      <m:r>
                        <a:rPr lang="pt-BR" b="0" i="1" baseline="-25000" smtClean="0">
                          <a:latin typeface="Cambria Math" panose="02040503050406030204" pitchFamily="18" charset="0"/>
                        </a:rPr>
                        <m:t>𝐷</m:t>
                      </m:r>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𝐼</m:t>
                          </m:r>
                        </m:e>
                        <m:sub>
                          <m:r>
                            <a:rPr lang="pt-BR" b="0" i="1" smtClean="0">
                              <a:latin typeface="Cambria Math" panose="02040503050406030204" pitchFamily="18" charset="0"/>
                            </a:rPr>
                            <m:t>𝑆</m:t>
                          </m:r>
                        </m:sub>
                      </m:sSub>
                    </m:oMath>
                  </m:oMathPara>
                </a14:m>
                <a:endParaRPr lang="pt-BR" baseline="-25000" dirty="0"/>
              </a:p>
              <a:p>
                <a:endParaRPr lang="pt-BR" dirty="0"/>
              </a:p>
              <a:p>
                <a:r>
                  <a:rPr lang="pt-BR" dirty="0"/>
                  <a:t>Para os </a:t>
                </a:r>
                <a:r>
                  <a:rPr lang="pt-BR" dirty="0" err="1"/>
                  <a:t>JFETs</a:t>
                </a:r>
                <a:r>
                  <a:rPr lang="pt-BR" dirty="0"/>
                  <a:t> e para os </a:t>
                </a:r>
                <a:r>
                  <a:rPr lang="pt-BR" dirty="0" err="1"/>
                  <a:t>MOSFETs</a:t>
                </a:r>
                <a:r>
                  <a:rPr lang="pt-BR" dirty="0"/>
                  <a:t> e </a:t>
                </a:r>
                <a:r>
                  <a:rPr lang="pt-BR" dirty="0" err="1"/>
                  <a:t>MESFETs</a:t>
                </a:r>
                <a:r>
                  <a:rPr lang="pt-BR" dirty="0"/>
                  <a:t> do tipo depleção, a equação de Shockley relaciona as variáveis de entrada e saída:</a:t>
                </a:r>
              </a:p>
              <a:p>
                <a:pPr marL="0" indent="0">
                  <a:buNone/>
                </a:pPr>
                <a:endParaRPr lang="pt-BR" dirty="0"/>
              </a:p>
            </p:txBody>
          </p:sp>
        </mc:Choice>
        <mc:Fallback xmlns="">
          <p:sp>
            <p:nvSpPr>
              <p:cNvPr id="3" name="Content Placeholder 2">
                <a:extLst>
                  <a:ext uri="{FF2B5EF4-FFF2-40B4-BE49-F238E27FC236}">
                    <a16:creationId xmlns:a16="http://schemas.microsoft.com/office/drawing/2014/main" id="{E9126073-B7E1-4DF1-9BBF-EA909599E198}"/>
                  </a:ext>
                </a:extLst>
              </p:cNvPr>
              <p:cNvSpPr>
                <a:spLocks noGrp="1" noRot="1" noChangeAspect="1" noMove="1" noResize="1" noEditPoints="1" noAdjustHandles="1" noChangeArrowheads="1" noChangeShapeType="1" noTextEdit="1"/>
              </p:cNvSpPr>
              <p:nvPr>
                <p:ph sz="half" idx="1"/>
              </p:nvPr>
            </p:nvSpPr>
            <p:spPr>
              <a:xfrm>
                <a:off x="838200" y="1825625"/>
                <a:ext cx="6983896" cy="4351338"/>
              </a:xfrm>
              <a:blipFill>
                <a:blip r:embed="rId2"/>
                <a:stretch>
                  <a:fillRect l="-1397" t="-2101"/>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3EEDF2F6-F1BB-47A6-B3FF-8A2D67C4B620}"/>
                  </a:ext>
                </a:extLst>
              </p:cNvPr>
              <p:cNvSpPr/>
              <p:nvPr/>
            </p:nvSpPr>
            <p:spPr>
              <a:xfrm>
                <a:off x="2592302" y="5572935"/>
                <a:ext cx="3207337" cy="99514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pt-BR" sz="2400" i="1">
                          <a:latin typeface="Cambria Math" panose="02040503050406030204" pitchFamily="18" charset="0"/>
                        </a:rPr>
                        <m:t>𝐼</m:t>
                      </m:r>
                      <m:r>
                        <a:rPr lang="pt-BR" sz="2400" i="1" baseline="-25000">
                          <a:latin typeface="Cambria Math" panose="02040503050406030204" pitchFamily="18" charset="0"/>
                        </a:rPr>
                        <m:t>𝐷</m:t>
                      </m:r>
                      <m:r>
                        <a:rPr lang="pt-BR" sz="2400" i="1">
                          <a:latin typeface="Cambria Math" panose="02040503050406030204" pitchFamily="18" charset="0"/>
                        </a:rPr>
                        <m:t>=</m:t>
                      </m:r>
                      <m:sSub>
                        <m:sSubPr>
                          <m:ctrlPr>
                            <a:rPr lang="pt-BR" sz="2400" i="1">
                              <a:latin typeface="Cambria Math" panose="02040503050406030204" pitchFamily="18" charset="0"/>
                            </a:rPr>
                          </m:ctrlPr>
                        </m:sSubPr>
                        <m:e>
                          <m:r>
                            <a:rPr lang="pt-BR" sz="2400" i="1">
                              <a:latin typeface="Cambria Math" panose="02040503050406030204" pitchFamily="18" charset="0"/>
                            </a:rPr>
                            <m:t>𝐼</m:t>
                          </m:r>
                        </m:e>
                        <m:sub>
                          <m:r>
                            <a:rPr lang="pt-BR" sz="2400" i="1">
                              <a:latin typeface="Cambria Math" panose="02040503050406030204" pitchFamily="18" charset="0"/>
                            </a:rPr>
                            <m:t>𝐷𝑆𝑆</m:t>
                          </m:r>
                        </m:sub>
                      </m:sSub>
                      <m:sSup>
                        <m:sSupPr>
                          <m:ctrlPr>
                            <a:rPr lang="pt-BR" sz="2400" i="1">
                              <a:latin typeface="Cambria Math" panose="02040503050406030204" pitchFamily="18" charset="0"/>
                            </a:rPr>
                          </m:ctrlPr>
                        </m:sSupPr>
                        <m:e>
                          <m:d>
                            <m:dPr>
                              <m:ctrlPr>
                                <a:rPr lang="pt-BR" sz="2400" i="1">
                                  <a:latin typeface="Cambria Math" panose="02040503050406030204" pitchFamily="18" charset="0"/>
                                </a:rPr>
                              </m:ctrlPr>
                            </m:dPr>
                            <m:e>
                              <m:r>
                                <a:rPr lang="pt-BR" sz="2400" i="1">
                                  <a:latin typeface="Cambria Math" panose="02040503050406030204" pitchFamily="18" charset="0"/>
                                </a:rPr>
                                <m:t>1−</m:t>
                              </m:r>
                              <m:f>
                                <m:fPr>
                                  <m:ctrlPr>
                                    <a:rPr lang="pt-BR" sz="2400" i="1">
                                      <a:latin typeface="Cambria Math" panose="02040503050406030204" pitchFamily="18" charset="0"/>
                                    </a:rPr>
                                  </m:ctrlPr>
                                </m:fPr>
                                <m:num>
                                  <m:r>
                                    <a:rPr lang="pt-BR" sz="2400" i="1">
                                      <a:latin typeface="Cambria Math" panose="02040503050406030204" pitchFamily="18" charset="0"/>
                                    </a:rPr>
                                    <m:t>𝑉</m:t>
                                  </m:r>
                                  <m:r>
                                    <a:rPr lang="pt-BR" sz="2400" i="1" baseline="-25000">
                                      <a:latin typeface="Cambria Math" panose="02040503050406030204" pitchFamily="18" charset="0"/>
                                    </a:rPr>
                                    <m:t>𝐺𝑆</m:t>
                                  </m:r>
                                </m:num>
                                <m:den>
                                  <m:r>
                                    <a:rPr lang="pt-BR" sz="2400" i="1">
                                      <a:latin typeface="Cambria Math" panose="02040503050406030204" pitchFamily="18" charset="0"/>
                                    </a:rPr>
                                    <m:t>𝑉</m:t>
                                  </m:r>
                                  <m:r>
                                    <a:rPr lang="pt-BR" sz="2400" i="1" baseline="-25000">
                                      <a:latin typeface="Cambria Math" panose="02040503050406030204" pitchFamily="18" charset="0"/>
                                    </a:rPr>
                                    <m:t>𝑝</m:t>
                                  </m:r>
                                </m:den>
                              </m:f>
                            </m:e>
                          </m:d>
                        </m:e>
                        <m:sup>
                          <m:r>
                            <a:rPr lang="pt-BR" sz="2400" i="1">
                              <a:latin typeface="Cambria Math" panose="02040503050406030204" pitchFamily="18" charset="0"/>
                            </a:rPr>
                            <m:t>2</m:t>
                          </m:r>
                        </m:sup>
                      </m:sSup>
                    </m:oMath>
                  </m:oMathPara>
                </a14:m>
                <a:endParaRPr lang="pt-BR" sz="2400" dirty="0">
                  <a:solidFill>
                    <a:schemeClr val="tx1"/>
                  </a:solidFill>
                </a:endParaRPr>
              </a:p>
            </p:txBody>
          </p:sp>
        </mc:Choice>
        <mc:Fallback xmlns="">
          <p:sp>
            <p:nvSpPr>
              <p:cNvPr id="6" name="Rectangle 5">
                <a:extLst>
                  <a:ext uri="{FF2B5EF4-FFF2-40B4-BE49-F238E27FC236}">
                    <a16:creationId xmlns:a16="http://schemas.microsoft.com/office/drawing/2014/main" id="{3EEDF2F6-F1BB-47A6-B3FF-8A2D67C4B620}"/>
                  </a:ext>
                </a:extLst>
              </p:cNvPr>
              <p:cNvSpPr>
                <a:spLocks noRot="1" noChangeAspect="1" noMove="1" noResize="1" noEditPoints="1" noAdjustHandles="1" noChangeArrowheads="1" noChangeShapeType="1" noTextEdit="1"/>
              </p:cNvSpPr>
              <p:nvPr/>
            </p:nvSpPr>
            <p:spPr>
              <a:xfrm>
                <a:off x="2592302" y="5572935"/>
                <a:ext cx="3207337" cy="995144"/>
              </a:xfrm>
              <a:prstGeom prst="rect">
                <a:avLst/>
              </a:prstGeom>
              <a:blipFill>
                <a:blip r:embed="rId3"/>
                <a:stretch>
                  <a:fillRect/>
                </a:stretch>
              </a:blipFill>
            </p:spPr>
            <p:txBody>
              <a:bodyPr/>
              <a:lstStyle/>
              <a:p>
                <a:r>
                  <a:rPr lang="pt-BR">
                    <a:noFill/>
                  </a:rPr>
                  <a:t> </a:t>
                </a:r>
              </a:p>
            </p:txBody>
          </p:sp>
        </mc:Fallback>
      </mc:AlternateContent>
      <p:sp>
        <p:nvSpPr>
          <p:cNvPr id="8" name="Footer Placeholder 3">
            <a:extLst>
              <a:ext uri="{FF2B5EF4-FFF2-40B4-BE49-F238E27FC236}">
                <a16:creationId xmlns:a16="http://schemas.microsoft.com/office/drawing/2014/main" id="{53397BD3-9843-41F7-AF6E-ECDEF2173F08}"/>
              </a:ext>
            </a:extLst>
          </p:cNvPr>
          <p:cNvSpPr>
            <a:spLocks noGrp="1"/>
          </p:cNvSpPr>
          <p:nvPr>
            <p:ph type="ftr" sz="quarter" idx="11"/>
          </p:nvPr>
        </p:nvSpPr>
        <p:spPr>
          <a:xfrm>
            <a:off x="4038600" y="6356350"/>
            <a:ext cx="4114800" cy="365125"/>
          </a:xfrm>
        </p:spPr>
        <p:txBody>
          <a:bodyPr/>
          <a:lstStyle/>
          <a:p>
            <a:r>
              <a:rPr lang="en-US" altLang="en-US" dirty="0"/>
              <a:t>Prof. Elyr Teixeira</a:t>
            </a:r>
          </a:p>
        </p:txBody>
      </p:sp>
    </p:spTree>
    <p:extLst>
      <p:ext uri="{BB962C8B-B14F-4D97-AF65-F5344CB8AC3E}">
        <p14:creationId xmlns:p14="http://schemas.microsoft.com/office/powerpoint/2010/main" val="251425104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A0C369-2F8C-4AF0-AF07-063D9BFC890E}"/>
              </a:ext>
            </a:extLst>
          </p:cNvPr>
          <p:cNvSpPr>
            <a:spLocks noGrp="1"/>
          </p:cNvSpPr>
          <p:nvPr>
            <p:ph type="title"/>
          </p:nvPr>
        </p:nvSpPr>
        <p:spPr/>
        <p:txBody>
          <a:bodyPr/>
          <a:lstStyle/>
          <a:p>
            <a:r>
              <a:rPr lang="pt-BR" dirty="0"/>
              <a:t>Introdução</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9126073-B7E1-4DF1-9BBF-EA909599E198}"/>
                  </a:ext>
                </a:extLst>
              </p:cNvPr>
              <p:cNvSpPr>
                <a:spLocks noGrp="1"/>
              </p:cNvSpPr>
              <p:nvPr>
                <p:ph sz="half" idx="1"/>
              </p:nvPr>
            </p:nvSpPr>
            <p:spPr>
              <a:xfrm>
                <a:off x="838200" y="1825625"/>
                <a:ext cx="6983896" cy="4351338"/>
              </a:xfrm>
            </p:spPr>
            <p:txBody>
              <a:bodyPr/>
              <a:lstStyle/>
              <a:p>
                <a:r>
                  <a:rPr lang="pt-BR" dirty="0"/>
                  <a:t>As relações gerais que podem ser aplicadas à análise CC dos amplificadores a FET são:</a:t>
                </a:r>
              </a:p>
              <a:p>
                <a:pPr marL="0" indent="0">
                  <a:buNone/>
                </a:pPr>
                <a:endParaRPr lang="pt-BR"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𝐼</m:t>
                      </m:r>
                      <m:r>
                        <a:rPr lang="pt-BR" b="0" i="1" baseline="-25000" smtClean="0">
                          <a:latin typeface="Cambria Math" panose="02040503050406030204" pitchFamily="18" charset="0"/>
                        </a:rPr>
                        <m:t>𝐺</m:t>
                      </m:r>
                      <m:r>
                        <a:rPr lang="pt-BR" i="1">
                          <a:latin typeface="Cambria Math" panose="02040503050406030204" pitchFamily="18" charset="0"/>
                        </a:rPr>
                        <m:t>≅</m:t>
                      </m:r>
                      <m:r>
                        <a:rPr lang="pt-BR" b="0" i="1" smtClean="0">
                          <a:latin typeface="Cambria Math" panose="02040503050406030204" pitchFamily="18" charset="0"/>
                        </a:rPr>
                        <m:t>0</m:t>
                      </m:r>
                      <m:r>
                        <a:rPr lang="pt-BR" b="0" i="1" smtClean="0">
                          <a:latin typeface="Cambria Math" panose="02040503050406030204" pitchFamily="18" charset="0"/>
                        </a:rPr>
                        <m:t>𝐴</m:t>
                      </m:r>
                    </m:oMath>
                  </m:oMathPara>
                </a14:m>
                <a:endParaRPr lang="pt-BR"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pt-BR" i="1">
                          <a:latin typeface="Cambria Math" panose="02040503050406030204" pitchFamily="18" charset="0"/>
                        </a:rPr>
                        <m:t>𝐼</m:t>
                      </m:r>
                      <m:r>
                        <a:rPr lang="pt-BR" b="0" i="1" baseline="-25000" smtClean="0">
                          <a:latin typeface="Cambria Math" panose="02040503050406030204" pitchFamily="18" charset="0"/>
                        </a:rPr>
                        <m:t>𝐷</m:t>
                      </m:r>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𝐼</m:t>
                          </m:r>
                        </m:e>
                        <m:sub>
                          <m:r>
                            <a:rPr lang="pt-BR" i="1">
                              <a:latin typeface="Cambria Math" panose="02040503050406030204" pitchFamily="18" charset="0"/>
                            </a:rPr>
                            <m:t>𝑆</m:t>
                          </m:r>
                        </m:sub>
                      </m:sSub>
                    </m:oMath>
                  </m:oMathPara>
                </a14:m>
                <a:endParaRPr lang="pt-BR" baseline="-25000" dirty="0"/>
              </a:p>
              <a:p>
                <a:endParaRPr lang="pt-BR" dirty="0"/>
              </a:p>
              <a:p>
                <a:r>
                  <a:rPr lang="pt-BR" dirty="0"/>
                  <a:t>Para os </a:t>
                </a:r>
                <a:r>
                  <a:rPr lang="pt-BR" dirty="0" err="1"/>
                  <a:t>JFETs</a:t>
                </a:r>
                <a:r>
                  <a:rPr lang="pt-BR" dirty="0"/>
                  <a:t> e para os </a:t>
                </a:r>
                <a:r>
                  <a:rPr lang="pt-BR" dirty="0" err="1"/>
                  <a:t>MOSFETs</a:t>
                </a:r>
                <a:r>
                  <a:rPr lang="pt-BR" dirty="0"/>
                  <a:t> e </a:t>
                </a:r>
                <a:r>
                  <a:rPr lang="pt-BR" dirty="0" err="1"/>
                  <a:t>MESFETs</a:t>
                </a:r>
                <a:r>
                  <a:rPr lang="pt-BR" dirty="0"/>
                  <a:t> do tipo depleção, a equação de Shockley relaciona as variáveis de entrada e saída:</a:t>
                </a:r>
              </a:p>
              <a:p>
                <a:pPr marL="0" indent="0">
                  <a:buNone/>
                </a:pPr>
                <a:endParaRPr lang="pt-BR" dirty="0"/>
              </a:p>
            </p:txBody>
          </p:sp>
        </mc:Choice>
        <mc:Fallback xmlns="">
          <p:sp>
            <p:nvSpPr>
              <p:cNvPr id="3" name="Content Placeholder 2">
                <a:extLst>
                  <a:ext uri="{FF2B5EF4-FFF2-40B4-BE49-F238E27FC236}">
                    <a16:creationId xmlns:a16="http://schemas.microsoft.com/office/drawing/2014/main" id="{E9126073-B7E1-4DF1-9BBF-EA909599E198}"/>
                  </a:ext>
                </a:extLst>
              </p:cNvPr>
              <p:cNvSpPr>
                <a:spLocks noGrp="1" noRot="1" noChangeAspect="1" noMove="1" noResize="1" noEditPoints="1" noAdjustHandles="1" noChangeArrowheads="1" noChangeShapeType="1" noTextEdit="1"/>
              </p:cNvSpPr>
              <p:nvPr>
                <p:ph sz="half" idx="1"/>
              </p:nvPr>
            </p:nvSpPr>
            <p:spPr>
              <a:xfrm>
                <a:off x="838200" y="1825625"/>
                <a:ext cx="6983896" cy="4351338"/>
              </a:xfrm>
              <a:blipFill>
                <a:blip r:embed="rId2"/>
                <a:stretch>
                  <a:fillRect l="-1397" t="-2101"/>
                </a:stretch>
              </a:blipFill>
            </p:spPr>
            <p:txBody>
              <a:bodyPr/>
              <a:lstStyle/>
              <a:p>
                <a:r>
                  <a:rPr lang="pt-BR">
                    <a:noFill/>
                  </a:rPr>
                  <a:t> </a:t>
                </a:r>
              </a:p>
            </p:txBody>
          </p:sp>
        </mc:Fallback>
      </mc:AlternateContent>
      <p:sp>
        <p:nvSpPr>
          <p:cNvPr id="5" name="Content Placeholder 4">
            <a:extLst>
              <a:ext uri="{FF2B5EF4-FFF2-40B4-BE49-F238E27FC236}">
                <a16:creationId xmlns:a16="http://schemas.microsoft.com/office/drawing/2014/main" id="{8AF0C2E0-6719-4D5B-9AD0-14119129739D}"/>
              </a:ext>
            </a:extLst>
          </p:cNvPr>
          <p:cNvSpPr>
            <a:spLocks noGrp="1"/>
          </p:cNvSpPr>
          <p:nvPr>
            <p:ph sz="half" idx="2"/>
          </p:nvPr>
        </p:nvSpPr>
        <p:spPr>
          <a:xfrm>
            <a:off x="7553740" y="1825625"/>
            <a:ext cx="4285334" cy="4351338"/>
          </a:xfrm>
        </p:spPr>
        <p:txBody>
          <a:bodyPr/>
          <a:lstStyle/>
          <a:p>
            <a:r>
              <a:rPr lang="pt-BR" dirty="0"/>
              <a:t>Para os </a:t>
            </a:r>
            <a:r>
              <a:rPr lang="pt-BR" dirty="0" err="1"/>
              <a:t>MOSFETs</a:t>
            </a:r>
            <a:r>
              <a:rPr lang="pt-BR" dirty="0"/>
              <a:t> e </a:t>
            </a:r>
            <a:r>
              <a:rPr lang="pt-BR" dirty="0" err="1"/>
              <a:t>MESFETs</a:t>
            </a:r>
            <a:r>
              <a:rPr lang="pt-BR" dirty="0"/>
              <a:t> tipo intensificação, a seguinte equação é aplicável:</a:t>
            </a:r>
          </a:p>
          <a:p>
            <a:pPr marL="0" indent="0">
              <a:buNone/>
            </a:pPr>
            <a:endParaRPr lang="pt-BR" dirty="0"/>
          </a:p>
        </p:txBody>
      </p:sp>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3EEDF2F6-F1BB-47A6-B3FF-8A2D67C4B620}"/>
                  </a:ext>
                </a:extLst>
              </p:cNvPr>
              <p:cNvSpPr/>
              <p:nvPr/>
            </p:nvSpPr>
            <p:spPr>
              <a:xfrm>
                <a:off x="2592302" y="5572935"/>
                <a:ext cx="3207337" cy="99514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pt-BR" sz="2400" i="1">
                          <a:latin typeface="Cambria Math" panose="02040503050406030204" pitchFamily="18" charset="0"/>
                        </a:rPr>
                        <m:t>𝐼</m:t>
                      </m:r>
                      <m:r>
                        <a:rPr lang="pt-BR" sz="2400" i="1" baseline="-25000">
                          <a:latin typeface="Cambria Math" panose="02040503050406030204" pitchFamily="18" charset="0"/>
                        </a:rPr>
                        <m:t>𝐷</m:t>
                      </m:r>
                      <m:r>
                        <a:rPr lang="pt-BR" sz="2400" i="1">
                          <a:latin typeface="Cambria Math" panose="02040503050406030204" pitchFamily="18" charset="0"/>
                        </a:rPr>
                        <m:t>=</m:t>
                      </m:r>
                      <m:sSub>
                        <m:sSubPr>
                          <m:ctrlPr>
                            <a:rPr lang="pt-BR" sz="2400" i="1">
                              <a:latin typeface="Cambria Math" panose="02040503050406030204" pitchFamily="18" charset="0"/>
                            </a:rPr>
                          </m:ctrlPr>
                        </m:sSubPr>
                        <m:e>
                          <m:r>
                            <a:rPr lang="pt-BR" sz="2400" i="1">
                              <a:latin typeface="Cambria Math" panose="02040503050406030204" pitchFamily="18" charset="0"/>
                            </a:rPr>
                            <m:t>𝐼</m:t>
                          </m:r>
                        </m:e>
                        <m:sub>
                          <m:r>
                            <a:rPr lang="pt-BR" sz="2400" i="1">
                              <a:latin typeface="Cambria Math" panose="02040503050406030204" pitchFamily="18" charset="0"/>
                            </a:rPr>
                            <m:t>𝐷𝑆𝑆</m:t>
                          </m:r>
                        </m:sub>
                      </m:sSub>
                      <m:sSup>
                        <m:sSupPr>
                          <m:ctrlPr>
                            <a:rPr lang="pt-BR" sz="2400" i="1">
                              <a:latin typeface="Cambria Math" panose="02040503050406030204" pitchFamily="18" charset="0"/>
                            </a:rPr>
                          </m:ctrlPr>
                        </m:sSupPr>
                        <m:e>
                          <m:d>
                            <m:dPr>
                              <m:ctrlPr>
                                <a:rPr lang="pt-BR" sz="2400" i="1">
                                  <a:latin typeface="Cambria Math" panose="02040503050406030204" pitchFamily="18" charset="0"/>
                                </a:rPr>
                              </m:ctrlPr>
                            </m:dPr>
                            <m:e>
                              <m:r>
                                <a:rPr lang="pt-BR" sz="2400" i="1">
                                  <a:latin typeface="Cambria Math" panose="02040503050406030204" pitchFamily="18" charset="0"/>
                                </a:rPr>
                                <m:t>1−</m:t>
                              </m:r>
                              <m:f>
                                <m:fPr>
                                  <m:ctrlPr>
                                    <a:rPr lang="pt-BR" sz="2400" i="1">
                                      <a:latin typeface="Cambria Math" panose="02040503050406030204" pitchFamily="18" charset="0"/>
                                    </a:rPr>
                                  </m:ctrlPr>
                                </m:fPr>
                                <m:num>
                                  <m:r>
                                    <a:rPr lang="pt-BR" sz="2400" i="1">
                                      <a:latin typeface="Cambria Math" panose="02040503050406030204" pitchFamily="18" charset="0"/>
                                    </a:rPr>
                                    <m:t>𝑉</m:t>
                                  </m:r>
                                  <m:r>
                                    <a:rPr lang="pt-BR" sz="2400" i="1" baseline="-25000">
                                      <a:latin typeface="Cambria Math" panose="02040503050406030204" pitchFamily="18" charset="0"/>
                                    </a:rPr>
                                    <m:t>𝐺𝑆</m:t>
                                  </m:r>
                                </m:num>
                                <m:den>
                                  <m:r>
                                    <a:rPr lang="pt-BR" sz="2400" i="1">
                                      <a:latin typeface="Cambria Math" panose="02040503050406030204" pitchFamily="18" charset="0"/>
                                    </a:rPr>
                                    <m:t>𝑉</m:t>
                                  </m:r>
                                  <m:r>
                                    <a:rPr lang="pt-BR" sz="2400" i="1" baseline="-25000">
                                      <a:latin typeface="Cambria Math" panose="02040503050406030204" pitchFamily="18" charset="0"/>
                                    </a:rPr>
                                    <m:t>𝑝</m:t>
                                  </m:r>
                                </m:den>
                              </m:f>
                            </m:e>
                          </m:d>
                        </m:e>
                        <m:sup>
                          <m:r>
                            <a:rPr lang="pt-BR" sz="2400" i="1">
                              <a:latin typeface="Cambria Math" panose="02040503050406030204" pitchFamily="18" charset="0"/>
                            </a:rPr>
                            <m:t>2</m:t>
                          </m:r>
                        </m:sup>
                      </m:sSup>
                    </m:oMath>
                  </m:oMathPara>
                </a14:m>
                <a:endParaRPr lang="pt-BR" sz="2400" dirty="0">
                  <a:solidFill>
                    <a:schemeClr val="tx1"/>
                  </a:solidFill>
                </a:endParaRPr>
              </a:p>
            </p:txBody>
          </p:sp>
        </mc:Choice>
        <mc:Fallback xmlns="">
          <p:sp>
            <p:nvSpPr>
              <p:cNvPr id="6" name="Rectangle 5">
                <a:extLst>
                  <a:ext uri="{FF2B5EF4-FFF2-40B4-BE49-F238E27FC236}">
                    <a16:creationId xmlns:a16="http://schemas.microsoft.com/office/drawing/2014/main" id="{3EEDF2F6-F1BB-47A6-B3FF-8A2D67C4B620}"/>
                  </a:ext>
                </a:extLst>
              </p:cNvPr>
              <p:cNvSpPr>
                <a:spLocks noRot="1" noChangeAspect="1" noMove="1" noResize="1" noEditPoints="1" noAdjustHandles="1" noChangeArrowheads="1" noChangeShapeType="1" noTextEdit="1"/>
              </p:cNvSpPr>
              <p:nvPr/>
            </p:nvSpPr>
            <p:spPr>
              <a:xfrm>
                <a:off x="2592302" y="5572935"/>
                <a:ext cx="3207337" cy="995144"/>
              </a:xfrm>
              <a:prstGeom prst="rect">
                <a:avLst/>
              </a:prstGeom>
              <a:blipFill>
                <a:blip r:embed="rId3"/>
                <a:stretch>
                  <a:fillRect/>
                </a:stretch>
              </a:blipFill>
            </p:spPr>
            <p:txBody>
              <a:bodyPr/>
              <a:lstStyle/>
              <a:p>
                <a:r>
                  <a:rPr lang="pt-BR">
                    <a:noFill/>
                  </a:rPr>
                  <a:t> </a:t>
                </a:r>
              </a:p>
            </p:txBody>
          </p:sp>
        </mc:Fallback>
      </mc:AlternateContent>
      <p:sp>
        <p:nvSpPr>
          <p:cNvPr id="8" name="Footer Placeholder 3">
            <a:extLst>
              <a:ext uri="{FF2B5EF4-FFF2-40B4-BE49-F238E27FC236}">
                <a16:creationId xmlns:a16="http://schemas.microsoft.com/office/drawing/2014/main" id="{53397BD3-9843-41F7-AF6E-ECDEF2173F08}"/>
              </a:ext>
            </a:extLst>
          </p:cNvPr>
          <p:cNvSpPr>
            <a:spLocks noGrp="1"/>
          </p:cNvSpPr>
          <p:nvPr>
            <p:ph type="ftr" sz="quarter" idx="11"/>
          </p:nvPr>
        </p:nvSpPr>
        <p:spPr>
          <a:xfrm>
            <a:off x="4038600" y="6356350"/>
            <a:ext cx="4114800" cy="365125"/>
          </a:xfrm>
        </p:spPr>
        <p:txBody>
          <a:bodyPr/>
          <a:lstStyle/>
          <a:p>
            <a:r>
              <a:rPr lang="en-US" altLang="en-US" dirty="0"/>
              <a:t>Prof. Elyr Teixeira</a:t>
            </a:r>
          </a:p>
        </p:txBody>
      </p:sp>
    </p:spTree>
    <p:extLst>
      <p:ext uri="{BB962C8B-B14F-4D97-AF65-F5344CB8AC3E}">
        <p14:creationId xmlns:p14="http://schemas.microsoft.com/office/powerpoint/2010/main" val="115728916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A0C369-2F8C-4AF0-AF07-063D9BFC890E}"/>
              </a:ext>
            </a:extLst>
          </p:cNvPr>
          <p:cNvSpPr>
            <a:spLocks noGrp="1"/>
          </p:cNvSpPr>
          <p:nvPr>
            <p:ph type="title"/>
          </p:nvPr>
        </p:nvSpPr>
        <p:spPr/>
        <p:txBody>
          <a:bodyPr/>
          <a:lstStyle/>
          <a:p>
            <a:r>
              <a:rPr lang="pt-BR" dirty="0"/>
              <a:t>Introdução</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9126073-B7E1-4DF1-9BBF-EA909599E198}"/>
                  </a:ext>
                </a:extLst>
              </p:cNvPr>
              <p:cNvSpPr>
                <a:spLocks noGrp="1"/>
              </p:cNvSpPr>
              <p:nvPr>
                <p:ph sz="half" idx="1"/>
              </p:nvPr>
            </p:nvSpPr>
            <p:spPr>
              <a:xfrm>
                <a:off x="838200" y="1825625"/>
                <a:ext cx="6983896" cy="4351338"/>
              </a:xfrm>
            </p:spPr>
            <p:txBody>
              <a:bodyPr/>
              <a:lstStyle/>
              <a:p>
                <a:r>
                  <a:rPr lang="pt-BR" dirty="0"/>
                  <a:t>As relações gerais que podem ser aplicadas à análise CC dos amplificadores a FET são:</a:t>
                </a:r>
              </a:p>
              <a:p>
                <a:pPr marL="0" indent="0">
                  <a:buNone/>
                </a:pPr>
                <a:endParaRPr lang="pt-BR"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𝐼</m:t>
                      </m:r>
                      <m:r>
                        <a:rPr lang="pt-BR" b="0" i="1" baseline="-25000" smtClean="0">
                          <a:latin typeface="Cambria Math" panose="02040503050406030204" pitchFamily="18" charset="0"/>
                        </a:rPr>
                        <m:t>𝐺</m:t>
                      </m:r>
                      <m:r>
                        <a:rPr lang="pt-BR" i="1">
                          <a:latin typeface="Cambria Math" panose="02040503050406030204" pitchFamily="18" charset="0"/>
                        </a:rPr>
                        <m:t>≅</m:t>
                      </m:r>
                      <m:r>
                        <a:rPr lang="pt-BR" b="0" i="1" smtClean="0">
                          <a:latin typeface="Cambria Math" panose="02040503050406030204" pitchFamily="18" charset="0"/>
                        </a:rPr>
                        <m:t>0</m:t>
                      </m:r>
                      <m:r>
                        <a:rPr lang="pt-BR" b="0" i="1" smtClean="0">
                          <a:latin typeface="Cambria Math" panose="02040503050406030204" pitchFamily="18" charset="0"/>
                        </a:rPr>
                        <m:t>𝐴</m:t>
                      </m:r>
                    </m:oMath>
                  </m:oMathPara>
                </a14:m>
                <a:endParaRPr lang="pt-BR"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pt-BR" i="1">
                          <a:latin typeface="Cambria Math" panose="02040503050406030204" pitchFamily="18" charset="0"/>
                        </a:rPr>
                        <m:t>𝐼</m:t>
                      </m:r>
                      <m:r>
                        <a:rPr lang="pt-BR" b="0" i="1" baseline="-25000" smtClean="0">
                          <a:latin typeface="Cambria Math" panose="02040503050406030204" pitchFamily="18" charset="0"/>
                        </a:rPr>
                        <m:t>𝐷</m:t>
                      </m:r>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𝐼</m:t>
                          </m:r>
                        </m:e>
                        <m:sub>
                          <m:r>
                            <a:rPr lang="pt-BR" i="1">
                              <a:latin typeface="Cambria Math" panose="02040503050406030204" pitchFamily="18" charset="0"/>
                            </a:rPr>
                            <m:t>𝑆</m:t>
                          </m:r>
                        </m:sub>
                      </m:sSub>
                    </m:oMath>
                  </m:oMathPara>
                </a14:m>
                <a:endParaRPr lang="pt-BR" baseline="-25000" dirty="0"/>
              </a:p>
              <a:p>
                <a:endParaRPr lang="pt-BR" dirty="0"/>
              </a:p>
              <a:p>
                <a:r>
                  <a:rPr lang="pt-BR" dirty="0"/>
                  <a:t>Para os </a:t>
                </a:r>
                <a:r>
                  <a:rPr lang="pt-BR" dirty="0" err="1"/>
                  <a:t>JFETs</a:t>
                </a:r>
                <a:r>
                  <a:rPr lang="pt-BR" dirty="0"/>
                  <a:t> e para os </a:t>
                </a:r>
                <a:r>
                  <a:rPr lang="pt-BR" dirty="0" err="1"/>
                  <a:t>MOSFETs</a:t>
                </a:r>
                <a:r>
                  <a:rPr lang="pt-BR" dirty="0"/>
                  <a:t> e </a:t>
                </a:r>
                <a:r>
                  <a:rPr lang="pt-BR" dirty="0" err="1"/>
                  <a:t>MESFETs</a:t>
                </a:r>
                <a:r>
                  <a:rPr lang="pt-BR" dirty="0"/>
                  <a:t> do tipo depleção, a equação de Shockley relaciona as variáveis de entrada e saída:</a:t>
                </a:r>
              </a:p>
              <a:p>
                <a:pPr marL="0" indent="0">
                  <a:buNone/>
                </a:pPr>
                <a:endParaRPr lang="pt-BR" dirty="0"/>
              </a:p>
            </p:txBody>
          </p:sp>
        </mc:Choice>
        <mc:Fallback xmlns="">
          <p:sp>
            <p:nvSpPr>
              <p:cNvPr id="3" name="Content Placeholder 2">
                <a:extLst>
                  <a:ext uri="{FF2B5EF4-FFF2-40B4-BE49-F238E27FC236}">
                    <a16:creationId xmlns:a16="http://schemas.microsoft.com/office/drawing/2014/main" id="{E9126073-B7E1-4DF1-9BBF-EA909599E198}"/>
                  </a:ext>
                </a:extLst>
              </p:cNvPr>
              <p:cNvSpPr>
                <a:spLocks noGrp="1" noRot="1" noChangeAspect="1" noMove="1" noResize="1" noEditPoints="1" noAdjustHandles="1" noChangeArrowheads="1" noChangeShapeType="1" noTextEdit="1"/>
              </p:cNvSpPr>
              <p:nvPr>
                <p:ph sz="half" idx="1"/>
              </p:nvPr>
            </p:nvSpPr>
            <p:spPr>
              <a:xfrm>
                <a:off x="838200" y="1825625"/>
                <a:ext cx="6983896" cy="4351338"/>
              </a:xfrm>
              <a:blipFill>
                <a:blip r:embed="rId2"/>
                <a:stretch>
                  <a:fillRect l="-1397" t="-2101"/>
                </a:stretch>
              </a:blipFill>
            </p:spPr>
            <p:txBody>
              <a:bodyPr/>
              <a:lstStyle/>
              <a:p>
                <a:r>
                  <a:rPr lang="pt-BR">
                    <a:noFill/>
                  </a:rPr>
                  <a:t> </a:t>
                </a:r>
              </a:p>
            </p:txBody>
          </p:sp>
        </mc:Fallback>
      </mc:AlternateContent>
      <p:sp>
        <p:nvSpPr>
          <p:cNvPr id="5" name="Content Placeholder 4">
            <a:extLst>
              <a:ext uri="{FF2B5EF4-FFF2-40B4-BE49-F238E27FC236}">
                <a16:creationId xmlns:a16="http://schemas.microsoft.com/office/drawing/2014/main" id="{8AF0C2E0-6719-4D5B-9AD0-14119129739D}"/>
              </a:ext>
            </a:extLst>
          </p:cNvPr>
          <p:cNvSpPr>
            <a:spLocks noGrp="1"/>
          </p:cNvSpPr>
          <p:nvPr>
            <p:ph sz="half" idx="2"/>
          </p:nvPr>
        </p:nvSpPr>
        <p:spPr>
          <a:xfrm>
            <a:off x="7553740" y="1825625"/>
            <a:ext cx="4285334" cy="4351338"/>
          </a:xfrm>
        </p:spPr>
        <p:txBody>
          <a:bodyPr/>
          <a:lstStyle/>
          <a:p>
            <a:r>
              <a:rPr lang="pt-BR" dirty="0"/>
              <a:t>Para os </a:t>
            </a:r>
            <a:r>
              <a:rPr lang="pt-BR" dirty="0" err="1"/>
              <a:t>MOSFETs</a:t>
            </a:r>
            <a:r>
              <a:rPr lang="pt-BR" dirty="0"/>
              <a:t> e </a:t>
            </a:r>
            <a:r>
              <a:rPr lang="pt-BR" dirty="0" err="1"/>
              <a:t>MESFETs</a:t>
            </a:r>
            <a:r>
              <a:rPr lang="pt-BR" dirty="0"/>
              <a:t> tipo intensificação, a seguinte equação é aplicável:</a:t>
            </a:r>
          </a:p>
          <a:p>
            <a:pPr marL="0" indent="0">
              <a:buNone/>
            </a:pPr>
            <a:endParaRPr lang="pt-BR" dirty="0"/>
          </a:p>
        </p:txBody>
      </p:sp>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3EEDF2F6-F1BB-47A6-B3FF-8A2D67C4B620}"/>
                  </a:ext>
                </a:extLst>
              </p:cNvPr>
              <p:cNvSpPr/>
              <p:nvPr/>
            </p:nvSpPr>
            <p:spPr>
              <a:xfrm>
                <a:off x="2592302" y="5572935"/>
                <a:ext cx="3207337" cy="99514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pt-BR" sz="2400" i="1">
                          <a:latin typeface="Cambria Math" panose="02040503050406030204" pitchFamily="18" charset="0"/>
                        </a:rPr>
                        <m:t>𝐼</m:t>
                      </m:r>
                      <m:r>
                        <a:rPr lang="pt-BR" sz="2400" i="1" baseline="-25000">
                          <a:latin typeface="Cambria Math" panose="02040503050406030204" pitchFamily="18" charset="0"/>
                        </a:rPr>
                        <m:t>𝐷</m:t>
                      </m:r>
                      <m:r>
                        <a:rPr lang="pt-BR" sz="2400" i="1">
                          <a:latin typeface="Cambria Math" panose="02040503050406030204" pitchFamily="18" charset="0"/>
                        </a:rPr>
                        <m:t>=</m:t>
                      </m:r>
                      <m:sSub>
                        <m:sSubPr>
                          <m:ctrlPr>
                            <a:rPr lang="pt-BR" sz="2400" i="1">
                              <a:latin typeface="Cambria Math" panose="02040503050406030204" pitchFamily="18" charset="0"/>
                            </a:rPr>
                          </m:ctrlPr>
                        </m:sSubPr>
                        <m:e>
                          <m:r>
                            <a:rPr lang="pt-BR" sz="2400" i="1">
                              <a:latin typeface="Cambria Math" panose="02040503050406030204" pitchFamily="18" charset="0"/>
                            </a:rPr>
                            <m:t>𝐼</m:t>
                          </m:r>
                        </m:e>
                        <m:sub>
                          <m:r>
                            <a:rPr lang="pt-BR" sz="2400" i="1">
                              <a:latin typeface="Cambria Math" panose="02040503050406030204" pitchFamily="18" charset="0"/>
                            </a:rPr>
                            <m:t>𝐷𝑆𝑆</m:t>
                          </m:r>
                        </m:sub>
                      </m:sSub>
                      <m:sSup>
                        <m:sSupPr>
                          <m:ctrlPr>
                            <a:rPr lang="pt-BR" sz="2400" i="1">
                              <a:latin typeface="Cambria Math" panose="02040503050406030204" pitchFamily="18" charset="0"/>
                            </a:rPr>
                          </m:ctrlPr>
                        </m:sSupPr>
                        <m:e>
                          <m:d>
                            <m:dPr>
                              <m:ctrlPr>
                                <a:rPr lang="pt-BR" sz="2400" i="1">
                                  <a:latin typeface="Cambria Math" panose="02040503050406030204" pitchFamily="18" charset="0"/>
                                </a:rPr>
                              </m:ctrlPr>
                            </m:dPr>
                            <m:e>
                              <m:r>
                                <a:rPr lang="pt-BR" sz="2400" i="1">
                                  <a:latin typeface="Cambria Math" panose="02040503050406030204" pitchFamily="18" charset="0"/>
                                </a:rPr>
                                <m:t>1−</m:t>
                              </m:r>
                              <m:f>
                                <m:fPr>
                                  <m:ctrlPr>
                                    <a:rPr lang="pt-BR" sz="2400" i="1">
                                      <a:latin typeface="Cambria Math" panose="02040503050406030204" pitchFamily="18" charset="0"/>
                                    </a:rPr>
                                  </m:ctrlPr>
                                </m:fPr>
                                <m:num>
                                  <m:r>
                                    <a:rPr lang="pt-BR" sz="2400" i="1">
                                      <a:latin typeface="Cambria Math" panose="02040503050406030204" pitchFamily="18" charset="0"/>
                                    </a:rPr>
                                    <m:t>𝑉</m:t>
                                  </m:r>
                                  <m:r>
                                    <a:rPr lang="pt-BR" sz="2400" i="1" baseline="-25000">
                                      <a:latin typeface="Cambria Math" panose="02040503050406030204" pitchFamily="18" charset="0"/>
                                    </a:rPr>
                                    <m:t>𝐺𝑆</m:t>
                                  </m:r>
                                </m:num>
                                <m:den>
                                  <m:r>
                                    <a:rPr lang="pt-BR" sz="2400" i="1">
                                      <a:latin typeface="Cambria Math" panose="02040503050406030204" pitchFamily="18" charset="0"/>
                                    </a:rPr>
                                    <m:t>𝑉</m:t>
                                  </m:r>
                                  <m:r>
                                    <a:rPr lang="pt-BR" sz="2400" i="1" baseline="-25000">
                                      <a:latin typeface="Cambria Math" panose="02040503050406030204" pitchFamily="18" charset="0"/>
                                    </a:rPr>
                                    <m:t>𝑝</m:t>
                                  </m:r>
                                </m:den>
                              </m:f>
                            </m:e>
                          </m:d>
                        </m:e>
                        <m:sup>
                          <m:r>
                            <a:rPr lang="pt-BR" sz="2400" i="1">
                              <a:latin typeface="Cambria Math" panose="02040503050406030204" pitchFamily="18" charset="0"/>
                            </a:rPr>
                            <m:t>2</m:t>
                          </m:r>
                        </m:sup>
                      </m:sSup>
                    </m:oMath>
                  </m:oMathPara>
                </a14:m>
                <a:endParaRPr lang="pt-BR" sz="2400" dirty="0">
                  <a:solidFill>
                    <a:schemeClr val="tx1"/>
                  </a:solidFill>
                </a:endParaRPr>
              </a:p>
            </p:txBody>
          </p:sp>
        </mc:Choice>
        <mc:Fallback xmlns="">
          <p:sp>
            <p:nvSpPr>
              <p:cNvPr id="6" name="Rectangle 5">
                <a:extLst>
                  <a:ext uri="{FF2B5EF4-FFF2-40B4-BE49-F238E27FC236}">
                    <a16:creationId xmlns:a16="http://schemas.microsoft.com/office/drawing/2014/main" id="{3EEDF2F6-F1BB-47A6-B3FF-8A2D67C4B620}"/>
                  </a:ext>
                </a:extLst>
              </p:cNvPr>
              <p:cNvSpPr>
                <a:spLocks noRot="1" noChangeAspect="1" noMove="1" noResize="1" noEditPoints="1" noAdjustHandles="1" noChangeArrowheads="1" noChangeShapeType="1" noTextEdit="1"/>
              </p:cNvSpPr>
              <p:nvPr/>
            </p:nvSpPr>
            <p:spPr>
              <a:xfrm>
                <a:off x="2592302" y="5572935"/>
                <a:ext cx="3207337" cy="995144"/>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103754C7-16CA-4B96-8741-BAA26ED78005}"/>
                  </a:ext>
                </a:extLst>
              </p:cNvPr>
              <p:cNvSpPr/>
              <p:nvPr/>
            </p:nvSpPr>
            <p:spPr>
              <a:xfrm>
                <a:off x="8241056" y="3548157"/>
                <a:ext cx="2726914" cy="453137"/>
              </a:xfrm>
              <a:prstGeom prst="rect">
                <a:avLst/>
              </a:prstGeom>
            </p:spPr>
            <p:txBody>
              <a:bodyPr wrap="square">
                <a:spAutoFit/>
              </a:bodyPr>
              <a:lstStyle/>
              <a:p>
                <a:pPr algn="just"/>
                <a14:m>
                  <m:oMathPara xmlns:m="http://schemas.openxmlformats.org/officeDocument/2006/math">
                    <m:oMathParaPr>
                      <m:jc m:val="centerGroup"/>
                    </m:oMathParaPr>
                    <m:oMath xmlns:m="http://schemas.openxmlformats.org/officeDocument/2006/math">
                      <m:r>
                        <a:rPr lang="pt-BR" sz="2400" i="1">
                          <a:latin typeface="Cambria Math" panose="02040503050406030204" pitchFamily="18" charset="0"/>
                        </a:rPr>
                        <m:t>𝐼</m:t>
                      </m:r>
                      <m:r>
                        <a:rPr lang="pt-BR" sz="2400" i="1" baseline="-25000">
                          <a:latin typeface="Cambria Math" panose="02040503050406030204" pitchFamily="18" charset="0"/>
                        </a:rPr>
                        <m:t>𝐷</m:t>
                      </m:r>
                      <m:r>
                        <a:rPr lang="pt-BR" sz="2400" i="1">
                          <a:latin typeface="Cambria Math" panose="02040503050406030204" pitchFamily="18" charset="0"/>
                        </a:rPr>
                        <m:t>=</m:t>
                      </m:r>
                      <m:r>
                        <a:rPr lang="pt-BR" sz="2400" i="1">
                          <a:latin typeface="Cambria Math" panose="02040503050406030204" pitchFamily="18" charset="0"/>
                        </a:rPr>
                        <m:t>𝑘</m:t>
                      </m:r>
                      <m:d>
                        <m:dPr>
                          <m:ctrlPr>
                            <a:rPr lang="pt-BR" sz="2400" i="1">
                              <a:latin typeface="Cambria Math" panose="02040503050406030204" pitchFamily="18" charset="0"/>
                            </a:rPr>
                          </m:ctrlPr>
                        </m:dPr>
                        <m:e>
                          <m:r>
                            <a:rPr lang="pt-BR" sz="2400" i="1">
                              <a:latin typeface="Cambria Math" panose="02040503050406030204" pitchFamily="18" charset="0"/>
                            </a:rPr>
                            <m:t>𝑉</m:t>
                          </m:r>
                          <m:r>
                            <a:rPr lang="pt-BR" sz="2400" i="1" baseline="-25000">
                              <a:latin typeface="Cambria Math" panose="02040503050406030204" pitchFamily="18" charset="0"/>
                            </a:rPr>
                            <m:t>𝐺𝑆</m:t>
                          </m:r>
                          <m:r>
                            <a:rPr lang="pt-BR" sz="2400" i="1">
                              <a:latin typeface="Cambria Math" panose="02040503050406030204" pitchFamily="18" charset="0"/>
                            </a:rPr>
                            <m:t>−</m:t>
                          </m:r>
                          <m:sSub>
                            <m:sSubPr>
                              <m:ctrlPr>
                                <a:rPr lang="pt-BR" sz="2400" i="1">
                                  <a:latin typeface="Cambria Math" panose="02040503050406030204" pitchFamily="18" charset="0"/>
                                </a:rPr>
                              </m:ctrlPr>
                            </m:sSubPr>
                            <m:e>
                              <m:r>
                                <a:rPr lang="pt-BR" sz="2400" i="1">
                                  <a:latin typeface="Cambria Math" panose="02040503050406030204" pitchFamily="18" charset="0"/>
                                </a:rPr>
                                <m:t>𝑉</m:t>
                              </m:r>
                            </m:e>
                            <m:sub>
                              <m:r>
                                <a:rPr lang="pt-BR" sz="2400" i="1">
                                  <a:latin typeface="Cambria Math" panose="02040503050406030204" pitchFamily="18" charset="0"/>
                                </a:rPr>
                                <m:t>𝑇</m:t>
                              </m:r>
                            </m:sub>
                          </m:sSub>
                        </m:e>
                      </m:d>
                      <m:r>
                        <a:rPr lang="pt-BR" sz="2400" i="1" baseline="30000">
                          <a:latin typeface="Cambria Math" panose="02040503050406030204" pitchFamily="18" charset="0"/>
                        </a:rPr>
                        <m:t>2</m:t>
                      </m:r>
                    </m:oMath>
                  </m:oMathPara>
                </a14:m>
                <a:endParaRPr lang="pt-BR" sz="2400" baseline="30000" dirty="0"/>
              </a:p>
            </p:txBody>
          </p:sp>
        </mc:Choice>
        <mc:Fallback xmlns="">
          <p:sp>
            <p:nvSpPr>
              <p:cNvPr id="7" name="Rectangle 6">
                <a:extLst>
                  <a:ext uri="{FF2B5EF4-FFF2-40B4-BE49-F238E27FC236}">
                    <a16:creationId xmlns:a16="http://schemas.microsoft.com/office/drawing/2014/main" id="{103754C7-16CA-4B96-8741-BAA26ED78005}"/>
                  </a:ext>
                </a:extLst>
              </p:cNvPr>
              <p:cNvSpPr>
                <a:spLocks noRot="1" noChangeAspect="1" noMove="1" noResize="1" noEditPoints="1" noAdjustHandles="1" noChangeArrowheads="1" noChangeShapeType="1" noTextEdit="1"/>
              </p:cNvSpPr>
              <p:nvPr/>
            </p:nvSpPr>
            <p:spPr>
              <a:xfrm>
                <a:off x="8241056" y="3548157"/>
                <a:ext cx="2726914" cy="453137"/>
              </a:xfrm>
              <a:prstGeom prst="rect">
                <a:avLst/>
              </a:prstGeom>
              <a:blipFill>
                <a:blip r:embed="rId4"/>
                <a:stretch>
                  <a:fillRect b="-6757"/>
                </a:stretch>
              </a:blipFill>
            </p:spPr>
            <p:txBody>
              <a:bodyPr/>
              <a:lstStyle/>
              <a:p>
                <a:r>
                  <a:rPr lang="pt-BR">
                    <a:noFill/>
                  </a:rPr>
                  <a:t> </a:t>
                </a:r>
              </a:p>
            </p:txBody>
          </p:sp>
        </mc:Fallback>
      </mc:AlternateContent>
      <p:sp>
        <p:nvSpPr>
          <p:cNvPr id="8" name="Footer Placeholder 3">
            <a:extLst>
              <a:ext uri="{FF2B5EF4-FFF2-40B4-BE49-F238E27FC236}">
                <a16:creationId xmlns:a16="http://schemas.microsoft.com/office/drawing/2014/main" id="{53397BD3-9843-41F7-AF6E-ECDEF2173F08}"/>
              </a:ext>
            </a:extLst>
          </p:cNvPr>
          <p:cNvSpPr>
            <a:spLocks noGrp="1"/>
          </p:cNvSpPr>
          <p:nvPr>
            <p:ph type="ftr" sz="quarter" idx="11"/>
          </p:nvPr>
        </p:nvSpPr>
        <p:spPr>
          <a:xfrm>
            <a:off x="4038600" y="6356350"/>
            <a:ext cx="4114800" cy="365125"/>
          </a:xfrm>
        </p:spPr>
        <p:txBody>
          <a:bodyPr/>
          <a:lstStyle/>
          <a:p>
            <a:r>
              <a:rPr lang="en-US" altLang="en-US" dirty="0"/>
              <a:t>Prof. Elyr Teixeira</a:t>
            </a:r>
          </a:p>
        </p:txBody>
      </p:sp>
    </p:spTree>
    <p:extLst>
      <p:ext uri="{BB962C8B-B14F-4D97-AF65-F5344CB8AC3E}">
        <p14:creationId xmlns:p14="http://schemas.microsoft.com/office/powerpoint/2010/main" val="31590949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a:extLst>
              <a:ext uri="{FF2B5EF4-FFF2-40B4-BE49-F238E27FC236}">
                <a16:creationId xmlns:a16="http://schemas.microsoft.com/office/drawing/2014/main" id="{3EF47A4B-4295-4E93-8791-21E38446CBB0}"/>
              </a:ext>
            </a:extLst>
          </p:cNvPr>
          <p:cNvPicPr>
            <a:picLocks noGrp="1" noChangeAspect="1" noChangeArrowheads="1"/>
          </p:cNvPicPr>
          <p:nvPr>
            <p:ph sz="half" idx="2"/>
          </p:nvPr>
        </p:nvPicPr>
        <p:blipFill rotWithShape="1">
          <a:blip r:embed="rId2">
            <a:extLst>
              <a:ext uri="{28A0092B-C50C-407E-A947-70E740481C1C}">
                <a14:useLocalDpi xmlns:a14="http://schemas.microsoft.com/office/drawing/2010/main" val="0"/>
              </a:ext>
            </a:extLst>
          </a:blip>
          <a:srcRect r="45283"/>
          <a:stretch/>
        </p:blipFill>
        <p:spPr bwMode="auto">
          <a:xfrm>
            <a:off x="6420678" y="1372614"/>
            <a:ext cx="5635487" cy="50117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a:extLst>
              <a:ext uri="{FF2B5EF4-FFF2-40B4-BE49-F238E27FC236}">
                <a16:creationId xmlns:a16="http://schemas.microsoft.com/office/drawing/2014/main" id="{B9A0C369-2F8C-4AF0-AF07-063D9BFC890E}"/>
              </a:ext>
            </a:extLst>
          </p:cNvPr>
          <p:cNvSpPr>
            <a:spLocks noGrp="1"/>
          </p:cNvSpPr>
          <p:nvPr>
            <p:ph type="title"/>
          </p:nvPr>
        </p:nvSpPr>
        <p:spPr/>
        <p:txBody>
          <a:bodyPr/>
          <a:lstStyle/>
          <a:p>
            <a:r>
              <a:rPr lang="pt-BR" dirty="0"/>
              <a:t>Configuração com polarização fixa</a:t>
            </a:r>
          </a:p>
        </p:txBody>
      </p:sp>
      <p:sp>
        <p:nvSpPr>
          <p:cNvPr id="8" name="Content Placeholder 7">
            <a:extLst>
              <a:ext uri="{FF2B5EF4-FFF2-40B4-BE49-F238E27FC236}">
                <a16:creationId xmlns:a16="http://schemas.microsoft.com/office/drawing/2014/main" id="{1CB46627-9B48-4DB8-9543-B224834A1598}"/>
              </a:ext>
            </a:extLst>
          </p:cNvPr>
          <p:cNvSpPr>
            <a:spLocks noGrp="1"/>
          </p:cNvSpPr>
          <p:nvPr>
            <p:ph sz="half" idx="1"/>
          </p:nvPr>
        </p:nvSpPr>
        <p:spPr>
          <a:xfrm>
            <a:off x="838199" y="1825625"/>
            <a:ext cx="5373757" cy="4351338"/>
          </a:xfrm>
        </p:spPr>
        <p:txBody>
          <a:bodyPr/>
          <a:lstStyle/>
          <a:p>
            <a:r>
              <a:rPr lang="pt-BR" dirty="0"/>
              <a:t>A configuração mais simples dos arranjos de polarização para o JFET canal </a:t>
            </a:r>
            <a:r>
              <a:rPr lang="pt-BR" i="1" dirty="0"/>
              <a:t>n</a:t>
            </a:r>
            <a:r>
              <a:rPr lang="pt-BR" dirty="0"/>
              <a:t> está na figura ao lado.</a:t>
            </a:r>
          </a:p>
          <a:p>
            <a:endParaRPr lang="pt-BR" dirty="0"/>
          </a:p>
        </p:txBody>
      </p:sp>
      <p:sp>
        <p:nvSpPr>
          <p:cNvPr id="6" name="Footer Placeholder 3">
            <a:extLst>
              <a:ext uri="{FF2B5EF4-FFF2-40B4-BE49-F238E27FC236}">
                <a16:creationId xmlns:a16="http://schemas.microsoft.com/office/drawing/2014/main" id="{1E2C26AE-DA33-4FEB-A4CA-FD1D65BB1064}"/>
              </a:ext>
            </a:extLst>
          </p:cNvPr>
          <p:cNvSpPr>
            <a:spLocks noGrp="1"/>
          </p:cNvSpPr>
          <p:nvPr>
            <p:ph type="ftr" sz="quarter" idx="11"/>
          </p:nvPr>
        </p:nvSpPr>
        <p:spPr/>
        <p:txBody>
          <a:bodyPr/>
          <a:lstStyle/>
          <a:p>
            <a:r>
              <a:rPr lang="en-US" altLang="en-US" dirty="0"/>
              <a:t>Prof. Elyr Teixeira</a:t>
            </a:r>
          </a:p>
        </p:txBody>
      </p:sp>
    </p:spTree>
    <p:extLst>
      <p:ext uri="{BB962C8B-B14F-4D97-AF65-F5344CB8AC3E}">
        <p14:creationId xmlns:p14="http://schemas.microsoft.com/office/powerpoint/2010/main" val="22189410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A0C369-2F8C-4AF0-AF07-063D9BFC890E}"/>
              </a:ext>
            </a:extLst>
          </p:cNvPr>
          <p:cNvSpPr>
            <a:spLocks noGrp="1"/>
          </p:cNvSpPr>
          <p:nvPr>
            <p:ph type="title"/>
          </p:nvPr>
        </p:nvSpPr>
        <p:spPr/>
        <p:txBody>
          <a:bodyPr/>
          <a:lstStyle/>
          <a:p>
            <a:r>
              <a:rPr lang="pt-BR" dirty="0"/>
              <a:t>Configuração com polarização fixa</a:t>
            </a:r>
          </a:p>
        </p:txBody>
      </p:sp>
      <p:sp>
        <p:nvSpPr>
          <p:cNvPr id="8" name="Content Placeholder 7">
            <a:extLst>
              <a:ext uri="{FF2B5EF4-FFF2-40B4-BE49-F238E27FC236}">
                <a16:creationId xmlns:a16="http://schemas.microsoft.com/office/drawing/2014/main" id="{1CB46627-9B48-4DB8-9543-B224834A1598}"/>
              </a:ext>
            </a:extLst>
          </p:cNvPr>
          <p:cNvSpPr>
            <a:spLocks noGrp="1"/>
          </p:cNvSpPr>
          <p:nvPr>
            <p:ph sz="half" idx="1"/>
          </p:nvPr>
        </p:nvSpPr>
        <p:spPr>
          <a:xfrm>
            <a:off x="838199" y="1825625"/>
            <a:ext cx="5373757" cy="4351338"/>
          </a:xfrm>
        </p:spPr>
        <p:txBody>
          <a:bodyPr/>
          <a:lstStyle/>
          <a:p>
            <a:r>
              <a:rPr lang="pt-BR" dirty="0"/>
              <a:t>A configuração mais simples dos arranjos de polarização para o JFET canal </a:t>
            </a:r>
            <a:r>
              <a:rPr lang="pt-BR" i="1" dirty="0"/>
              <a:t>n</a:t>
            </a:r>
            <a:r>
              <a:rPr lang="pt-BR" dirty="0"/>
              <a:t> está na figura ao lado.</a:t>
            </a:r>
          </a:p>
          <a:p>
            <a:endParaRPr lang="pt-BR" dirty="0"/>
          </a:p>
          <a:p>
            <a:r>
              <a:rPr lang="pt-BR" dirty="0"/>
              <a:t>Este arranjo é um dos poucos modelos onde é possível encontrar soluções pelo </a:t>
            </a:r>
            <a:r>
              <a:rPr lang="pt-BR" dirty="0">
                <a:solidFill>
                  <a:srgbClr val="FF0000"/>
                </a:solidFill>
              </a:rPr>
              <a:t>método matemático </a:t>
            </a:r>
            <a:r>
              <a:rPr lang="pt-BR" dirty="0"/>
              <a:t>e também pelo </a:t>
            </a:r>
            <a:r>
              <a:rPr lang="pt-BR" dirty="0">
                <a:solidFill>
                  <a:srgbClr val="FF0000"/>
                </a:solidFill>
              </a:rPr>
              <a:t>método gráfico</a:t>
            </a:r>
            <a:r>
              <a:rPr lang="pt-BR" dirty="0"/>
              <a:t>.</a:t>
            </a:r>
          </a:p>
          <a:p>
            <a:endParaRPr lang="pt-BR" dirty="0"/>
          </a:p>
          <a:p>
            <a:r>
              <a:rPr lang="pt-BR" dirty="0"/>
              <a:t>Vamos analisar seu funcionamento!</a:t>
            </a:r>
          </a:p>
        </p:txBody>
      </p:sp>
      <p:sp>
        <p:nvSpPr>
          <p:cNvPr id="6" name="Footer Placeholder 3">
            <a:extLst>
              <a:ext uri="{FF2B5EF4-FFF2-40B4-BE49-F238E27FC236}">
                <a16:creationId xmlns:a16="http://schemas.microsoft.com/office/drawing/2014/main" id="{1E2C26AE-DA33-4FEB-A4CA-FD1D65BB1064}"/>
              </a:ext>
            </a:extLst>
          </p:cNvPr>
          <p:cNvSpPr>
            <a:spLocks noGrp="1"/>
          </p:cNvSpPr>
          <p:nvPr>
            <p:ph type="ftr" sz="quarter" idx="11"/>
          </p:nvPr>
        </p:nvSpPr>
        <p:spPr/>
        <p:txBody>
          <a:bodyPr/>
          <a:lstStyle/>
          <a:p>
            <a:r>
              <a:rPr lang="en-US" altLang="en-US" dirty="0"/>
              <a:t>Prof. Elyr Teixeira</a:t>
            </a:r>
          </a:p>
        </p:txBody>
      </p:sp>
      <p:pic>
        <p:nvPicPr>
          <p:cNvPr id="9" name="Content Placeholder 9">
            <a:extLst>
              <a:ext uri="{FF2B5EF4-FFF2-40B4-BE49-F238E27FC236}">
                <a16:creationId xmlns:a16="http://schemas.microsoft.com/office/drawing/2014/main" id="{2813BADB-91EA-4077-B2CD-9FBBFB332DC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45283"/>
          <a:stretch/>
        </p:blipFill>
        <p:spPr bwMode="auto">
          <a:xfrm>
            <a:off x="6420678" y="1372614"/>
            <a:ext cx="5635487" cy="50117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3755636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A0C369-2F8C-4AF0-AF07-063D9BFC890E}"/>
              </a:ext>
            </a:extLst>
          </p:cNvPr>
          <p:cNvSpPr>
            <a:spLocks noGrp="1"/>
          </p:cNvSpPr>
          <p:nvPr>
            <p:ph type="title"/>
          </p:nvPr>
        </p:nvSpPr>
        <p:spPr/>
        <p:txBody>
          <a:bodyPr/>
          <a:lstStyle/>
          <a:p>
            <a:r>
              <a:rPr lang="pt-BR" dirty="0"/>
              <a:t>Configuração com polarização fixa</a:t>
            </a:r>
          </a:p>
        </p:txBody>
      </p:sp>
      <p:sp>
        <p:nvSpPr>
          <p:cNvPr id="8" name="Content Placeholder 7">
            <a:extLst>
              <a:ext uri="{FF2B5EF4-FFF2-40B4-BE49-F238E27FC236}">
                <a16:creationId xmlns:a16="http://schemas.microsoft.com/office/drawing/2014/main" id="{1CB46627-9B48-4DB8-9543-B224834A1598}"/>
              </a:ext>
            </a:extLst>
          </p:cNvPr>
          <p:cNvSpPr>
            <a:spLocks noGrp="1"/>
          </p:cNvSpPr>
          <p:nvPr>
            <p:ph sz="half" idx="1"/>
          </p:nvPr>
        </p:nvSpPr>
        <p:spPr>
          <a:xfrm>
            <a:off x="838199" y="1825624"/>
            <a:ext cx="5373757" cy="5011743"/>
          </a:xfrm>
        </p:spPr>
        <p:txBody>
          <a:bodyPr/>
          <a:lstStyle/>
          <a:p>
            <a:r>
              <a:rPr lang="pt-BR" dirty="0"/>
              <a:t>Os capacitores de acoplamento C</a:t>
            </a:r>
            <a:r>
              <a:rPr lang="pt-BR" baseline="-25000" dirty="0"/>
              <a:t>1</a:t>
            </a:r>
            <a:r>
              <a:rPr lang="pt-BR" dirty="0"/>
              <a:t> e C</a:t>
            </a:r>
            <a:r>
              <a:rPr lang="pt-BR" baseline="-25000" dirty="0"/>
              <a:t>2</a:t>
            </a:r>
            <a:r>
              <a:rPr lang="pt-BR" dirty="0"/>
              <a:t> funcionam como “circuitos abertos” para análise CC.</a:t>
            </a:r>
          </a:p>
          <a:p>
            <a:endParaRPr lang="pt-BR" dirty="0"/>
          </a:p>
        </p:txBody>
      </p:sp>
      <p:sp>
        <p:nvSpPr>
          <p:cNvPr id="6" name="Footer Placeholder 3">
            <a:extLst>
              <a:ext uri="{FF2B5EF4-FFF2-40B4-BE49-F238E27FC236}">
                <a16:creationId xmlns:a16="http://schemas.microsoft.com/office/drawing/2014/main" id="{1E2C26AE-DA33-4FEB-A4CA-FD1D65BB1064}"/>
              </a:ext>
            </a:extLst>
          </p:cNvPr>
          <p:cNvSpPr>
            <a:spLocks noGrp="1"/>
          </p:cNvSpPr>
          <p:nvPr>
            <p:ph type="ftr" sz="quarter" idx="11"/>
          </p:nvPr>
        </p:nvSpPr>
        <p:spPr/>
        <p:txBody>
          <a:bodyPr/>
          <a:lstStyle/>
          <a:p>
            <a:r>
              <a:rPr lang="en-US" altLang="en-US" dirty="0"/>
              <a:t>Prof. Elyr Teixeira</a:t>
            </a:r>
          </a:p>
        </p:txBody>
      </p:sp>
      <p:pic>
        <p:nvPicPr>
          <p:cNvPr id="9" name="Content Placeholder 9">
            <a:extLst>
              <a:ext uri="{FF2B5EF4-FFF2-40B4-BE49-F238E27FC236}">
                <a16:creationId xmlns:a16="http://schemas.microsoft.com/office/drawing/2014/main" id="{31B98D1F-96A0-44FC-BF07-0E2269D695FC}"/>
              </a:ext>
            </a:extLst>
          </p:cNvPr>
          <p:cNvPicPr>
            <a:picLocks noGrp="1" noChangeAspect="1" noChangeArrowheads="1"/>
          </p:cNvPicPr>
          <p:nvPr>
            <p:ph sz="half" idx="2"/>
          </p:nvPr>
        </p:nvPicPr>
        <p:blipFill rotWithShape="1">
          <a:blip r:embed="rId2">
            <a:extLst>
              <a:ext uri="{28A0092B-C50C-407E-A947-70E740481C1C}">
                <a14:useLocalDpi xmlns:a14="http://schemas.microsoft.com/office/drawing/2010/main" val="0"/>
              </a:ext>
            </a:extLst>
          </a:blip>
          <a:srcRect r="45283"/>
          <a:stretch/>
        </p:blipFill>
        <p:spPr bwMode="auto">
          <a:xfrm>
            <a:off x="6420678" y="1372614"/>
            <a:ext cx="5635487" cy="50117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0271354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A0C369-2F8C-4AF0-AF07-063D9BFC890E}"/>
              </a:ext>
            </a:extLst>
          </p:cNvPr>
          <p:cNvSpPr>
            <a:spLocks noGrp="1"/>
          </p:cNvSpPr>
          <p:nvPr>
            <p:ph type="title"/>
          </p:nvPr>
        </p:nvSpPr>
        <p:spPr/>
        <p:txBody>
          <a:bodyPr/>
          <a:lstStyle/>
          <a:p>
            <a:r>
              <a:rPr lang="pt-BR" dirty="0"/>
              <a:t>Configuração com polarização fixa</a:t>
            </a:r>
          </a:p>
        </p:txBody>
      </p:sp>
      <mc:AlternateContent xmlns:mc="http://schemas.openxmlformats.org/markup-compatibility/2006" xmlns:a14="http://schemas.microsoft.com/office/drawing/2010/main">
        <mc:Choice Requires="a14">
          <p:sp>
            <p:nvSpPr>
              <p:cNvPr id="8" name="Content Placeholder 7">
                <a:extLst>
                  <a:ext uri="{FF2B5EF4-FFF2-40B4-BE49-F238E27FC236}">
                    <a16:creationId xmlns:a16="http://schemas.microsoft.com/office/drawing/2014/main" id="{1CB46627-9B48-4DB8-9543-B224834A1598}"/>
                  </a:ext>
                </a:extLst>
              </p:cNvPr>
              <p:cNvSpPr>
                <a:spLocks noGrp="1"/>
              </p:cNvSpPr>
              <p:nvPr>
                <p:ph sz="half" idx="1"/>
              </p:nvPr>
            </p:nvSpPr>
            <p:spPr>
              <a:xfrm>
                <a:off x="838199" y="1825624"/>
                <a:ext cx="5373757" cy="5011743"/>
              </a:xfrm>
            </p:spPr>
            <p:txBody>
              <a:bodyPr/>
              <a:lstStyle/>
              <a:p>
                <a:r>
                  <a:rPr lang="pt-BR" dirty="0"/>
                  <a:t>Os capacitores de acoplamento C</a:t>
                </a:r>
                <a:r>
                  <a:rPr lang="pt-BR" baseline="-25000" dirty="0"/>
                  <a:t>1</a:t>
                </a:r>
                <a:r>
                  <a:rPr lang="pt-BR" dirty="0"/>
                  <a:t> e C</a:t>
                </a:r>
                <a:r>
                  <a:rPr lang="pt-BR" baseline="-25000" dirty="0"/>
                  <a:t>2</a:t>
                </a:r>
                <a:r>
                  <a:rPr lang="pt-BR" dirty="0"/>
                  <a:t> funcionam como “circuitos abertos” para análise CC.</a:t>
                </a:r>
              </a:p>
              <a:p>
                <a:endParaRPr lang="pt-BR" dirty="0"/>
              </a:p>
              <a:p>
                <a:r>
                  <a:rPr lang="pt-BR" dirty="0"/>
                  <a:t>Assim, teremos:</a:t>
                </a:r>
              </a:p>
              <a:p>
                <a:pPr marL="0" indent="0">
                  <a:buNone/>
                </a:pPr>
                <a14:m>
                  <m:oMathPara xmlns:m="http://schemas.openxmlformats.org/officeDocument/2006/math">
                    <m:oMathParaPr>
                      <m:jc m:val="centerGroup"/>
                    </m:oMathParaPr>
                    <m:oMath xmlns:m="http://schemas.openxmlformats.org/officeDocument/2006/math">
                      <m:r>
                        <a:rPr lang="pt-BR" i="1">
                          <a:latin typeface="Cambria Math" panose="02040503050406030204" pitchFamily="18" charset="0"/>
                        </a:rPr>
                        <m:t>𝐼</m:t>
                      </m:r>
                      <m:r>
                        <a:rPr lang="pt-BR" i="1" baseline="-25000">
                          <a:latin typeface="Cambria Math" panose="02040503050406030204" pitchFamily="18" charset="0"/>
                        </a:rPr>
                        <m:t>𝐺</m:t>
                      </m:r>
                      <m:r>
                        <a:rPr lang="pt-BR" i="1">
                          <a:latin typeface="Cambria Math" panose="02040503050406030204" pitchFamily="18" charset="0"/>
                        </a:rPr>
                        <m:t>≅0</m:t>
                      </m:r>
                      <m:r>
                        <a:rPr lang="pt-BR" i="1">
                          <a:latin typeface="Cambria Math" panose="02040503050406030204" pitchFamily="18" charset="0"/>
                        </a:rPr>
                        <m:t>𝐴</m:t>
                      </m:r>
                    </m:oMath>
                  </m:oMathPara>
                </a14:m>
                <a:endParaRPr lang="pt-BR"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𝑉</m:t>
                      </m:r>
                      <m:r>
                        <a:rPr lang="pt-BR" b="0" i="1" baseline="-25000" smtClean="0">
                          <a:latin typeface="Cambria Math" panose="02040503050406030204" pitchFamily="18" charset="0"/>
                        </a:rPr>
                        <m:t>𝑅𝐺</m:t>
                      </m:r>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𝐼</m:t>
                          </m:r>
                        </m:e>
                        <m:sub>
                          <m:r>
                            <a:rPr lang="pt-BR" b="0" i="1" smtClean="0">
                              <a:latin typeface="Cambria Math" panose="02040503050406030204" pitchFamily="18" charset="0"/>
                            </a:rPr>
                            <m:t>𝐺</m:t>
                          </m:r>
                        </m:sub>
                      </m:sSub>
                      <m:sSub>
                        <m:sSubPr>
                          <m:ctrlPr>
                            <a:rPr lang="pt-BR" b="0" i="1" smtClean="0">
                              <a:latin typeface="Cambria Math" panose="02040503050406030204" pitchFamily="18" charset="0"/>
                            </a:rPr>
                          </m:ctrlPr>
                        </m:sSubPr>
                        <m:e>
                          <m:r>
                            <a:rPr lang="pt-BR" b="0" i="1" smtClean="0">
                              <a:latin typeface="Cambria Math" panose="02040503050406030204" pitchFamily="18" charset="0"/>
                            </a:rPr>
                            <m:t>𝑅</m:t>
                          </m:r>
                        </m:e>
                        <m:sub>
                          <m:r>
                            <a:rPr lang="pt-BR" b="0" i="1" smtClean="0">
                              <a:latin typeface="Cambria Math" panose="02040503050406030204" pitchFamily="18" charset="0"/>
                            </a:rPr>
                            <m:t>𝐺</m:t>
                          </m:r>
                        </m:sub>
                      </m:sSub>
                      <m:r>
                        <a:rPr lang="pt-BR" b="0" i="1" smtClean="0">
                          <a:latin typeface="Cambria Math" panose="02040503050406030204" pitchFamily="18" charset="0"/>
                        </a:rPr>
                        <m:t>=</m:t>
                      </m:r>
                      <m:d>
                        <m:dPr>
                          <m:ctrlPr>
                            <a:rPr lang="pt-BR" b="0" i="1" smtClean="0">
                              <a:latin typeface="Cambria Math" panose="02040503050406030204" pitchFamily="18" charset="0"/>
                            </a:rPr>
                          </m:ctrlPr>
                        </m:dPr>
                        <m:e>
                          <m:r>
                            <a:rPr lang="pt-BR" b="0" i="1" smtClean="0">
                              <a:latin typeface="Cambria Math" panose="02040503050406030204" pitchFamily="18" charset="0"/>
                            </a:rPr>
                            <m:t>0</m:t>
                          </m:r>
                          <m:r>
                            <a:rPr lang="pt-BR" b="0" i="1" smtClean="0">
                              <a:latin typeface="Cambria Math" panose="02040503050406030204" pitchFamily="18" charset="0"/>
                            </a:rPr>
                            <m:t>𝐴</m:t>
                          </m:r>
                        </m:e>
                      </m:d>
                      <m:r>
                        <a:rPr lang="pt-BR" b="0" i="1" smtClean="0">
                          <a:latin typeface="Cambria Math" panose="02040503050406030204" pitchFamily="18" charset="0"/>
                        </a:rPr>
                        <m:t>𝑅</m:t>
                      </m:r>
                      <m:r>
                        <a:rPr lang="pt-BR" b="0" i="1" baseline="-25000" smtClean="0">
                          <a:latin typeface="Cambria Math" panose="02040503050406030204" pitchFamily="18" charset="0"/>
                        </a:rPr>
                        <m:t>𝐺</m:t>
                      </m:r>
                      <m:r>
                        <a:rPr lang="pt-BR" b="0" i="1" smtClean="0">
                          <a:latin typeface="Cambria Math" panose="02040503050406030204" pitchFamily="18" charset="0"/>
                        </a:rPr>
                        <m:t>=0</m:t>
                      </m:r>
                      <m:r>
                        <a:rPr lang="pt-BR" b="0" i="1" smtClean="0">
                          <a:latin typeface="Cambria Math" panose="02040503050406030204" pitchFamily="18" charset="0"/>
                        </a:rPr>
                        <m:t>𝑉</m:t>
                      </m:r>
                    </m:oMath>
                  </m:oMathPara>
                </a14:m>
                <a:endParaRPr lang="pt-BR" b="0" dirty="0"/>
              </a:p>
              <a:p>
                <a:pPr marL="0" indent="0">
                  <a:buNone/>
                </a:pPr>
                <a:endParaRPr lang="pt-BR" dirty="0"/>
              </a:p>
              <a:p>
                <a:pPr marL="0" indent="0">
                  <a:buNone/>
                </a:pPr>
                <a:r>
                  <a:rPr lang="pt-BR" dirty="0"/>
                  <a:t>A tensão de zero volt através de R</a:t>
                </a:r>
                <a:r>
                  <a:rPr lang="pt-BR" baseline="-25000" dirty="0"/>
                  <a:t>G</a:t>
                </a:r>
                <a:r>
                  <a:rPr lang="pt-BR" dirty="0"/>
                  <a:t> permite sua substituição por um curto –circuito equivalente, tal como:</a:t>
                </a:r>
              </a:p>
            </p:txBody>
          </p:sp>
        </mc:Choice>
        <mc:Fallback xmlns="">
          <p:sp>
            <p:nvSpPr>
              <p:cNvPr id="8" name="Content Placeholder 7">
                <a:extLst>
                  <a:ext uri="{FF2B5EF4-FFF2-40B4-BE49-F238E27FC236}">
                    <a16:creationId xmlns:a16="http://schemas.microsoft.com/office/drawing/2014/main" id="{1CB46627-9B48-4DB8-9543-B224834A1598}"/>
                  </a:ext>
                </a:extLst>
              </p:cNvPr>
              <p:cNvSpPr>
                <a:spLocks noGrp="1" noRot="1" noChangeAspect="1" noMove="1" noResize="1" noEditPoints="1" noAdjustHandles="1" noChangeArrowheads="1" noChangeShapeType="1" noTextEdit="1"/>
              </p:cNvSpPr>
              <p:nvPr>
                <p:ph sz="half" idx="1"/>
              </p:nvPr>
            </p:nvSpPr>
            <p:spPr>
              <a:xfrm>
                <a:off x="838199" y="1825624"/>
                <a:ext cx="5373757" cy="5011743"/>
              </a:xfrm>
              <a:blipFill>
                <a:blip r:embed="rId3"/>
                <a:stretch>
                  <a:fillRect l="-1927" t="-1823" r="-2154"/>
                </a:stretch>
              </a:blipFill>
            </p:spPr>
            <p:txBody>
              <a:bodyPr/>
              <a:lstStyle/>
              <a:p>
                <a:r>
                  <a:rPr lang="pt-BR">
                    <a:noFill/>
                  </a:rPr>
                  <a:t> </a:t>
                </a:r>
              </a:p>
            </p:txBody>
          </p:sp>
        </mc:Fallback>
      </mc:AlternateContent>
      <p:sp>
        <p:nvSpPr>
          <p:cNvPr id="6" name="Footer Placeholder 3">
            <a:extLst>
              <a:ext uri="{FF2B5EF4-FFF2-40B4-BE49-F238E27FC236}">
                <a16:creationId xmlns:a16="http://schemas.microsoft.com/office/drawing/2014/main" id="{1E2C26AE-DA33-4FEB-A4CA-FD1D65BB1064}"/>
              </a:ext>
            </a:extLst>
          </p:cNvPr>
          <p:cNvSpPr>
            <a:spLocks noGrp="1"/>
          </p:cNvSpPr>
          <p:nvPr>
            <p:ph type="ftr" sz="quarter" idx="11"/>
          </p:nvPr>
        </p:nvSpPr>
        <p:spPr/>
        <p:txBody>
          <a:bodyPr/>
          <a:lstStyle/>
          <a:p>
            <a:r>
              <a:rPr lang="en-US" altLang="en-US" dirty="0"/>
              <a:t>Prof. Elyr Teixeira</a:t>
            </a:r>
          </a:p>
        </p:txBody>
      </p:sp>
      <p:pic>
        <p:nvPicPr>
          <p:cNvPr id="9" name="Content Placeholder 9">
            <a:extLst>
              <a:ext uri="{FF2B5EF4-FFF2-40B4-BE49-F238E27FC236}">
                <a16:creationId xmlns:a16="http://schemas.microsoft.com/office/drawing/2014/main" id="{0CA8613E-F783-461B-916E-24812410F5F6}"/>
              </a:ext>
            </a:extLst>
          </p:cNvPr>
          <p:cNvPicPr>
            <a:picLocks noGrp="1" noChangeAspect="1" noChangeArrowheads="1"/>
          </p:cNvPicPr>
          <p:nvPr>
            <p:ph sz="half" idx="2"/>
          </p:nvPr>
        </p:nvPicPr>
        <p:blipFill rotWithShape="1">
          <a:blip r:embed="rId4">
            <a:extLst>
              <a:ext uri="{28A0092B-C50C-407E-A947-70E740481C1C}">
                <a14:useLocalDpi xmlns:a14="http://schemas.microsoft.com/office/drawing/2010/main" val="0"/>
              </a:ext>
            </a:extLst>
          </a:blip>
          <a:srcRect r="45283"/>
          <a:stretch/>
        </p:blipFill>
        <p:spPr bwMode="auto">
          <a:xfrm>
            <a:off x="6420678" y="1372614"/>
            <a:ext cx="5635487" cy="50117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9610683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15C1C1D-02C3-4755-B85A-5A1D25634AF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5837"/>
          <a:stretch/>
        </p:blipFill>
        <p:spPr bwMode="auto">
          <a:xfrm>
            <a:off x="7087349" y="1331843"/>
            <a:ext cx="4725779" cy="52070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a:extLst>
              <a:ext uri="{FF2B5EF4-FFF2-40B4-BE49-F238E27FC236}">
                <a16:creationId xmlns:a16="http://schemas.microsoft.com/office/drawing/2014/main" id="{B9A0C369-2F8C-4AF0-AF07-063D9BFC890E}"/>
              </a:ext>
            </a:extLst>
          </p:cNvPr>
          <p:cNvSpPr>
            <a:spLocks noGrp="1"/>
          </p:cNvSpPr>
          <p:nvPr>
            <p:ph type="title"/>
          </p:nvPr>
        </p:nvSpPr>
        <p:spPr>
          <a:xfrm>
            <a:off x="838200" y="365125"/>
            <a:ext cx="11353800" cy="1325563"/>
          </a:xfrm>
        </p:spPr>
        <p:txBody>
          <a:bodyPr/>
          <a:lstStyle/>
          <a:p>
            <a:r>
              <a:rPr lang="pt-BR" dirty="0"/>
              <a:t>Configuração com polarização fixa</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9126073-B7E1-4DF1-9BBF-EA909599E198}"/>
                  </a:ext>
                </a:extLst>
              </p:cNvPr>
              <p:cNvSpPr>
                <a:spLocks noGrp="1"/>
              </p:cNvSpPr>
              <p:nvPr>
                <p:ph idx="1"/>
              </p:nvPr>
            </p:nvSpPr>
            <p:spPr>
              <a:xfrm>
                <a:off x="838199" y="1825625"/>
                <a:ext cx="7315201" cy="4351338"/>
              </a:xfrm>
            </p:spPr>
            <p:txBody>
              <a:bodyPr/>
              <a:lstStyle/>
              <a:p>
                <a:r>
                  <a:rPr lang="pt-BR" dirty="0"/>
                  <a:t>O fato de o terminal negativo da bateria estar conectado diretamente ao potencial positivo de V</a:t>
                </a:r>
                <a:r>
                  <a:rPr lang="pt-BR" baseline="-25000" dirty="0"/>
                  <a:t>GS</a:t>
                </a:r>
                <a:r>
                  <a:rPr lang="pt-BR" dirty="0"/>
                  <a:t> revela claramente que a polaridade de V</a:t>
                </a:r>
                <a:r>
                  <a:rPr lang="pt-BR" baseline="-25000" dirty="0"/>
                  <a:t>GS</a:t>
                </a:r>
                <a:r>
                  <a:rPr lang="pt-BR" dirty="0"/>
                  <a:t> é oposta à de V</a:t>
                </a:r>
                <a:r>
                  <a:rPr lang="pt-BR" baseline="-25000" dirty="0"/>
                  <a:t>GG</a:t>
                </a:r>
                <a:r>
                  <a:rPr lang="pt-BR" dirty="0"/>
                  <a:t>. A aplicação da Lei das Tensões de </a:t>
                </a:r>
                <a:r>
                  <a:rPr lang="pt-BR" dirty="0" err="1"/>
                  <a:t>Kirchhoff</a:t>
                </a:r>
                <a:r>
                  <a:rPr lang="pt-BR" dirty="0"/>
                  <a:t> na malha ao lado resultará em:</a:t>
                </a:r>
              </a:p>
              <a:p>
                <a:pPr marL="0" indent="0">
                  <a:buNone/>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𝐺𝐺</m:t>
                          </m:r>
                        </m:sub>
                      </m:sSub>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𝑉</m:t>
                          </m:r>
                        </m:e>
                        <m:sub>
                          <m:r>
                            <a:rPr lang="pt-BR" i="1">
                              <a:latin typeface="Cambria Math" panose="02040503050406030204" pitchFamily="18" charset="0"/>
                            </a:rPr>
                            <m:t>𝐺</m:t>
                          </m:r>
                          <m:r>
                            <a:rPr lang="pt-BR" b="0" i="1" smtClean="0">
                              <a:latin typeface="Cambria Math" panose="02040503050406030204" pitchFamily="18" charset="0"/>
                            </a:rPr>
                            <m:t>𝑆</m:t>
                          </m:r>
                        </m:sub>
                      </m:sSub>
                      <m:r>
                        <a:rPr lang="pt-BR" i="1" smtClean="0">
                          <a:latin typeface="Cambria Math" panose="02040503050406030204" pitchFamily="18" charset="0"/>
                        </a:rPr>
                        <m:t>=</m:t>
                      </m:r>
                      <m:r>
                        <a:rPr lang="pt-BR" b="0" i="1" smtClean="0">
                          <a:latin typeface="Cambria Math" panose="02040503050406030204" pitchFamily="18" charset="0"/>
                        </a:rPr>
                        <m:t>0</m:t>
                      </m:r>
                    </m:oMath>
                  </m:oMathPara>
                </a14:m>
                <a:endParaRPr lang="pt-BR" b="0" dirty="0"/>
              </a:p>
              <a:p>
                <a:pPr marL="0" indent="0">
                  <a:buNone/>
                </a:pPr>
                <a14:m>
                  <m:oMathPara xmlns:m="http://schemas.openxmlformats.org/officeDocument/2006/math">
                    <m:oMathParaPr>
                      <m:jc m:val="centerGroup"/>
                    </m:oMathParaPr>
                    <m:oMath xmlns:m="http://schemas.openxmlformats.org/officeDocument/2006/math">
                      <m:r>
                        <a:rPr lang="pt-BR" i="1">
                          <a:latin typeface="Cambria Math" panose="02040503050406030204" pitchFamily="18" charset="0"/>
                        </a:rPr>
                        <m:t>𝑉</m:t>
                      </m:r>
                      <m:r>
                        <a:rPr lang="pt-BR" i="1" baseline="-25000">
                          <a:latin typeface="Cambria Math" panose="02040503050406030204" pitchFamily="18" charset="0"/>
                        </a:rPr>
                        <m:t>𝐺𝑆</m:t>
                      </m:r>
                      <m:r>
                        <a:rPr lang="pt-BR" b="0" i="1" smtClean="0">
                          <a:latin typeface="Cambria Math" panose="02040503050406030204" pitchFamily="18" charset="0"/>
                        </a:rPr>
                        <m:t>=−</m:t>
                      </m:r>
                      <m:r>
                        <a:rPr lang="pt-BR" i="1">
                          <a:latin typeface="Cambria Math" panose="02040503050406030204" pitchFamily="18" charset="0"/>
                        </a:rPr>
                        <m:t>𝑉</m:t>
                      </m:r>
                      <m:r>
                        <a:rPr lang="pt-BR" b="0" i="1" baseline="-25000" smtClean="0">
                          <a:latin typeface="Cambria Math" panose="02040503050406030204" pitchFamily="18" charset="0"/>
                        </a:rPr>
                        <m:t>𝐺𝐺</m:t>
                      </m:r>
                    </m:oMath>
                  </m:oMathPara>
                </a14:m>
                <a:endParaRPr lang="pt-BR" baseline="-25000" dirty="0"/>
              </a:p>
            </p:txBody>
          </p:sp>
        </mc:Choice>
        <mc:Fallback xmlns="">
          <p:sp>
            <p:nvSpPr>
              <p:cNvPr id="3" name="Content Placeholder 2">
                <a:extLst>
                  <a:ext uri="{FF2B5EF4-FFF2-40B4-BE49-F238E27FC236}">
                    <a16:creationId xmlns:a16="http://schemas.microsoft.com/office/drawing/2014/main" id="{E9126073-B7E1-4DF1-9BBF-EA909599E198}"/>
                  </a:ext>
                </a:extLst>
              </p:cNvPr>
              <p:cNvSpPr>
                <a:spLocks noGrp="1" noRot="1" noChangeAspect="1" noMove="1" noResize="1" noEditPoints="1" noAdjustHandles="1" noChangeArrowheads="1" noChangeShapeType="1" noTextEdit="1"/>
              </p:cNvSpPr>
              <p:nvPr>
                <p:ph idx="1"/>
              </p:nvPr>
            </p:nvSpPr>
            <p:spPr>
              <a:xfrm>
                <a:off x="838199" y="1825625"/>
                <a:ext cx="7315201" cy="4351338"/>
              </a:xfrm>
              <a:blipFill>
                <a:blip r:embed="rId3"/>
                <a:stretch>
                  <a:fillRect l="-1249" t="-420" r="-2082"/>
                </a:stretch>
              </a:blipFill>
            </p:spPr>
            <p:txBody>
              <a:bodyPr/>
              <a:lstStyle/>
              <a:p>
                <a:r>
                  <a:rPr lang="pt-BR">
                    <a:noFill/>
                  </a:rPr>
                  <a:t> </a:t>
                </a:r>
              </a:p>
            </p:txBody>
          </p:sp>
        </mc:Fallback>
      </mc:AlternateContent>
      <p:sp>
        <p:nvSpPr>
          <p:cNvPr id="4" name="Footer Placeholder 3">
            <a:extLst>
              <a:ext uri="{FF2B5EF4-FFF2-40B4-BE49-F238E27FC236}">
                <a16:creationId xmlns:a16="http://schemas.microsoft.com/office/drawing/2014/main" id="{50C10558-62FD-474D-8B25-DDFCA11ACE19}"/>
              </a:ext>
            </a:extLst>
          </p:cNvPr>
          <p:cNvSpPr>
            <a:spLocks noGrp="1"/>
          </p:cNvSpPr>
          <p:nvPr>
            <p:ph type="ftr" sz="quarter" idx="11"/>
          </p:nvPr>
        </p:nvSpPr>
        <p:spPr>
          <a:xfrm>
            <a:off x="4038600" y="6356350"/>
            <a:ext cx="4114800" cy="365125"/>
          </a:xfrm>
        </p:spPr>
        <p:txBody>
          <a:bodyPr/>
          <a:lstStyle/>
          <a:p>
            <a:r>
              <a:rPr lang="en-US" altLang="en-US" dirty="0"/>
              <a:t>Prof. Elyr Teixeira</a:t>
            </a:r>
          </a:p>
        </p:txBody>
      </p:sp>
    </p:spTree>
    <p:extLst>
      <p:ext uri="{BB962C8B-B14F-4D97-AF65-F5344CB8AC3E}">
        <p14:creationId xmlns:p14="http://schemas.microsoft.com/office/powerpoint/2010/main" val="114691694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15C1C1D-02C3-4755-B85A-5A1D25634AF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5837"/>
          <a:stretch/>
        </p:blipFill>
        <p:spPr bwMode="auto">
          <a:xfrm>
            <a:off x="7087349" y="1331843"/>
            <a:ext cx="4725779" cy="52070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a:extLst>
              <a:ext uri="{FF2B5EF4-FFF2-40B4-BE49-F238E27FC236}">
                <a16:creationId xmlns:a16="http://schemas.microsoft.com/office/drawing/2014/main" id="{B9A0C369-2F8C-4AF0-AF07-063D9BFC890E}"/>
              </a:ext>
            </a:extLst>
          </p:cNvPr>
          <p:cNvSpPr>
            <a:spLocks noGrp="1"/>
          </p:cNvSpPr>
          <p:nvPr>
            <p:ph type="title"/>
          </p:nvPr>
        </p:nvSpPr>
        <p:spPr>
          <a:xfrm>
            <a:off x="838200" y="365125"/>
            <a:ext cx="11353800" cy="1325563"/>
          </a:xfrm>
        </p:spPr>
        <p:txBody>
          <a:bodyPr/>
          <a:lstStyle/>
          <a:p>
            <a:r>
              <a:rPr lang="pt-BR" dirty="0"/>
              <a:t>Configuração com polarização fixa</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9126073-B7E1-4DF1-9BBF-EA909599E198}"/>
                  </a:ext>
                </a:extLst>
              </p:cNvPr>
              <p:cNvSpPr>
                <a:spLocks noGrp="1"/>
              </p:cNvSpPr>
              <p:nvPr>
                <p:ph idx="1"/>
              </p:nvPr>
            </p:nvSpPr>
            <p:spPr>
              <a:xfrm>
                <a:off x="838199" y="1825625"/>
                <a:ext cx="7315201" cy="4351338"/>
              </a:xfrm>
            </p:spPr>
            <p:txBody>
              <a:bodyPr/>
              <a:lstStyle/>
              <a:p>
                <a:r>
                  <a:rPr lang="pt-BR" dirty="0"/>
                  <a:t>O fato de o terminal negativo da bateria estar conectado diretamente ao potencial positivo de V</a:t>
                </a:r>
                <a:r>
                  <a:rPr lang="pt-BR" baseline="-25000" dirty="0"/>
                  <a:t>GS</a:t>
                </a:r>
                <a:r>
                  <a:rPr lang="pt-BR" dirty="0"/>
                  <a:t> revela claramente que a polaridade de V</a:t>
                </a:r>
                <a:r>
                  <a:rPr lang="pt-BR" baseline="-25000" dirty="0"/>
                  <a:t>GS</a:t>
                </a:r>
                <a:r>
                  <a:rPr lang="pt-BR" dirty="0"/>
                  <a:t> é oposta à de V</a:t>
                </a:r>
                <a:r>
                  <a:rPr lang="pt-BR" baseline="-25000" dirty="0"/>
                  <a:t>GG</a:t>
                </a:r>
                <a:r>
                  <a:rPr lang="pt-BR" dirty="0"/>
                  <a:t>. A aplicação da Lei das Tensões de </a:t>
                </a:r>
                <a:r>
                  <a:rPr lang="pt-BR" dirty="0" err="1"/>
                  <a:t>Kirchhoff</a:t>
                </a:r>
                <a:r>
                  <a:rPr lang="pt-BR" dirty="0"/>
                  <a:t> na malha ao lado resultará em:</a:t>
                </a:r>
              </a:p>
              <a:p>
                <a:pPr marL="0" indent="0">
                  <a:buNone/>
                </a:pPr>
                <a14:m>
                  <m:oMathPara xmlns:m="http://schemas.openxmlformats.org/officeDocument/2006/math">
                    <m:oMathParaPr>
                      <m:jc m:val="centerGroup"/>
                    </m:oMathParaPr>
                    <m:oMath xmlns:m="http://schemas.openxmlformats.org/officeDocument/2006/math">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𝑉</m:t>
                          </m:r>
                        </m:e>
                        <m:sub>
                          <m:r>
                            <a:rPr lang="pt-BR" i="1">
                              <a:latin typeface="Cambria Math" panose="02040503050406030204" pitchFamily="18" charset="0"/>
                            </a:rPr>
                            <m:t>𝐺𝐺</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𝑉</m:t>
                          </m:r>
                        </m:e>
                        <m:sub>
                          <m:r>
                            <a:rPr lang="pt-BR" i="1">
                              <a:latin typeface="Cambria Math" panose="02040503050406030204" pitchFamily="18" charset="0"/>
                            </a:rPr>
                            <m:t>𝐺𝑆</m:t>
                          </m:r>
                        </m:sub>
                      </m:sSub>
                      <m:r>
                        <a:rPr lang="pt-BR" i="1">
                          <a:latin typeface="Cambria Math" panose="02040503050406030204" pitchFamily="18" charset="0"/>
                        </a:rPr>
                        <m:t>=0</m:t>
                      </m:r>
                    </m:oMath>
                  </m:oMathPara>
                </a14:m>
                <a:endParaRPr lang="pt-BR" dirty="0"/>
              </a:p>
              <a:p>
                <a:pPr marL="0" indent="0">
                  <a:buNone/>
                </a:pPr>
                <a14:m>
                  <m:oMathPara xmlns:m="http://schemas.openxmlformats.org/officeDocument/2006/math">
                    <m:oMathParaPr>
                      <m:jc m:val="centerGroup"/>
                    </m:oMathParaPr>
                    <m:oMath xmlns:m="http://schemas.openxmlformats.org/officeDocument/2006/math">
                      <m:r>
                        <a:rPr lang="pt-BR" i="1">
                          <a:latin typeface="Cambria Math" panose="02040503050406030204" pitchFamily="18" charset="0"/>
                        </a:rPr>
                        <m:t>𝑉</m:t>
                      </m:r>
                      <m:r>
                        <a:rPr lang="pt-BR" i="1" baseline="-25000">
                          <a:latin typeface="Cambria Math" panose="02040503050406030204" pitchFamily="18" charset="0"/>
                        </a:rPr>
                        <m:t>𝐺𝑆</m:t>
                      </m:r>
                      <m:r>
                        <a:rPr lang="pt-BR" b="0" i="1" smtClean="0">
                          <a:latin typeface="Cambria Math" panose="02040503050406030204" pitchFamily="18" charset="0"/>
                        </a:rPr>
                        <m:t>=−</m:t>
                      </m:r>
                      <m:r>
                        <a:rPr lang="pt-BR" i="1">
                          <a:latin typeface="Cambria Math" panose="02040503050406030204" pitchFamily="18" charset="0"/>
                        </a:rPr>
                        <m:t>𝑉</m:t>
                      </m:r>
                      <m:r>
                        <a:rPr lang="pt-BR" b="0" i="1" baseline="-25000" smtClean="0">
                          <a:latin typeface="Cambria Math" panose="02040503050406030204" pitchFamily="18" charset="0"/>
                        </a:rPr>
                        <m:t>𝐺𝐺</m:t>
                      </m:r>
                    </m:oMath>
                  </m:oMathPara>
                </a14:m>
                <a:endParaRPr lang="pt-BR" baseline="-25000" dirty="0"/>
              </a:p>
              <a:p>
                <a:pPr marL="0" indent="0">
                  <a:buNone/>
                </a:pPr>
                <a:r>
                  <a:rPr lang="pt-BR" dirty="0"/>
                  <a:t>Como V</a:t>
                </a:r>
                <a:r>
                  <a:rPr lang="pt-BR" baseline="-25000" dirty="0"/>
                  <a:t>GG</a:t>
                </a:r>
                <a:r>
                  <a:rPr lang="pt-BR" dirty="0"/>
                  <a:t> é uma fonte CC constante, e a tensão V</a:t>
                </a:r>
                <a:r>
                  <a:rPr lang="pt-BR" baseline="-25000" dirty="0"/>
                  <a:t>GS</a:t>
                </a:r>
                <a:r>
                  <a:rPr lang="pt-BR" dirty="0"/>
                  <a:t> é fixa, daí o nome “</a:t>
                </a:r>
                <a:r>
                  <a:rPr lang="pt-BR" dirty="0">
                    <a:solidFill>
                      <a:srgbClr val="FF0000"/>
                    </a:solidFill>
                  </a:rPr>
                  <a:t>configuração com polarização fixa</a:t>
                </a:r>
                <a:r>
                  <a:rPr lang="pt-BR" dirty="0"/>
                  <a:t>”.</a:t>
                </a:r>
              </a:p>
            </p:txBody>
          </p:sp>
        </mc:Choice>
        <mc:Fallback xmlns="">
          <p:sp>
            <p:nvSpPr>
              <p:cNvPr id="3" name="Content Placeholder 2">
                <a:extLst>
                  <a:ext uri="{FF2B5EF4-FFF2-40B4-BE49-F238E27FC236}">
                    <a16:creationId xmlns:a16="http://schemas.microsoft.com/office/drawing/2014/main" id="{E9126073-B7E1-4DF1-9BBF-EA909599E198}"/>
                  </a:ext>
                </a:extLst>
              </p:cNvPr>
              <p:cNvSpPr>
                <a:spLocks noGrp="1" noRot="1" noChangeAspect="1" noMove="1" noResize="1" noEditPoints="1" noAdjustHandles="1" noChangeArrowheads="1" noChangeShapeType="1" noTextEdit="1"/>
              </p:cNvSpPr>
              <p:nvPr>
                <p:ph idx="1"/>
              </p:nvPr>
            </p:nvSpPr>
            <p:spPr>
              <a:xfrm>
                <a:off x="838199" y="1825625"/>
                <a:ext cx="7315201" cy="4351338"/>
              </a:xfrm>
              <a:blipFill>
                <a:blip r:embed="rId3"/>
                <a:stretch>
                  <a:fillRect l="-1415" t="-420" r="-2082" b="-1401"/>
                </a:stretch>
              </a:blipFill>
            </p:spPr>
            <p:txBody>
              <a:bodyPr/>
              <a:lstStyle/>
              <a:p>
                <a:r>
                  <a:rPr lang="pt-BR">
                    <a:noFill/>
                  </a:rPr>
                  <a:t> </a:t>
                </a:r>
              </a:p>
            </p:txBody>
          </p:sp>
        </mc:Fallback>
      </mc:AlternateContent>
      <p:sp>
        <p:nvSpPr>
          <p:cNvPr id="4" name="Footer Placeholder 3">
            <a:extLst>
              <a:ext uri="{FF2B5EF4-FFF2-40B4-BE49-F238E27FC236}">
                <a16:creationId xmlns:a16="http://schemas.microsoft.com/office/drawing/2014/main" id="{50C10558-62FD-474D-8B25-DDFCA11ACE19}"/>
              </a:ext>
            </a:extLst>
          </p:cNvPr>
          <p:cNvSpPr>
            <a:spLocks noGrp="1"/>
          </p:cNvSpPr>
          <p:nvPr>
            <p:ph type="ftr" sz="quarter" idx="11"/>
          </p:nvPr>
        </p:nvSpPr>
        <p:spPr>
          <a:xfrm>
            <a:off x="4038600" y="6356350"/>
            <a:ext cx="4114800" cy="365125"/>
          </a:xfrm>
        </p:spPr>
        <p:txBody>
          <a:bodyPr/>
          <a:lstStyle/>
          <a:p>
            <a:r>
              <a:rPr lang="en-US" altLang="en-US" dirty="0"/>
              <a:t>Prof. Elyr Teixeira</a:t>
            </a:r>
          </a:p>
        </p:txBody>
      </p:sp>
    </p:spTree>
    <p:extLst>
      <p:ext uri="{BB962C8B-B14F-4D97-AF65-F5344CB8AC3E}">
        <p14:creationId xmlns:p14="http://schemas.microsoft.com/office/powerpoint/2010/main" val="220821068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F642A15-7129-41B8-874D-561C388DF60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50036"/>
          <a:stretch/>
        </p:blipFill>
        <p:spPr bwMode="auto">
          <a:xfrm>
            <a:off x="6336197" y="1410688"/>
            <a:ext cx="5729907" cy="48781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Content Placeholder 2">
            <a:extLst>
              <a:ext uri="{FF2B5EF4-FFF2-40B4-BE49-F238E27FC236}">
                <a16:creationId xmlns:a16="http://schemas.microsoft.com/office/drawing/2014/main" id="{143E1440-76EA-49D7-8168-1960074FF308}"/>
              </a:ext>
            </a:extLst>
          </p:cNvPr>
          <p:cNvSpPr>
            <a:spLocks noGrp="1"/>
          </p:cNvSpPr>
          <p:nvPr>
            <p:ph sz="half" idx="1"/>
          </p:nvPr>
        </p:nvSpPr>
        <p:spPr>
          <a:xfrm>
            <a:off x="838199" y="1825624"/>
            <a:ext cx="6009861" cy="5032375"/>
          </a:xfrm>
        </p:spPr>
        <p:txBody>
          <a:bodyPr>
            <a:normAutofit/>
          </a:bodyPr>
          <a:lstStyle/>
          <a:p>
            <a:r>
              <a:rPr lang="pt-BR" dirty="0"/>
              <a:t>Deve-se lembrar que o valor da corrente de dreno é dado pela equação de Shockley:</a:t>
            </a:r>
          </a:p>
          <a:p>
            <a:endParaRPr lang="pt-BR" dirty="0"/>
          </a:p>
          <a:p>
            <a:endParaRPr lang="pt-BR" dirty="0"/>
          </a:p>
        </p:txBody>
      </p:sp>
      <p:sp>
        <p:nvSpPr>
          <p:cNvPr id="4" name="Footer Placeholder 3">
            <a:extLst>
              <a:ext uri="{FF2B5EF4-FFF2-40B4-BE49-F238E27FC236}">
                <a16:creationId xmlns:a16="http://schemas.microsoft.com/office/drawing/2014/main" id="{213B196A-EC3E-497C-8E38-DDE418C4BC7B}"/>
              </a:ext>
            </a:extLst>
          </p:cNvPr>
          <p:cNvSpPr>
            <a:spLocks noGrp="1"/>
          </p:cNvSpPr>
          <p:nvPr>
            <p:ph type="ftr" sz="quarter" idx="11"/>
          </p:nvPr>
        </p:nvSpPr>
        <p:spPr/>
        <p:txBody>
          <a:bodyPr/>
          <a:lstStyle/>
          <a:p>
            <a:r>
              <a:rPr lang="en-US" altLang="en-US" dirty="0"/>
              <a:t>Prof. Elyr Teixeira</a:t>
            </a:r>
          </a:p>
        </p:txBody>
      </p:sp>
      <p:sp>
        <p:nvSpPr>
          <p:cNvPr id="5" name="Slide Number Placeholder 4">
            <a:extLst>
              <a:ext uri="{FF2B5EF4-FFF2-40B4-BE49-F238E27FC236}">
                <a16:creationId xmlns:a16="http://schemas.microsoft.com/office/drawing/2014/main" id="{8B35E4BA-256B-4B1D-85F6-FF6E51B28DCC}"/>
              </a:ext>
            </a:extLst>
          </p:cNvPr>
          <p:cNvSpPr>
            <a:spLocks noGrp="1"/>
          </p:cNvSpPr>
          <p:nvPr>
            <p:ph type="sldNum" sz="quarter" idx="12"/>
          </p:nvPr>
        </p:nvSpPr>
        <p:spPr/>
        <p:txBody>
          <a:bodyPr/>
          <a:lstStyle/>
          <a:p>
            <a:fld id="{D70E266F-DC34-4EBC-B26B-29CFE51B5C59}" type="slidenum">
              <a:rPr lang="en-US" altLang="en-US" smtClean="0"/>
              <a:pPr/>
              <a:t>109</a:t>
            </a:fld>
            <a:endParaRPr lang="en-US" altLang="en-US"/>
          </a:p>
        </p:txBody>
      </p:sp>
      <p:sp>
        <p:nvSpPr>
          <p:cNvPr id="12" name="Title 1">
            <a:extLst>
              <a:ext uri="{FF2B5EF4-FFF2-40B4-BE49-F238E27FC236}">
                <a16:creationId xmlns:a16="http://schemas.microsoft.com/office/drawing/2014/main" id="{CA9008E6-97FE-42BD-BFB7-1B2367D1E29A}"/>
              </a:ext>
            </a:extLst>
          </p:cNvPr>
          <p:cNvSpPr>
            <a:spLocks noGrp="1"/>
          </p:cNvSpPr>
          <p:nvPr>
            <p:ph type="title"/>
          </p:nvPr>
        </p:nvSpPr>
        <p:spPr>
          <a:xfrm>
            <a:off x="838200" y="365125"/>
            <a:ext cx="11353800" cy="1325563"/>
          </a:xfrm>
        </p:spPr>
        <p:txBody>
          <a:bodyPr/>
          <a:lstStyle/>
          <a:p>
            <a:r>
              <a:rPr lang="pt-BR" dirty="0"/>
              <a:t>Configuração com polarização fixa</a:t>
            </a:r>
          </a:p>
        </p:txBody>
      </p:sp>
    </p:spTree>
    <p:extLst>
      <p:ext uri="{BB962C8B-B14F-4D97-AF65-F5344CB8AC3E}">
        <p14:creationId xmlns:p14="http://schemas.microsoft.com/office/powerpoint/2010/main" val="28755483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ítulo 1"/>
          <p:cNvSpPr>
            <a:spLocks noGrp="1"/>
          </p:cNvSpPr>
          <p:nvPr>
            <p:ph type="title"/>
          </p:nvPr>
        </p:nvSpPr>
        <p:spPr/>
        <p:txBody>
          <a:bodyPr>
            <a:normAutofit/>
          </a:bodyPr>
          <a:lstStyle/>
          <a:p>
            <a:pPr eaLnBrk="1" hangingPunct="1"/>
            <a:r>
              <a:rPr lang="pt-BR" altLang="pt-BR" dirty="0"/>
              <a:t>Etapas de Tratamento de Grandezas Físicas</a:t>
            </a:r>
          </a:p>
        </p:txBody>
      </p:sp>
      <p:pic>
        <p:nvPicPr>
          <p:cNvPr id="512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2520" y="1994053"/>
            <a:ext cx="8860637" cy="2995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CaixaDeTexto 4"/>
          <p:cNvSpPr txBox="1"/>
          <p:nvPr/>
        </p:nvSpPr>
        <p:spPr>
          <a:xfrm>
            <a:off x="9486900" y="6488668"/>
            <a:ext cx="2671372" cy="369332"/>
          </a:xfrm>
          <a:prstGeom prst="rect">
            <a:avLst/>
          </a:prstGeom>
          <a:noFill/>
        </p:spPr>
        <p:txBody>
          <a:bodyPr wrap="none" rtlCol="0">
            <a:spAutoFit/>
          </a:bodyPr>
          <a:lstStyle/>
          <a:p>
            <a:r>
              <a:rPr lang="pt-BR" dirty="0"/>
              <a:t>Fonte: Wanderley Cardoso</a:t>
            </a:r>
          </a:p>
        </p:txBody>
      </p:sp>
    </p:spTree>
    <p:extLst>
      <p:ext uri="{BB962C8B-B14F-4D97-AF65-F5344CB8AC3E}">
        <p14:creationId xmlns:p14="http://schemas.microsoft.com/office/powerpoint/2010/main" val="60814669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F642A15-7129-41B8-874D-561C388DF60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50036"/>
          <a:stretch/>
        </p:blipFill>
        <p:spPr bwMode="auto">
          <a:xfrm>
            <a:off x="6336197" y="1410688"/>
            <a:ext cx="5729907" cy="48781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Content Placeholder 2">
            <a:extLst>
              <a:ext uri="{FF2B5EF4-FFF2-40B4-BE49-F238E27FC236}">
                <a16:creationId xmlns:a16="http://schemas.microsoft.com/office/drawing/2014/main" id="{143E1440-76EA-49D7-8168-1960074FF308}"/>
              </a:ext>
            </a:extLst>
          </p:cNvPr>
          <p:cNvSpPr>
            <a:spLocks noGrp="1"/>
          </p:cNvSpPr>
          <p:nvPr>
            <p:ph sz="half" idx="1"/>
          </p:nvPr>
        </p:nvSpPr>
        <p:spPr>
          <a:xfrm>
            <a:off x="838199" y="1825624"/>
            <a:ext cx="6009861" cy="5032375"/>
          </a:xfrm>
        </p:spPr>
        <p:txBody>
          <a:bodyPr>
            <a:normAutofit/>
          </a:bodyPr>
          <a:lstStyle/>
          <a:p>
            <a:r>
              <a:rPr lang="pt-BR" dirty="0"/>
              <a:t>Deve-se lembrar que o valor da corrente de dreno é dado pela equação de Shockley:</a:t>
            </a:r>
          </a:p>
          <a:p>
            <a:endParaRPr lang="pt-BR" dirty="0"/>
          </a:p>
          <a:p>
            <a:endParaRPr lang="pt-BR" dirty="0"/>
          </a:p>
          <a:p>
            <a:endParaRPr lang="pt-BR" dirty="0"/>
          </a:p>
        </p:txBody>
      </p:sp>
      <p:sp>
        <p:nvSpPr>
          <p:cNvPr id="4" name="Footer Placeholder 3">
            <a:extLst>
              <a:ext uri="{FF2B5EF4-FFF2-40B4-BE49-F238E27FC236}">
                <a16:creationId xmlns:a16="http://schemas.microsoft.com/office/drawing/2014/main" id="{213B196A-EC3E-497C-8E38-DDE418C4BC7B}"/>
              </a:ext>
            </a:extLst>
          </p:cNvPr>
          <p:cNvSpPr>
            <a:spLocks noGrp="1"/>
          </p:cNvSpPr>
          <p:nvPr>
            <p:ph type="ftr" sz="quarter" idx="11"/>
          </p:nvPr>
        </p:nvSpPr>
        <p:spPr/>
        <p:txBody>
          <a:bodyPr/>
          <a:lstStyle/>
          <a:p>
            <a:r>
              <a:rPr lang="en-US" altLang="en-US" dirty="0"/>
              <a:t>Prof. Elyr Teixeira</a:t>
            </a:r>
          </a:p>
        </p:txBody>
      </p:sp>
      <p:sp>
        <p:nvSpPr>
          <p:cNvPr id="5" name="Slide Number Placeholder 4">
            <a:extLst>
              <a:ext uri="{FF2B5EF4-FFF2-40B4-BE49-F238E27FC236}">
                <a16:creationId xmlns:a16="http://schemas.microsoft.com/office/drawing/2014/main" id="{8B35E4BA-256B-4B1D-85F6-FF6E51B28DCC}"/>
              </a:ext>
            </a:extLst>
          </p:cNvPr>
          <p:cNvSpPr>
            <a:spLocks noGrp="1"/>
          </p:cNvSpPr>
          <p:nvPr>
            <p:ph type="sldNum" sz="quarter" idx="12"/>
          </p:nvPr>
        </p:nvSpPr>
        <p:spPr/>
        <p:txBody>
          <a:bodyPr/>
          <a:lstStyle/>
          <a:p>
            <a:fld id="{D70E266F-DC34-4EBC-B26B-29CFE51B5C59}" type="slidenum">
              <a:rPr lang="en-US" altLang="en-US" smtClean="0"/>
              <a:pPr/>
              <a:t>110</a:t>
            </a:fld>
            <a:endParaRPr lang="en-US" altLang="en-US"/>
          </a:p>
        </p:txBody>
      </p:sp>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E1FF5629-B4C9-4C88-9AEB-92D7DA75341D}"/>
                  </a:ext>
                </a:extLst>
              </p:cNvPr>
              <p:cNvSpPr/>
              <p:nvPr/>
            </p:nvSpPr>
            <p:spPr>
              <a:xfrm>
                <a:off x="1707719" y="3028375"/>
                <a:ext cx="3207337" cy="99514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pt-BR" sz="2400" i="1">
                          <a:latin typeface="Cambria Math" panose="02040503050406030204" pitchFamily="18" charset="0"/>
                        </a:rPr>
                        <m:t>𝐼</m:t>
                      </m:r>
                      <m:r>
                        <a:rPr lang="pt-BR" sz="2400" i="1" baseline="-25000">
                          <a:latin typeface="Cambria Math" panose="02040503050406030204" pitchFamily="18" charset="0"/>
                        </a:rPr>
                        <m:t>𝐷</m:t>
                      </m:r>
                      <m:r>
                        <a:rPr lang="pt-BR" sz="2400" i="1">
                          <a:latin typeface="Cambria Math" panose="02040503050406030204" pitchFamily="18" charset="0"/>
                        </a:rPr>
                        <m:t>=</m:t>
                      </m:r>
                      <m:sSub>
                        <m:sSubPr>
                          <m:ctrlPr>
                            <a:rPr lang="pt-BR" sz="2400" i="1">
                              <a:latin typeface="Cambria Math" panose="02040503050406030204" pitchFamily="18" charset="0"/>
                            </a:rPr>
                          </m:ctrlPr>
                        </m:sSubPr>
                        <m:e>
                          <m:r>
                            <a:rPr lang="pt-BR" sz="2400" i="1">
                              <a:latin typeface="Cambria Math" panose="02040503050406030204" pitchFamily="18" charset="0"/>
                            </a:rPr>
                            <m:t>𝐼</m:t>
                          </m:r>
                        </m:e>
                        <m:sub>
                          <m:r>
                            <a:rPr lang="pt-BR" sz="2400" i="1">
                              <a:latin typeface="Cambria Math" panose="02040503050406030204" pitchFamily="18" charset="0"/>
                            </a:rPr>
                            <m:t>𝐷𝑆𝑆</m:t>
                          </m:r>
                        </m:sub>
                      </m:sSub>
                      <m:sSup>
                        <m:sSupPr>
                          <m:ctrlPr>
                            <a:rPr lang="pt-BR" sz="2400" i="1">
                              <a:latin typeface="Cambria Math" panose="02040503050406030204" pitchFamily="18" charset="0"/>
                            </a:rPr>
                          </m:ctrlPr>
                        </m:sSupPr>
                        <m:e>
                          <m:d>
                            <m:dPr>
                              <m:ctrlPr>
                                <a:rPr lang="pt-BR" sz="2400" i="1">
                                  <a:latin typeface="Cambria Math" panose="02040503050406030204" pitchFamily="18" charset="0"/>
                                </a:rPr>
                              </m:ctrlPr>
                            </m:dPr>
                            <m:e>
                              <m:r>
                                <a:rPr lang="pt-BR" sz="2400" i="1">
                                  <a:latin typeface="Cambria Math" panose="02040503050406030204" pitchFamily="18" charset="0"/>
                                </a:rPr>
                                <m:t>1−</m:t>
                              </m:r>
                              <m:f>
                                <m:fPr>
                                  <m:ctrlPr>
                                    <a:rPr lang="pt-BR" sz="2400" i="1">
                                      <a:latin typeface="Cambria Math" panose="02040503050406030204" pitchFamily="18" charset="0"/>
                                    </a:rPr>
                                  </m:ctrlPr>
                                </m:fPr>
                                <m:num>
                                  <m:r>
                                    <a:rPr lang="pt-BR" sz="2400" i="1">
                                      <a:latin typeface="Cambria Math" panose="02040503050406030204" pitchFamily="18" charset="0"/>
                                    </a:rPr>
                                    <m:t>𝑉</m:t>
                                  </m:r>
                                  <m:r>
                                    <a:rPr lang="pt-BR" sz="2400" i="1" baseline="-25000">
                                      <a:latin typeface="Cambria Math" panose="02040503050406030204" pitchFamily="18" charset="0"/>
                                    </a:rPr>
                                    <m:t>𝐺𝑆</m:t>
                                  </m:r>
                                </m:num>
                                <m:den>
                                  <m:r>
                                    <a:rPr lang="pt-BR" sz="2400" i="1">
                                      <a:latin typeface="Cambria Math" panose="02040503050406030204" pitchFamily="18" charset="0"/>
                                    </a:rPr>
                                    <m:t>𝑉</m:t>
                                  </m:r>
                                  <m:r>
                                    <a:rPr lang="pt-BR" sz="2400" i="1" baseline="-25000">
                                      <a:latin typeface="Cambria Math" panose="02040503050406030204" pitchFamily="18" charset="0"/>
                                    </a:rPr>
                                    <m:t>𝑝</m:t>
                                  </m:r>
                                </m:den>
                              </m:f>
                            </m:e>
                          </m:d>
                        </m:e>
                        <m:sup>
                          <m:r>
                            <a:rPr lang="pt-BR" sz="2400" i="1">
                              <a:latin typeface="Cambria Math" panose="02040503050406030204" pitchFamily="18" charset="0"/>
                            </a:rPr>
                            <m:t>2</m:t>
                          </m:r>
                        </m:sup>
                      </m:sSup>
                    </m:oMath>
                  </m:oMathPara>
                </a14:m>
                <a:endParaRPr lang="pt-BR" sz="2400" dirty="0">
                  <a:solidFill>
                    <a:schemeClr val="tx1"/>
                  </a:solidFill>
                </a:endParaRPr>
              </a:p>
            </p:txBody>
          </p:sp>
        </mc:Choice>
        <mc:Fallback xmlns="">
          <p:sp>
            <p:nvSpPr>
              <p:cNvPr id="7" name="Rectangle 6">
                <a:extLst>
                  <a:ext uri="{FF2B5EF4-FFF2-40B4-BE49-F238E27FC236}">
                    <a16:creationId xmlns:a16="http://schemas.microsoft.com/office/drawing/2014/main" id="{E1FF5629-B4C9-4C88-9AEB-92D7DA75341D}"/>
                  </a:ext>
                </a:extLst>
              </p:cNvPr>
              <p:cNvSpPr>
                <a:spLocks noRot="1" noChangeAspect="1" noMove="1" noResize="1" noEditPoints="1" noAdjustHandles="1" noChangeArrowheads="1" noChangeShapeType="1" noTextEdit="1"/>
              </p:cNvSpPr>
              <p:nvPr/>
            </p:nvSpPr>
            <p:spPr>
              <a:xfrm>
                <a:off x="1707719" y="3028375"/>
                <a:ext cx="3207337" cy="995144"/>
              </a:xfrm>
              <a:prstGeom prst="rect">
                <a:avLst/>
              </a:prstGeom>
              <a:blipFill>
                <a:blip r:embed="rId3"/>
                <a:stretch>
                  <a:fillRect/>
                </a:stretch>
              </a:blipFill>
            </p:spPr>
            <p:txBody>
              <a:bodyPr/>
              <a:lstStyle/>
              <a:p>
                <a:r>
                  <a:rPr lang="pt-BR">
                    <a:noFill/>
                  </a:rPr>
                  <a:t> </a:t>
                </a:r>
              </a:p>
            </p:txBody>
          </p:sp>
        </mc:Fallback>
      </mc:AlternateContent>
      <p:sp>
        <p:nvSpPr>
          <p:cNvPr id="12" name="Title 1">
            <a:extLst>
              <a:ext uri="{FF2B5EF4-FFF2-40B4-BE49-F238E27FC236}">
                <a16:creationId xmlns:a16="http://schemas.microsoft.com/office/drawing/2014/main" id="{CA9008E6-97FE-42BD-BFB7-1B2367D1E29A}"/>
              </a:ext>
            </a:extLst>
          </p:cNvPr>
          <p:cNvSpPr>
            <a:spLocks noGrp="1"/>
          </p:cNvSpPr>
          <p:nvPr>
            <p:ph type="title"/>
          </p:nvPr>
        </p:nvSpPr>
        <p:spPr>
          <a:xfrm>
            <a:off x="838200" y="365125"/>
            <a:ext cx="11353800" cy="1325563"/>
          </a:xfrm>
        </p:spPr>
        <p:txBody>
          <a:bodyPr/>
          <a:lstStyle/>
          <a:p>
            <a:r>
              <a:rPr lang="pt-BR" dirty="0"/>
              <a:t>Configuração com polarização fixa</a:t>
            </a:r>
          </a:p>
        </p:txBody>
      </p:sp>
    </p:spTree>
    <p:extLst>
      <p:ext uri="{BB962C8B-B14F-4D97-AF65-F5344CB8AC3E}">
        <p14:creationId xmlns:p14="http://schemas.microsoft.com/office/powerpoint/2010/main" val="330781498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F642A15-7129-41B8-874D-561C388DF60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50036"/>
          <a:stretch/>
        </p:blipFill>
        <p:spPr bwMode="auto">
          <a:xfrm>
            <a:off x="6336197" y="1410688"/>
            <a:ext cx="5729907" cy="48781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Content Placeholder 2">
            <a:extLst>
              <a:ext uri="{FF2B5EF4-FFF2-40B4-BE49-F238E27FC236}">
                <a16:creationId xmlns:a16="http://schemas.microsoft.com/office/drawing/2014/main" id="{143E1440-76EA-49D7-8168-1960074FF308}"/>
              </a:ext>
            </a:extLst>
          </p:cNvPr>
          <p:cNvSpPr>
            <a:spLocks noGrp="1"/>
          </p:cNvSpPr>
          <p:nvPr>
            <p:ph sz="half" idx="1"/>
          </p:nvPr>
        </p:nvSpPr>
        <p:spPr>
          <a:xfrm>
            <a:off x="838199" y="1825624"/>
            <a:ext cx="6009861" cy="5032375"/>
          </a:xfrm>
        </p:spPr>
        <p:txBody>
          <a:bodyPr>
            <a:normAutofit/>
          </a:bodyPr>
          <a:lstStyle/>
          <a:p>
            <a:r>
              <a:rPr lang="pt-BR" dirty="0"/>
              <a:t>Deve-se lembrar que o valor da corrente de dreno é dado pela equação de Shockley:</a:t>
            </a:r>
          </a:p>
          <a:p>
            <a:endParaRPr lang="pt-BR" dirty="0"/>
          </a:p>
          <a:p>
            <a:endParaRPr lang="pt-BR" dirty="0"/>
          </a:p>
          <a:p>
            <a:endParaRPr lang="pt-BR" dirty="0"/>
          </a:p>
          <a:p>
            <a:r>
              <a:rPr lang="pt-BR" dirty="0"/>
              <a:t>Visto que V</a:t>
            </a:r>
            <a:r>
              <a:rPr lang="pt-BR" baseline="-25000" dirty="0"/>
              <a:t>GS</a:t>
            </a:r>
            <a:r>
              <a:rPr lang="pt-BR" dirty="0"/>
              <a:t> é um valor fixo para essa configuração, sua magnitude e sinal podem simplesmente ser substituídos na equação acima, como mostra a figura ao lado.</a:t>
            </a:r>
          </a:p>
        </p:txBody>
      </p:sp>
      <p:sp>
        <p:nvSpPr>
          <p:cNvPr id="4" name="Footer Placeholder 3">
            <a:extLst>
              <a:ext uri="{FF2B5EF4-FFF2-40B4-BE49-F238E27FC236}">
                <a16:creationId xmlns:a16="http://schemas.microsoft.com/office/drawing/2014/main" id="{213B196A-EC3E-497C-8E38-DDE418C4BC7B}"/>
              </a:ext>
            </a:extLst>
          </p:cNvPr>
          <p:cNvSpPr>
            <a:spLocks noGrp="1"/>
          </p:cNvSpPr>
          <p:nvPr>
            <p:ph type="ftr" sz="quarter" idx="11"/>
          </p:nvPr>
        </p:nvSpPr>
        <p:spPr/>
        <p:txBody>
          <a:bodyPr/>
          <a:lstStyle/>
          <a:p>
            <a:r>
              <a:rPr lang="en-US" altLang="en-US" dirty="0"/>
              <a:t>Prof. Elyr Teixeira</a:t>
            </a:r>
          </a:p>
        </p:txBody>
      </p:sp>
      <p:sp>
        <p:nvSpPr>
          <p:cNvPr id="5" name="Slide Number Placeholder 4">
            <a:extLst>
              <a:ext uri="{FF2B5EF4-FFF2-40B4-BE49-F238E27FC236}">
                <a16:creationId xmlns:a16="http://schemas.microsoft.com/office/drawing/2014/main" id="{8B35E4BA-256B-4B1D-85F6-FF6E51B28DCC}"/>
              </a:ext>
            </a:extLst>
          </p:cNvPr>
          <p:cNvSpPr>
            <a:spLocks noGrp="1"/>
          </p:cNvSpPr>
          <p:nvPr>
            <p:ph type="sldNum" sz="quarter" idx="12"/>
          </p:nvPr>
        </p:nvSpPr>
        <p:spPr/>
        <p:txBody>
          <a:bodyPr/>
          <a:lstStyle/>
          <a:p>
            <a:fld id="{D70E266F-DC34-4EBC-B26B-29CFE51B5C59}" type="slidenum">
              <a:rPr lang="en-US" altLang="en-US" smtClean="0"/>
              <a:pPr/>
              <a:t>111</a:t>
            </a:fld>
            <a:endParaRPr lang="en-US" altLang="en-US"/>
          </a:p>
        </p:txBody>
      </p:sp>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E1FF5629-B4C9-4C88-9AEB-92D7DA75341D}"/>
                  </a:ext>
                </a:extLst>
              </p:cNvPr>
              <p:cNvSpPr/>
              <p:nvPr/>
            </p:nvSpPr>
            <p:spPr>
              <a:xfrm>
                <a:off x="1707719" y="3028375"/>
                <a:ext cx="3207337" cy="99514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pt-BR" sz="2400" i="1">
                          <a:latin typeface="Cambria Math" panose="02040503050406030204" pitchFamily="18" charset="0"/>
                        </a:rPr>
                        <m:t>𝐼</m:t>
                      </m:r>
                      <m:r>
                        <a:rPr lang="pt-BR" sz="2400" i="1" baseline="-25000">
                          <a:latin typeface="Cambria Math" panose="02040503050406030204" pitchFamily="18" charset="0"/>
                        </a:rPr>
                        <m:t>𝐷</m:t>
                      </m:r>
                      <m:r>
                        <a:rPr lang="pt-BR" sz="2400" i="1">
                          <a:latin typeface="Cambria Math" panose="02040503050406030204" pitchFamily="18" charset="0"/>
                        </a:rPr>
                        <m:t>=</m:t>
                      </m:r>
                      <m:sSub>
                        <m:sSubPr>
                          <m:ctrlPr>
                            <a:rPr lang="pt-BR" sz="2400" i="1">
                              <a:latin typeface="Cambria Math" panose="02040503050406030204" pitchFamily="18" charset="0"/>
                            </a:rPr>
                          </m:ctrlPr>
                        </m:sSubPr>
                        <m:e>
                          <m:r>
                            <a:rPr lang="pt-BR" sz="2400" i="1">
                              <a:latin typeface="Cambria Math" panose="02040503050406030204" pitchFamily="18" charset="0"/>
                            </a:rPr>
                            <m:t>𝐼</m:t>
                          </m:r>
                        </m:e>
                        <m:sub>
                          <m:r>
                            <a:rPr lang="pt-BR" sz="2400" i="1">
                              <a:latin typeface="Cambria Math" panose="02040503050406030204" pitchFamily="18" charset="0"/>
                            </a:rPr>
                            <m:t>𝐷𝑆𝑆</m:t>
                          </m:r>
                        </m:sub>
                      </m:sSub>
                      <m:sSup>
                        <m:sSupPr>
                          <m:ctrlPr>
                            <a:rPr lang="pt-BR" sz="2400" i="1">
                              <a:latin typeface="Cambria Math" panose="02040503050406030204" pitchFamily="18" charset="0"/>
                            </a:rPr>
                          </m:ctrlPr>
                        </m:sSupPr>
                        <m:e>
                          <m:d>
                            <m:dPr>
                              <m:ctrlPr>
                                <a:rPr lang="pt-BR" sz="2400" i="1">
                                  <a:latin typeface="Cambria Math" panose="02040503050406030204" pitchFamily="18" charset="0"/>
                                </a:rPr>
                              </m:ctrlPr>
                            </m:dPr>
                            <m:e>
                              <m:r>
                                <a:rPr lang="pt-BR" sz="2400" i="1">
                                  <a:latin typeface="Cambria Math" panose="02040503050406030204" pitchFamily="18" charset="0"/>
                                </a:rPr>
                                <m:t>1−</m:t>
                              </m:r>
                              <m:f>
                                <m:fPr>
                                  <m:ctrlPr>
                                    <a:rPr lang="pt-BR" sz="2400" i="1">
                                      <a:latin typeface="Cambria Math" panose="02040503050406030204" pitchFamily="18" charset="0"/>
                                    </a:rPr>
                                  </m:ctrlPr>
                                </m:fPr>
                                <m:num>
                                  <m:r>
                                    <a:rPr lang="pt-BR" sz="2400" i="1">
                                      <a:latin typeface="Cambria Math" panose="02040503050406030204" pitchFamily="18" charset="0"/>
                                    </a:rPr>
                                    <m:t>𝑉</m:t>
                                  </m:r>
                                  <m:r>
                                    <a:rPr lang="pt-BR" sz="2400" i="1" baseline="-25000">
                                      <a:latin typeface="Cambria Math" panose="02040503050406030204" pitchFamily="18" charset="0"/>
                                    </a:rPr>
                                    <m:t>𝐺𝑆</m:t>
                                  </m:r>
                                </m:num>
                                <m:den>
                                  <m:r>
                                    <a:rPr lang="pt-BR" sz="2400" i="1">
                                      <a:latin typeface="Cambria Math" panose="02040503050406030204" pitchFamily="18" charset="0"/>
                                    </a:rPr>
                                    <m:t>𝑉</m:t>
                                  </m:r>
                                  <m:r>
                                    <a:rPr lang="pt-BR" sz="2400" i="1" baseline="-25000">
                                      <a:latin typeface="Cambria Math" panose="02040503050406030204" pitchFamily="18" charset="0"/>
                                    </a:rPr>
                                    <m:t>𝑝</m:t>
                                  </m:r>
                                </m:den>
                              </m:f>
                            </m:e>
                          </m:d>
                        </m:e>
                        <m:sup>
                          <m:r>
                            <a:rPr lang="pt-BR" sz="2400" i="1">
                              <a:latin typeface="Cambria Math" panose="02040503050406030204" pitchFamily="18" charset="0"/>
                            </a:rPr>
                            <m:t>2</m:t>
                          </m:r>
                        </m:sup>
                      </m:sSup>
                    </m:oMath>
                  </m:oMathPara>
                </a14:m>
                <a:endParaRPr lang="pt-BR" sz="2400" dirty="0">
                  <a:solidFill>
                    <a:schemeClr val="tx1"/>
                  </a:solidFill>
                </a:endParaRPr>
              </a:p>
            </p:txBody>
          </p:sp>
        </mc:Choice>
        <mc:Fallback xmlns="">
          <p:sp>
            <p:nvSpPr>
              <p:cNvPr id="7" name="Rectangle 6">
                <a:extLst>
                  <a:ext uri="{FF2B5EF4-FFF2-40B4-BE49-F238E27FC236}">
                    <a16:creationId xmlns:a16="http://schemas.microsoft.com/office/drawing/2014/main" id="{E1FF5629-B4C9-4C88-9AEB-92D7DA75341D}"/>
                  </a:ext>
                </a:extLst>
              </p:cNvPr>
              <p:cNvSpPr>
                <a:spLocks noRot="1" noChangeAspect="1" noMove="1" noResize="1" noEditPoints="1" noAdjustHandles="1" noChangeArrowheads="1" noChangeShapeType="1" noTextEdit="1"/>
              </p:cNvSpPr>
              <p:nvPr/>
            </p:nvSpPr>
            <p:spPr>
              <a:xfrm>
                <a:off x="1707719" y="3028375"/>
                <a:ext cx="3207337" cy="995144"/>
              </a:xfrm>
              <a:prstGeom prst="rect">
                <a:avLst/>
              </a:prstGeom>
              <a:blipFill>
                <a:blip r:embed="rId3"/>
                <a:stretch>
                  <a:fillRect/>
                </a:stretch>
              </a:blipFill>
            </p:spPr>
            <p:txBody>
              <a:bodyPr/>
              <a:lstStyle/>
              <a:p>
                <a:r>
                  <a:rPr lang="pt-BR">
                    <a:noFill/>
                  </a:rPr>
                  <a:t> </a:t>
                </a:r>
              </a:p>
            </p:txBody>
          </p:sp>
        </mc:Fallback>
      </mc:AlternateContent>
      <p:sp>
        <p:nvSpPr>
          <p:cNvPr id="12" name="Title 1">
            <a:extLst>
              <a:ext uri="{FF2B5EF4-FFF2-40B4-BE49-F238E27FC236}">
                <a16:creationId xmlns:a16="http://schemas.microsoft.com/office/drawing/2014/main" id="{CA9008E6-97FE-42BD-BFB7-1B2367D1E29A}"/>
              </a:ext>
            </a:extLst>
          </p:cNvPr>
          <p:cNvSpPr>
            <a:spLocks noGrp="1"/>
          </p:cNvSpPr>
          <p:nvPr>
            <p:ph type="title"/>
          </p:nvPr>
        </p:nvSpPr>
        <p:spPr>
          <a:xfrm>
            <a:off x="838200" y="365125"/>
            <a:ext cx="11353800" cy="1325563"/>
          </a:xfrm>
        </p:spPr>
        <p:txBody>
          <a:bodyPr/>
          <a:lstStyle/>
          <a:p>
            <a:r>
              <a:rPr lang="pt-BR" dirty="0"/>
              <a:t>Configuração com polarização fixa</a:t>
            </a:r>
          </a:p>
        </p:txBody>
      </p:sp>
    </p:spTree>
    <p:extLst>
      <p:ext uri="{BB962C8B-B14F-4D97-AF65-F5344CB8AC3E}">
        <p14:creationId xmlns:p14="http://schemas.microsoft.com/office/powerpoint/2010/main" val="271096447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3B04E48-A3E2-4F44-876E-63DF29CAD8A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9822" b="214"/>
          <a:stretch/>
        </p:blipFill>
        <p:spPr bwMode="auto">
          <a:xfrm>
            <a:off x="6182916" y="1377002"/>
            <a:ext cx="6009084" cy="51158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itle 1">
            <a:extLst>
              <a:ext uri="{FF2B5EF4-FFF2-40B4-BE49-F238E27FC236}">
                <a16:creationId xmlns:a16="http://schemas.microsoft.com/office/drawing/2014/main" id="{53C27E4B-A9CE-438D-9B85-17E7A6F2C1CC}"/>
              </a:ext>
            </a:extLst>
          </p:cNvPr>
          <p:cNvSpPr>
            <a:spLocks noGrp="1"/>
          </p:cNvSpPr>
          <p:nvPr>
            <p:ph type="title"/>
          </p:nvPr>
        </p:nvSpPr>
        <p:spPr>
          <a:xfrm>
            <a:off x="838200" y="365125"/>
            <a:ext cx="11353800" cy="1325563"/>
          </a:xfrm>
        </p:spPr>
        <p:txBody>
          <a:bodyPr/>
          <a:lstStyle/>
          <a:p>
            <a:r>
              <a:rPr lang="pt-BR" dirty="0"/>
              <a:t>Configuração com polarização fixa</a:t>
            </a:r>
          </a:p>
        </p:txBody>
      </p:sp>
      <p:sp>
        <p:nvSpPr>
          <p:cNvPr id="11" name="Content Placeholder 10">
            <a:extLst>
              <a:ext uri="{FF2B5EF4-FFF2-40B4-BE49-F238E27FC236}">
                <a16:creationId xmlns:a16="http://schemas.microsoft.com/office/drawing/2014/main" id="{9040ABD9-3D78-420B-A78A-804EFB3F89C1}"/>
              </a:ext>
            </a:extLst>
          </p:cNvPr>
          <p:cNvSpPr>
            <a:spLocks noGrp="1"/>
          </p:cNvSpPr>
          <p:nvPr>
            <p:ph sz="half" idx="1"/>
          </p:nvPr>
        </p:nvSpPr>
        <p:spPr>
          <a:xfrm>
            <a:off x="838199" y="1825625"/>
            <a:ext cx="6377609" cy="4351338"/>
          </a:xfrm>
        </p:spPr>
        <p:txBody>
          <a:bodyPr/>
          <a:lstStyle/>
          <a:p>
            <a:r>
              <a:rPr lang="pt-BR" dirty="0"/>
              <a:t>Com um valor fixo de V</a:t>
            </a:r>
            <a:r>
              <a:rPr lang="pt-BR" baseline="-25000" dirty="0"/>
              <a:t>GS</a:t>
            </a:r>
            <a:r>
              <a:rPr lang="pt-BR" dirty="0"/>
              <a:t> foi superposto uma reta vertical em V</a:t>
            </a:r>
            <a:r>
              <a:rPr lang="pt-BR" baseline="-25000" dirty="0"/>
              <a:t>GS</a:t>
            </a:r>
            <a:r>
              <a:rPr lang="pt-BR" dirty="0"/>
              <a:t> = -V</a:t>
            </a:r>
            <a:r>
              <a:rPr lang="pt-BR" baseline="-25000" dirty="0"/>
              <a:t>GG</a:t>
            </a:r>
            <a:r>
              <a:rPr lang="pt-BR" dirty="0"/>
              <a:t>. Em qualquer ponto da reta vertical V</a:t>
            </a:r>
            <a:r>
              <a:rPr lang="pt-BR" baseline="-25000" dirty="0"/>
              <a:t>GS</a:t>
            </a:r>
            <a:r>
              <a:rPr lang="pt-BR" dirty="0"/>
              <a:t> = -V</a:t>
            </a:r>
            <a:r>
              <a:rPr lang="pt-BR" baseline="-25000" dirty="0"/>
              <a:t>GG; </a:t>
            </a:r>
            <a:r>
              <a:rPr lang="pt-BR" dirty="0"/>
              <a:t>o valor de I</a:t>
            </a:r>
            <a:r>
              <a:rPr lang="pt-BR" baseline="-25000" dirty="0"/>
              <a:t>D</a:t>
            </a:r>
            <a:r>
              <a:rPr lang="pt-BR" dirty="0"/>
              <a:t> deve ser simplesmente determinado sobre esta reta.</a:t>
            </a:r>
          </a:p>
          <a:p>
            <a:endParaRPr lang="pt-BR" dirty="0"/>
          </a:p>
          <a:p>
            <a:r>
              <a:rPr lang="pt-BR" dirty="0"/>
              <a:t>O ponto de interseção é chamado </a:t>
            </a:r>
            <a:r>
              <a:rPr lang="pt-BR" i="1" dirty="0">
                <a:solidFill>
                  <a:srgbClr val="FF0000"/>
                </a:solidFill>
              </a:rPr>
              <a:t>de ponto quiescente </a:t>
            </a:r>
            <a:r>
              <a:rPr lang="pt-BR" dirty="0"/>
              <a:t>ou</a:t>
            </a:r>
            <a:r>
              <a:rPr lang="pt-BR" i="1" dirty="0">
                <a:solidFill>
                  <a:srgbClr val="FF0000"/>
                </a:solidFill>
              </a:rPr>
              <a:t> ponto de operação</a:t>
            </a:r>
            <a:r>
              <a:rPr lang="pt-BR" dirty="0"/>
              <a:t>.</a:t>
            </a:r>
          </a:p>
        </p:txBody>
      </p:sp>
      <p:sp>
        <p:nvSpPr>
          <p:cNvPr id="4" name="Footer Placeholder 3">
            <a:extLst>
              <a:ext uri="{FF2B5EF4-FFF2-40B4-BE49-F238E27FC236}">
                <a16:creationId xmlns:a16="http://schemas.microsoft.com/office/drawing/2014/main" id="{7FAE093F-955C-43BA-B618-D70BA50BF45E}"/>
              </a:ext>
            </a:extLst>
          </p:cNvPr>
          <p:cNvSpPr>
            <a:spLocks noGrp="1"/>
          </p:cNvSpPr>
          <p:nvPr>
            <p:ph type="ftr" sz="quarter" idx="11"/>
          </p:nvPr>
        </p:nvSpPr>
        <p:spPr/>
        <p:txBody>
          <a:bodyPr/>
          <a:lstStyle/>
          <a:p>
            <a:r>
              <a:rPr lang="en-US" altLang="en-US" dirty="0"/>
              <a:t>Prof. Elyr Teixeira</a:t>
            </a:r>
          </a:p>
        </p:txBody>
      </p:sp>
    </p:spTree>
    <p:extLst>
      <p:ext uri="{BB962C8B-B14F-4D97-AF65-F5344CB8AC3E}">
        <p14:creationId xmlns:p14="http://schemas.microsoft.com/office/powerpoint/2010/main" val="61769063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FDC9360-1A50-472A-8A7C-D641A2FE6A6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5837"/>
          <a:stretch/>
        </p:blipFill>
        <p:spPr bwMode="auto">
          <a:xfrm>
            <a:off x="7087349" y="1331843"/>
            <a:ext cx="4725779" cy="52070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itle 1">
            <a:extLst>
              <a:ext uri="{FF2B5EF4-FFF2-40B4-BE49-F238E27FC236}">
                <a16:creationId xmlns:a16="http://schemas.microsoft.com/office/drawing/2014/main" id="{3A7C2D59-1C12-4690-82C5-DC2ADE985B66}"/>
              </a:ext>
            </a:extLst>
          </p:cNvPr>
          <p:cNvSpPr>
            <a:spLocks noGrp="1"/>
          </p:cNvSpPr>
          <p:nvPr>
            <p:ph type="title"/>
          </p:nvPr>
        </p:nvSpPr>
        <p:spPr/>
        <p:txBody>
          <a:bodyPr/>
          <a:lstStyle/>
          <a:p>
            <a:r>
              <a:rPr lang="pt-BR" dirty="0"/>
              <a:t>Configuração com polarização fixa</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9126073-B7E1-4DF1-9BBF-EA909599E198}"/>
                  </a:ext>
                </a:extLst>
              </p:cNvPr>
              <p:cNvSpPr>
                <a:spLocks noGrp="1"/>
              </p:cNvSpPr>
              <p:nvPr>
                <p:ph sz="half" idx="1"/>
              </p:nvPr>
            </p:nvSpPr>
            <p:spPr>
              <a:xfrm>
                <a:off x="838199" y="1825625"/>
                <a:ext cx="7315201" cy="4351338"/>
              </a:xfrm>
            </p:spPr>
            <p:txBody>
              <a:bodyPr>
                <a:normAutofit lnSpcReduction="10000"/>
              </a:bodyPr>
              <a:lstStyle/>
              <a:p>
                <a:r>
                  <a:rPr lang="pt-BR" dirty="0"/>
                  <a:t>Observando resumidamente, a tensão dreno-fonte pode ser determinada aplicando-se a Lei das Tensões de </a:t>
                </a:r>
                <a:r>
                  <a:rPr lang="pt-BR" dirty="0" err="1"/>
                  <a:t>Kirchhoff</a:t>
                </a:r>
                <a:r>
                  <a:rPr lang="pt-BR" dirty="0"/>
                  <a:t>:</a:t>
                </a:r>
              </a:p>
              <a:p>
                <a:pPr marL="0" indent="0">
                  <a:buNone/>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𝐷𝑆</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𝐼</m:t>
                          </m:r>
                        </m:e>
                        <m:sub>
                          <m:r>
                            <a:rPr lang="pt-BR" b="0" i="1" smtClean="0">
                              <a:latin typeface="Cambria Math" panose="02040503050406030204" pitchFamily="18" charset="0"/>
                            </a:rPr>
                            <m:t>𝐷</m:t>
                          </m:r>
                        </m:sub>
                      </m:sSub>
                      <m:sSub>
                        <m:sSubPr>
                          <m:ctrlPr>
                            <a:rPr lang="pt-BR" b="0" i="1" smtClean="0">
                              <a:latin typeface="Cambria Math" panose="02040503050406030204" pitchFamily="18" charset="0"/>
                            </a:rPr>
                          </m:ctrlPr>
                        </m:sSubPr>
                        <m:e>
                          <m:r>
                            <a:rPr lang="pt-BR" b="0" i="1" smtClean="0">
                              <a:latin typeface="Cambria Math" panose="02040503050406030204" pitchFamily="18" charset="0"/>
                            </a:rPr>
                            <m:t>𝑅</m:t>
                          </m:r>
                        </m:e>
                        <m:sub>
                          <m:r>
                            <a:rPr lang="pt-BR" b="0" i="1" smtClean="0">
                              <a:latin typeface="Cambria Math" panose="02040503050406030204" pitchFamily="18" charset="0"/>
                            </a:rPr>
                            <m:t>𝐷</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𝐷𝐷</m:t>
                          </m:r>
                        </m:sub>
                      </m:sSub>
                      <m:r>
                        <a:rPr lang="pt-BR" b="0" i="1" smtClean="0">
                          <a:latin typeface="Cambria Math" panose="02040503050406030204" pitchFamily="18" charset="0"/>
                        </a:rPr>
                        <m:t>=0</m:t>
                      </m:r>
                    </m:oMath>
                  </m:oMathPara>
                </a14:m>
                <a:endParaRPr lang="pt-BR" b="0" dirty="0"/>
              </a:p>
              <a:p>
                <a:pPr marL="0" indent="0">
                  <a:buNone/>
                </a:pPr>
                <a14:m>
                  <m:oMathPara xmlns:m="http://schemas.openxmlformats.org/officeDocument/2006/math">
                    <m:oMathParaPr>
                      <m:jc m:val="centerGroup"/>
                    </m:oMathParaPr>
                    <m:oMath xmlns:m="http://schemas.openxmlformats.org/officeDocument/2006/math">
                      <m:r>
                        <a:rPr lang="pt-BR" i="1">
                          <a:latin typeface="Cambria Math" panose="02040503050406030204" pitchFamily="18" charset="0"/>
                        </a:rPr>
                        <m:t>𝑉</m:t>
                      </m:r>
                      <m:r>
                        <a:rPr lang="pt-BR" i="1" baseline="-25000">
                          <a:latin typeface="Cambria Math" panose="02040503050406030204" pitchFamily="18" charset="0"/>
                        </a:rPr>
                        <m:t>𝐷𝑆</m:t>
                      </m:r>
                      <m:r>
                        <a:rPr lang="pt-BR" b="0" i="1" smtClean="0">
                          <a:latin typeface="Cambria Math" panose="02040503050406030204" pitchFamily="18" charset="0"/>
                        </a:rPr>
                        <m:t>=</m:t>
                      </m:r>
                      <m:r>
                        <a:rPr lang="pt-BR" i="1">
                          <a:latin typeface="Cambria Math" panose="02040503050406030204" pitchFamily="18" charset="0"/>
                        </a:rPr>
                        <m:t>𝑉</m:t>
                      </m:r>
                      <m:r>
                        <a:rPr lang="pt-BR" i="1" baseline="-25000">
                          <a:latin typeface="Cambria Math" panose="02040503050406030204" pitchFamily="18" charset="0"/>
                        </a:rPr>
                        <m:t>𝐷𝐷</m:t>
                      </m:r>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𝐼</m:t>
                          </m:r>
                        </m:e>
                        <m:sub>
                          <m:r>
                            <a:rPr lang="pt-BR" i="1">
                              <a:latin typeface="Cambria Math" panose="02040503050406030204" pitchFamily="18" charset="0"/>
                            </a:rPr>
                            <m:t>𝐷</m:t>
                          </m:r>
                        </m:sub>
                      </m:sSub>
                      <m:sSub>
                        <m:sSubPr>
                          <m:ctrlPr>
                            <a:rPr lang="pt-BR" i="1">
                              <a:latin typeface="Cambria Math" panose="02040503050406030204" pitchFamily="18" charset="0"/>
                            </a:rPr>
                          </m:ctrlPr>
                        </m:sSubPr>
                        <m:e>
                          <m:r>
                            <a:rPr lang="pt-BR" i="1">
                              <a:latin typeface="Cambria Math" panose="02040503050406030204" pitchFamily="18" charset="0"/>
                            </a:rPr>
                            <m:t>𝑅</m:t>
                          </m:r>
                        </m:e>
                        <m:sub>
                          <m:r>
                            <a:rPr lang="pt-BR" i="1">
                              <a:latin typeface="Cambria Math" panose="02040503050406030204" pitchFamily="18" charset="0"/>
                            </a:rPr>
                            <m:t>𝐷</m:t>
                          </m:r>
                        </m:sub>
                      </m:sSub>
                    </m:oMath>
                  </m:oMathPara>
                </a14:m>
                <a:endParaRPr lang="pt-BR" baseline="-25000" dirty="0"/>
              </a:p>
              <a:p>
                <a:pPr marL="0" indent="0">
                  <a:buNone/>
                </a:pPr>
                <a:endParaRPr lang="pt-BR" dirty="0"/>
              </a:p>
              <a:p>
                <a:pPr marL="0" indent="0">
                  <a:buNone/>
                </a:pPr>
                <a:r>
                  <a:rPr lang="pt-BR" dirty="0"/>
                  <a:t>Lembrando que V</a:t>
                </a:r>
                <a:r>
                  <a:rPr lang="pt-BR" baseline="-25000" dirty="0"/>
                  <a:t>S </a:t>
                </a:r>
                <a:r>
                  <a:rPr lang="pt-BR" dirty="0"/>
                  <a:t>= 0 V e que: </a:t>
                </a:r>
                <a:br>
                  <a:rPr lang="pt-BR" dirty="0"/>
                </a:br>
                <a:r>
                  <a:rPr lang="pt-BR" dirty="0"/>
                  <a:t>V</a:t>
                </a:r>
                <a:r>
                  <a:rPr lang="pt-BR" baseline="-25000" dirty="0"/>
                  <a:t>DS</a:t>
                </a:r>
                <a:r>
                  <a:rPr lang="pt-BR" dirty="0"/>
                  <a:t> = V</a:t>
                </a:r>
                <a:r>
                  <a:rPr lang="pt-BR" baseline="-25000" dirty="0"/>
                  <a:t>D</a:t>
                </a:r>
                <a:r>
                  <a:rPr lang="pt-BR" dirty="0"/>
                  <a:t> – V</a:t>
                </a:r>
                <a:r>
                  <a:rPr lang="pt-BR" baseline="-25000" dirty="0"/>
                  <a:t>S</a:t>
                </a:r>
                <a:r>
                  <a:rPr lang="pt-BR" dirty="0"/>
                  <a:t>      =&gt;       V</a:t>
                </a:r>
                <a:r>
                  <a:rPr lang="pt-BR" baseline="-25000" dirty="0"/>
                  <a:t>DS</a:t>
                </a:r>
                <a:r>
                  <a:rPr lang="pt-BR" dirty="0"/>
                  <a:t> = V</a:t>
                </a:r>
                <a:r>
                  <a:rPr lang="pt-BR" baseline="-25000" dirty="0"/>
                  <a:t>D</a:t>
                </a:r>
                <a:r>
                  <a:rPr lang="pt-BR" dirty="0"/>
                  <a:t> </a:t>
                </a:r>
              </a:p>
              <a:p>
                <a:pPr marL="0" indent="0">
                  <a:buNone/>
                </a:pPr>
                <a:endParaRPr lang="pt-BR" dirty="0"/>
              </a:p>
              <a:p>
                <a:pPr marL="0" indent="0">
                  <a:buNone/>
                </a:pPr>
                <a:r>
                  <a:rPr lang="pt-BR" dirty="0"/>
                  <a:t>Com a mesma analogia, </a:t>
                </a:r>
                <a:br>
                  <a:rPr lang="pt-BR" dirty="0"/>
                </a:br>
                <a:r>
                  <a:rPr lang="pt-BR" dirty="0"/>
                  <a:t>V</a:t>
                </a:r>
                <a:r>
                  <a:rPr lang="pt-BR" baseline="-25000" dirty="0"/>
                  <a:t>GS</a:t>
                </a:r>
                <a:r>
                  <a:rPr lang="pt-BR" dirty="0"/>
                  <a:t> = V</a:t>
                </a:r>
                <a:r>
                  <a:rPr lang="pt-BR" baseline="-25000" dirty="0"/>
                  <a:t>G </a:t>
                </a:r>
                <a:r>
                  <a:rPr lang="pt-BR" dirty="0"/>
                  <a:t>- V</a:t>
                </a:r>
                <a:r>
                  <a:rPr lang="pt-BR" baseline="-25000" dirty="0"/>
                  <a:t>S</a:t>
                </a:r>
                <a:r>
                  <a:rPr lang="pt-BR" dirty="0"/>
                  <a:t>       =&gt;     se   V</a:t>
                </a:r>
                <a:r>
                  <a:rPr lang="pt-BR" baseline="-25000" dirty="0"/>
                  <a:t>S </a:t>
                </a:r>
                <a:r>
                  <a:rPr lang="pt-BR" dirty="0"/>
                  <a:t>= 0   então  =&gt;    V</a:t>
                </a:r>
                <a:r>
                  <a:rPr lang="pt-BR" baseline="-25000" dirty="0"/>
                  <a:t>GS</a:t>
                </a:r>
                <a:r>
                  <a:rPr lang="pt-BR" dirty="0"/>
                  <a:t> = V</a:t>
                </a:r>
                <a:r>
                  <a:rPr lang="pt-BR" baseline="-25000" dirty="0"/>
                  <a:t>G </a:t>
                </a:r>
                <a:endParaRPr lang="pt-BR" dirty="0"/>
              </a:p>
            </p:txBody>
          </p:sp>
        </mc:Choice>
        <mc:Fallback xmlns="">
          <p:sp>
            <p:nvSpPr>
              <p:cNvPr id="3" name="Content Placeholder 2">
                <a:extLst>
                  <a:ext uri="{FF2B5EF4-FFF2-40B4-BE49-F238E27FC236}">
                    <a16:creationId xmlns:a16="http://schemas.microsoft.com/office/drawing/2014/main" id="{E9126073-B7E1-4DF1-9BBF-EA909599E198}"/>
                  </a:ext>
                </a:extLst>
              </p:cNvPr>
              <p:cNvSpPr>
                <a:spLocks noGrp="1" noRot="1" noChangeAspect="1" noMove="1" noResize="1" noEditPoints="1" noAdjustHandles="1" noChangeArrowheads="1" noChangeShapeType="1" noTextEdit="1"/>
              </p:cNvSpPr>
              <p:nvPr>
                <p:ph sz="half" idx="1"/>
              </p:nvPr>
            </p:nvSpPr>
            <p:spPr>
              <a:xfrm>
                <a:off x="838199" y="1825625"/>
                <a:ext cx="7315201" cy="4351338"/>
              </a:xfrm>
              <a:blipFill>
                <a:blip r:embed="rId3"/>
                <a:stretch>
                  <a:fillRect l="-1415" t="-2801" r="-1415"/>
                </a:stretch>
              </a:blipFill>
            </p:spPr>
            <p:txBody>
              <a:bodyPr/>
              <a:lstStyle/>
              <a:p>
                <a:r>
                  <a:rPr lang="pt-BR">
                    <a:noFill/>
                  </a:rPr>
                  <a:t> </a:t>
                </a:r>
              </a:p>
            </p:txBody>
          </p:sp>
        </mc:Fallback>
      </mc:AlternateContent>
      <p:sp>
        <p:nvSpPr>
          <p:cNvPr id="4" name="Footer Placeholder 3">
            <a:extLst>
              <a:ext uri="{FF2B5EF4-FFF2-40B4-BE49-F238E27FC236}">
                <a16:creationId xmlns:a16="http://schemas.microsoft.com/office/drawing/2014/main" id="{BAEA7B97-E213-42AD-A86F-02E0E6282B5F}"/>
              </a:ext>
            </a:extLst>
          </p:cNvPr>
          <p:cNvSpPr>
            <a:spLocks noGrp="1"/>
          </p:cNvSpPr>
          <p:nvPr>
            <p:ph type="ftr" sz="quarter" idx="11"/>
          </p:nvPr>
        </p:nvSpPr>
        <p:spPr/>
        <p:txBody>
          <a:bodyPr/>
          <a:lstStyle/>
          <a:p>
            <a:r>
              <a:rPr lang="en-US" altLang="en-US" dirty="0"/>
              <a:t>Prof. Elyr Teixeira</a:t>
            </a:r>
          </a:p>
        </p:txBody>
      </p:sp>
    </p:spTree>
    <p:extLst>
      <p:ext uri="{BB962C8B-B14F-4D97-AF65-F5344CB8AC3E}">
        <p14:creationId xmlns:p14="http://schemas.microsoft.com/office/powerpoint/2010/main" val="257567895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EF88CE02-4782-4925-84C5-19237DDA72D1}"/>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7244098" y="1323789"/>
            <a:ext cx="4947902" cy="53550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a:extLst>
              <a:ext uri="{FF2B5EF4-FFF2-40B4-BE49-F238E27FC236}">
                <a16:creationId xmlns:a16="http://schemas.microsoft.com/office/drawing/2014/main" id="{B9A0C369-2F8C-4AF0-AF07-063D9BFC890E}"/>
              </a:ext>
            </a:extLst>
          </p:cNvPr>
          <p:cNvSpPr>
            <a:spLocks noGrp="1"/>
          </p:cNvSpPr>
          <p:nvPr>
            <p:ph type="title"/>
          </p:nvPr>
        </p:nvSpPr>
        <p:spPr>
          <a:xfrm>
            <a:off x="838200" y="365125"/>
            <a:ext cx="11353800" cy="1325563"/>
          </a:xfrm>
        </p:spPr>
        <p:txBody>
          <a:bodyPr/>
          <a:lstStyle/>
          <a:p>
            <a:r>
              <a:rPr lang="pt-BR" dirty="0"/>
              <a:t>Configuração com polarização fixa</a:t>
            </a:r>
          </a:p>
        </p:txBody>
      </p:sp>
      <p:sp>
        <p:nvSpPr>
          <p:cNvPr id="3" name="Content Placeholder 2">
            <a:extLst>
              <a:ext uri="{FF2B5EF4-FFF2-40B4-BE49-F238E27FC236}">
                <a16:creationId xmlns:a16="http://schemas.microsoft.com/office/drawing/2014/main" id="{E9126073-B7E1-4DF1-9BBF-EA909599E198}"/>
              </a:ext>
            </a:extLst>
          </p:cNvPr>
          <p:cNvSpPr>
            <a:spLocks noGrp="1"/>
          </p:cNvSpPr>
          <p:nvPr>
            <p:ph sz="half" idx="1"/>
          </p:nvPr>
        </p:nvSpPr>
        <p:spPr>
          <a:xfrm>
            <a:off x="838200" y="1825625"/>
            <a:ext cx="7460974" cy="4351338"/>
          </a:xfrm>
        </p:spPr>
        <p:txBody>
          <a:bodyPr/>
          <a:lstStyle/>
          <a:p>
            <a:r>
              <a:rPr lang="pt-BR" dirty="0" err="1"/>
              <a:t>Ex</a:t>
            </a:r>
            <a:r>
              <a:rPr lang="pt-BR" dirty="0"/>
              <a:t>: Determine os seguintes parâmetros para o circuito da figura ao lado.</a:t>
            </a:r>
          </a:p>
          <a:p>
            <a:pPr marL="514350" indent="-514350">
              <a:buFont typeface="+mj-lt"/>
              <a:buAutoNum type="alphaLcParenR"/>
            </a:pPr>
            <a:r>
              <a:rPr lang="pt-BR" dirty="0"/>
              <a:t>V</a:t>
            </a:r>
            <a:r>
              <a:rPr lang="pt-BR" baseline="-25000" dirty="0"/>
              <a:t>GSQ</a:t>
            </a:r>
          </a:p>
          <a:p>
            <a:pPr marL="514350" indent="-514350">
              <a:buFont typeface="+mj-lt"/>
              <a:buAutoNum type="alphaLcParenR"/>
            </a:pPr>
            <a:r>
              <a:rPr lang="pt-BR" dirty="0"/>
              <a:t>I</a:t>
            </a:r>
            <a:r>
              <a:rPr lang="pt-BR" baseline="-25000" dirty="0"/>
              <a:t>DQ</a:t>
            </a:r>
          </a:p>
          <a:p>
            <a:pPr marL="514350" indent="-514350">
              <a:buFont typeface="+mj-lt"/>
              <a:buAutoNum type="alphaLcParenR"/>
            </a:pPr>
            <a:r>
              <a:rPr lang="pt-BR" dirty="0"/>
              <a:t>V</a:t>
            </a:r>
            <a:r>
              <a:rPr lang="pt-BR" baseline="-25000" dirty="0"/>
              <a:t>DS</a:t>
            </a:r>
          </a:p>
          <a:p>
            <a:pPr marL="514350" indent="-514350">
              <a:buFont typeface="+mj-lt"/>
              <a:buAutoNum type="alphaLcParenR"/>
            </a:pPr>
            <a:r>
              <a:rPr lang="pt-BR" dirty="0"/>
              <a:t>V</a:t>
            </a:r>
            <a:r>
              <a:rPr lang="pt-BR" baseline="-25000" dirty="0"/>
              <a:t>D</a:t>
            </a:r>
          </a:p>
          <a:p>
            <a:pPr marL="514350" indent="-514350">
              <a:buFont typeface="+mj-lt"/>
              <a:buAutoNum type="alphaLcParenR"/>
            </a:pPr>
            <a:r>
              <a:rPr lang="pt-BR" dirty="0"/>
              <a:t>V</a:t>
            </a:r>
            <a:r>
              <a:rPr lang="pt-BR" baseline="-25000" dirty="0"/>
              <a:t>G</a:t>
            </a:r>
          </a:p>
          <a:p>
            <a:pPr marL="514350" indent="-514350">
              <a:buFont typeface="+mj-lt"/>
              <a:buAutoNum type="alphaLcParenR"/>
            </a:pPr>
            <a:r>
              <a:rPr lang="pt-BR" dirty="0"/>
              <a:t>V</a:t>
            </a:r>
            <a:r>
              <a:rPr lang="pt-BR" baseline="-25000" dirty="0"/>
              <a:t>S</a:t>
            </a:r>
          </a:p>
        </p:txBody>
      </p:sp>
      <p:sp>
        <p:nvSpPr>
          <p:cNvPr id="4" name="Footer Placeholder 3">
            <a:extLst>
              <a:ext uri="{FF2B5EF4-FFF2-40B4-BE49-F238E27FC236}">
                <a16:creationId xmlns:a16="http://schemas.microsoft.com/office/drawing/2014/main" id="{5F7ED45D-C345-4764-8712-61D37F8C2D60}"/>
              </a:ext>
            </a:extLst>
          </p:cNvPr>
          <p:cNvSpPr>
            <a:spLocks noGrp="1"/>
          </p:cNvSpPr>
          <p:nvPr>
            <p:ph type="ftr" sz="quarter" idx="11"/>
          </p:nvPr>
        </p:nvSpPr>
        <p:spPr/>
        <p:txBody>
          <a:bodyPr/>
          <a:lstStyle/>
          <a:p>
            <a:r>
              <a:rPr lang="en-US" altLang="en-US" dirty="0"/>
              <a:t>Prof. Elyr Teixeira</a:t>
            </a:r>
          </a:p>
        </p:txBody>
      </p:sp>
    </p:spTree>
    <p:extLst>
      <p:ext uri="{BB962C8B-B14F-4D97-AF65-F5344CB8AC3E}">
        <p14:creationId xmlns:p14="http://schemas.microsoft.com/office/powerpoint/2010/main" val="406694186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EF88CE02-4782-4925-84C5-19237DDA72D1}"/>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7244098" y="1323789"/>
            <a:ext cx="4947902" cy="53550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a:extLst>
              <a:ext uri="{FF2B5EF4-FFF2-40B4-BE49-F238E27FC236}">
                <a16:creationId xmlns:a16="http://schemas.microsoft.com/office/drawing/2014/main" id="{B9A0C369-2F8C-4AF0-AF07-063D9BFC890E}"/>
              </a:ext>
            </a:extLst>
          </p:cNvPr>
          <p:cNvSpPr>
            <a:spLocks noGrp="1"/>
          </p:cNvSpPr>
          <p:nvPr>
            <p:ph type="title"/>
          </p:nvPr>
        </p:nvSpPr>
        <p:spPr>
          <a:xfrm>
            <a:off x="838200" y="365125"/>
            <a:ext cx="11353800" cy="1325563"/>
          </a:xfrm>
        </p:spPr>
        <p:txBody>
          <a:bodyPr/>
          <a:lstStyle/>
          <a:p>
            <a:r>
              <a:rPr lang="pt-BR" dirty="0"/>
              <a:t>Configuração com polarização fixa</a:t>
            </a:r>
          </a:p>
        </p:txBody>
      </p:sp>
      <p:sp>
        <p:nvSpPr>
          <p:cNvPr id="3" name="Content Placeholder 2">
            <a:extLst>
              <a:ext uri="{FF2B5EF4-FFF2-40B4-BE49-F238E27FC236}">
                <a16:creationId xmlns:a16="http://schemas.microsoft.com/office/drawing/2014/main" id="{E9126073-B7E1-4DF1-9BBF-EA909599E198}"/>
              </a:ext>
            </a:extLst>
          </p:cNvPr>
          <p:cNvSpPr>
            <a:spLocks noGrp="1"/>
          </p:cNvSpPr>
          <p:nvPr>
            <p:ph sz="half" idx="1"/>
          </p:nvPr>
        </p:nvSpPr>
        <p:spPr>
          <a:xfrm>
            <a:off x="838200" y="1825624"/>
            <a:ext cx="7460974" cy="5032375"/>
          </a:xfrm>
        </p:spPr>
        <p:txBody>
          <a:bodyPr>
            <a:normAutofit/>
          </a:bodyPr>
          <a:lstStyle/>
          <a:p>
            <a:r>
              <a:rPr lang="pt-BR" sz="2400" dirty="0">
                <a:solidFill>
                  <a:srgbClr val="FF0000"/>
                </a:solidFill>
              </a:rPr>
              <a:t>R: </a:t>
            </a:r>
            <a:r>
              <a:rPr lang="pt-BR" sz="2400" u="sng" dirty="0">
                <a:solidFill>
                  <a:srgbClr val="FF0000"/>
                </a:solidFill>
              </a:rPr>
              <a:t>Método matemático</a:t>
            </a:r>
          </a:p>
          <a:p>
            <a:pPr marL="0" indent="0">
              <a:lnSpc>
                <a:spcPct val="150000"/>
              </a:lnSpc>
              <a:buNone/>
            </a:pPr>
            <a:r>
              <a:rPr lang="pt-BR" sz="2000" dirty="0">
                <a:solidFill>
                  <a:srgbClr val="FF0000"/>
                </a:solidFill>
              </a:rPr>
              <a:t>a)    V</a:t>
            </a:r>
            <a:r>
              <a:rPr lang="pt-BR" sz="2000" baseline="-25000" dirty="0">
                <a:solidFill>
                  <a:srgbClr val="FF0000"/>
                </a:solidFill>
              </a:rPr>
              <a:t>GSQ</a:t>
            </a:r>
            <a:r>
              <a:rPr lang="pt-BR" sz="2000" dirty="0">
                <a:solidFill>
                  <a:srgbClr val="FF0000"/>
                </a:solidFill>
              </a:rPr>
              <a:t>= -V</a:t>
            </a:r>
            <a:r>
              <a:rPr lang="pt-BR" sz="2000" baseline="-25000" dirty="0">
                <a:solidFill>
                  <a:srgbClr val="FF0000"/>
                </a:solidFill>
              </a:rPr>
              <a:t>GG </a:t>
            </a:r>
            <a:r>
              <a:rPr lang="pt-BR" sz="2000" dirty="0">
                <a:solidFill>
                  <a:srgbClr val="FF0000"/>
                </a:solidFill>
              </a:rPr>
              <a:t>= </a:t>
            </a:r>
            <a:r>
              <a:rPr lang="pt-BR" sz="2000" b="1" dirty="0">
                <a:solidFill>
                  <a:srgbClr val="FF0000"/>
                </a:solidFill>
              </a:rPr>
              <a:t>-2V</a:t>
            </a:r>
          </a:p>
          <a:p>
            <a:endParaRPr lang="pt-BR" sz="2400" baseline="-25000" dirty="0"/>
          </a:p>
        </p:txBody>
      </p:sp>
      <p:sp>
        <p:nvSpPr>
          <p:cNvPr id="4" name="Footer Placeholder 3">
            <a:extLst>
              <a:ext uri="{FF2B5EF4-FFF2-40B4-BE49-F238E27FC236}">
                <a16:creationId xmlns:a16="http://schemas.microsoft.com/office/drawing/2014/main" id="{5F7ED45D-C345-4764-8712-61D37F8C2D60}"/>
              </a:ext>
            </a:extLst>
          </p:cNvPr>
          <p:cNvSpPr>
            <a:spLocks noGrp="1"/>
          </p:cNvSpPr>
          <p:nvPr>
            <p:ph type="ftr" sz="quarter" idx="11"/>
          </p:nvPr>
        </p:nvSpPr>
        <p:spPr/>
        <p:txBody>
          <a:bodyPr/>
          <a:lstStyle/>
          <a:p>
            <a:r>
              <a:rPr lang="en-US" altLang="en-US" dirty="0"/>
              <a:t>Prof. Elyr Teixeira</a:t>
            </a:r>
          </a:p>
        </p:txBody>
      </p:sp>
    </p:spTree>
    <p:extLst>
      <p:ext uri="{BB962C8B-B14F-4D97-AF65-F5344CB8AC3E}">
        <p14:creationId xmlns:p14="http://schemas.microsoft.com/office/powerpoint/2010/main" val="188033190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EF88CE02-4782-4925-84C5-19237DDA72D1}"/>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7244098" y="1323789"/>
            <a:ext cx="4947902" cy="53550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a:extLst>
              <a:ext uri="{FF2B5EF4-FFF2-40B4-BE49-F238E27FC236}">
                <a16:creationId xmlns:a16="http://schemas.microsoft.com/office/drawing/2014/main" id="{B9A0C369-2F8C-4AF0-AF07-063D9BFC890E}"/>
              </a:ext>
            </a:extLst>
          </p:cNvPr>
          <p:cNvSpPr>
            <a:spLocks noGrp="1"/>
          </p:cNvSpPr>
          <p:nvPr>
            <p:ph type="title"/>
          </p:nvPr>
        </p:nvSpPr>
        <p:spPr>
          <a:xfrm>
            <a:off x="838200" y="365125"/>
            <a:ext cx="11353800" cy="1325563"/>
          </a:xfrm>
        </p:spPr>
        <p:txBody>
          <a:bodyPr/>
          <a:lstStyle/>
          <a:p>
            <a:r>
              <a:rPr lang="pt-BR" dirty="0"/>
              <a:t>Configuração com polarização fixa</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9126073-B7E1-4DF1-9BBF-EA909599E198}"/>
                  </a:ext>
                </a:extLst>
              </p:cNvPr>
              <p:cNvSpPr>
                <a:spLocks noGrp="1"/>
              </p:cNvSpPr>
              <p:nvPr>
                <p:ph sz="half" idx="1"/>
              </p:nvPr>
            </p:nvSpPr>
            <p:spPr>
              <a:xfrm>
                <a:off x="838200" y="1825624"/>
                <a:ext cx="7460974" cy="5032375"/>
              </a:xfrm>
            </p:spPr>
            <p:txBody>
              <a:bodyPr>
                <a:normAutofit/>
              </a:bodyPr>
              <a:lstStyle/>
              <a:p>
                <a:r>
                  <a:rPr lang="pt-BR" sz="2400" dirty="0">
                    <a:solidFill>
                      <a:srgbClr val="FF0000"/>
                    </a:solidFill>
                  </a:rPr>
                  <a:t>R: </a:t>
                </a:r>
                <a:r>
                  <a:rPr lang="pt-BR" sz="2400" u="sng" dirty="0">
                    <a:solidFill>
                      <a:srgbClr val="FF0000"/>
                    </a:solidFill>
                  </a:rPr>
                  <a:t>Método matemático</a:t>
                </a:r>
              </a:p>
              <a:p>
                <a:pPr marL="457200" indent="-457200">
                  <a:lnSpc>
                    <a:spcPct val="150000"/>
                  </a:lnSpc>
                  <a:buAutoNum type="alphaLcParenR"/>
                </a:pPr>
                <a:r>
                  <a:rPr lang="pt-BR" sz="2000" dirty="0">
                    <a:solidFill>
                      <a:srgbClr val="FF0000"/>
                    </a:solidFill>
                  </a:rPr>
                  <a:t>V</a:t>
                </a:r>
                <a:r>
                  <a:rPr lang="pt-BR" sz="2000" baseline="-25000" dirty="0">
                    <a:solidFill>
                      <a:srgbClr val="FF0000"/>
                    </a:solidFill>
                  </a:rPr>
                  <a:t>GSQ</a:t>
                </a:r>
                <a:r>
                  <a:rPr lang="pt-BR" sz="2000" dirty="0">
                    <a:solidFill>
                      <a:srgbClr val="FF0000"/>
                    </a:solidFill>
                  </a:rPr>
                  <a:t>= -V</a:t>
                </a:r>
                <a:r>
                  <a:rPr lang="pt-BR" sz="2000" baseline="-25000" dirty="0">
                    <a:solidFill>
                      <a:srgbClr val="FF0000"/>
                    </a:solidFill>
                  </a:rPr>
                  <a:t>GG </a:t>
                </a:r>
                <a:r>
                  <a:rPr lang="pt-BR" sz="2000" dirty="0">
                    <a:solidFill>
                      <a:srgbClr val="FF0000"/>
                    </a:solidFill>
                  </a:rPr>
                  <a:t>= </a:t>
                </a:r>
                <a:r>
                  <a:rPr lang="pt-BR" sz="2000" b="1" dirty="0">
                    <a:solidFill>
                      <a:srgbClr val="FF0000"/>
                    </a:solidFill>
                  </a:rPr>
                  <a:t>-2V</a:t>
                </a:r>
                <a:endParaRPr lang="pt-BR" sz="2000" i="1" dirty="0">
                  <a:solidFill>
                    <a:srgbClr val="FF0000"/>
                  </a:solidFill>
                  <a:latin typeface="Cambria Math" panose="02040503050406030204" pitchFamily="18" charset="0"/>
                </a:endParaRPr>
              </a:p>
              <a:p>
                <a:pPr marL="457200" indent="-457200">
                  <a:lnSpc>
                    <a:spcPct val="150000"/>
                  </a:lnSpc>
                  <a:buAutoNum type="alphaLcParenR"/>
                </a:pPr>
                <a14:m>
                  <m:oMath xmlns:m="http://schemas.openxmlformats.org/officeDocument/2006/math">
                    <m:r>
                      <m:rPr>
                        <m:sty m:val="p"/>
                      </m:rPr>
                      <a:rPr lang="pt-BR" sz="2000" i="0" smtClean="0">
                        <a:solidFill>
                          <a:srgbClr val="FF0000"/>
                        </a:solidFill>
                        <a:latin typeface="Cambria Math" panose="02040503050406030204" pitchFamily="18" charset="0"/>
                      </a:rPr>
                      <m:t>I</m:t>
                    </m:r>
                    <m:r>
                      <m:rPr>
                        <m:sty m:val="p"/>
                      </m:rPr>
                      <a:rPr lang="pt-BR" sz="2000" i="0" baseline="-25000">
                        <a:solidFill>
                          <a:srgbClr val="FF0000"/>
                        </a:solidFill>
                        <a:latin typeface="Cambria Math" panose="02040503050406030204" pitchFamily="18" charset="0"/>
                      </a:rPr>
                      <m:t>D</m:t>
                    </m:r>
                    <m:r>
                      <m:rPr>
                        <m:sty m:val="p"/>
                      </m:rPr>
                      <a:rPr lang="pt-BR" sz="2000" b="0" i="0" baseline="-25000" smtClean="0">
                        <a:solidFill>
                          <a:srgbClr val="FF0000"/>
                        </a:solidFill>
                        <a:latin typeface="Cambria Math" panose="02040503050406030204" pitchFamily="18" charset="0"/>
                      </a:rPr>
                      <m:t>Q</m:t>
                    </m:r>
                    <m:r>
                      <a:rPr lang="pt-BR" sz="2000" i="0">
                        <a:solidFill>
                          <a:srgbClr val="FF0000"/>
                        </a:solidFill>
                        <a:latin typeface="Cambria Math" panose="02040503050406030204" pitchFamily="18" charset="0"/>
                      </a:rPr>
                      <m:t>=</m:t>
                    </m:r>
                    <m:sSub>
                      <m:sSubPr>
                        <m:ctrlPr>
                          <a:rPr lang="pt-BR" sz="2000" i="1">
                            <a:solidFill>
                              <a:srgbClr val="FF0000"/>
                            </a:solidFill>
                            <a:latin typeface="Cambria Math" panose="02040503050406030204" pitchFamily="18" charset="0"/>
                          </a:rPr>
                        </m:ctrlPr>
                      </m:sSubPr>
                      <m:e>
                        <m:r>
                          <m:rPr>
                            <m:sty m:val="p"/>
                          </m:rPr>
                          <a:rPr lang="pt-BR" sz="2000" i="0">
                            <a:solidFill>
                              <a:srgbClr val="FF0000"/>
                            </a:solidFill>
                            <a:latin typeface="Cambria Math" panose="02040503050406030204" pitchFamily="18" charset="0"/>
                          </a:rPr>
                          <m:t>I</m:t>
                        </m:r>
                      </m:e>
                      <m:sub>
                        <m:r>
                          <m:rPr>
                            <m:sty m:val="p"/>
                          </m:rPr>
                          <a:rPr lang="pt-BR" sz="2000" i="0">
                            <a:solidFill>
                              <a:srgbClr val="FF0000"/>
                            </a:solidFill>
                            <a:latin typeface="Cambria Math" panose="02040503050406030204" pitchFamily="18" charset="0"/>
                          </a:rPr>
                          <m:t>DSS</m:t>
                        </m:r>
                      </m:sub>
                    </m:sSub>
                    <m:sSup>
                      <m:sSupPr>
                        <m:ctrlPr>
                          <a:rPr lang="pt-BR" sz="2000" i="1">
                            <a:solidFill>
                              <a:srgbClr val="FF0000"/>
                            </a:solidFill>
                            <a:latin typeface="Cambria Math" panose="02040503050406030204" pitchFamily="18" charset="0"/>
                          </a:rPr>
                        </m:ctrlPr>
                      </m:sSupPr>
                      <m:e>
                        <m:d>
                          <m:dPr>
                            <m:ctrlPr>
                              <a:rPr lang="pt-BR" sz="2000" i="1">
                                <a:solidFill>
                                  <a:srgbClr val="FF0000"/>
                                </a:solidFill>
                                <a:latin typeface="Cambria Math" panose="02040503050406030204" pitchFamily="18" charset="0"/>
                              </a:rPr>
                            </m:ctrlPr>
                          </m:dPr>
                          <m:e>
                            <m:r>
                              <a:rPr lang="pt-BR" sz="2000" i="1">
                                <a:solidFill>
                                  <a:srgbClr val="FF0000"/>
                                </a:solidFill>
                                <a:latin typeface="Cambria Math" panose="02040503050406030204" pitchFamily="18" charset="0"/>
                              </a:rPr>
                              <m:t>1−</m:t>
                            </m:r>
                            <m:f>
                              <m:fPr>
                                <m:ctrlPr>
                                  <a:rPr lang="pt-BR" sz="2000" i="1">
                                    <a:solidFill>
                                      <a:srgbClr val="FF0000"/>
                                    </a:solidFill>
                                    <a:latin typeface="Cambria Math" panose="02040503050406030204" pitchFamily="18" charset="0"/>
                                  </a:rPr>
                                </m:ctrlPr>
                              </m:fPr>
                              <m:num>
                                <m:r>
                                  <a:rPr lang="pt-BR" sz="2000" i="1">
                                    <a:solidFill>
                                      <a:srgbClr val="FF0000"/>
                                    </a:solidFill>
                                    <a:latin typeface="Cambria Math" panose="02040503050406030204" pitchFamily="18" charset="0"/>
                                  </a:rPr>
                                  <m:t>𝑉</m:t>
                                </m:r>
                                <m:r>
                                  <a:rPr lang="pt-BR" sz="2000" i="1" baseline="-25000">
                                    <a:solidFill>
                                      <a:srgbClr val="FF0000"/>
                                    </a:solidFill>
                                    <a:latin typeface="Cambria Math" panose="02040503050406030204" pitchFamily="18" charset="0"/>
                                  </a:rPr>
                                  <m:t>𝐺𝑆</m:t>
                                </m:r>
                                <m:r>
                                  <a:rPr lang="pt-BR" sz="2000" b="0" i="1" baseline="-25000" smtClean="0">
                                    <a:solidFill>
                                      <a:srgbClr val="FF0000"/>
                                    </a:solidFill>
                                    <a:latin typeface="Cambria Math" panose="02040503050406030204" pitchFamily="18" charset="0"/>
                                  </a:rPr>
                                  <m:t>𝑄</m:t>
                                </m:r>
                              </m:num>
                              <m:den>
                                <m:r>
                                  <a:rPr lang="pt-BR" sz="2000" i="1">
                                    <a:solidFill>
                                      <a:srgbClr val="FF0000"/>
                                    </a:solidFill>
                                    <a:latin typeface="Cambria Math" panose="02040503050406030204" pitchFamily="18" charset="0"/>
                                  </a:rPr>
                                  <m:t>𝑉</m:t>
                                </m:r>
                                <m:r>
                                  <a:rPr lang="pt-BR" sz="2000" i="1" baseline="-25000">
                                    <a:solidFill>
                                      <a:srgbClr val="FF0000"/>
                                    </a:solidFill>
                                    <a:latin typeface="Cambria Math" panose="02040503050406030204" pitchFamily="18" charset="0"/>
                                  </a:rPr>
                                  <m:t>𝑝</m:t>
                                </m:r>
                              </m:den>
                            </m:f>
                          </m:e>
                        </m:d>
                      </m:e>
                      <m:sup>
                        <m:r>
                          <a:rPr lang="pt-BR" sz="2000" i="1">
                            <a:solidFill>
                              <a:srgbClr val="FF0000"/>
                            </a:solidFill>
                            <a:latin typeface="Cambria Math" panose="02040503050406030204" pitchFamily="18" charset="0"/>
                          </a:rPr>
                          <m:t>2</m:t>
                        </m:r>
                      </m:sup>
                    </m:sSup>
                    <m:r>
                      <a:rPr lang="pt-BR" sz="2000" i="1">
                        <a:solidFill>
                          <a:srgbClr val="FF0000"/>
                        </a:solidFill>
                        <a:latin typeface="Cambria Math" panose="02040503050406030204" pitchFamily="18" charset="0"/>
                      </a:rPr>
                      <m:t>=</m:t>
                    </m:r>
                    <m:r>
                      <a:rPr lang="pt-BR" sz="2000">
                        <a:solidFill>
                          <a:srgbClr val="FF0000"/>
                        </a:solidFill>
                        <a:latin typeface="Cambria Math" panose="02040503050406030204" pitchFamily="18" charset="0"/>
                      </a:rPr>
                      <m:t>10</m:t>
                    </m:r>
                    <m:r>
                      <m:rPr>
                        <m:sty m:val="p"/>
                      </m:rPr>
                      <a:rPr lang="pt-BR" sz="2000">
                        <a:solidFill>
                          <a:srgbClr val="FF0000"/>
                        </a:solidFill>
                        <a:latin typeface="Cambria Math" panose="02040503050406030204" pitchFamily="18" charset="0"/>
                      </a:rPr>
                      <m:t>mA</m:t>
                    </m:r>
                    <m:sSup>
                      <m:sSupPr>
                        <m:ctrlPr>
                          <a:rPr lang="pt-BR" sz="2000" i="1">
                            <a:solidFill>
                              <a:srgbClr val="FF0000"/>
                            </a:solidFill>
                            <a:latin typeface="Cambria Math" panose="02040503050406030204" pitchFamily="18" charset="0"/>
                          </a:rPr>
                        </m:ctrlPr>
                      </m:sSupPr>
                      <m:e>
                        <m:d>
                          <m:dPr>
                            <m:ctrlPr>
                              <a:rPr lang="pt-BR" sz="2000" i="1">
                                <a:solidFill>
                                  <a:srgbClr val="FF0000"/>
                                </a:solidFill>
                                <a:latin typeface="Cambria Math" panose="02040503050406030204" pitchFamily="18" charset="0"/>
                              </a:rPr>
                            </m:ctrlPr>
                          </m:dPr>
                          <m:e>
                            <m:r>
                              <a:rPr lang="pt-BR" sz="2000" i="1">
                                <a:solidFill>
                                  <a:srgbClr val="FF0000"/>
                                </a:solidFill>
                                <a:latin typeface="Cambria Math" panose="02040503050406030204" pitchFamily="18" charset="0"/>
                              </a:rPr>
                              <m:t>1−</m:t>
                            </m:r>
                            <m:f>
                              <m:fPr>
                                <m:ctrlPr>
                                  <a:rPr lang="pt-BR" sz="2000" i="1">
                                    <a:solidFill>
                                      <a:srgbClr val="FF0000"/>
                                    </a:solidFill>
                                    <a:latin typeface="Cambria Math" panose="02040503050406030204" pitchFamily="18" charset="0"/>
                                  </a:rPr>
                                </m:ctrlPr>
                              </m:fPr>
                              <m:num>
                                <m:r>
                                  <a:rPr lang="pt-BR" sz="2000" i="1">
                                    <a:solidFill>
                                      <a:srgbClr val="FF0000"/>
                                    </a:solidFill>
                                    <a:latin typeface="Cambria Math" panose="02040503050406030204" pitchFamily="18" charset="0"/>
                                  </a:rPr>
                                  <m:t>−2</m:t>
                                </m:r>
                              </m:num>
                              <m:den>
                                <m:r>
                                  <a:rPr lang="pt-BR" sz="2000" i="1">
                                    <a:solidFill>
                                      <a:srgbClr val="FF0000"/>
                                    </a:solidFill>
                                    <a:latin typeface="Cambria Math" panose="02040503050406030204" pitchFamily="18" charset="0"/>
                                  </a:rPr>
                                  <m:t>−8</m:t>
                                </m:r>
                              </m:den>
                            </m:f>
                          </m:e>
                        </m:d>
                      </m:e>
                      <m:sup>
                        <m:r>
                          <a:rPr lang="pt-BR" sz="2000" i="1">
                            <a:solidFill>
                              <a:srgbClr val="FF0000"/>
                            </a:solidFill>
                            <a:latin typeface="Cambria Math" panose="02040503050406030204" pitchFamily="18" charset="0"/>
                          </a:rPr>
                          <m:t>2</m:t>
                        </m:r>
                      </m:sup>
                    </m:sSup>
                    <m:r>
                      <a:rPr lang="pt-BR" sz="2000" i="1">
                        <a:solidFill>
                          <a:srgbClr val="FF0000"/>
                        </a:solidFill>
                        <a:latin typeface="Cambria Math" panose="02040503050406030204" pitchFamily="18" charset="0"/>
                      </a:rPr>
                      <m:t>=10</m:t>
                    </m:r>
                    <m:r>
                      <m:rPr>
                        <m:sty m:val="p"/>
                      </m:rPr>
                      <a:rPr lang="pt-BR" sz="2000">
                        <a:solidFill>
                          <a:srgbClr val="FF0000"/>
                        </a:solidFill>
                        <a:latin typeface="Cambria Math" panose="02040503050406030204" pitchFamily="18" charset="0"/>
                      </a:rPr>
                      <m:t>mA</m:t>
                    </m:r>
                    <m:d>
                      <m:dPr>
                        <m:ctrlPr>
                          <a:rPr lang="pt-BR" sz="2000" i="1">
                            <a:solidFill>
                              <a:srgbClr val="FF0000"/>
                            </a:solidFill>
                            <a:latin typeface="Cambria Math" panose="02040503050406030204" pitchFamily="18" charset="0"/>
                          </a:rPr>
                        </m:ctrlPr>
                      </m:dPr>
                      <m:e>
                        <m:r>
                          <a:rPr lang="pt-BR" sz="2000">
                            <a:solidFill>
                              <a:srgbClr val="FF0000"/>
                            </a:solidFill>
                            <a:latin typeface="Cambria Math" panose="02040503050406030204" pitchFamily="18" charset="0"/>
                          </a:rPr>
                          <m:t>1−0,25</m:t>
                        </m:r>
                      </m:e>
                    </m:d>
                    <m:r>
                      <a:rPr lang="pt-BR" sz="2000" baseline="30000">
                        <a:solidFill>
                          <a:srgbClr val="FF0000"/>
                        </a:solidFill>
                        <a:latin typeface="Cambria Math" panose="02040503050406030204" pitchFamily="18" charset="0"/>
                      </a:rPr>
                      <m:t>2</m:t>
                    </m:r>
                    <m:r>
                      <a:rPr lang="pt-BR" sz="2000">
                        <a:solidFill>
                          <a:srgbClr val="FF0000"/>
                        </a:solidFill>
                        <a:latin typeface="Cambria Math" panose="02040503050406030204" pitchFamily="18" charset="0"/>
                      </a:rPr>
                      <m:t>=10</m:t>
                    </m:r>
                    <m:r>
                      <m:rPr>
                        <m:sty m:val="p"/>
                      </m:rPr>
                      <a:rPr lang="pt-BR" sz="2000">
                        <a:solidFill>
                          <a:srgbClr val="FF0000"/>
                        </a:solidFill>
                        <a:latin typeface="Cambria Math" panose="02040503050406030204" pitchFamily="18" charset="0"/>
                      </a:rPr>
                      <m:t>mA</m:t>
                    </m:r>
                    <m:d>
                      <m:dPr>
                        <m:ctrlPr>
                          <a:rPr lang="pt-BR" sz="2000" i="1">
                            <a:solidFill>
                              <a:srgbClr val="FF0000"/>
                            </a:solidFill>
                            <a:latin typeface="Cambria Math" panose="02040503050406030204" pitchFamily="18" charset="0"/>
                          </a:rPr>
                        </m:ctrlPr>
                      </m:dPr>
                      <m:e>
                        <m:r>
                          <a:rPr lang="pt-BR" sz="2000">
                            <a:solidFill>
                              <a:srgbClr val="FF0000"/>
                            </a:solidFill>
                            <a:latin typeface="Cambria Math" panose="02040503050406030204" pitchFamily="18" charset="0"/>
                          </a:rPr>
                          <m:t>0,75</m:t>
                        </m:r>
                      </m:e>
                    </m:d>
                    <m:r>
                      <a:rPr lang="pt-BR" sz="2000" baseline="30000">
                        <a:solidFill>
                          <a:srgbClr val="FF0000"/>
                        </a:solidFill>
                        <a:latin typeface="Cambria Math" panose="02040503050406030204" pitchFamily="18" charset="0"/>
                      </a:rPr>
                      <m:t>2</m:t>
                    </m:r>
                    <m:r>
                      <a:rPr lang="pt-BR" sz="2000">
                        <a:solidFill>
                          <a:srgbClr val="FF0000"/>
                        </a:solidFill>
                        <a:latin typeface="Cambria Math" panose="02040503050406030204" pitchFamily="18" charset="0"/>
                      </a:rPr>
                      <m:t>=</m:t>
                    </m:r>
                    <m:r>
                      <a:rPr lang="pt-BR" sz="2000" b="1">
                        <a:solidFill>
                          <a:srgbClr val="FF0000"/>
                        </a:solidFill>
                        <a:latin typeface="Cambria Math" panose="02040503050406030204" pitchFamily="18" charset="0"/>
                      </a:rPr>
                      <m:t>𝟓</m:t>
                    </m:r>
                    <m:r>
                      <a:rPr lang="pt-BR" sz="2000" b="1">
                        <a:solidFill>
                          <a:srgbClr val="FF0000"/>
                        </a:solidFill>
                        <a:latin typeface="Cambria Math" panose="02040503050406030204" pitchFamily="18" charset="0"/>
                      </a:rPr>
                      <m:t>,</m:t>
                    </m:r>
                    <m:r>
                      <a:rPr lang="pt-BR" sz="2000" b="1">
                        <a:solidFill>
                          <a:srgbClr val="FF0000"/>
                        </a:solidFill>
                        <a:latin typeface="Cambria Math" panose="02040503050406030204" pitchFamily="18" charset="0"/>
                      </a:rPr>
                      <m:t>𝟔𝟐𝟓𝐦𝐀</m:t>
                    </m:r>
                    <m:r>
                      <a:rPr lang="pt-BR" sz="2000">
                        <a:solidFill>
                          <a:srgbClr val="FF0000"/>
                        </a:solidFill>
                        <a:latin typeface="Cambria Math" panose="02040503050406030204" pitchFamily="18" charset="0"/>
                      </a:rPr>
                      <m:t> </m:t>
                    </m:r>
                  </m:oMath>
                </a14:m>
                <a:endParaRPr lang="pt-BR" sz="2000" dirty="0">
                  <a:solidFill>
                    <a:srgbClr val="FF0000"/>
                  </a:solidFill>
                </a:endParaRPr>
              </a:p>
            </p:txBody>
          </p:sp>
        </mc:Choice>
        <mc:Fallback xmlns="">
          <p:sp>
            <p:nvSpPr>
              <p:cNvPr id="3" name="Content Placeholder 2">
                <a:extLst>
                  <a:ext uri="{FF2B5EF4-FFF2-40B4-BE49-F238E27FC236}">
                    <a16:creationId xmlns:a16="http://schemas.microsoft.com/office/drawing/2014/main" id="{E9126073-B7E1-4DF1-9BBF-EA909599E198}"/>
                  </a:ext>
                </a:extLst>
              </p:cNvPr>
              <p:cNvSpPr>
                <a:spLocks noGrp="1" noRot="1" noChangeAspect="1" noMove="1" noResize="1" noEditPoints="1" noAdjustHandles="1" noChangeArrowheads="1" noChangeShapeType="1" noTextEdit="1"/>
              </p:cNvSpPr>
              <p:nvPr>
                <p:ph sz="half" idx="1"/>
              </p:nvPr>
            </p:nvSpPr>
            <p:spPr>
              <a:xfrm>
                <a:off x="838200" y="1825624"/>
                <a:ext cx="7460974" cy="5032375"/>
              </a:xfrm>
              <a:blipFill>
                <a:blip r:embed="rId3"/>
                <a:stretch>
                  <a:fillRect l="-1145" t="-1695"/>
                </a:stretch>
              </a:blipFill>
            </p:spPr>
            <p:txBody>
              <a:bodyPr/>
              <a:lstStyle/>
              <a:p>
                <a:r>
                  <a:rPr lang="pt-BR">
                    <a:noFill/>
                  </a:rPr>
                  <a:t> </a:t>
                </a:r>
              </a:p>
            </p:txBody>
          </p:sp>
        </mc:Fallback>
      </mc:AlternateContent>
      <p:sp>
        <p:nvSpPr>
          <p:cNvPr id="4" name="Footer Placeholder 3">
            <a:extLst>
              <a:ext uri="{FF2B5EF4-FFF2-40B4-BE49-F238E27FC236}">
                <a16:creationId xmlns:a16="http://schemas.microsoft.com/office/drawing/2014/main" id="{5F7ED45D-C345-4764-8712-61D37F8C2D60}"/>
              </a:ext>
            </a:extLst>
          </p:cNvPr>
          <p:cNvSpPr>
            <a:spLocks noGrp="1"/>
          </p:cNvSpPr>
          <p:nvPr>
            <p:ph type="ftr" sz="quarter" idx="11"/>
          </p:nvPr>
        </p:nvSpPr>
        <p:spPr/>
        <p:txBody>
          <a:bodyPr/>
          <a:lstStyle/>
          <a:p>
            <a:r>
              <a:rPr lang="en-US" altLang="en-US" dirty="0"/>
              <a:t>Prof. Elyr Teixeira</a:t>
            </a:r>
          </a:p>
        </p:txBody>
      </p:sp>
    </p:spTree>
    <p:extLst>
      <p:ext uri="{BB962C8B-B14F-4D97-AF65-F5344CB8AC3E}">
        <p14:creationId xmlns:p14="http://schemas.microsoft.com/office/powerpoint/2010/main" val="406824489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EF88CE02-4782-4925-84C5-19237DDA72D1}"/>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7244098" y="1323789"/>
            <a:ext cx="4947902" cy="53550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a:extLst>
              <a:ext uri="{FF2B5EF4-FFF2-40B4-BE49-F238E27FC236}">
                <a16:creationId xmlns:a16="http://schemas.microsoft.com/office/drawing/2014/main" id="{B9A0C369-2F8C-4AF0-AF07-063D9BFC890E}"/>
              </a:ext>
            </a:extLst>
          </p:cNvPr>
          <p:cNvSpPr>
            <a:spLocks noGrp="1"/>
          </p:cNvSpPr>
          <p:nvPr>
            <p:ph type="title"/>
          </p:nvPr>
        </p:nvSpPr>
        <p:spPr>
          <a:xfrm>
            <a:off x="838200" y="365125"/>
            <a:ext cx="11353800" cy="1325563"/>
          </a:xfrm>
        </p:spPr>
        <p:txBody>
          <a:bodyPr/>
          <a:lstStyle/>
          <a:p>
            <a:r>
              <a:rPr lang="pt-BR" dirty="0"/>
              <a:t>Configuração com polarização fixa</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9126073-B7E1-4DF1-9BBF-EA909599E198}"/>
                  </a:ext>
                </a:extLst>
              </p:cNvPr>
              <p:cNvSpPr>
                <a:spLocks noGrp="1"/>
              </p:cNvSpPr>
              <p:nvPr>
                <p:ph sz="half" idx="1"/>
              </p:nvPr>
            </p:nvSpPr>
            <p:spPr>
              <a:xfrm>
                <a:off x="838200" y="1825624"/>
                <a:ext cx="7460974" cy="5032375"/>
              </a:xfrm>
            </p:spPr>
            <p:txBody>
              <a:bodyPr>
                <a:normAutofit/>
              </a:bodyPr>
              <a:lstStyle/>
              <a:p>
                <a:r>
                  <a:rPr lang="pt-BR" sz="2400" dirty="0">
                    <a:solidFill>
                      <a:srgbClr val="FF0000"/>
                    </a:solidFill>
                  </a:rPr>
                  <a:t>R: </a:t>
                </a:r>
                <a:r>
                  <a:rPr lang="pt-BR" sz="2400" u="sng" dirty="0">
                    <a:solidFill>
                      <a:srgbClr val="FF0000"/>
                    </a:solidFill>
                  </a:rPr>
                  <a:t>Método matemático</a:t>
                </a:r>
              </a:p>
              <a:p>
                <a:pPr marL="457200" indent="-457200">
                  <a:lnSpc>
                    <a:spcPct val="150000"/>
                  </a:lnSpc>
                  <a:buAutoNum type="alphaLcParenR"/>
                </a:pPr>
                <a:r>
                  <a:rPr lang="pt-BR" sz="2000" dirty="0">
                    <a:solidFill>
                      <a:srgbClr val="FF0000"/>
                    </a:solidFill>
                  </a:rPr>
                  <a:t>V</a:t>
                </a:r>
                <a:r>
                  <a:rPr lang="pt-BR" sz="2000" baseline="-25000" dirty="0">
                    <a:solidFill>
                      <a:srgbClr val="FF0000"/>
                    </a:solidFill>
                  </a:rPr>
                  <a:t>GSQ</a:t>
                </a:r>
                <a:r>
                  <a:rPr lang="pt-BR" sz="2000" dirty="0">
                    <a:solidFill>
                      <a:srgbClr val="FF0000"/>
                    </a:solidFill>
                  </a:rPr>
                  <a:t>= -V</a:t>
                </a:r>
                <a:r>
                  <a:rPr lang="pt-BR" sz="2000" baseline="-25000" dirty="0">
                    <a:solidFill>
                      <a:srgbClr val="FF0000"/>
                    </a:solidFill>
                  </a:rPr>
                  <a:t>GG </a:t>
                </a:r>
                <a:r>
                  <a:rPr lang="pt-BR" sz="2000" dirty="0">
                    <a:solidFill>
                      <a:srgbClr val="FF0000"/>
                    </a:solidFill>
                  </a:rPr>
                  <a:t>= </a:t>
                </a:r>
                <a:r>
                  <a:rPr lang="pt-BR" sz="2000" b="1" dirty="0">
                    <a:solidFill>
                      <a:srgbClr val="FF0000"/>
                    </a:solidFill>
                  </a:rPr>
                  <a:t>-2V</a:t>
                </a:r>
                <a:endParaRPr lang="pt-BR" sz="2000" dirty="0">
                  <a:solidFill>
                    <a:srgbClr val="FF0000"/>
                  </a:solidFill>
                  <a:latin typeface="Cambria Math" panose="02040503050406030204" pitchFamily="18" charset="0"/>
                </a:endParaRPr>
              </a:p>
              <a:p>
                <a:pPr marL="457200" indent="-457200">
                  <a:lnSpc>
                    <a:spcPct val="150000"/>
                  </a:lnSpc>
                  <a:buAutoNum type="alphaLcParenR"/>
                </a:pPr>
                <a14:m>
                  <m:oMath xmlns:m="http://schemas.openxmlformats.org/officeDocument/2006/math">
                    <m:r>
                      <m:rPr>
                        <m:sty m:val="p"/>
                      </m:rPr>
                      <a:rPr lang="pt-BR" sz="2000">
                        <a:solidFill>
                          <a:srgbClr val="FF0000"/>
                        </a:solidFill>
                        <a:latin typeface="Cambria Math" panose="02040503050406030204" pitchFamily="18" charset="0"/>
                      </a:rPr>
                      <m:t>I</m:t>
                    </m:r>
                    <m:r>
                      <m:rPr>
                        <m:sty m:val="p"/>
                      </m:rPr>
                      <a:rPr lang="pt-BR" sz="2000" baseline="-25000">
                        <a:solidFill>
                          <a:srgbClr val="FF0000"/>
                        </a:solidFill>
                        <a:latin typeface="Cambria Math" panose="02040503050406030204" pitchFamily="18" charset="0"/>
                      </a:rPr>
                      <m:t>DQ</m:t>
                    </m:r>
                    <m:r>
                      <a:rPr lang="pt-BR" sz="2000">
                        <a:solidFill>
                          <a:srgbClr val="FF0000"/>
                        </a:solidFill>
                        <a:latin typeface="Cambria Math" panose="02040503050406030204" pitchFamily="18" charset="0"/>
                      </a:rPr>
                      <m:t>=</m:t>
                    </m:r>
                    <m:sSub>
                      <m:sSubPr>
                        <m:ctrlPr>
                          <a:rPr lang="pt-BR" sz="2000" i="1">
                            <a:solidFill>
                              <a:srgbClr val="FF0000"/>
                            </a:solidFill>
                            <a:latin typeface="Cambria Math" panose="02040503050406030204" pitchFamily="18" charset="0"/>
                          </a:rPr>
                        </m:ctrlPr>
                      </m:sSubPr>
                      <m:e>
                        <m:r>
                          <m:rPr>
                            <m:sty m:val="p"/>
                          </m:rPr>
                          <a:rPr lang="pt-BR" sz="2000">
                            <a:solidFill>
                              <a:srgbClr val="FF0000"/>
                            </a:solidFill>
                            <a:latin typeface="Cambria Math" panose="02040503050406030204" pitchFamily="18" charset="0"/>
                          </a:rPr>
                          <m:t>I</m:t>
                        </m:r>
                      </m:e>
                      <m:sub>
                        <m:r>
                          <m:rPr>
                            <m:sty m:val="p"/>
                          </m:rPr>
                          <a:rPr lang="pt-BR" sz="2000">
                            <a:solidFill>
                              <a:srgbClr val="FF0000"/>
                            </a:solidFill>
                            <a:latin typeface="Cambria Math" panose="02040503050406030204" pitchFamily="18" charset="0"/>
                          </a:rPr>
                          <m:t>DSS</m:t>
                        </m:r>
                      </m:sub>
                    </m:sSub>
                    <m:sSup>
                      <m:sSupPr>
                        <m:ctrlPr>
                          <a:rPr lang="pt-BR" sz="2000" i="1">
                            <a:solidFill>
                              <a:srgbClr val="FF0000"/>
                            </a:solidFill>
                            <a:latin typeface="Cambria Math" panose="02040503050406030204" pitchFamily="18" charset="0"/>
                          </a:rPr>
                        </m:ctrlPr>
                      </m:sSupPr>
                      <m:e>
                        <m:d>
                          <m:dPr>
                            <m:ctrlPr>
                              <a:rPr lang="pt-BR" sz="2000" i="1">
                                <a:solidFill>
                                  <a:srgbClr val="FF0000"/>
                                </a:solidFill>
                                <a:latin typeface="Cambria Math" panose="02040503050406030204" pitchFamily="18" charset="0"/>
                              </a:rPr>
                            </m:ctrlPr>
                          </m:dPr>
                          <m:e>
                            <m:r>
                              <a:rPr lang="pt-BR" sz="2000" i="1">
                                <a:solidFill>
                                  <a:srgbClr val="FF0000"/>
                                </a:solidFill>
                                <a:latin typeface="Cambria Math" panose="02040503050406030204" pitchFamily="18" charset="0"/>
                              </a:rPr>
                              <m:t>1−</m:t>
                            </m:r>
                            <m:f>
                              <m:fPr>
                                <m:ctrlPr>
                                  <a:rPr lang="pt-BR" sz="2000" i="1">
                                    <a:solidFill>
                                      <a:srgbClr val="FF0000"/>
                                    </a:solidFill>
                                    <a:latin typeface="Cambria Math" panose="02040503050406030204" pitchFamily="18" charset="0"/>
                                  </a:rPr>
                                </m:ctrlPr>
                              </m:fPr>
                              <m:num>
                                <m:r>
                                  <a:rPr lang="pt-BR" sz="2000" i="1">
                                    <a:solidFill>
                                      <a:srgbClr val="FF0000"/>
                                    </a:solidFill>
                                    <a:latin typeface="Cambria Math" panose="02040503050406030204" pitchFamily="18" charset="0"/>
                                  </a:rPr>
                                  <m:t>𝑉</m:t>
                                </m:r>
                                <m:r>
                                  <a:rPr lang="pt-BR" sz="2000" i="1" baseline="-25000">
                                    <a:solidFill>
                                      <a:srgbClr val="FF0000"/>
                                    </a:solidFill>
                                    <a:latin typeface="Cambria Math" panose="02040503050406030204" pitchFamily="18" charset="0"/>
                                  </a:rPr>
                                  <m:t>𝐺𝑆𝑄</m:t>
                                </m:r>
                              </m:num>
                              <m:den>
                                <m:r>
                                  <a:rPr lang="pt-BR" sz="2000" i="1">
                                    <a:solidFill>
                                      <a:srgbClr val="FF0000"/>
                                    </a:solidFill>
                                    <a:latin typeface="Cambria Math" panose="02040503050406030204" pitchFamily="18" charset="0"/>
                                  </a:rPr>
                                  <m:t>𝑉</m:t>
                                </m:r>
                                <m:r>
                                  <a:rPr lang="pt-BR" sz="2000" i="1" baseline="-25000">
                                    <a:solidFill>
                                      <a:srgbClr val="FF0000"/>
                                    </a:solidFill>
                                    <a:latin typeface="Cambria Math" panose="02040503050406030204" pitchFamily="18" charset="0"/>
                                  </a:rPr>
                                  <m:t>𝑝</m:t>
                                </m:r>
                              </m:den>
                            </m:f>
                          </m:e>
                        </m:d>
                      </m:e>
                      <m:sup>
                        <m:r>
                          <a:rPr lang="pt-BR" sz="2000" i="1">
                            <a:solidFill>
                              <a:srgbClr val="FF0000"/>
                            </a:solidFill>
                            <a:latin typeface="Cambria Math" panose="02040503050406030204" pitchFamily="18" charset="0"/>
                          </a:rPr>
                          <m:t>2</m:t>
                        </m:r>
                      </m:sup>
                    </m:sSup>
                    <m:r>
                      <a:rPr lang="pt-BR" sz="2000" i="1">
                        <a:solidFill>
                          <a:srgbClr val="FF0000"/>
                        </a:solidFill>
                        <a:latin typeface="Cambria Math" panose="02040503050406030204" pitchFamily="18" charset="0"/>
                      </a:rPr>
                      <m:t>=</m:t>
                    </m:r>
                    <m:r>
                      <a:rPr lang="pt-BR" sz="2000">
                        <a:solidFill>
                          <a:srgbClr val="FF0000"/>
                        </a:solidFill>
                        <a:latin typeface="Cambria Math" panose="02040503050406030204" pitchFamily="18" charset="0"/>
                      </a:rPr>
                      <m:t>10</m:t>
                    </m:r>
                    <m:r>
                      <m:rPr>
                        <m:sty m:val="p"/>
                      </m:rPr>
                      <a:rPr lang="pt-BR" sz="2000">
                        <a:solidFill>
                          <a:srgbClr val="FF0000"/>
                        </a:solidFill>
                        <a:latin typeface="Cambria Math" panose="02040503050406030204" pitchFamily="18" charset="0"/>
                      </a:rPr>
                      <m:t>mA</m:t>
                    </m:r>
                    <m:sSup>
                      <m:sSupPr>
                        <m:ctrlPr>
                          <a:rPr lang="pt-BR" sz="2000" i="1">
                            <a:solidFill>
                              <a:srgbClr val="FF0000"/>
                            </a:solidFill>
                            <a:latin typeface="Cambria Math" panose="02040503050406030204" pitchFamily="18" charset="0"/>
                          </a:rPr>
                        </m:ctrlPr>
                      </m:sSupPr>
                      <m:e>
                        <m:d>
                          <m:dPr>
                            <m:ctrlPr>
                              <a:rPr lang="pt-BR" sz="2000" i="1">
                                <a:solidFill>
                                  <a:srgbClr val="FF0000"/>
                                </a:solidFill>
                                <a:latin typeface="Cambria Math" panose="02040503050406030204" pitchFamily="18" charset="0"/>
                              </a:rPr>
                            </m:ctrlPr>
                          </m:dPr>
                          <m:e>
                            <m:r>
                              <a:rPr lang="pt-BR" sz="2000" i="1">
                                <a:solidFill>
                                  <a:srgbClr val="FF0000"/>
                                </a:solidFill>
                                <a:latin typeface="Cambria Math" panose="02040503050406030204" pitchFamily="18" charset="0"/>
                              </a:rPr>
                              <m:t>1−</m:t>
                            </m:r>
                            <m:f>
                              <m:fPr>
                                <m:ctrlPr>
                                  <a:rPr lang="pt-BR" sz="2000" i="1">
                                    <a:solidFill>
                                      <a:srgbClr val="FF0000"/>
                                    </a:solidFill>
                                    <a:latin typeface="Cambria Math" panose="02040503050406030204" pitchFamily="18" charset="0"/>
                                  </a:rPr>
                                </m:ctrlPr>
                              </m:fPr>
                              <m:num>
                                <m:r>
                                  <a:rPr lang="pt-BR" sz="2000" i="1">
                                    <a:solidFill>
                                      <a:srgbClr val="FF0000"/>
                                    </a:solidFill>
                                    <a:latin typeface="Cambria Math" panose="02040503050406030204" pitchFamily="18" charset="0"/>
                                  </a:rPr>
                                  <m:t>−2</m:t>
                                </m:r>
                              </m:num>
                              <m:den>
                                <m:r>
                                  <a:rPr lang="pt-BR" sz="2000" i="1">
                                    <a:solidFill>
                                      <a:srgbClr val="FF0000"/>
                                    </a:solidFill>
                                    <a:latin typeface="Cambria Math" panose="02040503050406030204" pitchFamily="18" charset="0"/>
                                  </a:rPr>
                                  <m:t>−8</m:t>
                                </m:r>
                              </m:den>
                            </m:f>
                          </m:e>
                        </m:d>
                      </m:e>
                      <m:sup>
                        <m:r>
                          <a:rPr lang="pt-BR" sz="2000" i="1">
                            <a:solidFill>
                              <a:srgbClr val="FF0000"/>
                            </a:solidFill>
                            <a:latin typeface="Cambria Math" panose="02040503050406030204" pitchFamily="18" charset="0"/>
                          </a:rPr>
                          <m:t>2</m:t>
                        </m:r>
                      </m:sup>
                    </m:sSup>
                    <m:r>
                      <a:rPr lang="pt-BR" sz="2000" i="1">
                        <a:solidFill>
                          <a:srgbClr val="FF0000"/>
                        </a:solidFill>
                        <a:latin typeface="Cambria Math" panose="02040503050406030204" pitchFamily="18" charset="0"/>
                      </a:rPr>
                      <m:t>=10</m:t>
                    </m:r>
                    <m:r>
                      <m:rPr>
                        <m:sty m:val="p"/>
                      </m:rPr>
                      <a:rPr lang="pt-BR" sz="2000">
                        <a:solidFill>
                          <a:srgbClr val="FF0000"/>
                        </a:solidFill>
                        <a:latin typeface="Cambria Math" panose="02040503050406030204" pitchFamily="18" charset="0"/>
                      </a:rPr>
                      <m:t>mA</m:t>
                    </m:r>
                    <m:d>
                      <m:dPr>
                        <m:ctrlPr>
                          <a:rPr lang="pt-BR" sz="2000" i="1">
                            <a:solidFill>
                              <a:srgbClr val="FF0000"/>
                            </a:solidFill>
                            <a:latin typeface="Cambria Math" panose="02040503050406030204" pitchFamily="18" charset="0"/>
                          </a:rPr>
                        </m:ctrlPr>
                      </m:dPr>
                      <m:e>
                        <m:r>
                          <a:rPr lang="pt-BR" sz="2000">
                            <a:solidFill>
                              <a:srgbClr val="FF0000"/>
                            </a:solidFill>
                            <a:latin typeface="Cambria Math" panose="02040503050406030204" pitchFamily="18" charset="0"/>
                          </a:rPr>
                          <m:t>1−0,25</m:t>
                        </m:r>
                      </m:e>
                    </m:d>
                    <m:r>
                      <a:rPr lang="pt-BR" sz="2000" baseline="30000">
                        <a:solidFill>
                          <a:srgbClr val="FF0000"/>
                        </a:solidFill>
                        <a:latin typeface="Cambria Math" panose="02040503050406030204" pitchFamily="18" charset="0"/>
                      </a:rPr>
                      <m:t>2</m:t>
                    </m:r>
                    <m:r>
                      <a:rPr lang="pt-BR" sz="2000">
                        <a:solidFill>
                          <a:srgbClr val="FF0000"/>
                        </a:solidFill>
                        <a:latin typeface="Cambria Math" panose="02040503050406030204" pitchFamily="18" charset="0"/>
                      </a:rPr>
                      <m:t>=10</m:t>
                    </m:r>
                    <m:r>
                      <m:rPr>
                        <m:sty m:val="p"/>
                      </m:rPr>
                      <a:rPr lang="pt-BR" sz="2000">
                        <a:solidFill>
                          <a:srgbClr val="FF0000"/>
                        </a:solidFill>
                        <a:latin typeface="Cambria Math" panose="02040503050406030204" pitchFamily="18" charset="0"/>
                      </a:rPr>
                      <m:t>mA</m:t>
                    </m:r>
                    <m:d>
                      <m:dPr>
                        <m:ctrlPr>
                          <a:rPr lang="pt-BR" sz="2000" i="1">
                            <a:solidFill>
                              <a:srgbClr val="FF0000"/>
                            </a:solidFill>
                            <a:latin typeface="Cambria Math" panose="02040503050406030204" pitchFamily="18" charset="0"/>
                          </a:rPr>
                        </m:ctrlPr>
                      </m:dPr>
                      <m:e>
                        <m:r>
                          <a:rPr lang="pt-BR" sz="2000">
                            <a:solidFill>
                              <a:srgbClr val="FF0000"/>
                            </a:solidFill>
                            <a:latin typeface="Cambria Math" panose="02040503050406030204" pitchFamily="18" charset="0"/>
                          </a:rPr>
                          <m:t>0,75</m:t>
                        </m:r>
                      </m:e>
                    </m:d>
                    <m:r>
                      <a:rPr lang="pt-BR" sz="2000" baseline="30000">
                        <a:solidFill>
                          <a:srgbClr val="FF0000"/>
                        </a:solidFill>
                        <a:latin typeface="Cambria Math" panose="02040503050406030204" pitchFamily="18" charset="0"/>
                      </a:rPr>
                      <m:t>2</m:t>
                    </m:r>
                    <m:r>
                      <a:rPr lang="pt-BR" sz="2000">
                        <a:solidFill>
                          <a:srgbClr val="FF0000"/>
                        </a:solidFill>
                        <a:latin typeface="Cambria Math" panose="02040503050406030204" pitchFamily="18" charset="0"/>
                      </a:rPr>
                      <m:t>=</m:t>
                    </m:r>
                    <m:r>
                      <a:rPr lang="pt-BR" sz="2000" b="1">
                        <a:solidFill>
                          <a:srgbClr val="FF0000"/>
                        </a:solidFill>
                        <a:latin typeface="Cambria Math" panose="02040503050406030204" pitchFamily="18" charset="0"/>
                      </a:rPr>
                      <m:t>𝟓</m:t>
                    </m:r>
                    <m:r>
                      <a:rPr lang="pt-BR" sz="2000" b="1">
                        <a:solidFill>
                          <a:srgbClr val="FF0000"/>
                        </a:solidFill>
                        <a:latin typeface="Cambria Math" panose="02040503050406030204" pitchFamily="18" charset="0"/>
                      </a:rPr>
                      <m:t>,</m:t>
                    </m:r>
                    <m:r>
                      <a:rPr lang="pt-BR" sz="2000" b="1">
                        <a:solidFill>
                          <a:srgbClr val="FF0000"/>
                        </a:solidFill>
                        <a:latin typeface="Cambria Math" panose="02040503050406030204" pitchFamily="18" charset="0"/>
                      </a:rPr>
                      <m:t>𝟔𝟐𝟓𝐦𝐀</m:t>
                    </m:r>
                    <m:r>
                      <a:rPr lang="pt-BR" sz="2000">
                        <a:solidFill>
                          <a:srgbClr val="FF0000"/>
                        </a:solidFill>
                        <a:latin typeface="Cambria Math" panose="02040503050406030204" pitchFamily="18" charset="0"/>
                      </a:rPr>
                      <m:t> </m:t>
                    </m:r>
                  </m:oMath>
                </a14:m>
                <a:endParaRPr lang="pt-BR" sz="2000" dirty="0">
                  <a:solidFill>
                    <a:srgbClr val="FF0000"/>
                  </a:solidFill>
                </a:endParaRPr>
              </a:p>
              <a:p>
                <a:pPr marL="0" indent="0">
                  <a:lnSpc>
                    <a:spcPct val="150000"/>
                  </a:lnSpc>
                  <a:buNone/>
                </a:pPr>
                <a14:m>
                  <m:oMathPara xmlns:m="http://schemas.openxmlformats.org/officeDocument/2006/math">
                    <m:oMathParaPr>
                      <m:jc m:val="left"/>
                    </m:oMathParaPr>
                    <m:oMath xmlns:m="http://schemas.openxmlformats.org/officeDocument/2006/math">
                      <m:r>
                        <m:rPr>
                          <m:sty m:val="p"/>
                        </m:rPr>
                        <a:rPr lang="pt-BR" sz="2000" smtClean="0">
                          <a:solidFill>
                            <a:srgbClr val="FF0000"/>
                          </a:solidFill>
                          <a:latin typeface="Cambria Math" panose="02040503050406030204" pitchFamily="18" charset="0"/>
                        </a:rPr>
                        <m:t>c</m:t>
                      </m:r>
                      <m:r>
                        <a:rPr lang="pt-BR" sz="2000" smtClean="0">
                          <a:solidFill>
                            <a:srgbClr val="FF0000"/>
                          </a:solidFill>
                          <a:latin typeface="Cambria Math" panose="02040503050406030204" pitchFamily="18" charset="0"/>
                        </a:rPr>
                        <m:t>)</m:t>
                      </m:r>
                      <m:r>
                        <a:rPr lang="pt-BR" sz="2000" b="0" i="1" smtClean="0">
                          <a:solidFill>
                            <a:srgbClr val="FF0000"/>
                          </a:solidFill>
                          <a:latin typeface="Cambria Math" panose="02040503050406030204" pitchFamily="18" charset="0"/>
                        </a:rPr>
                        <m:t>     </m:t>
                      </m:r>
                      <m:r>
                        <a:rPr lang="pt-BR" sz="2000" i="1">
                          <a:solidFill>
                            <a:srgbClr val="FF0000"/>
                          </a:solidFill>
                          <a:latin typeface="Cambria Math" panose="02040503050406030204" pitchFamily="18" charset="0"/>
                        </a:rPr>
                        <m:t>𝑉</m:t>
                      </m:r>
                      <m:r>
                        <a:rPr lang="pt-BR" sz="2000" i="1" baseline="-25000">
                          <a:solidFill>
                            <a:srgbClr val="FF0000"/>
                          </a:solidFill>
                          <a:latin typeface="Cambria Math" panose="02040503050406030204" pitchFamily="18" charset="0"/>
                        </a:rPr>
                        <m:t>𝐷𝑆</m:t>
                      </m:r>
                      <m:r>
                        <a:rPr lang="pt-BR" sz="2000" i="1">
                          <a:solidFill>
                            <a:srgbClr val="FF0000"/>
                          </a:solidFill>
                          <a:latin typeface="Cambria Math" panose="02040503050406030204" pitchFamily="18" charset="0"/>
                        </a:rPr>
                        <m:t>=</m:t>
                      </m:r>
                      <m:sSub>
                        <m:sSubPr>
                          <m:ctrlPr>
                            <a:rPr lang="pt-BR" sz="2000" i="1" smtClean="0">
                              <a:solidFill>
                                <a:srgbClr val="FF0000"/>
                              </a:solidFill>
                              <a:latin typeface="Cambria Math" panose="02040503050406030204" pitchFamily="18" charset="0"/>
                            </a:rPr>
                          </m:ctrlPr>
                        </m:sSubPr>
                        <m:e>
                          <m:r>
                            <a:rPr lang="pt-BR" sz="2000" b="0" i="1" smtClean="0">
                              <a:solidFill>
                                <a:srgbClr val="FF0000"/>
                              </a:solidFill>
                              <a:latin typeface="Cambria Math" panose="02040503050406030204" pitchFamily="18" charset="0"/>
                            </a:rPr>
                            <m:t>𝑉</m:t>
                          </m:r>
                        </m:e>
                        <m:sub>
                          <m:r>
                            <a:rPr lang="pt-BR" sz="2000" b="0" i="1" smtClean="0">
                              <a:solidFill>
                                <a:srgbClr val="FF0000"/>
                              </a:solidFill>
                              <a:latin typeface="Cambria Math" panose="02040503050406030204" pitchFamily="18" charset="0"/>
                            </a:rPr>
                            <m:t>𝐷𝐷</m:t>
                          </m:r>
                        </m:sub>
                      </m:sSub>
                      <m:r>
                        <a:rPr lang="pt-BR" sz="2000" i="1">
                          <a:solidFill>
                            <a:srgbClr val="FF0000"/>
                          </a:solidFill>
                          <a:latin typeface="Cambria Math" panose="02040503050406030204" pitchFamily="18" charset="0"/>
                        </a:rPr>
                        <m:t>−</m:t>
                      </m:r>
                      <m:sSub>
                        <m:sSubPr>
                          <m:ctrlPr>
                            <a:rPr lang="pt-BR" sz="2000" i="1">
                              <a:solidFill>
                                <a:srgbClr val="FF0000"/>
                              </a:solidFill>
                              <a:latin typeface="Cambria Math" panose="02040503050406030204" pitchFamily="18" charset="0"/>
                            </a:rPr>
                          </m:ctrlPr>
                        </m:sSubPr>
                        <m:e>
                          <m:r>
                            <a:rPr lang="pt-BR" sz="2000" i="1">
                              <a:solidFill>
                                <a:srgbClr val="FF0000"/>
                              </a:solidFill>
                              <a:latin typeface="Cambria Math" panose="02040503050406030204" pitchFamily="18" charset="0"/>
                            </a:rPr>
                            <m:t>𝐼</m:t>
                          </m:r>
                        </m:e>
                        <m:sub>
                          <m:r>
                            <a:rPr lang="pt-BR" sz="2000" i="1">
                              <a:solidFill>
                                <a:srgbClr val="FF0000"/>
                              </a:solidFill>
                              <a:latin typeface="Cambria Math" panose="02040503050406030204" pitchFamily="18" charset="0"/>
                            </a:rPr>
                            <m:t>𝐷</m:t>
                          </m:r>
                        </m:sub>
                      </m:sSub>
                      <m:sSub>
                        <m:sSubPr>
                          <m:ctrlPr>
                            <a:rPr lang="pt-BR" sz="2000" i="1">
                              <a:solidFill>
                                <a:srgbClr val="FF0000"/>
                              </a:solidFill>
                              <a:latin typeface="Cambria Math" panose="02040503050406030204" pitchFamily="18" charset="0"/>
                            </a:rPr>
                          </m:ctrlPr>
                        </m:sSubPr>
                        <m:e>
                          <m:r>
                            <a:rPr lang="pt-BR" sz="2000" i="1">
                              <a:solidFill>
                                <a:srgbClr val="FF0000"/>
                              </a:solidFill>
                              <a:latin typeface="Cambria Math" panose="02040503050406030204" pitchFamily="18" charset="0"/>
                            </a:rPr>
                            <m:t>𝑅</m:t>
                          </m:r>
                        </m:e>
                        <m:sub>
                          <m:r>
                            <a:rPr lang="pt-BR" sz="2000" i="1">
                              <a:solidFill>
                                <a:srgbClr val="FF0000"/>
                              </a:solidFill>
                              <a:latin typeface="Cambria Math" panose="02040503050406030204" pitchFamily="18" charset="0"/>
                            </a:rPr>
                            <m:t>𝐷</m:t>
                          </m:r>
                        </m:sub>
                      </m:sSub>
                      <m:r>
                        <a:rPr lang="pt-BR" sz="2000" i="1">
                          <a:solidFill>
                            <a:srgbClr val="FF0000"/>
                          </a:solidFill>
                          <a:latin typeface="Cambria Math" panose="02040503050406030204" pitchFamily="18" charset="0"/>
                        </a:rPr>
                        <m:t>=16</m:t>
                      </m:r>
                      <m:r>
                        <a:rPr lang="pt-BR" sz="2000" i="1">
                          <a:solidFill>
                            <a:srgbClr val="FF0000"/>
                          </a:solidFill>
                          <a:latin typeface="Cambria Math" panose="02040503050406030204" pitchFamily="18" charset="0"/>
                        </a:rPr>
                        <m:t>𝑉</m:t>
                      </m:r>
                      <m:r>
                        <a:rPr lang="pt-BR" sz="2000" i="1">
                          <a:solidFill>
                            <a:srgbClr val="FF0000"/>
                          </a:solidFill>
                          <a:latin typeface="Cambria Math" panose="02040503050406030204" pitchFamily="18" charset="0"/>
                        </a:rPr>
                        <m:t>−</m:t>
                      </m:r>
                      <m:d>
                        <m:dPr>
                          <m:ctrlPr>
                            <a:rPr lang="pt-BR" sz="2000" i="1">
                              <a:solidFill>
                                <a:srgbClr val="FF0000"/>
                              </a:solidFill>
                              <a:latin typeface="Cambria Math" panose="02040503050406030204" pitchFamily="18" charset="0"/>
                            </a:rPr>
                          </m:ctrlPr>
                        </m:dPr>
                        <m:e>
                          <m:r>
                            <a:rPr lang="pt-BR" sz="2000" i="1">
                              <a:solidFill>
                                <a:srgbClr val="FF0000"/>
                              </a:solidFill>
                              <a:latin typeface="Cambria Math" panose="02040503050406030204" pitchFamily="18" charset="0"/>
                            </a:rPr>
                            <m:t>5,625</m:t>
                          </m:r>
                          <m:r>
                            <a:rPr lang="pt-BR" sz="2000" i="1">
                              <a:solidFill>
                                <a:srgbClr val="FF0000"/>
                              </a:solidFill>
                              <a:latin typeface="Cambria Math" panose="02040503050406030204" pitchFamily="18" charset="0"/>
                            </a:rPr>
                            <m:t>𝑚𝐴</m:t>
                          </m:r>
                        </m:e>
                      </m:d>
                      <m:d>
                        <m:dPr>
                          <m:ctrlPr>
                            <a:rPr lang="pt-BR" sz="2000" i="1">
                              <a:solidFill>
                                <a:srgbClr val="FF0000"/>
                              </a:solidFill>
                              <a:latin typeface="Cambria Math" panose="02040503050406030204" pitchFamily="18" charset="0"/>
                            </a:rPr>
                          </m:ctrlPr>
                        </m:dPr>
                        <m:e>
                          <m:r>
                            <a:rPr lang="pt-BR" sz="2000" i="1">
                              <a:solidFill>
                                <a:srgbClr val="FF0000"/>
                              </a:solidFill>
                              <a:latin typeface="Cambria Math" panose="02040503050406030204" pitchFamily="18" charset="0"/>
                            </a:rPr>
                            <m:t>2</m:t>
                          </m:r>
                          <m:r>
                            <a:rPr lang="pt-BR" sz="2000" i="1">
                              <a:solidFill>
                                <a:srgbClr val="FF0000"/>
                              </a:solidFill>
                              <a:latin typeface="Cambria Math" panose="02040503050406030204" pitchFamily="18" charset="0"/>
                            </a:rPr>
                            <m:t>𝑘</m:t>
                          </m:r>
                          <m:r>
                            <a:rPr lang="pt-BR" sz="2000" i="1">
                              <a:solidFill>
                                <a:srgbClr val="FF0000"/>
                              </a:solidFill>
                              <a:latin typeface="Cambria Math" panose="02040503050406030204" pitchFamily="18" charset="0"/>
                            </a:rPr>
                            <m:t>𝛺</m:t>
                          </m:r>
                        </m:e>
                      </m:d>
                      <m:r>
                        <a:rPr lang="pt-BR" sz="2000" i="1">
                          <a:solidFill>
                            <a:srgbClr val="FF0000"/>
                          </a:solidFill>
                          <a:latin typeface="Cambria Math" panose="02040503050406030204" pitchFamily="18" charset="0"/>
                        </a:rPr>
                        <m:t>=16</m:t>
                      </m:r>
                      <m:r>
                        <a:rPr lang="pt-BR" sz="2000" i="1">
                          <a:solidFill>
                            <a:srgbClr val="FF0000"/>
                          </a:solidFill>
                          <a:latin typeface="Cambria Math" panose="02040503050406030204" pitchFamily="18" charset="0"/>
                        </a:rPr>
                        <m:t>𝑉</m:t>
                      </m:r>
                      <m:r>
                        <a:rPr lang="pt-BR" sz="2000" i="1">
                          <a:solidFill>
                            <a:srgbClr val="FF0000"/>
                          </a:solidFill>
                          <a:latin typeface="Cambria Math" panose="02040503050406030204" pitchFamily="18" charset="0"/>
                        </a:rPr>
                        <m:t>−11,25</m:t>
                      </m:r>
                      <m:r>
                        <a:rPr lang="pt-BR" sz="2000" i="1">
                          <a:solidFill>
                            <a:srgbClr val="FF0000"/>
                          </a:solidFill>
                          <a:latin typeface="Cambria Math" panose="02040503050406030204" pitchFamily="18" charset="0"/>
                        </a:rPr>
                        <m:t>𝑉</m:t>
                      </m:r>
                      <m:r>
                        <a:rPr lang="pt-BR" sz="2000" i="1">
                          <a:solidFill>
                            <a:srgbClr val="FF0000"/>
                          </a:solidFill>
                          <a:latin typeface="Cambria Math" panose="02040503050406030204" pitchFamily="18" charset="0"/>
                        </a:rPr>
                        <m:t>=</m:t>
                      </m:r>
                      <m:r>
                        <a:rPr lang="pt-BR" sz="2000" b="1" i="1">
                          <a:solidFill>
                            <a:srgbClr val="FF0000"/>
                          </a:solidFill>
                          <a:latin typeface="Cambria Math" panose="02040503050406030204" pitchFamily="18" charset="0"/>
                        </a:rPr>
                        <m:t>𝟒</m:t>
                      </m:r>
                      <m:r>
                        <a:rPr lang="pt-BR" sz="2000" b="1" i="1">
                          <a:solidFill>
                            <a:srgbClr val="FF0000"/>
                          </a:solidFill>
                          <a:latin typeface="Cambria Math" panose="02040503050406030204" pitchFamily="18" charset="0"/>
                        </a:rPr>
                        <m:t>,</m:t>
                      </m:r>
                      <m:r>
                        <a:rPr lang="pt-BR" sz="2000" b="1" i="1">
                          <a:solidFill>
                            <a:srgbClr val="FF0000"/>
                          </a:solidFill>
                          <a:latin typeface="Cambria Math" panose="02040503050406030204" pitchFamily="18" charset="0"/>
                        </a:rPr>
                        <m:t>𝟕𝟓</m:t>
                      </m:r>
                      <m:r>
                        <a:rPr lang="pt-BR" sz="2000" b="1" i="1">
                          <a:solidFill>
                            <a:srgbClr val="FF0000"/>
                          </a:solidFill>
                          <a:latin typeface="Cambria Math" panose="02040503050406030204" pitchFamily="18" charset="0"/>
                        </a:rPr>
                        <m:t>𝑽</m:t>
                      </m:r>
                    </m:oMath>
                  </m:oMathPara>
                </a14:m>
                <a:endParaRPr lang="pt-BR" sz="2000" b="1" dirty="0">
                  <a:solidFill>
                    <a:srgbClr val="FF0000"/>
                  </a:solidFill>
                </a:endParaRPr>
              </a:p>
              <a:p>
                <a:pPr marL="0" indent="0">
                  <a:lnSpc>
                    <a:spcPct val="150000"/>
                  </a:lnSpc>
                  <a:buNone/>
                </a:pPr>
                <a:endParaRPr lang="pt-BR" sz="2000" baseline="-25000" dirty="0"/>
              </a:p>
            </p:txBody>
          </p:sp>
        </mc:Choice>
        <mc:Fallback xmlns="">
          <p:sp>
            <p:nvSpPr>
              <p:cNvPr id="3" name="Content Placeholder 2">
                <a:extLst>
                  <a:ext uri="{FF2B5EF4-FFF2-40B4-BE49-F238E27FC236}">
                    <a16:creationId xmlns:a16="http://schemas.microsoft.com/office/drawing/2014/main" id="{E9126073-B7E1-4DF1-9BBF-EA909599E198}"/>
                  </a:ext>
                </a:extLst>
              </p:cNvPr>
              <p:cNvSpPr>
                <a:spLocks noGrp="1" noRot="1" noChangeAspect="1" noMove="1" noResize="1" noEditPoints="1" noAdjustHandles="1" noChangeArrowheads="1" noChangeShapeType="1" noTextEdit="1"/>
              </p:cNvSpPr>
              <p:nvPr>
                <p:ph sz="half" idx="1"/>
              </p:nvPr>
            </p:nvSpPr>
            <p:spPr>
              <a:xfrm>
                <a:off x="838200" y="1825624"/>
                <a:ext cx="7460974" cy="5032375"/>
              </a:xfrm>
              <a:blipFill>
                <a:blip r:embed="rId3"/>
                <a:stretch>
                  <a:fillRect l="-1145" t="-1695"/>
                </a:stretch>
              </a:blipFill>
            </p:spPr>
            <p:txBody>
              <a:bodyPr/>
              <a:lstStyle/>
              <a:p>
                <a:r>
                  <a:rPr lang="pt-BR">
                    <a:noFill/>
                  </a:rPr>
                  <a:t> </a:t>
                </a:r>
              </a:p>
            </p:txBody>
          </p:sp>
        </mc:Fallback>
      </mc:AlternateContent>
      <p:sp>
        <p:nvSpPr>
          <p:cNvPr id="4" name="Footer Placeholder 3">
            <a:extLst>
              <a:ext uri="{FF2B5EF4-FFF2-40B4-BE49-F238E27FC236}">
                <a16:creationId xmlns:a16="http://schemas.microsoft.com/office/drawing/2014/main" id="{5F7ED45D-C345-4764-8712-61D37F8C2D60}"/>
              </a:ext>
            </a:extLst>
          </p:cNvPr>
          <p:cNvSpPr>
            <a:spLocks noGrp="1"/>
          </p:cNvSpPr>
          <p:nvPr>
            <p:ph type="ftr" sz="quarter" idx="11"/>
          </p:nvPr>
        </p:nvSpPr>
        <p:spPr/>
        <p:txBody>
          <a:bodyPr/>
          <a:lstStyle/>
          <a:p>
            <a:r>
              <a:rPr lang="en-US" altLang="en-US" dirty="0"/>
              <a:t>Prof. Elyr Teixeira</a:t>
            </a:r>
          </a:p>
        </p:txBody>
      </p:sp>
    </p:spTree>
    <p:extLst>
      <p:ext uri="{BB962C8B-B14F-4D97-AF65-F5344CB8AC3E}">
        <p14:creationId xmlns:p14="http://schemas.microsoft.com/office/powerpoint/2010/main" val="3594232470"/>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EF88CE02-4782-4925-84C5-19237DDA72D1}"/>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7244098" y="1323789"/>
            <a:ext cx="4947902" cy="53550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a:extLst>
              <a:ext uri="{FF2B5EF4-FFF2-40B4-BE49-F238E27FC236}">
                <a16:creationId xmlns:a16="http://schemas.microsoft.com/office/drawing/2014/main" id="{B9A0C369-2F8C-4AF0-AF07-063D9BFC890E}"/>
              </a:ext>
            </a:extLst>
          </p:cNvPr>
          <p:cNvSpPr>
            <a:spLocks noGrp="1"/>
          </p:cNvSpPr>
          <p:nvPr>
            <p:ph type="title"/>
          </p:nvPr>
        </p:nvSpPr>
        <p:spPr>
          <a:xfrm>
            <a:off x="838200" y="365125"/>
            <a:ext cx="11353800" cy="1325563"/>
          </a:xfrm>
        </p:spPr>
        <p:txBody>
          <a:bodyPr/>
          <a:lstStyle/>
          <a:p>
            <a:r>
              <a:rPr lang="pt-BR" dirty="0"/>
              <a:t>Configuração com polarização fixa</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9126073-B7E1-4DF1-9BBF-EA909599E198}"/>
                  </a:ext>
                </a:extLst>
              </p:cNvPr>
              <p:cNvSpPr>
                <a:spLocks noGrp="1"/>
              </p:cNvSpPr>
              <p:nvPr>
                <p:ph sz="half" idx="1"/>
              </p:nvPr>
            </p:nvSpPr>
            <p:spPr>
              <a:xfrm>
                <a:off x="838200" y="1825624"/>
                <a:ext cx="7460974" cy="5032375"/>
              </a:xfrm>
            </p:spPr>
            <p:txBody>
              <a:bodyPr>
                <a:normAutofit/>
              </a:bodyPr>
              <a:lstStyle/>
              <a:p>
                <a:r>
                  <a:rPr lang="pt-BR" sz="2400" dirty="0">
                    <a:solidFill>
                      <a:srgbClr val="FF0000"/>
                    </a:solidFill>
                  </a:rPr>
                  <a:t>R: </a:t>
                </a:r>
                <a:r>
                  <a:rPr lang="pt-BR" sz="2400" u="sng" dirty="0">
                    <a:solidFill>
                      <a:srgbClr val="FF0000"/>
                    </a:solidFill>
                  </a:rPr>
                  <a:t>Método matemático</a:t>
                </a:r>
              </a:p>
              <a:p>
                <a:pPr marL="457200" indent="-457200">
                  <a:lnSpc>
                    <a:spcPct val="150000"/>
                  </a:lnSpc>
                  <a:buAutoNum type="alphaLcParenR"/>
                </a:pPr>
                <a:r>
                  <a:rPr lang="pt-BR" sz="2000" dirty="0">
                    <a:solidFill>
                      <a:srgbClr val="FF0000"/>
                    </a:solidFill>
                  </a:rPr>
                  <a:t>V</a:t>
                </a:r>
                <a:r>
                  <a:rPr lang="pt-BR" sz="2000" baseline="-25000" dirty="0">
                    <a:solidFill>
                      <a:srgbClr val="FF0000"/>
                    </a:solidFill>
                  </a:rPr>
                  <a:t>GSQ</a:t>
                </a:r>
                <a:r>
                  <a:rPr lang="pt-BR" sz="2000" dirty="0">
                    <a:solidFill>
                      <a:srgbClr val="FF0000"/>
                    </a:solidFill>
                  </a:rPr>
                  <a:t>= -V</a:t>
                </a:r>
                <a:r>
                  <a:rPr lang="pt-BR" sz="2000" baseline="-25000" dirty="0">
                    <a:solidFill>
                      <a:srgbClr val="FF0000"/>
                    </a:solidFill>
                  </a:rPr>
                  <a:t>GG </a:t>
                </a:r>
                <a:r>
                  <a:rPr lang="pt-BR" sz="2000" dirty="0">
                    <a:solidFill>
                      <a:srgbClr val="FF0000"/>
                    </a:solidFill>
                  </a:rPr>
                  <a:t>= </a:t>
                </a:r>
                <a:r>
                  <a:rPr lang="pt-BR" sz="2000" b="1" dirty="0">
                    <a:solidFill>
                      <a:srgbClr val="FF0000"/>
                    </a:solidFill>
                  </a:rPr>
                  <a:t>-2V</a:t>
                </a:r>
                <a:endParaRPr lang="pt-BR" sz="2000" i="0" dirty="0">
                  <a:solidFill>
                    <a:srgbClr val="FF0000"/>
                  </a:solidFill>
                  <a:latin typeface="Cambria Math" panose="02040503050406030204" pitchFamily="18" charset="0"/>
                </a:endParaRPr>
              </a:p>
              <a:p>
                <a:pPr marL="457200" indent="-457200">
                  <a:lnSpc>
                    <a:spcPct val="150000"/>
                  </a:lnSpc>
                  <a:buAutoNum type="alphaLcParenR"/>
                </a:pPr>
                <a14:m>
                  <m:oMath xmlns:m="http://schemas.openxmlformats.org/officeDocument/2006/math">
                    <m:r>
                      <m:rPr>
                        <m:sty m:val="p"/>
                      </m:rPr>
                      <a:rPr lang="pt-BR" sz="2000">
                        <a:solidFill>
                          <a:srgbClr val="FF0000"/>
                        </a:solidFill>
                        <a:latin typeface="Cambria Math" panose="02040503050406030204" pitchFamily="18" charset="0"/>
                      </a:rPr>
                      <m:t>I</m:t>
                    </m:r>
                    <m:r>
                      <m:rPr>
                        <m:sty m:val="p"/>
                      </m:rPr>
                      <a:rPr lang="pt-BR" sz="2000" baseline="-25000">
                        <a:solidFill>
                          <a:srgbClr val="FF0000"/>
                        </a:solidFill>
                        <a:latin typeface="Cambria Math" panose="02040503050406030204" pitchFamily="18" charset="0"/>
                      </a:rPr>
                      <m:t>DQ</m:t>
                    </m:r>
                    <m:r>
                      <a:rPr lang="pt-BR" sz="2000">
                        <a:solidFill>
                          <a:srgbClr val="FF0000"/>
                        </a:solidFill>
                        <a:latin typeface="Cambria Math" panose="02040503050406030204" pitchFamily="18" charset="0"/>
                      </a:rPr>
                      <m:t>=</m:t>
                    </m:r>
                    <m:sSub>
                      <m:sSubPr>
                        <m:ctrlPr>
                          <a:rPr lang="pt-BR" sz="2000" i="1">
                            <a:solidFill>
                              <a:srgbClr val="FF0000"/>
                            </a:solidFill>
                            <a:latin typeface="Cambria Math" panose="02040503050406030204" pitchFamily="18" charset="0"/>
                          </a:rPr>
                        </m:ctrlPr>
                      </m:sSubPr>
                      <m:e>
                        <m:r>
                          <m:rPr>
                            <m:sty m:val="p"/>
                          </m:rPr>
                          <a:rPr lang="pt-BR" sz="2000">
                            <a:solidFill>
                              <a:srgbClr val="FF0000"/>
                            </a:solidFill>
                            <a:latin typeface="Cambria Math" panose="02040503050406030204" pitchFamily="18" charset="0"/>
                          </a:rPr>
                          <m:t>I</m:t>
                        </m:r>
                      </m:e>
                      <m:sub>
                        <m:r>
                          <m:rPr>
                            <m:sty m:val="p"/>
                          </m:rPr>
                          <a:rPr lang="pt-BR" sz="2000">
                            <a:solidFill>
                              <a:srgbClr val="FF0000"/>
                            </a:solidFill>
                            <a:latin typeface="Cambria Math" panose="02040503050406030204" pitchFamily="18" charset="0"/>
                          </a:rPr>
                          <m:t>DSS</m:t>
                        </m:r>
                      </m:sub>
                    </m:sSub>
                    <m:sSup>
                      <m:sSupPr>
                        <m:ctrlPr>
                          <a:rPr lang="pt-BR" sz="2000" i="1">
                            <a:solidFill>
                              <a:srgbClr val="FF0000"/>
                            </a:solidFill>
                            <a:latin typeface="Cambria Math" panose="02040503050406030204" pitchFamily="18" charset="0"/>
                          </a:rPr>
                        </m:ctrlPr>
                      </m:sSupPr>
                      <m:e>
                        <m:d>
                          <m:dPr>
                            <m:ctrlPr>
                              <a:rPr lang="pt-BR" sz="2000" i="1">
                                <a:solidFill>
                                  <a:srgbClr val="FF0000"/>
                                </a:solidFill>
                                <a:latin typeface="Cambria Math" panose="02040503050406030204" pitchFamily="18" charset="0"/>
                              </a:rPr>
                            </m:ctrlPr>
                          </m:dPr>
                          <m:e>
                            <m:r>
                              <a:rPr lang="pt-BR" sz="2000" i="1">
                                <a:solidFill>
                                  <a:srgbClr val="FF0000"/>
                                </a:solidFill>
                                <a:latin typeface="Cambria Math" panose="02040503050406030204" pitchFamily="18" charset="0"/>
                              </a:rPr>
                              <m:t>1−</m:t>
                            </m:r>
                            <m:f>
                              <m:fPr>
                                <m:ctrlPr>
                                  <a:rPr lang="pt-BR" sz="2000" i="1">
                                    <a:solidFill>
                                      <a:srgbClr val="FF0000"/>
                                    </a:solidFill>
                                    <a:latin typeface="Cambria Math" panose="02040503050406030204" pitchFamily="18" charset="0"/>
                                  </a:rPr>
                                </m:ctrlPr>
                              </m:fPr>
                              <m:num>
                                <m:r>
                                  <a:rPr lang="pt-BR" sz="2000" i="1">
                                    <a:solidFill>
                                      <a:srgbClr val="FF0000"/>
                                    </a:solidFill>
                                    <a:latin typeface="Cambria Math" panose="02040503050406030204" pitchFamily="18" charset="0"/>
                                  </a:rPr>
                                  <m:t>𝑉</m:t>
                                </m:r>
                                <m:r>
                                  <a:rPr lang="pt-BR" sz="2000" i="1" baseline="-25000">
                                    <a:solidFill>
                                      <a:srgbClr val="FF0000"/>
                                    </a:solidFill>
                                    <a:latin typeface="Cambria Math" panose="02040503050406030204" pitchFamily="18" charset="0"/>
                                  </a:rPr>
                                  <m:t>𝐺𝑆𝑄</m:t>
                                </m:r>
                              </m:num>
                              <m:den>
                                <m:r>
                                  <a:rPr lang="pt-BR" sz="2000" i="1">
                                    <a:solidFill>
                                      <a:srgbClr val="FF0000"/>
                                    </a:solidFill>
                                    <a:latin typeface="Cambria Math" panose="02040503050406030204" pitchFamily="18" charset="0"/>
                                  </a:rPr>
                                  <m:t>𝑉</m:t>
                                </m:r>
                                <m:r>
                                  <a:rPr lang="pt-BR" sz="2000" i="1" baseline="-25000">
                                    <a:solidFill>
                                      <a:srgbClr val="FF0000"/>
                                    </a:solidFill>
                                    <a:latin typeface="Cambria Math" panose="02040503050406030204" pitchFamily="18" charset="0"/>
                                  </a:rPr>
                                  <m:t>𝑝</m:t>
                                </m:r>
                              </m:den>
                            </m:f>
                          </m:e>
                        </m:d>
                      </m:e>
                      <m:sup>
                        <m:r>
                          <a:rPr lang="pt-BR" sz="2000" i="1">
                            <a:solidFill>
                              <a:srgbClr val="FF0000"/>
                            </a:solidFill>
                            <a:latin typeface="Cambria Math" panose="02040503050406030204" pitchFamily="18" charset="0"/>
                          </a:rPr>
                          <m:t>2</m:t>
                        </m:r>
                      </m:sup>
                    </m:sSup>
                    <m:r>
                      <a:rPr lang="pt-BR" sz="2000" i="1">
                        <a:solidFill>
                          <a:srgbClr val="FF0000"/>
                        </a:solidFill>
                        <a:latin typeface="Cambria Math" panose="02040503050406030204" pitchFamily="18" charset="0"/>
                      </a:rPr>
                      <m:t>=</m:t>
                    </m:r>
                    <m:r>
                      <a:rPr lang="pt-BR" sz="2000">
                        <a:solidFill>
                          <a:srgbClr val="FF0000"/>
                        </a:solidFill>
                        <a:latin typeface="Cambria Math" panose="02040503050406030204" pitchFamily="18" charset="0"/>
                      </a:rPr>
                      <m:t>10</m:t>
                    </m:r>
                    <m:r>
                      <m:rPr>
                        <m:sty m:val="p"/>
                      </m:rPr>
                      <a:rPr lang="pt-BR" sz="2000">
                        <a:solidFill>
                          <a:srgbClr val="FF0000"/>
                        </a:solidFill>
                        <a:latin typeface="Cambria Math" panose="02040503050406030204" pitchFamily="18" charset="0"/>
                      </a:rPr>
                      <m:t>mA</m:t>
                    </m:r>
                    <m:sSup>
                      <m:sSupPr>
                        <m:ctrlPr>
                          <a:rPr lang="pt-BR" sz="2000" i="1">
                            <a:solidFill>
                              <a:srgbClr val="FF0000"/>
                            </a:solidFill>
                            <a:latin typeface="Cambria Math" panose="02040503050406030204" pitchFamily="18" charset="0"/>
                          </a:rPr>
                        </m:ctrlPr>
                      </m:sSupPr>
                      <m:e>
                        <m:d>
                          <m:dPr>
                            <m:ctrlPr>
                              <a:rPr lang="pt-BR" sz="2000" i="1">
                                <a:solidFill>
                                  <a:srgbClr val="FF0000"/>
                                </a:solidFill>
                                <a:latin typeface="Cambria Math" panose="02040503050406030204" pitchFamily="18" charset="0"/>
                              </a:rPr>
                            </m:ctrlPr>
                          </m:dPr>
                          <m:e>
                            <m:r>
                              <a:rPr lang="pt-BR" sz="2000" i="1">
                                <a:solidFill>
                                  <a:srgbClr val="FF0000"/>
                                </a:solidFill>
                                <a:latin typeface="Cambria Math" panose="02040503050406030204" pitchFamily="18" charset="0"/>
                              </a:rPr>
                              <m:t>1−</m:t>
                            </m:r>
                            <m:f>
                              <m:fPr>
                                <m:ctrlPr>
                                  <a:rPr lang="pt-BR" sz="2000" i="1">
                                    <a:solidFill>
                                      <a:srgbClr val="FF0000"/>
                                    </a:solidFill>
                                    <a:latin typeface="Cambria Math" panose="02040503050406030204" pitchFamily="18" charset="0"/>
                                  </a:rPr>
                                </m:ctrlPr>
                              </m:fPr>
                              <m:num>
                                <m:r>
                                  <a:rPr lang="pt-BR" sz="2000" i="1">
                                    <a:solidFill>
                                      <a:srgbClr val="FF0000"/>
                                    </a:solidFill>
                                    <a:latin typeface="Cambria Math" panose="02040503050406030204" pitchFamily="18" charset="0"/>
                                  </a:rPr>
                                  <m:t>−2</m:t>
                                </m:r>
                              </m:num>
                              <m:den>
                                <m:r>
                                  <a:rPr lang="pt-BR" sz="2000" i="1">
                                    <a:solidFill>
                                      <a:srgbClr val="FF0000"/>
                                    </a:solidFill>
                                    <a:latin typeface="Cambria Math" panose="02040503050406030204" pitchFamily="18" charset="0"/>
                                  </a:rPr>
                                  <m:t>−8</m:t>
                                </m:r>
                              </m:den>
                            </m:f>
                          </m:e>
                        </m:d>
                      </m:e>
                      <m:sup>
                        <m:r>
                          <a:rPr lang="pt-BR" sz="2000" i="1">
                            <a:solidFill>
                              <a:srgbClr val="FF0000"/>
                            </a:solidFill>
                            <a:latin typeface="Cambria Math" panose="02040503050406030204" pitchFamily="18" charset="0"/>
                          </a:rPr>
                          <m:t>2</m:t>
                        </m:r>
                      </m:sup>
                    </m:sSup>
                    <m:r>
                      <a:rPr lang="pt-BR" sz="2000" i="1">
                        <a:solidFill>
                          <a:srgbClr val="FF0000"/>
                        </a:solidFill>
                        <a:latin typeface="Cambria Math" panose="02040503050406030204" pitchFamily="18" charset="0"/>
                      </a:rPr>
                      <m:t>=10</m:t>
                    </m:r>
                    <m:r>
                      <m:rPr>
                        <m:sty m:val="p"/>
                      </m:rPr>
                      <a:rPr lang="pt-BR" sz="2000">
                        <a:solidFill>
                          <a:srgbClr val="FF0000"/>
                        </a:solidFill>
                        <a:latin typeface="Cambria Math" panose="02040503050406030204" pitchFamily="18" charset="0"/>
                      </a:rPr>
                      <m:t>mA</m:t>
                    </m:r>
                    <m:d>
                      <m:dPr>
                        <m:ctrlPr>
                          <a:rPr lang="pt-BR" sz="2000" i="1">
                            <a:solidFill>
                              <a:srgbClr val="FF0000"/>
                            </a:solidFill>
                            <a:latin typeface="Cambria Math" panose="02040503050406030204" pitchFamily="18" charset="0"/>
                          </a:rPr>
                        </m:ctrlPr>
                      </m:dPr>
                      <m:e>
                        <m:r>
                          <a:rPr lang="pt-BR" sz="2000">
                            <a:solidFill>
                              <a:srgbClr val="FF0000"/>
                            </a:solidFill>
                            <a:latin typeface="Cambria Math" panose="02040503050406030204" pitchFamily="18" charset="0"/>
                          </a:rPr>
                          <m:t>1−0,25</m:t>
                        </m:r>
                      </m:e>
                    </m:d>
                    <m:r>
                      <a:rPr lang="pt-BR" sz="2000" baseline="30000">
                        <a:solidFill>
                          <a:srgbClr val="FF0000"/>
                        </a:solidFill>
                        <a:latin typeface="Cambria Math" panose="02040503050406030204" pitchFamily="18" charset="0"/>
                      </a:rPr>
                      <m:t>2</m:t>
                    </m:r>
                    <m:r>
                      <a:rPr lang="pt-BR" sz="2000">
                        <a:solidFill>
                          <a:srgbClr val="FF0000"/>
                        </a:solidFill>
                        <a:latin typeface="Cambria Math" panose="02040503050406030204" pitchFamily="18" charset="0"/>
                      </a:rPr>
                      <m:t>=10</m:t>
                    </m:r>
                    <m:r>
                      <m:rPr>
                        <m:sty m:val="p"/>
                      </m:rPr>
                      <a:rPr lang="pt-BR" sz="2000">
                        <a:solidFill>
                          <a:srgbClr val="FF0000"/>
                        </a:solidFill>
                        <a:latin typeface="Cambria Math" panose="02040503050406030204" pitchFamily="18" charset="0"/>
                      </a:rPr>
                      <m:t>mA</m:t>
                    </m:r>
                    <m:d>
                      <m:dPr>
                        <m:ctrlPr>
                          <a:rPr lang="pt-BR" sz="2000" i="1">
                            <a:solidFill>
                              <a:srgbClr val="FF0000"/>
                            </a:solidFill>
                            <a:latin typeface="Cambria Math" panose="02040503050406030204" pitchFamily="18" charset="0"/>
                          </a:rPr>
                        </m:ctrlPr>
                      </m:dPr>
                      <m:e>
                        <m:r>
                          <a:rPr lang="pt-BR" sz="2000">
                            <a:solidFill>
                              <a:srgbClr val="FF0000"/>
                            </a:solidFill>
                            <a:latin typeface="Cambria Math" panose="02040503050406030204" pitchFamily="18" charset="0"/>
                          </a:rPr>
                          <m:t>0,75</m:t>
                        </m:r>
                      </m:e>
                    </m:d>
                    <m:r>
                      <a:rPr lang="pt-BR" sz="2000" baseline="30000">
                        <a:solidFill>
                          <a:srgbClr val="FF0000"/>
                        </a:solidFill>
                        <a:latin typeface="Cambria Math" panose="02040503050406030204" pitchFamily="18" charset="0"/>
                      </a:rPr>
                      <m:t>2</m:t>
                    </m:r>
                    <m:r>
                      <a:rPr lang="pt-BR" sz="2000">
                        <a:solidFill>
                          <a:srgbClr val="FF0000"/>
                        </a:solidFill>
                        <a:latin typeface="Cambria Math" panose="02040503050406030204" pitchFamily="18" charset="0"/>
                      </a:rPr>
                      <m:t>=</m:t>
                    </m:r>
                    <m:r>
                      <a:rPr lang="pt-BR" sz="2000" b="1">
                        <a:solidFill>
                          <a:srgbClr val="FF0000"/>
                        </a:solidFill>
                        <a:latin typeface="Cambria Math" panose="02040503050406030204" pitchFamily="18" charset="0"/>
                      </a:rPr>
                      <m:t>𝟓</m:t>
                    </m:r>
                    <m:r>
                      <a:rPr lang="pt-BR" sz="2000" b="1">
                        <a:solidFill>
                          <a:srgbClr val="FF0000"/>
                        </a:solidFill>
                        <a:latin typeface="Cambria Math" panose="02040503050406030204" pitchFamily="18" charset="0"/>
                      </a:rPr>
                      <m:t>,</m:t>
                    </m:r>
                    <m:r>
                      <a:rPr lang="pt-BR" sz="2000" b="1">
                        <a:solidFill>
                          <a:srgbClr val="FF0000"/>
                        </a:solidFill>
                        <a:latin typeface="Cambria Math" panose="02040503050406030204" pitchFamily="18" charset="0"/>
                      </a:rPr>
                      <m:t>𝟔𝟐𝟓𝐦𝐀</m:t>
                    </m:r>
                    <m:r>
                      <a:rPr lang="pt-BR" sz="2000">
                        <a:solidFill>
                          <a:srgbClr val="FF0000"/>
                        </a:solidFill>
                        <a:latin typeface="Cambria Math" panose="02040503050406030204" pitchFamily="18" charset="0"/>
                      </a:rPr>
                      <m:t> </m:t>
                    </m:r>
                  </m:oMath>
                </a14:m>
                <a:endParaRPr lang="pt-BR" sz="2000" dirty="0">
                  <a:solidFill>
                    <a:srgbClr val="FF0000"/>
                  </a:solidFill>
                </a:endParaRPr>
              </a:p>
              <a:p>
                <a:pPr marL="0" indent="0">
                  <a:lnSpc>
                    <a:spcPct val="150000"/>
                  </a:lnSpc>
                  <a:buNone/>
                </a:pPr>
                <a14:m>
                  <m:oMathPara xmlns:m="http://schemas.openxmlformats.org/officeDocument/2006/math">
                    <m:oMathParaPr>
                      <m:jc m:val="left"/>
                    </m:oMathParaPr>
                    <m:oMath xmlns:m="http://schemas.openxmlformats.org/officeDocument/2006/math">
                      <m:r>
                        <m:rPr>
                          <m:sty m:val="p"/>
                        </m:rPr>
                        <a:rPr lang="pt-BR" sz="2000" b="0" i="0" smtClean="0">
                          <a:solidFill>
                            <a:srgbClr val="FF0000"/>
                          </a:solidFill>
                          <a:latin typeface="Cambria Math" panose="02040503050406030204" pitchFamily="18" charset="0"/>
                        </a:rPr>
                        <m:t>c</m:t>
                      </m:r>
                      <m:r>
                        <a:rPr lang="pt-BR" sz="2000" b="0" i="0" smtClean="0">
                          <a:solidFill>
                            <a:srgbClr val="FF0000"/>
                          </a:solidFill>
                          <a:latin typeface="Cambria Math" panose="02040503050406030204" pitchFamily="18" charset="0"/>
                        </a:rPr>
                        <m:t>)</m:t>
                      </m:r>
                      <m:r>
                        <a:rPr lang="pt-BR" sz="2000" b="0" i="1" smtClean="0">
                          <a:solidFill>
                            <a:srgbClr val="FF0000"/>
                          </a:solidFill>
                          <a:latin typeface="Cambria Math" panose="02040503050406030204" pitchFamily="18" charset="0"/>
                        </a:rPr>
                        <m:t>     </m:t>
                      </m:r>
                      <m:r>
                        <a:rPr lang="pt-BR" sz="2000" i="1">
                          <a:solidFill>
                            <a:srgbClr val="FF0000"/>
                          </a:solidFill>
                          <a:latin typeface="Cambria Math" panose="02040503050406030204" pitchFamily="18" charset="0"/>
                        </a:rPr>
                        <m:t>𝑉</m:t>
                      </m:r>
                      <m:r>
                        <a:rPr lang="pt-BR" sz="2000" i="1" baseline="-25000">
                          <a:solidFill>
                            <a:srgbClr val="FF0000"/>
                          </a:solidFill>
                          <a:latin typeface="Cambria Math" panose="02040503050406030204" pitchFamily="18" charset="0"/>
                        </a:rPr>
                        <m:t>𝐷𝑆</m:t>
                      </m:r>
                      <m:r>
                        <a:rPr lang="pt-BR" sz="2000" i="1">
                          <a:solidFill>
                            <a:srgbClr val="FF0000"/>
                          </a:solidFill>
                          <a:latin typeface="Cambria Math" panose="02040503050406030204" pitchFamily="18" charset="0"/>
                        </a:rPr>
                        <m:t>=</m:t>
                      </m:r>
                      <m:sSub>
                        <m:sSubPr>
                          <m:ctrlPr>
                            <a:rPr lang="pt-BR" sz="2000" i="1" smtClean="0">
                              <a:solidFill>
                                <a:srgbClr val="FF0000"/>
                              </a:solidFill>
                              <a:latin typeface="Cambria Math" panose="02040503050406030204" pitchFamily="18" charset="0"/>
                            </a:rPr>
                          </m:ctrlPr>
                        </m:sSubPr>
                        <m:e>
                          <m:r>
                            <a:rPr lang="pt-BR" sz="2000" b="0" i="1" smtClean="0">
                              <a:solidFill>
                                <a:srgbClr val="FF0000"/>
                              </a:solidFill>
                              <a:latin typeface="Cambria Math" panose="02040503050406030204" pitchFamily="18" charset="0"/>
                            </a:rPr>
                            <m:t>𝑉</m:t>
                          </m:r>
                        </m:e>
                        <m:sub>
                          <m:r>
                            <a:rPr lang="pt-BR" sz="2000" b="0" i="1" smtClean="0">
                              <a:solidFill>
                                <a:srgbClr val="FF0000"/>
                              </a:solidFill>
                              <a:latin typeface="Cambria Math" panose="02040503050406030204" pitchFamily="18" charset="0"/>
                            </a:rPr>
                            <m:t>𝐷𝐷</m:t>
                          </m:r>
                        </m:sub>
                      </m:sSub>
                      <m:r>
                        <a:rPr lang="pt-BR" sz="2000" b="0" i="1" smtClean="0">
                          <a:solidFill>
                            <a:srgbClr val="FF0000"/>
                          </a:solidFill>
                          <a:latin typeface="Cambria Math" panose="02040503050406030204" pitchFamily="18" charset="0"/>
                        </a:rPr>
                        <m:t>−</m:t>
                      </m:r>
                      <m:sSub>
                        <m:sSubPr>
                          <m:ctrlPr>
                            <a:rPr lang="pt-BR" sz="2000" i="1">
                              <a:solidFill>
                                <a:srgbClr val="FF0000"/>
                              </a:solidFill>
                              <a:latin typeface="Cambria Math" panose="02040503050406030204" pitchFamily="18" charset="0"/>
                            </a:rPr>
                          </m:ctrlPr>
                        </m:sSubPr>
                        <m:e>
                          <m:r>
                            <a:rPr lang="pt-BR" sz="2000" i="1">
                              <a:solidFill>
                                <a:srgbClr val="FF0000"/>
                              </a:solidFill>
                              <a:latin typeface="Cambria Math" panose="02040503050406030204" pitchFamily="18" charset="0"/>
                            </a:rPr>
                            <m:t>𝐼</m:t>
                          </m:r>
                        </m:e>
                        <m:sub>
                          <m:r>
                            <a:rPr lang="pt-BR" sz="2000" i="1">
                              <a:solidFill>
                                <a:srgbClr val="FF0000"/>
                              </a:solidFill>
                              <a:latin typeface="Cambria Math" panose="02040503050406030204" pitchFamily="18" charset="0"/>
                            </a:rPr>
                            <m:t>𝐷</m:t>
                          </m:r>
                        </m:sub>
                      </m:sSub>
                      <m:sSub>
                        <m:sSubPr>
                          <m:ctrlPr>
                            <a:rPr lang="pt-BR" sz="2000" i="1">
                              <a:solidFill>
                                <a:srgbClr val="FF0000"/>
                              </a:solidFill>
                              <a:latin typeface="Cambria Math" panose="02040503050406030204" pitchFamily="18" charset="0"/>
                            </a:rPr>
                          </m:ctrlPr>
                        </m:sSubPr>
                        <m:e>
                          <m:r>
                            <a:rPr lang="pt-BR" sz="2000" i="1">
                              <a:solidFill>
                                <a:srgbClr val="FF0000"/>
                              </a:solidFill>
                              <a:latin typeface="Cambria Math" panose="02040503050406030204" pitchFamily="18" charset="0"/>
                            </a:rPr>
                            <m:t>𝑅</m:t>
                          </m:r>
                        </m:e>
                        <m:sub>
                          <m:r>
                            <a:rPr lang="pt-BR" sz="2000" i="1">
                              <a:solidFill>
                                <a:srgbClr val="FF0000"/>
                              </a:solidFill>
                              <a:latin typeface="Cambria Math" panose="02040503050406030204" pitchFamily="18" charset="0"/>
                            </a:rPr>
                            <m:t>𝐷</m:t>
                          </m:r>
                        </m:sub>
                      </m:sSub>
                      <m:r>
                        <a:rPr lang="pt-BR" sz="2000" b="0" i="1" smtClean="0">
                          <a:solidFill>
                            <a:srgbClr val="FF0000"/>
                          </a:solidFill>
                          <a:latin typeface="Cambria Math" panose="02040503050406030204" pitchFamily="18" charset="0"/>
                        </a:rPr>
                        <m:t>=16</m:t>
                      </m:r>
                      <m:r>
                        <a:rPr lang="pt-BR" sz="2000" b="0" i="1" smtClean="0">
                          <a:solidFill>
                            <a:srgbClr val="FF0000"/>
                          </a:solidFill>
                          <a:latin typeface="Cambria Math" panose="02040503050406030204" pitchFamily="18" charset="0"/>
                        </a:rPr>
                        <m:t>𝑉</m:t>
                      </m:r>
                      <m:r>
                        <a:rPr lang="pt-BR" sz="2000" b="0" i="1" smtClean="0">
                          <a:solidFill>
                            <a:srgbClr val="FF0000"/>
                          </a:solidFill>
                          <a:latin typeface="Cambria Math" panose="02040503050406030204" pitchFamily="18" charset="0"/>
                        </a:rPr>
                        <m:t>−</m:t>
                      </m:r>
                      <m:d>
                        <m:dPr>
                          <m:ctrlPr>
                            <a:rPr lang="pt-BR" sz="2000" b="0" i="1" smtClean="0">
                              <a:solidFill>
                                <a:srgbClr val="FF0000"/>
                              </a:solidFill>
                              <a:latin typeface="Cambria Math" panose="02040503050406030204" pitchFamily="18" charset="0"/>
                            </a:rPr>
                          </m:ctrlPr>
                        </m:dPr>
                        <m:e>
                          <m:r>
                            <a:rPr lang="pt-BR" sz="2000" b="0" i="1" smtClean="0">
                              <a:solidFill>
                                <a:srgbClr val="FF0000"/>
                              </a:solidFill>
                              <a:latin typeface="Cambria Math" panose="02040503050406030204" pitchFamily="18" charset="0"/>
                            </a:rPr>
                            <m:t>5,625</m:t>
                          </m:r>
                          <m:r>
                            <a:rPr lang="pt-BR" sz="2000" b="0" i="1" smtClean="0">
                              <a:solidFill>
                                <a:srgbClr val="FF0000"/>
                              </a:solidFill>
                              <a:latin typeface="Cambria Math" panose="02040503050406030204" pitchFamily="18" charset="0"/>
                            </a:rPr>
                            <m:t>𝑚𝐴</m:t>
                          </m:r>
                        </m:e>
                      </m:d>
                      <m:d>
                        <m:dPr>
                          <m:ctrlPr>
                            <a:rPr lang="pt-BR" sz="2000" b="0" i="1" smtClean="0">
                              <a:solidFill>
                                <a:srgbClr val="FF0000"/>
                              </a:solidFill>
                              <a:latin typeface="Cambria Math" panose="02040503050406030204" pitchFamily="18" charset="0"/>
                            </a:rPr>
                          </m:ctrlPr>
                        </m:dPr>
                        <m:e>
                          <m:r>
                            <a:rPr lang="pt-BR" sz="2000" b="0" i="1" smtClean="0">
                              <a:solidFill>
                                <a:srgbClr val="FF0000"/>
                              </a:solidFill>
                              <a:latin typeface="Cambria Math" panose="02040503050406030204" pitchFamily="18" charset="0"/>
                            </a:rPr>
                            <m:t>2</m:t>
                          </m:r>
                          <m:r>
                            <a:rPr lang="pt-BR" sz="2000" b="0" i="1" smtClean="0">
                              <a:solidFill>
                                <a:srgbClr val="FF0000"/>
                              </a:solidFill>
                              <a:latin typeface="Cambria Math" panose="02040503050406030204" pitchFamily="18" charset="0"/>
                            </a:rPr>
                            <m:t>𝑘</m:t>
                          </m:r>
                          <m:r>
                            <a:rPr lang="pt-BR" sz="2000" b="0" i="1" smtClean="0">
                              <a:solidFill>
                                <a:srgbClr val="FF0000"/>
                              </a:solidFill>
                              <a:latin typeface="Cambria Math" panose="02040503050406030204" pitchFamily="18" charset="0"/>
                            </a:rPr>
                            <m:t>𝛺</m:t>
                          </m:r>
                        </m:e>
                      </m:d>
                      <m:r>
                        <a:rPr lang="pt-BR" sz="2000" b="0" i="1" smtClean="0">
                          <a:solidFill>
                            <a:srgbClr val="FF0000"/>
                          </a:solidFill>
                          <a:latin typeface="Cambria Math" panose="02040503050406030204" pitchFamily="18" charset="0"/>
                        </a:rPr>
                        <m:t>=16</m:t>
                      </m:r>
                      <m:r>
                        <a:rPr lang="pt-BR" sz="2000" b="0" i="1" smtClean="0">
                          <a:solidFill>
                            <a:srgbClr val="FF0000"/>
                          </a:solidFill>
                          <a:latin typeface="Cambria Math" panose="02040503050406030204" pitchFamily="18" charset="0"/>
                        </a:rPr>
                        <m:t>𝑉</m:t>
                      </m:r>
                      <m:r>
                        <a:rPr lang="pt-BR" sz="2000" b="0" i="1" smtClean="0">
                          <a:solidFill>
                            <a:srgbClr val="FF0000"/>
                          </a:solidFill>
                          <a:latin typeface="Cambria Math" panose="02040503050406030204" pitchFamily="18" charset="0"/>
                        </a:rPr>
                        <m:t>−11,25</m:t>
                      </m:r>
                      <m:r>
                        <a:rPr lang="pt-BR" sz="2000" b="0" i="1" smtClean="0">
                          <a:solidFill>
                            <a:srgbClr val="FF0000"/>
                          </a:solidFill>
                          <a:latin typeface="Cambria Math" panose="02040503050406030204" pitchFamily="18" charset="0"/>
                        </a:rPr>
                        <m:t>𝑉</m:t>
                      </m:r>
                      <m:r>
                        <a:rPr lang="pt-BR" sz="2000" b="0" i="1" smtClean="0">
                          <a:solidFill>
                            <a:srgbClr val="FF0000"/>
                          </a:solidFill>
                          <a:latin typeface="Cambria Math" panose="02040503050406030204" pitchFamily="18" charset="0"/>
                        </a:rPr>
                        <m:t>=</m:t>
                      </m:r>
                      <m:r>
                        <a:rPr lang="pt-BR" sz="2000" b="1" i="1" smtClean="0">
                          <a:solidFill>
                            <a:srgbClr val="FF0000"/>
                          </a:solidFill>
                          <a:latin typeface="Cambria Math" panose="02040503050406030204" pitchFamily="18" charset="0"/>
                        </a:rPr>
                        <m:t>𝟒</m:t>
                      </m:r>
                      <m:r>
                        <a:rPr lang="pt-BR" sz="2000" b="1" i="1" smtClean="0">
                          <a:solidFill>
                            <a:srgbClr val="FF0000"/>
                          </a:solidFill>
                          <a:latin typeface="Cambria Math" panose="02040503050406030204" pitchFamily="18" charset="0"/>
                        </a:rPr>
                        <m:t>,</m:t>
                      </m:r>
                      <m:r>
                        <a:rPr lang="pt-BR" sz="2000" b="1" i="1" smtClean="0">
                          <a:solidFill>
                            <a:srgbClr val="FF0000"/>
                          </a:solidFill>
                          <a:latin typeface="Cambria Math" panose="02040503050406030204" pitchFamily="18" charset="0"/>
                        </a:rPr>
                        <m:t>𝟕𝟓</m:t>
                      </m:r>
                      <m:r>
                        <a:rPr lang="pt-BR" sz="2000" b="1" i="1" smtClean="0">
                          <a:solidFill>
                            <a:srgbClr val="FF0000"/>
                          </a:solidFill>
                          <a:latin typeface="Cambria Math" panose="02040503050406030204" pitchFamily="18" charset="0"/>
                        </a:rPr>
                        <m:t>𝑽</m:t>
                      </m:r>
                    </m:oMath>
                  </m:oMathPara>
                </a14:m>
                <a:endParaRPr lang="pt-BR" sz="2000" b="1" dirty="0">
                  <a:solidFill>
                    <a:srgbClr val="FF0000"/>
                  </a:solidFill>
                </a:endParaRPr>
              </a:p>
              <a:p>
                <a:pPr marL="0" indent="0">
                  <a:lnSpc>
                    <a:spcPct val="150000"/>
                  </a:lnSpc>
                  <a:buNone/>
                </a:pPr>
                <a:r>
                  <a:rPr lang="pt-BR" sz="2000" dirty="0">
                    <a:solidFill>
                      <a:srgbClr val="FF0000"/>
                    </a:solidFill>
                  </a:rPr>
                  <a:t>d)     </a:t>
                </a:r>
                <a14:m>
                  <m:oMath xmlns:m="http://schemas.openxmlformats.org/officeDocument/2006/math">
                    <m:r>
                      <a:rPr lang="pt-BR" sz="2000" i="1">
                        <a:solidFill>
                          <a:srgbClr val="FF0000"/>
                        </a:solidFill>
                        <a:latin typeface="Cambria Math" panose="02040503050406030204" pitchFamily="18" charset="0"/>
                      </a:rPr>
                      <m:t>𝑉</m:t>
                    </m:r>
                    <m:r>
                      <a:rPr lang="pt-BR" sz="2000" i="1" baseline="-25000">
                        <a:solidFill>
                          <a:srgbClr val="FF0000"/>
                        </a:solidFill>
                        <a:latin typeface="Cambria Math" panose="02040503050406030204" pitchFamily="18" charset="0"/>
                      </a:rPr>
                      <m:t>𝐷</m:t>
                    </m:r>
                    <m:r>
                      <a:rPr lang="pt-BR" sz="2000" i="1">
                        <a:solidFill>
                          <a:srgbClr val="FF0000"/>
                        </a:solidFill>
                        <a:latin typeface="Cambria Math" panose="02040503050406030204" pitchFamily="18" charset="0"/>
                      </a:rPr>
                      <m:t>=</m:t>
                    </m:r>
                    <m:sSub>
                      <m:sSubPr>
                        <m:ctrlPr>
                          <a:rPr lang="pt-BR" sz="2000" i="1" smtClean="0">
                            <a:solidFill>
                              <a:srgbClr val="FF0000"/>
                            </a:solidFill>
                            <a:latin typeface="Cambria Math" panose="02040503050406030204" pitchFamily="18" charset="0"/>
                          </a:rPr>
                        </m:ctrlPr>
                      </m:sSubPr>
                      <m:e>
                        <m:r>
                          <a:rPr lang="pt-BR" sz="2000" b="0" i="1" smtClean="0">
                            <a:solidFill>
                              <a:srgbClr val="FF0000"/>
                            </a:solidFill>
                            <a:latin typeface="Cambria Math" panose="02040503050406030204" pitchFamily="18" charset="0"/>
                          </a:rPr>
                          <m:t>𝑉</m:t>
                        </m:r>
                      </m:e>
                      <m:sub>
                        <m:r>
                          <a:rPr lang="pt-BR" sz="2000" b="0" i="1" smtClean="0">
                            <a:solidFill>
                              <a:srgbClr val="FF0000"/>
                            </a:solidFill>
                            <a:latin typeface="Cambria Math" panose="02040503050406030204" pitchFamily="18" charset="0"/>
                          </a:rPr>
                          <m:t>𝐷𝑆</m:t>
                        </m:r>
                      </m:sub>
                    </m:sSub>
                    <m:r>
                      <a:rPr lang="pt-BR" sz="2000" i="1">
                        <a:solidFill>
                          <a:srgbClr val="FF0000"/>
                        </a:solidFill>
                        <a:latin typeface="Cambria Math" panose="02040503050406030204" pitchFamily="18" charset="0"/>
                      </a:rPr>
                      <m:t>=</m:t>
                    </m:r>
                    <m:r>
                      <a:rPr lang="pt-BR" sz="2000" b="1" i="1" smtClean="0">
                        <a:solidFill>
                          <a:srgbClr val="FF0000"/>
                        </a:solidFill>
                        <a:latin typeface="Cambria Math" panose="02040503050406030204" pitchFamily="18" charset="0"/>
                      </a:rPr>
                      <m:t>𝟒</m:t>
                    </m:r>
                    <m:r>
                      <a:rPr lang="pt-BR" sz="2000" b="1" i="1" smtClean="0">
                        <a:solidFill>
                          <a:srgbClr val="FF0000"/>
                        </a:solidFill>
                        <a:latin typeface="Cambria Math" panose="02040503050406030204" pitchFamily="18" charset="0"/>
                      </a:rPr>
                      <m:t>,</m:t>
                    </m:r>
                    <m:r>
                      <a:rPr lang="pt-BR" sz="2000" b="1" i="1" smtClean="0">
                        <a:solidFill>
                          <a:srgbClr val="FF0000"/>
                        </a:solidFill>
                        <a:latin typeface="Cambria Math" panose="02040503050406030204" pitchFamily="18" charset="0"/>
                      </a:rPr>
                      <m:t>𝟕𝟓</m:t>
                    </m:r>
                    <m:r>
                      <a:rPr lang="pt-BR" sz="2000" b="1" i="1" smtClean="0">
                        <a:solidFill>
                          <a:srgbClr val="FF0000"/>
                        </a:solidFill>
                        <a:latin typeface="Cambria Math" panose="02040503050406030204" pitchFamily="18" charset="0"/>
                      </a:rPr>
                      <m:t>𝑽</m:t>
                    </m:r>
                  </m:oMath>
                </a14:m>
                <a:endParaRPr lang="pt-BR" sz="2000" b="1" dirty="0">
                  <a:solidFill>
                    <a:srgbClr val="FF0000"/>
                  </a:solidFill>
                </a:endParaRPr>
              </a:p>
              <a:p>
                <a:endParaRPr lang="pt-BR" sz="2000" baseline="-25000" dirty="0"/>
              </a:p>
            </p:txBody>
          </p:sp>
        </mc:Choice>
        <mc:Fallback xmlns="">
          <p:sp>
            <p:nvSpPr>
              <p:cNvPr id="3" name="Content Placeholder 2">
                <a:extLst>
                  <a:ext uri="{FF2B5EF4-FFF2-40B4-BE49-F238E27FC236}">
                    <a16:creationId xmlns:a16="http://schemas.microsoft.com/office/drawing/2014/main" id="{E9126073-B7E1-4DF1-9BBF-EA909599E198}"/>
                  </a:ext>
                </a:extLst>
              </p:cNvPr>
              <p:cNvSpPr>
                <a:spLocks noGrp="1" noRot="1" noChangeAspect="1" noMove="1" noResize="1" noEditPoints="1" noAdjustHandles="1" noChangeArrowheads="1" noChangeShapeType="1" noTextEdit="1"/>
              </p:cNvSpPr>
              <p:nvPr>
                <p:ph sz="half" idx="1"/>
              </p:nvPr>
            </p:nvSpPr>
            <p:spPr>
              <a:xfrm>
                <a:off x="838200" y="1825624"/>
                <a:ext cx="7460974" cy="5032375"/>
              </a:xfrm>
              <a:blipFill>
                <a:blip r:embed="rId3"/>
                <a:stretch>
                  <a:fillRect l="-1145" t="-1695"/>
                </a:stretch>
              </a:blipFill>
            </p:spPr>
            <p:txBody>
              <a:bodyPr/>
              <a:lstStyle/>
              <a:p>
                <a:r>
                  <a:rPr lang="pt-BR">
                    <a:noFill/>
                  </a:rPr>
                  <a:t> </a:t>
                </a:r>
              </a:p>
            </p:txBody>
          </p:sp>
        </mc:Fallback>
      </mc:AlternateContent>
      <p:sp>
        <p:nvSpPr>
          <p:cNvPr id="4" name="Footer Placeholder 3">
            <a:extLst>
              <a:ext uri="{FF2B5EF4-FFF2-40B4-BE49-F238E27FC236}">
                <a16:creationId xmlns:a16="http://schemas.microsoft.com/office/drawing/2014/main" id="{5F7ED45D-C345-4764-8712-61D37F8C2D60}"/>
              </a:ext>
            </a:extLst>
          </p:cNvPr>
          <p:cNvSpPr>
            <a:spLocks noGrp="1"/>
          </p:cNvSpPr>
          <p:nvPr>
            <p:ph type="ftr" sz="quarter" idx="11"/>
          </p:nvPr>
        </p:nvSpPr>
        <p:spPr/>
        <p:txBody>
          <a:bodyPr/>
          <a:lstStyle/>
          <a:p>
            <a:r>
              <a:rPr lang="en-US" altLang="en-US" dirty="0"/>
              <a:t>Prof. Elyr Teixeira</a:t>
            </a:r>
          </a:p>
        </p:txBody>
      </p:sp>
    </p:spTree>
    <p:extLst>
      <p:ext uri="{BB962C8B-B14F-4D97-AF65-F5344CB8AC3E}">
        <p14:creationId xmlns:p14="http://schemas.microsoft.com/office/powerpoint/2010/main" val="148273595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EF88CE02-4782-4925-84C5-19237DDA72D1}"/>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7244098" y="1323789"/>
            <a:ext cx="4947902" cy="53550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a:extLst>
              <a:ext uri="{FF2B5EF4-FFF2-40B4-BE49-F238E27FC236}">
                <a16:creationId xmlns:a16="http://schemas.microsoft.com/office/drawing/2014/main" id="{B9A0C369-2F8C-4AF0-AF07-063D9BFC890E}"/>
              </a:ext>
            </a:extLst>
          </p:cNvPr>
          <p:cNvSpPr>
            <a:spLocks noGrp="1"/>
          </p:cNvSpPr>
          <p:nvPr>
            <p:ph type="title"/>
          </p:nvPr>
        </p:nvSpPr>
        <p:spPr>
          <a:xfrm>
            <a:off x="838200" y="365125"/>
            <a:ext cx="11353800" cy="1325563"/>
          </a:xfrm>
        </p:spPr>
        <p:txBody>
          <a:bodyPr/>
          <a:lstStyle/>
          <a:p>
            <a:r>
              <a:rPr lang="pt-BR" dirty="0"/>
              <a:t>Configuração com polarização fixa</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9126073-B7E1-4DF1-9BBF-EA909599E198}"/>
                  </a:ext>
                </a:extLst>
              </p:cNvPr>
              <p:cNvSpPr>
                <a:spLocks noGrp="1"/>
              </p:cNvSpPr>
              <p:nvPr>
                <p:ph sz="half" idx="1"/>
              </p:nvPr>
            </p:nvSpPr>
            <p:spPr>
              <a:xfrm>
                <a:off x="838200" y="1825624"/>
                <a:ext cx="7460974" cy="5032375"/>
              </a:xfrm>
            </p:spPr>
            <p:txBody>
              <a:bodyPr>
                <a:normAutofit/>
              </a:bodyPr>
              <a:lstStyle/>
              <a:p>
                <a:r>
                  <a:rPr lang="pt-BR" sz="2400" dirty="0">
                    <a:solidFill>
                      <a:srgbClr val="FF0000"/>
                    </a:solidFill>
                  </a:rPr>
                  <a:t>R: </a:t>
                </a:r>
                <a:r>
                  <a:rPr lang="pt-BR" sz="2400" u="sng" dirty="0">
                    <a:solidFill>
                      <a:srgbClr val="FF0000"/>
                    </a:solidFill>
                  </a:rPr>
                  <a:t>Método matemático</a:t>
                </a:r>
              </a:p>
              <a:p>
                <a:pPr marL="457200" indent="-457200">
                  <a:lnSpc>
                    <a:spcPct val="150000"/>
                  </a:lnSpc>
                  <a:buAutoNum type="alphaLcParenR"/>
                </a:pPr>
                <a:r>
                  <a:rPr lang="pt-BR" sz="2000" dirty="0">
                    <a:solidFill>
                      <a:srgbClr val="FF0000"/>
                    </a:solidFill>
                  </a:rPr>
                  <a:t>V</a:t>
                </a:r>
                <a:r>
                  <a:rPr lang="pt-BR" sz="2000" baseline="-25000" dirty="0">
                    <a:solidFill>
                      <a:srgbClr val="FF0000"/>
                    </a:solidFill>
                  </a:rPr>
                  <a:t>GSQ</a:t>
                </a:r>
                <a:r>
                  <a:rPr lang="pt-BR" sz="2000" dirty="0">
                    <a:solidFill>
                      <a:srgbClr val="FF0000"/>
                    </a:solidFill>
                  </a:rPr>
                  <a:t>= -V</a:t>
                </a:r>
                <a:r>
                  <a:rPr lang="pt-BR" sz="2000" baseline="-25000" dirty="0">
                    <a:solidFill>
                      <a:srgbClr val="FF0000"/>
                    </a:solidFill>
                  </a:rPr>
                  <a:t>GG </a:t>
                </a:r>
                <a:r>
                  <a:rPr lang="pt-BR" sz="2000" dirty="0">
                    <a:solidFill>
                      <a:srgbClr val="FF0000"/>
                    </a:solidFill>
                  </a:rPr>
                  <a:t>= </a:t>
                </a:r>
                <a:r>
                  <a:rPr lang="pt-BR" sz="2000" b="1" dirty="0">
                    <a:solidFill>
                      <a:srgbClr val="FF0000"/>
                    </a:solidFill>
                  </a:rPr>
                  <a:t>-2V</a:t>
                </a:r>
                <a:endParaRPr lang="pt-BR" sz="2000" dirty="0">
                  <a:solidFill>
                    <a:srgbClr val="FF0000"/>
                  </a:solidFill>
                  <a:latin typeface="Cambria Math" panose="02040503050406030204" pitchFamily="18" charset="0"/>
                </a:endParaRPr>
              </a:p>
              <a:p>
                <a:pPr marL="457200" indent="-457200">
                  <a:lnSpc>
                    <a:spcPct val="150000"/>
                  </a:lnSpc>
                  <a:buAutoNum type="alphaLcParenR"/>
                </a:pPr>
                <a14:m>
                  <m:oMath xmlns:m="http://schemas.openxmlformats.org/officeDocument/2006/math">
                    <m:r>
                      <m:rPr>
                        <m:sty m:val="p"/>
                      </m:rPr>
                      <a:rPr lang="pt-BR" sz="2000">
                        <a:solidFill>
                          <a:srgbClr val="FF0000"/>
                        </a:solidFill>
                        <a:latin typeface="Cambria Math" panose="02040503050406030204" pitchFamily="18" charset="0"/>
                      </a:rPr>
                      <m:t>I</m:t>
                    </m:r>
                    <m:r>
                      <m:rPr>
                        <m:sty m:val="p"/>
                      </m:rPr>
                      <a:rPr lang="pt-BR" sz="2000" baseline="-25000">
                        <a:solidFill>
                          <a:srgbClr val="FF0000"/>
                        </a:solidFill>
                        <a:latin typeface="Cambria Math" panose="02040503050406030204" pitchFamily="18" charset="0"/>
                      </a:rPr>
                      <m:t>DQ</m:t>
                    </m:r>
                    <m:r>
                      <a:rPr lang="pt-BR" sz="2000">
                        <a:solidFill>
                          <a:srgbClr val="FF0000"/>
                        </a:solidFill>
                        <a:latin typeface="Cambria Math" panose="02040503050406030204" pitchFamily="18" charset="0"/>
                      </a:rPr>
                      <m:t>=</m:t>
                    </m:r>
                    <m:sSub>
                      <m:sSubPr>
                        <m:ctrlPr>
                          <a:rPr lang="pt-BR" sz="2000" i="1">
                            <a:solidFill>
                              <a:srgbClr val="FF0000"/>
                            </a:solidFill>
                            <a:latin typeface="Cambria Math" panose="02040503050406030204" pitchFamily="18" charset="0"/>
                          </a:rPr>
                        </m:ctrlPr>
                      </m:sSubPr>
                      <m:e>
                        <m:r>
                          <m:rPr>
                            <m:sty m:val="p"/>
                          </m:rPr>
                          <a:rPr lang="pt-BR" sz="2000">
                            <a:solidFill>
                              <a:srgbClr val="FF0000"/>
                            </a:solidFill>
                            <a:latin typeface="Cambria Math" panose="02040503050406030204" pitchFamily="18" charset="0"/>
                          </a:rPr>
                          <m:t>I</m:t>
                        </m:r>
                      </m:e>
                      <m:sub>
                        <m:r>
                          <m:rPr>
                            <m:sty m:val="p"/>
                          </m:rPr>
                          <a:rPr lang="pt-BR" sz="2000">
                            <a:solidFill>
                              <a:srgbClr val="FF0000"/>
                            </a:solidFill>
                            <a:latin typeface="Cambria Math" panose="02040503050406030204" pitchFamily="18" charset="0"/>
                          </a:rPr>
                          <m:t>DSS</m:t>
                        </m:r>
                      </m:sub>
                    </m:sSub>
                    <m:sSup>
                      <m:sSupPr>
                        <m:ctrlPr>
                          <a:rPr lang="pt-BR" sz="2000" i="1">
                            <a:solidFill>
                              <a:srgbClr val="FF0000"/>
                            </a:solidFill>
                            <a:latin typeface="Cambria Math" panose="02040503050406030204" pitchFamily="18" charset="0"/>
                          </a:rPr>
                        </m:ctrlPr>
                      </m:sSupPr>
                      <m:e>
                        <m:d>
                          <m:dPr>
                            <m:ctrlPr>
                              <a:rPr lang="pt-BR" sz="2000" i="1">
                                <a:solidFill>
                                  <a:srgbClr val="FF0000"/>
                                </a:solidFill>
                                <a:latin typeface="Cambria Math" panose="02040503050406030204" pitchFamily="18" charset="0"/>
                              </a:rPr>
                            </m:ctrlPr>
                          </m:dPr>
                          <m:e>
                            <m:r>
                              <a:rPr lang="pt-BR" sz="2000" i="1">
                                <a:solidFill>
                                  <a:srgbClr val="FF0000"/>
                                </a:solidFill>
                                <a:latin typeface="Cambria Math" panose="02040503050406030204" pitchFamily="18" charset="0"/>
                              </a:rPr>
                              <m:t>1−</m:t>
                            </m:r>
                            <m:f>
                              <m:fPr>
                                <m:ctrlPr>
                                  <a:rPr lang="pt-BR" sz="2000" i="1">
                                    <a:solidFill>
                                      <a:srgbClr val="FF0000"/>
                                    </a:solidFill>
                                    <a:latin typeface="Cambria Math" panose="02040503050406030204" pitchFamily="18" charset="0"/>
                                  </a:rPr>
                                </m:ctrlPr>
                              </m:fPr>
                              <m:num>
                                <m:r>
                                  <a:rPr lang="pt-BR" sz="2000" i="1">
                                    <a:solidFill>
                                      <a:srgbClr val="FF0000"/>
                                    </a:solidFill>
                                    <a:latin typeface="Cambria Math" panose="02040503050406030204" pitchFamily="18" charset="0"/>
                                  </a:rPr>
                                  <m:t>𝑉</m:t>
                                </m:r>
                                <m:r>
                                  <a:rPr lang="pt-BR" sz="2000" i="1" baseline="-25000">
                                    <a:solidFill>
                                      <a:srgbClr val="FF0000"/>
                                    </a:solidFill>
                                    <a:latin typeface="Cambria Math" panose="02040503050406030204" pitchFamily="18" charset="0"/>
                                  </a:rPr>
                                  <m:t>𝐺𝑆𝑄</m:t>
                                </m:r>
                              </m:num>
                              <m:den>
                                <m:r>
                                  <a:rPr lang="pt-BR" sz="2000" i="1">
                                    <a:solidFill>
                                      <a:srgbClr val="FF0000"/>
                                    </a:solidFill>
                                    <a:latin typeface="Cambria Math" panose="02040503050406030204" pitchFamily="18" charset="0"/>
                                  </a:rPr>
                                  <m:t>𝑉</m:t>
                                </m:r>
                                <m:r>
                                  <a:rPr lang="pt-BR" sz="2000" i="1" baseline="-25000">
                                    <a:solidFill>
                                      <a:srgbClr val="FF0000"/>
                                    </a:solidFill>
                                    <a:latin typeface="Cambria Math" panose="02040503050406030204" pitchFamily="18" charset="0"/>
                                  </a:rPr>
                                  <m:t>𝑝</m:t>
                                </m:r>
                              </m:den>
                            </m:f>
                          </m:e>
                        </m:d>
                      </m:e>
                      <m:sup>
                        <m:r>
                          <a:rPr lang="pt-BR" sz="2000" i="1">
                            <a:solidFill>
                              <a:srgbClr val="FF0000"/>
                            </a:solidFill>
                            <a:latin typeface="Cambria Math" panose="02040503050406030204" pitchFamily="18" charset="0"/>
                          </a:rPr>
                          <m:t>2</m:t>
                        </m:r>
                      </m:sup>
                    </m:sSup>
                    <m:r>
                      <a:rPr lang="pt-BR" sz="2000" i="1">
                        <a:solidFill>
                          <a:srgbClr val="FF0000"/>
                        </a:solidFill>
                        <a:latin typeface="Cambria Math" panose="02040503050406030204" pitchFamily="18" charset="0"/>
                      </a:rPr>
                      <m:t>=</m:t>
                    </m:r>
                    <m:r>
                      <a:rPr lang="pt-BR" sz="2000">
                        <a:solidFill>
                          <a:srgbClr val="FF0000"/>
                        </a:solidFill>
                        <a:latin typeface="Cambria Math" panose="02040503050406030204" pitchFamily="18" charset="0"/>
                      </a:rPr>
                      <m:t>10</m:t>
                    </m:r>
                    <m:r>
                      <m:rPr>
                        <m:sty m:val="p"/>
                      </m:rPr>
                      <a:rPr lang="pt-BR" sz="2000">
                        <a:solidFill>
                          <a:srgbClr val="FF0000"/>
                        </a:solidFill>
                        <a:latin typeface="Cambria Math" panose="02040503050406030204" pitchFamily="18" charset="0"/>
                      </a:rPr>
                      <m:t>mA</m:t>
                    </m:r>
                    <m:sSup>
                      <m:sSupPr>
                        <m:ctrlPr>
                          <a:rPr lang="pt-BR" sz="2000" i="1">
                            <a:solidFill>
                              <a:srgbClr val="FF0000"/>
                            </a:solidFill>
                            <a:latin typeface="Cambria Math" panose="02040503050406030204" pitchFamily="18" charset="0"/>
                          </a:rPr>
                        </m:ctrlPr>
                      </m:sSupPr>
                      <m:e>
                        <m:d>
                          <m:dPr>
                            <m:ctrlPr>
                              <a:rPr lang="pt-BR" sz="2000" i="1">
                                <a:solidFill>
                                  <a:srgbClr val="FF0000"/>
                                </a:solidFill>
                                <a:latin typeface="Cambria Math" panose="02040503050406030204" pitchFamily="18" charset="0"/>
                              </a:rPr>
                            </m:ctrlPr>
                          </m:dPr>
                          <m:e>
                            <m:r>
                              <a:rPr lang="pt-BR" sz="2000" i="1">
                                <a:solidFill>
                                  <a:srgbClr val="FF0000"/>
                                </a:solidFill>
                                <a:latin typeface="Cambria Math" panose="02040503050406030204" pitchFamily="18" charset="0"/>
                              </a:rPr>
                              <m:t>1−</m:t>
                            </m:r>
                            <m:f>
                              <m:fPr>
                                <m:ctrlPr>
                                  <a:rPr lang="pt-BR" sz="2000" i="1">
                                    <a:solidFill>
                                      <a:srgbClr val="FF0000"/>
                                    </a:solidFill>
                                    <a:latin typeface="Cambria Math" panose="02040503050406030204" pitchFamily="18" charset="0"/>
                                  </a:rPr>
                                </m:ctrlPr>
                              </m:fPr>
                              <m:num>
                                <m:r>
                                  <a:rPr lang="pt-BR" sz="2000" i="1">
                                    <a:solidFill>
                                      <a:srgbClr val="FF0000"/>
                                    </a:solidFill>
                                    <a:latin typeface="Cambria Math" panose="02040503050406030204" pitchFamily="18" charset="0"/>
                                  </a:rPr>
                                  <m:t>−2</m:t>
                                </m:r>
                              </m:num>
                              <m:den>
                                <m:r>
                                  <a:rPr lang="pt-BR" sz="2000" i="1">
                                    <a:solidFill>
                                      <a:srgbClr val="FF0000"/>
                                    </a:solidFill>
                                    <a:latin typeface="Cambria Math" panose="02040503050406030204" pitchFamily="18" charset="0"/>
                                  </a:rPr>
                                  <m:t>−8</m:t>
                                </m:r>
                              </m:den>
                            </m:f>
                          </m:e>
                        </m:d>
                      </m:e>
                      <m:sup>
                        <m:r>
                          <a:rPr lang="pt-BR" sz="2000" i="1">
                            <a:solidFill>
                              <a:srgbClr val="FF0000"/>
                            </a:solidFill>
                            <a:latin typeface="Cambria Math" panose="02040503050406030204" pitchFamily="18" charset="0"/>
                          </a:rPr>
                          <m:t>2</m:t>
                        </m:r>
                      </m:sup>
                    </m:sSup>
                    <m:r>
                      <a:rPr lang="pt-BR" sz="2000" i="1">
                        <a:solidFill>
                          <a:srgbClr val="FF0000"/>
                        </a:solidFill>
                        <a:latin typeface="Cambria Math" panose="02040503050406030204" pitchFamily="18" charset="0"/>
                      </a:rPr>
                      <m:t>=10</m:t>
                    </m:r>
                    <m:r>
                      <m:rPr>
                        <m:sty m:val="p"/>
                      </m:rPr>
                      <a:rPr lang="pt-BR" sz="2000">
                        <a:solidFill>
                          <a:srgbClr val="FF0000"/>
                        </a:solidFill>
                        <a:latin typeface="Cambria Math" panose="02040503050406030204" pitchFamily="18" charset="0"/>
                      </a:rPr>
                      <m:t>mA</m:t>
                    </m:r>
                    <m:d>
                      <m:dPr>
                        <m:ctrlPr>
                          <a:rPr lang="pt-BR" sz="2000" i="1">
                            <a:solidFill>
                              <a:srgbClr val="FF0000"/>
                            </a:solidFill>
                            <a:latin typeface="Cambria Math" panose="02040503050406030204" pitchFamily="18" charset="0"/>
                          </a:rPr>
                        </m:ctrlPr>
                      </m:dPr>
                      <m:e>
                        <m:r>
                          <a:rPr lang="pt-BR" sz="2000">
                            <a:solidFill>
                              <a:srgbClr val="FF0000"/>
                            </a:solidFill>
                            <a:latin typeface="Cambria Math" panose="02040503050406030204" pitchFamily="18" charset="0"/>
                          </a:rPr>
                          <m:t>1−0,25</m:t>
                        </m:r>
                      </m:e>
                    </m:d>
                    <m:r>
                      <a:rPr lang="pt-BR" sz="2000" baseline="30000">
                        <a:solidFill>
                          <a:srgbClr val="FF0000"/>
                        </a:solidFill>
                        <a:latin typeface="Cambria Math" panose="02040503050406030204" pitchFamily="18" charset="0"/>
                      </a:rPr>
                      <m:t>2</m:t>
                    </m:r>
                    <m:r>
                      <a:rPr lang="pt-BR" sz="2000">
                        <a:solidFill>
                          <a:srgbClr val="FF0000"/>
                        </a:solidFill>
                        <a:latin typeface="Cambria Math" panose="02040503050406030204" pitchFamily="18" charset="0"/>
                      </a:rPr>
                      <m:t>=10</m:t>
                    </m:r>
                    <m:r>
                      <m:rPr>
                        <m:sty m:val="p"/>
                      </m:rPr>
                      <a:rPr lang="pt-BR" sz="2000">
                        <a:solidFill>
                          <a:srgbClr val="FF0000"/>
                        </a:solidFill>
                        <a:latin typeface="Cambria Math" panose="02040503050406030204" pitchFamily="18" charset="0"/>
                      </a:rPr>
                      <m:t>mA</m:t>
                    </m:r>
                    <m:d>
                      <m:dPr>
                        <m:ctrlPr>
                          <a:rPr lang="pt-BR" sz="2000" i="1">
                            <a:solidFill>
                              <a:srgbClr val="FF0000"/>
                            </a:solidFill>
                            <a:latin typeface="Cambria Math" panose="02040503050406030204" pitchFamily="18" charset="0"/>
                          </a:rPr>
                        </m:ctrlPr>
                      </m:dPr>
                      <m:e>
                        <m:r>
                          <a:rPr lang="pt-BR" sz="2000">
                            <a:solidFill>
                              <a:srgbClr val="FF0000"/>
                            </a:solidFill>
                            <a:latin typeface="Cambria Math" panose="02040503050406030204" pitchFamily="18" charset="0"/>
                          </a:rPr>
                          <m:t>0,75</m:t>
                        </m:r>
                      </m:e>
                    </m:d>
                    <m:r>
                      <a:rPr lang="pt-BR" sz="2000" baseline="30000">
                        <a:solidFill>
                          <a:srgbClr val="FF0000"/>
                        </a:solidFill>
                        <a:latin typeface="Cambria Math" panose="02040503050406030204" pitchFamily="18" charset="0"/>
                      </a:rPr>
                      <m:t>2</m:t>
                    </m:r>
                    <m:r>
                      <a:rPr lang="pt-BR" sz="2000">
                        <a:solidFill>
                          <a:srgbClr val="FF0000"/>
                        </a:solidFill>
                        <a:latin typeface="Cambria Math" panose="02040503050406030204" pitchFamily="18" charset="0"/>
                      </a:rPr>
                      <m:t>=</m:t>
                    </m:r>
                    <m:r>
                      <a:rPr lang="pt-BR" sz="2000" b="1">
                        <a:solidFill>
                          <a:srgbClr val="FF0000"/>
                        </a:solidFill>
                        <a:latin typeface="Cambria Math" panose="02040503050406030204" pitchFamily="18" charset="0"/>
                      </a:rPr>
                      <m:t>𝟓</m:t>
                    </m:r>
                    <m:r>
                      <a:rPr lang="pt-BR" sz="2000" b="1">
                        <a:solidFill>
                          <a:srgbClr val="FF0000"/>
                        </a:solidFill>
                        <a:latin typeface="Cambria Math" panose="02040503050406030204" pitchFamily="18" charset="0"/>
                      </a:rPr>
                      <m:t>,</m:t>
                    </m:r>
                    <m:r>
                      <a:rPr lang="pt-BR" sz="2000" b="1">
                        <a:solidFill>
                          <a:srgbClr val="FF0000"/>
                        </a:solidFill>
                        <a:latin typeface="Cambria Math" panose="02040503050406030204" pitchFamily="18" charset="0"/>
                      </a:rPr>
                      <m:t>𝟔𝟐𝟓𝐦𝐀</m:t>
                    </m:r>
                    <m:r>
                      <a:rPr lang="pt-BR" sz="2000">
                        <a:solidFill>
                          <a:srgbClr val="FF0000"/>
                        </a:solidFill>
                        <a:latin typeface="Cambria Math" panose="02040503050406030204" pitchFamily="18" charset="0"/>
                      </a:rPr>
                      <m:t> </m:t>
                    </m:r>
                  </m:oMath>
                </a14:m>
                <a:endParaRPr lang="pt-BR" sz="2000" dirty="0">
                  <a:solidFill>
                    <a:srgbClr val="FF0000"/>
                  </a:solidFill>
                </a:endParaRPr>
              </a:p>
              <a:p>
                <a:pPr marL="0" indent="0">
                  <a:lnSpc>
                    <a:spcPct val="150000"/>
                  </a:lnSpc>
                  <a:buNone/>
                </a:pPr>
                <a14:m>
                  <m:oMathPara xmlns:m="http://schemas.openxmlformats.org/officeDocument/2006/math">
                    <m:oMathParaPr>
                      <m:jc m:val="left"/>
                    </m:oMathParaPr>
                    <m:oMath xmlns:m="http://schemas.openxmlformats.org/officeDocument/2006/math">
                      <m:r>
                        <m:rPr>
                          <m:sty m:val="p"/>
                        </m:rPr>
                        <a:rPr lang="pt-BR" sz="2000">
                          <a:solidFill>
                            <a:srgbClr val="FF0000"/>
                          </a:solidFill>
                          <a:latin typeface="Cambria Math" panose="02040503050406030204" pitchFamily="18" charset="0"/>
                        </a:rPr>
                        <m:t>c</m:t>
                      </m:r>
                      <m:r>
                        <a:rPr lang="pt-BR" sz="2000">
                          <a:solidFill>
                            <a:srgbClr val="FF0000"/>
                          </a:solidFill>
                          <a:latin typeface="Cambria Math" panose="02040503050406030204" pitchFamily="18" charset="0"/>
                        </a:rPr>
                        <m:t>)</m:t>
                      </m:r>
                      <m:r>
                        <a:rPr lang="pt-BR" sz="2000" i="1">
                          <a:solidFill>
                            <a:srgbClr val="FF0000"/>
                          </a:solidFill>
                          <a:latin typeface="Cambria Math" panose="02040503050406030204" pitchFamily="18" charset="0"/>
                        </a:rPr>
                        <m:t>     </m:t>
                      </m:r>
                      <m:sSub>
                        <m:sSubPr>
                          <m:ctrlPr>
                            <a:rPr lang="pt-BR" sz="2000" i="1" smtClean="0">
                              <a:solidFill>
                                <a:srgbClr val="FF0000"/>
                              </a:solidFill>
                              <a:latin typeface="Cambria Math" panose="02040503050406030204" pitchFamily="18" charset="0"/>
                            </a:rPr>
                          </m:ctrlPr>
                        </m:sSubPr>
                        <m:e>
                          <m:r>
                            <a:rPr lang="pt-BR" sz="2000" b="0" i="1" smtClean="0">
                              <a:solidFill>
                                <a:srgbClr val="FF0000"/>
                              </a:solidFill>
                              <a:latin typeface="Cambria Math" panose="02040503050406030204" pitchFamily="18" charset="0"/>
                            </a:rPr>
                            <m:t>𝑉</m:t>
                          </m:r>
                        </m:e>
                        <m:sub>
                          <m:r>
                            <a:rPr lang="pt-BR" sz="2000" b="0" i="1" smtClean="0">
                              <a:solidFill>
                                <a:srgbClr val="FF0000"/>
                              </a:solidFill>
                              <a:latin typeface="Cambria Math" panose="02040503050406030204" pitchFamily="18" charset="0"/>
                            </a:rPr>
                            <m:t>𝐷𝑆</m:t>
                          </m:r>
                        </m:sub>
                      </m:sSub>
                      <m:r>
                        <a:rPr lang="pt-BR" sz="2000" i="1">
                          <a:solidFill>
                            <a:srgbClr val="FF0000"/>
                          </a:solidFill>
                          <a:latin typeface="Cambria Math" panose="02040503050406030204" pitchFamily="18" charset="0"/>
                        </a:rPr>
                        <m:t>=</m:t>
                      </m:r>
                      <m:sSub>
                        <m:sSubPr>
                          <m:ctrlPr>
                            <a:rPr lang="pt-BR" sz="2000" i="1">
                              <a:solidFill>
                                <a:srgbClr val="FF0000"/>
                              </a:solidFill>
                              <a:latin typeface="Cambria Math" panose="02040503050406030204" pitchFamily="18" charset="0"/>
                            </a:rPr>
                          </m:ctrlPr>
                        </m:sSubPr>
                        <m:e>
                          <m:r>
                            <a:rPr lang="pt-BR" sz="2000" i="1">
                              <a:solidFill>
                                <a:srgbClr val="FF0000"/>
                              </a:solidFill>
                              <a:latin typeface="Cambria Math" panose="02040503050406030204" pitchFamily="18" charset="0"/>
                            </a:rPr>
                            <m:t>𝑉</m:t>
                          </m:r>
                        </m:e>
                        <m:sub>
                          <m:r>
                            <a:rPr lang="pt-BR" sz="2000" i="1">
                              <a:solidFill>
                                <a:srgbClr val="FF0000"/>
                              </a:solidFill>
                              <a:latin typeface="Cambria Math" panose="02040503050406030204" pitchFamily="18" charset="0"/>
                            </a:rPr>
                            <m:t>𝐷𝐷</m:t>
                          </m:r>
                        </m:sub>
                      </m:sSub>
                      <m:r>
                        <a:rPr lang="pt-BR" sz="2000" i="1">
                          <a:solidFill>
                            <a:srgbClr val="FF0000"/>
                          </a:solidFill>
                          <a:latin typeface="Cambria Math" panose="02040503050406030204" pitchFamily="18" charset="0"/>
                        </a:rPr>
                        <m:t>−</m:t>
                      </m:r>
                      <m:sSub>
                        <m:sSubPr>
                          <m:ctrlPr>
                            <a:rPr lang="pt-BR" sz="2000" i="1">
                              <a:solidFill>
                                <a:srgbClr val="FF0000"/>
                              </a:solidFill>
                              <a:latin typeface="Cambria Math" panose="02040503050406030204" pitchFamily="18" charset="0"/>
                            </a:rPr>
                          </m:ctrlPr>
                        </m:sSubPr>
                        <m:e>
                          <m:r>
                            <a:rPr lang="pt-BR" sz="2000" i="1">
                              <a:solidFill>
                                <a:srgbClr val="FF0000"/>
                              </a:solidFill>
                              <a:latin typeface="Cambria Math" panose="02040503050406030204" pitchFamily="18" charset="0"/>
                            </a:rPr>
                            <m:t>𝐼</m:t>
                          </m:r>
                        </m:e>
                        <m:sub>
                          <m:r>
                            <a:rPr lang="pt-BR" sz="2000" i="1">
                              <a:solidFill>
                                <a:srgbClr val="FF0000"/>
                              </a:solidFill>
                              <a:latin typeface="Cambria Math" panose="02040503050406030204" pitchFamily="18" charset="0"/>
                            </a:rPr>
                            <m:t>𝐷</m:t>
                          </m:r>
                        </m:sub>
                      </m:sSub>
                      <m:sSub>
                        <m:sSubPr>
                          <m:ctrlPr>
                            <a:rPr lang="pt-BR" sz="2000" i="1">
                              <a:solidFill>
                                <a:srgbClr val="FF0000"/>
                              </a:solidFill>
                              <a:latin typeface="Cambria Math" panose="02040503050406030204" pitchFamily="18" charset="0"/>
                            </a:rPr>
                          </m:ctrlPr>
                        </m:sSubPr>
                        <m:e>
                          <m:r>
                            <a:rPr lang="pt-BR" sz="2000" i="1">
                              <a:solidFill>
                                <a:srgbClr val="FF0000"/>
                              </a:solidFill>
                              <a:latin typeface="Cambria Math" panose="02040503050406030204" pitchFamily="18" charset="0"/>
                            </a:rPr>
                            <m:t>𝑅</m:t>
                          </m:r>
                        </m:e>
                        <m:sub>
                          <m:r>
                            <a:rPr lang="pt-BR" sz="2000" i="1">
                              <a:solidFill>
                                <a:srgbClr val="FF0000"/>
                              </a:solidFill>
                              <a:latin typeface="Cambria Math" panose="02040503050406030204" pitchFamily="18" charset="0"/>
                            </a:rPr>
                            <m:t>𝐷</m:t>
                          </m:r>
                        </m:sub>
                      </m:sSub>
                      <m:r>
                        <a:rPr lang="pt-BR" sz="2000" i="1">
                          <a:solidFill>
                            <a:srgbClr val="FF0000"/>
                          </a:solidFill>
                          <a:latin typeface="Cambria Math" panose="02040503050406030204" pitchFamily="18" charset="0"/>
                        </a:rPr>
                        <m:t>=16</m:t>
                      </m:r>
                      <m:r>
                        <a:rPr lang="pt-BR" sz="2000" i="1">
                          <a:solidFill>
                            <a:srgbClr val="FF0000"/>
                          </a:solidFill>
                          <a:latin typeface="Cambria Math" panose="02040503050406030204" pitchFamily="18" charset="0"/>
                        </a:rPr>
                        <m:t>𝑉</m:t>
                      </m:r>
                      <m:r>
                        <a:rPr lang="pt-BR" sz="2000" i="1">
                          <a:solidFill>
                            <a:srgbClr val="FF0000"/>
                          </a:solidFill>
                          <a:latin typeface="Cambria Math" panose="02040503050406030204" pitchFamily="18" charset="0"/>
                        </a:rPr>
                        <m:t>−</m:t>
                      </m:r>
                      <m:d>
                        <m:dPr>
                          <m:ctrlPr>
                            <a:rPr lang="pt-BR" sz="2000" i="1">
                              <a:solidFill>
                                <a:srgbClr val="FF0000"/>
                              </a:solidFill>
                              <a:latin typeface="Cambria Math" panose="02040503050406030204" pitchFamily="18" charset="0"/>
                            </a:rPr>
                          </m:ctrlPr>
                        </m:dPr>
                        <m:e>
                          <m:r>
                            <a:rPr lang="pt-BR" sz="2000" i="1">
                              <a:solidFill>
                                <a:srgbClr val="FF0000"/>
                              </a:solidFill>
                              <a:latin typeface="Cambria Math" panose="02040503050406030204" pitchFamily="18" charset="0"/>
                            </a:rPr>
                            <m:t>5,625</m:t>
                          </m:r>
                          <m:r>
                            <a:rPr lang="pt-BR" sz="2000" i="1">
                              <a:solidFill>
                                <a:srgbClr val="FF0000"/>
                              </a:solidFill>
                              <a:latin typeface="Cambria Math" panose="02040503050406030204" pitchFamily="18" charset="0"/>
                            </a:rPr>
                            <m:t>𝑚𝐴</m:t>
                          </m:r>
                        </m:e>
                      </m:d>
                      <m:d>
                        <m:dPr>
                          <m:ctrlPr>
                            <a:rPr lang="pt-BR" sz="2000" i="1">
                              <a:solidFill>
                                <a:srgbClr val="FF0000"/>
                              </a:solidFill>
                              <a:latin typeface="Cambria Math" panose="02040503050406030204" pitchFamily="18" charset="0"/>
                            </a:rPr>
                          </m:ctrlPr>
                        </m:dPr>
                        <m:e>
                          <m:r>
                            <a:rPr lang="pt-BR" sz="2000" i="1">
                              <a:solidFill>
                                <a:srgbClr val="FF0000"/>
                              </a:solidFill>
                              <a:latin typeface="Cambria Math" panose="02040503050406030204" pitchFamily="18" charset="0"/>
                            </a:rPr>
                            <m:t>2</m:t>
                          </m:r>
                          <m:r>
                            <a:rPr lang="pt-BR" sz="2000" i="1">
                              <a:solidFill>
                                <a:srgbClr val="FF0000"/>
                              </a:solidFill>
                              <a:latin typeface="Cambria Math" panose="02040503050406030204" pitchFamily="18" charset="0"/>
                            </a:rPr>
                            <m:t>𝑘</m:t>
                          </m:r>
                          <m:r>
                            <a:rPr lang="pt-BR" sz="2000" i="1">
                              <a:solidFill>
                                <a:srgbClr val="FF0000"/>
                              </a:solidFill>
                              <a:latin typeface="Cambria Math" panose="02040503050406030204" pitchFamily="18" charset="0"/>
                            </a:rPr>
                            <m:t>𝛺</m:t>
                          </m:r>
                        </m:e>
                      </m:d>
                      <m:r>
                        <a:rPr lang="pt-BR" sz="2000" i="1">
                          <a:solidFill>
                            <a:srgbClr val="FF0000"/>
                          </a:solidFill>
                          <a:latin typeface="Cambria Math" panose="02040503050406030204" pitchFamily="18" charset="0"/>
                        </a:rPr>
                        <m:t>=16</m:t>
                      </m:r>
                      <m:r>
                        <a:rPr lang="pt-BR" sz="2000" i="1">
                          <a:solidFill>
                            <a:srgbClr val="FF0000"/>
                          </a:solidFill>
                          <a:latin typeface="Cambria Math" panose="02040503050406030204" pitchFamily="18" charset="0"/>
                        </a:rPr>
                        <m:t>𝑉</m:t>
                      </m:r>
                      <m:r>
                        <a:rPr lang="pt-BR" sz="2000" i="1">
                          <a:solidFill>
                            <a:srgbClr val="FF0000"/>
                          </a:solidFill>
                          <a:latin typeface="Cambria Math" panose="02040503050406030204" pitchFamily="18" charset="0"/>
                        </a:rPr>
                        <m:t>−11,25</m:t>
                      </m:r>
                      <m:r>
                        <a:rPr lang="pt-BR" sz="2000" i="1">
                          <a:solidFill>
                            <a:srgbClr val="FF0000"/>
                          </a:solidFill>
                          <a:latin typeface="Cambria Math" panose="02040503050406030204" pitchFamily="18" charset="0"/>
                        </a:rPr>
                        <m:t>𝑉</m:t>
                      </m:r>
                      <m:r>
                        <a:rPr lang="pt-BR" sz="2000" i="1">
                          <a:solidFill>
                            <a:srgbClr val="FF0000"/>
                          </a:solidFill>
                          <a:latin typeface="Cambria Math" panose="02040503050406030204" pitchFamily="18" charset="0"/>
                        </a:rPr>
                        <m:t>=</m:t>
                      </m:r>
                      <m:r>
                        <a:rPr lang="pt-BR" sz="2000" b="1" i="1">
                          <a:solidFill>
                            <a:srgbClr val="FF0000"/>
                          </a:solidFill>
                          <a:latin typeface="Cambria Math" panose="02040503050406030204" pitchFamily="18" charset="0"/>
                        </a:rPr>
                        <m:t>𝟒</m:t>
                      </m:r>
                      <m:r>
                        <a:rPr lang="pt-BR" sz="2000" b="1" i="1">
                          <a:solidFill>
                            <a:srgbClr val="FF0000"/>
                          </a:solidFill>
                          <a:latin typeface="Cambria Math" panose="02040503050406030204" pitchFamily="18" charset="0"/>
                        </a:rPr>
                        <m:t>,</m:t>
                      </m:r>
                      <m:r>
                        <a:rPr lang="pt-BR" sz="2000" b="1" i="1">
                          <a:solidFill>
                            <a:srgbClr val="FF0000"/>
                          </a:solidFill>
                          <a:latin typeface="Cambria Math" panose="02040503050406030204" pitchFamily="18" charset="0"/>
                        </a:rPr>
                        <m:t>𝟕𝟓</m:t>
                      </m:r>
                      <m:r>
                        <a:rPr lang="pt-BR" sz="2000" b="1" i="1">
                          <a:solidFill>
                            <a:srgbClr val="FF0000"/>
                          </a:solidFill>
                          <a:latin typeface="Cambria Math" panose="02040503050406030204" pitchFamily="18" charset="0"/>
                        </a:rPr>
                        <m:t>𝑽</m:t>
                      </m:r>
                    </m:oMath>
                  </m:oMathPara>
                </a14:m>
                <a:endParaRPr lang="pt-BR" sz="2000" b="1" dirty="0">
                  <a:solidFill>
                    <a:srgbClr val="FF0000"/>
                  </a:solidFill>
                </a:endParaRPr>
              </a:p>
              <a:p>
                <a:pPr marL="0" indent="0">
                  <a:lnSpc>
                    <a:spcPct val="150000"/>
                  </a:lnSpc>
                  <a:buNone/>
                </a:pPr>
                <a:r>
                  <a:rPr lang="pt-BR" sz="2000" dirty="0">
                    <a:solidFill>
                      <a:srgbClr val="FF0000"/>
                    </a:solidFill>
                  </a:rPr>
                  <a:t>d)</a:t>
                </a:r>
                <a14:m>
                  <m:oMath xmlns:m="http://schemas.openxmlformats.org/officeDocument/2006/math">
                    <m:r>
                      <a:rPr lang="pt-BR" sz="2000" b="0" i="0" smtClean="0">
                        <a:solidFill>
                          <a:srgbClr val="FF0000"/>
                        </a:solidFill>
                        <a:latin typeface="Cambria Math" panose="02040503050406030204" pitchFamily="18" charset="0"/>
                      </a:rPr>
                      <m:t>     </m:t>
                    </m:r>
                    <m:r>
                      <a:rPr lang="pt-BR" sz="2000" i="1">
                        <a:solidFill>
                          <a:srgbClr val="FF0000"/>
                        </a:solidFill>
                        <a:latin typeface="Cambria Math" panose="02040503050406030204" pitchFamily="18" charset="0"/>
                      </a:rPr>
                      <m:t>𝑉</m:t>
                    </m:r>
                    <m:r>
                      <a:rPr lang="pt-BR" sz="2000" i="1" baseline="-25000">
                        <a:solidFill>
                          <a:srgbClr val="FF0000"/>
                        </a:solidFill>
                        <a:latin typeface="Cambria Math" panose="02040503050406030204" pitchFamily="18" charset="0"/>
                      </a:rPr>
                      <m:t>𝐷</m:t>
                    </m:r>
                    <m:r>
                      <a:rPr lang="pt-BR" sz="2000" i="1">
                        <a:solidFill>
                          <a:srgbClr val="FF0000"/>
                        </a:solidFill>
                        <a:latin typeface="Cambria Math" panose="02040503050406030204" pitchFamily="18" charset="0"/>
                      </a:rPr>
                      <m:t>=</m:t>
                    </m:r>
                    <m:sSub>
                      <m:sSubPr>
                        <m:ctrlPr>
                          <a:rPr lang="pt-BR" sz="2000" i="1">
                            <a:solidFill>
                              <a:srgbClr val="FF0000"/>
                            </a:solidFill>
                            <a:latin typeface="Cambria Math" panose="02040503050406030204" pitchFamily="18" charset="0"/>
                          </a:rPr>
                        </m:ctrlPr>
                      </m:sSubPr>
                      <m:e>
                        <m:r>
                          <a:rPr lang="pt-BR" sz="2000" i="1">
                            <a:solidFill>
                              <a:srgbClr val="FF0000"/>
                            </a:solidFill>
                            <a:latin typeface="Cambria Math" panose="02040503050406030204" pitchFamily="18" charset="0"/>
                          </a:rPr>
                          <m:t>𝑉</m:t>
                        </m:r>
                      </m:e>
                      <m:sub>
                        <m:r>
                          <a:rPr lang="pt-BR" sz="2000" i="1">
                            <a:solidFill>
                              <a:srgbClr val="FF0000"/>
                            </a:solidFill>
                            <a:latin typeface="Cambria Math" panose="02040503050406030204" pitchFamily="18" charset="0"/>
                          </a:rPr>
                          <m:t>𝐷𝑆</m:t>
                        </m:r>
                      </m:sub>
                    </m:sSub>
                    <m:r>
                      <a:rPr lang="pt-BR" sz="2000" i="1">
                        <a:solidFill>
                          <a:srgbClr val="FF0000"/>
                        </a:solidFill>
                        <a:latin typeface="Cambria Math" panose="02040503050406030204" pitchFamily="18" charset="0"/>
                      </a:rPr>
                      <m:t>=</m:t>
                    </m:r>
                    <m:r>
                      <a:rPr lang="pt-BR" sz="2000" b="1" i="1">
                        <a:solidFill>
                          <a:srgbClr val="FF0000"/>
                        </a:solidFill>
                        <a:latin typeface="Cambria Math" panose="02040503050406030204" pitchFamily="18" charset="0"/>
                      </a:rPr>
                      <m:t>𝟒</m:t>
                    </m:r>
                    <m:r>
                      <a:rPr lang="pt-BR" sz="2000" b="1" i="1">
                        <a:solidFill>
                          <a:srgbClr val="FF0000"/>
                        </a:solidFill>
                        <a:latin typeface="Cambria Math" panose="02040503050406030204" pitchFamily="18" charset="0"/>
                      </a:rPr>
                      <m:t>,</m:t>
                    </m:r>
                    <m:r>
                      <a:rPr lang="pt-BR" sz="2000" b="1" i="1">
                        <a:solidFill>
                          <a:srgbClr val="FF0000"/>
                        </a:solidFill>
                        <a:latin typeface="Cambria Math" panose="02040503050406030204" pitchFamily="18" charset="0"/>
                      </a:rPr>
                      <m:t>𝟕𝟓</m:t>
                    </m:r>
                    <m:r>
                      <a:rPr lang="pt-BR" sz="2000" b="1" i="1">
                        <a:solidFill>
                          <a:srgbClr val="FF0000"/>
                        </a:solidFill>
                        <a:latin typeface="Cambria Math" panose="02040503050406030204" pitchFamily="18" charset="0"/>
                      </a:rPr>
                      <m:t>𝑽</m:t>
                    </m:r>
                  </m:oMath>
                </a14:m>
                <a:endParaRPr lang="pt-BR" sz="2000" b="1" dirty="0">
                  <a:solidFill>
                    <a:srgbClr val="FF0000"/>
                  </a:solidFill>
                </a:endParaRPr>
              </a:p>
              <a:p>
                <a:pPr marL="0" indent="0">
                  <a:lnSpc>
                    <a:spcPct val="150000"/>
                  </a:lnSpc>
                  <a:buNone/>
                </a:pPr>
                <a14:m>
                  <m:oMathPara xmlns:m="http://schemas.openxmlformats.org/officeDocument/2006/math">
                    <m:oMathParaPr>
                      <m:jc m:val="left"/>
                    </m:oMathParaPr>
                    <m:oMath xmlns:m="http://schemas.openxmlformats.org/officeDocument/2006/math">
                      <m:r>
                        <a:rPr lang="pt-BR" sz="2000" b="0" i="1" smtClean="0">
                          <a:solidFill>
                            <a:srgbClr val="FF0000"/>
                          </a:solidFill>
                          <a:latin typeface="Cambria Math" panose="02040503050406030204" pitchFamily="18" charset="0"/>
                        </a:rPr>
                        <m:t>𝑒</m:t>
                      </m:r>
                      <m:r>
                        <a:rPr lang="pt-BR" sz="2000" b="0" i="1" smtClean="0">
                          <a:solidFill>
                            <a:srgbClr val="FF0000"/>
                          </a:solidFill>
                          <a:latin typeface="Cambria Math" panose="02040503050406030204" pitchFamily="18" charset="0"/>
                        </a:rPr>
                        <m:t>)    </m:t>
                      </m:r>
                      <m:r>
                        <a:rPr lang="pt-BR" sz="2000" i="1">
                          <a:solidFill>
                            <a:srgbClr val="FF0000"/>
                          </a:solidFill>
                          <a:latin typeface="Cambria Math" panose="02040503050406030204" pitchFamily="18" charset="0"/>
                        </a:rPr>
                        <m:t>𝑉</m:t>
                      </m:r>
                      <m:r>
                        <a:rPr lang="pt-BR" sz="2000" b="0" i="1" baseline="-25000" smtClean="0">
                          <a:solidFill>
                            <a:srgbClr val="FF0000"/>
                          </a:solidFill>
                          <a:latin typeface="Cambria Math" panose="02040503050406030204" pitchFamily="18" charset="0"/>
                        </a:rPr>
                        <m:t>𝐺</m:t>
                      </m:r>
                      <m:r>
                        <a:rPr lang="pt-BR" sz="2000" i="1">
                          <a:solidFill>
                            <a:srgbClr val="FF0000"/>
                          </a:solidFill>
                          <a:latin typeface="Cambria Math" panose="02040503050406030204" pitchFamily="18" charset="0"/>
                        </a:rPr>
                        <m:t>=</m:t>
                      </m:r>
                      <m:sSub>
                        <m:sSubPr>
                          <m:ctrlPr>
                            <a:rPr lang="pt-BR" sz="2000" i="1" smtClean="0">
                              <a:solidFill>
                                <a:srgbClr val="FF0000"/>
                              </a:solidFill>
                              <a:latin typeface="Cambria Math" panose="02040503050406030204" pitchFamily="18" charset="0"/>
                            </a:rPr>
                          </m:ctrlPr>
                        </m:sSubPr>
                        <m:e>
                          <m:r>
                            <a:rPr lang="pt-BR" sz="2000" b="0" i="1" smtClean="0">
                              <a:solidFill>
                                <a:srgbClr val="FF0000"/>
                              </a:solidFill>
                              <a:latin typeface="Cambria Math" panose="02040503050406030204" pitchFamily="18" charset="0"/>
                            </a:rPr>
                            <m:t>𝑉</m:t>
                          </m:r>
                        </m:e>
                        <m:sub>
                          <m:r>
                            <a:rPr lang="pt-BR" sz="2000" b="0" i="1" smtClean="0">
                              <a:solidFill>
                                <a:srgbClr val="FF0000"/>
                              </a:solidFill>
                              <a:latin typeface="Cambria Math" panose="02040503050406030204" pitchFamily="18" charset="0"/>
                            </a:rPr>
                            <m:t>𝐺𝑆</m:t>
                          </m:r>
                        </m:sub>
                      </m:sSub>
                      <m:r>
                        <a:rPr lang="pt-BR" sz="2000" i="1">
                          <a:solidFill>
                            <a:srgbClr val="FF0000"/>
                          </a:solidFill>
                          <a:latin typeface="Cambria Math" panose="02040503050406030204" pitchFamily="18" charset="0"/>
                        </a:rPr>
                        <m:t>=</m:t>
                      </m:r>
                      <m:r>
                        <a:rPr lang="pt-BR" sz="2000" b="1" i="1" smtClean="0">
                          <a:solidFill>
                            <a:srgbClr val="FF0000"/>
                          </a:solidFill>
                          <a:latin typeface="Cambria Math" panose="02040503050406030204" pitchFamily="18" charset="0"/>
                        </a:rPr>
                        <m:t>−</m:t>
                      </m:r>
                      <m:r>
                        <a:rPr lang="pt-BR" sz="2000" b="1" i="1" smtClean="0">
                          <a:solidFill>
                            <a:srgbClr val="FF0000"/>
                          </a:solidFill>
                          <a:latin typeface="Cambria Math" panose="02040503050406030204" pitchFamily="18" charset="0"/>
                        </a:rPr>
                        <m:t>𝟐</m:t>
                      </m:r>
                      <m:r>
                        <a:rPr lang="pt-BR" sz="2000" b="1" i="1" smtClean="0">
                          <a:solidFill>
                            <a:srgbClr val="FF0000"/>
                          </a:solidFill>
                          <a:latin typeface="Cambria Math" panose="02040503050406030204" pitchFamily="18" charset="0"/>
                        </a:rPr>
                        <m:t>𝑽</m:t>
                      </m:r>
                    </m:oMath>
                  </m:oMathPara>
                </a14:m>
                <a:endParaRPr lang="pt-BR" sz="2000" b="1" dirty="0">
                  <a:solidFill>
                    <a:srgbClr val="FF0000"/>
                  </a:solidFill>
                </a:endParaRPr>
              </a:p>
            </p:txBody>
          </p:sp>
        </mc:Choice>
        <mc:Fallback xmlns="">
          <p:sp>
            <p:nvSpPr>
              <p:cNvPr id="3" name="Content Placeholder 2">
                <a:extLst>
                  <a:ext uri="{FF2B5EF4-FFF2-40B4-BE49-F238E27FC236}">
                    <a16:creationId xmlns:a16="http://schemas.microsoft.com/office/drawing/2014/main" id="{E9126073-B7E1-4DF1-9BBF-EA909599E198}"/>
                  </a:ext>
                </a:extLst>
              </p:cNvPr>
              <p:cNvSpPr>
                <a:spLocks noGrp="1" noRot="1" noChangeAspect="1" noMove="1" noResize="1" noEditPoints="1" noAdjustHandles="1" noChangeArrowheads="1" noChangeShapeType="1" noTextEdit="1"/>
              </p:cNvSpPr>
              <p:nvPr>
                <p:ph sz="half" idx="1"/>
              </p:nvPr>
            </p:nvSpPr>
            <p:spPr>
              <a:xfrm>
                <a:off x="838200" y="1825624"/>
                <a:ext cx="7460974" cy="5032375"/>
              </a:xfrm>
              <a:blipFill>
                <a:blip r:embed="rId3"/>
                <a:stretch>
                  <a:fillRect l="-1145" t="-1695"/>
                </a:stretch>
              </a:blipFill>
            </p:spPr>
            <p:txBody>
              <a:bodyPr/>
              <a:lstStyle/>
              <a:p>
                <a:r>
                  <a:rPr lang="pt-BR">
                    <a:noFill/>
                  </a:rPr>
                  <a:t> </a:t>
                </a:r>
              </a:p>
            </p:txBody>
          </p:sp>
        </mc:Fallback>
      </mc:AlternateContent>
      <p:sp>
        <p:nvSpPr>
          <p:cNvPr id="4" name="Footer Placeholder 3">
            <a:extLst>
              <a:ext uri="{FF2B5EF4-FFF2-40B4-BE49-F238E27FC236}">
                <a16:creationId xmlns:a16="http://schemas.microsoft.com/office/drawing/2014/main" id="{5F7ED45D-C345-4764-8712-61D37F8C2D60}"/>
              </a:ext>
            </a:extLst>
          </p:cNvPr>
          <p:cNvSpPr>
            <a:spLocks noGrp="1"/>
          </p:cNvSpPr>
          <p:nvPr>
            <p:ph type="ftr" sz="quarter" idx="11"/>
          </p:nvPr>
        </p:nvSpPr>
        <p:spPr/>
        <p:txBody>
          <a:bodyPr/>
          <a:lstStyle/>
          <a:p>
            <a:r>
              <a:rPr lang="en-US" altLang="en-US" dirty="0"/>
              <a:t>Prof. Elyr Teixeira</a:t>
            </a:r>
          </a:p>
        </p:txBody>
      </p:sp>
    </p:spTree>
    <p:extLst>
      <p:ext uri="{BB962C8B-B14F-4D97-AF65-F5344CB8AC3E}">
        <p14:creationId xmlns:p14="http://schemas.microsoft.com/office/powerpoint/2010/main" val="42149104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ítulo 1"/>
          <p:cNvSpPr>
            <a:spLocks noGrp="1"/>
          </p:cNvSpPr>
          <p:nvPr>
            <p:ph type="title"/>
          </p:nvPr>
        </p:nvSpPr>
        <p:spPr/>
        <p:txBody>
          <a:bodyPr>
            <a:normAutofit/>
          </a:bodyPr>
          <a:lstStyle/>
          <a:p>
            <a:pPr eaLnBrk="1" hangingPunct="1"/>
            <a:r>
              <a:rPr lang="pt-BR" altLang="pt-BR" dirty="0"/>
              <a:t>Etapas de Tratamento de Grandezas Físicas</a:t>
            </a:r>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2520" y="1994053"/>
            <a:ext cx="8860637" cy="2995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tângulo de cantos arredondados 6"/>
          <p:cNvSpPr/>
          <p:nvPr/>
        </p:nvSpPr>
        <p:spPr>
          <a:xfrm>
            <a:off x="4914900" y="2102571"/>
            <a:ext cx="1664803" cy="1213139"/>
          </a:xfrm>
          <a:prstGeom prst="roundRect">
            <a:avLst/>
          </a:prstGeom>
          <a:solidFill>
            <a:schemeClr val="accent2">
              <a:lumMod val="60000"/>
              <a:lumOff val="40000"/>
              <a:alpha val="26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pt-BR"/>
          </a:p>
        </p:txBody>
      </p:sp>
      <p:sp>
        <p:nvSpPr>
          <p:cNvPr id="5" name="CaixaDeTexto 4"/>
          <p:cNvSpPr txBox="1"/>
          <p:nvPr/>
        </p:nvSpPr>
        <p:spPr>
          <a:xfrm>
            <a:off x="9486900" y="6488668"/>
            <a:ext cx="2671372" cy="369332"/>
          </a:xfrm>
          <a:prstGeom prst="rect">
            <a:avLst/>
          </a:prstGeom>
          <a:noFill/>
        </p:spPr>
        <p:txBody>
          <a:bodyPr wrap="none" rtlCol="0">
            <a:spAutoFit/>
          </a:bodyPr>
          <a:lstStyle/>
          <a:p>
            <a:r>
              <a:rPr lang="pt-BR" dirty="0"/>
              <a:t>Fonte: Wanderley Cardoso</a:t>
            </a:r>
          </a:p>
        </p:txBody>
      </p:sp>
      <p:sp>
        <p:nvSpPr>
          <p:cNvPr id="8" name="Retângulo de cantos arredondados 6">
            <a:extLst>
              <a:ext uri="{FF2B5EF4-FFF2-40B4-BE49-F238E27FC236}">
                <a16:creationId xmlns:a16="http://schemas.microsoft.com/office/drawing/2014/main" id="{B594A458-25AD-4A7F-8B88-9E522FE01915}"/>
              </a:ext>
            </a:extLst>
          </p:cNvPr>
          <p:cNvSpPr/>
          <p:nvPr/>
        </p:nvSpPr>
        <p:spPr>
          <a:xfrm>
            <a:off x="5308600" y="3706086"/>
            <a:ext cx="1572588" cy="1213139"/>
          </a:xfrm>
          <a:prstGeom prst="roundRect">
            <a:avLst/>
          </a:prstGeom>
          <a:solidFill>
            <a:schemeClr val="accent2">
              <a:lumMod val="60000"/>
              <a:lumOff val="40000"/>
              <a:alpha val="26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pt-BR"/>
          </a:p>
        </p:txBody>
      </p:sp>
    </p:spTree>
    <p:extLst>
      <p:ext uri="{BB962C8B-B14F-4D97-AF65-F5344CB8AC3E}">
        <p14:creationId xmlns:p14="http://schemas.microsoft.com/office/powerpoint/2010/main" val="4200686931"/>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EF88CE02-4782-4925-84C5-19237DDA72D1}"/>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7244098" y="1323789"/>
            <a:ext cx="4947902" cy="53550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a:extLst>
              <a:ext uri="{FF2B5EF4-FFF2-40B4-BE49-F238E27FC236}">
                <a16:creationId xmlns:a16="http://schemas.microsoft.com/office/drawing/2014/main" id="{B9A0C369-2F8C-4AF0-AF07-063D9BFC890E}"/>
              </a:ext>
            </a:extLst>
          </p:cNvPr>
          <p:cNvSpPr>
            <a:spLocks noGrp="1"/>
          </p:cNvSpPr>
          <p:nvPr>
            <p:ph type="title"/>
          </p:nvPr>
        </p:nvSpPr>
        <p:spPr>
          <a:xfrm>
            <a:off x="838200" y="365125"/>
            <a:ext cx="11353800" cy="1325563"/>
          </a:xfrm>
        </p:spPr>
        <p:txBody>
          <a:bodyPr/>
          <a:lstStyle/>
          <a:p>
            <a:r>
              <a:rPr lang="pt-BR" dirty="0"/>
              <a:t>Configuração com polarização fixa</a:t>
            </a:r>
          </a:p>
        </p:txBody>
      </p:sp>
      <p:sp>
        <p:nvSpPr>
          <p:cNvPr id="4" name="Footer Placeholder 3">
            <a:extLst>
              <a:ext uri="{FF2B5EF4-FFF2-40B4-BE49-F238E27FC236}">
                <a16:creationId xmlns:a16="http://schemas.microsoft.com/office/drawing/2014/main" id="{5F7ED45D-C345-4764-8712-61D37F8C2D60}"/>
              </a:ext>
            </a:extLst>
          </p:cNvPr>
          <p:cNvSpPr>
            <a:spLocks noGrp="1"/>
          </p:cNvSpPr>
          <p:nvPr>
            <p:ph type="ftr" sz="quarter" idx="11"/>
          </p:nvPr>
        </p:nvSpPr>
        <p:spPr/>
        <p:txBody>
          <a:bodyPr/>
          <a:lstStyle/>
          <a:p>
            <a:r>
              <a:rPr lang="en-US" altLang="en-US" dirty="0"/>
              <a:t>Prof. Elyr Teixeira</a:t>
            </a:r>
          </a:p>
        </p:txBody>
      </p:sp>
      <p:pic>
        <p:nvPicPr>
          <p:cNvPr id="8" name="Picture 7">
            <a:extLst>
              <a:ext uri="{FF2B5EF4-FFF2-40B4-BE49-F238E27FC236}">
                <a16:creationId xmlns:a16="http://schemas.microsoft.com/office/drawing/2014/main" id="{362969E8-FB04-45A3-8DE8-C5F4B06750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8600" y="1281112"/>
            <a:ext cx="4297217" cy="39230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Content Placeholder 2">
            <a:extLst>
              <a:ext uri="{FF2B5EF4-FFF2-40B4-BE49-F238E27FC236}">
                <a16:creationId xmlns:a16="http://schemas.microsoft.com/office/drawing/2014/main" id="{E9126073-B7E1-4DF1-9BBF-EA909599E198}"/>
              </a:ext>
            </a:extLst>
          </p:cNvPr>
          <p:cNvSpPr>
            <a:spLocks noGrp="1"/>
          </p:cNvSpPr>
          <p:nvPr>
            <p:ph sz="half" idx="1"/>
          </p:nvPr>
        </p:nvSpPr>
        <p:spPr>
          <a:xfrm>
            <a:off x="838199" y="1825624"/>
            <a:ext cx="5522843" cy="5032375"/>
          </a:xfrm>
        </p:spPr>
        <p:txBody>
          <a:bodyPr>
            <a:normAutofit/>
          </a:bodyPr>
          <a:lstStyle/>
          <a:p>
            <a:r>
              <a:rPr lang="pt-BR" sz="2400" dirty="0">
                <a:solidFill>
                  <a:srgbClr val="FF0000"/>
                </a:solidFill>
              </a:rPr>
              <a:t>R: </a:t>
            </a:r>
            <a:r>
              <a:rPr lang="pt-BR" sz="2400" u="sng" dirty="0">
                <a:solidFill>
                  <a:srgbClr val="FF0000"/>
                </a:solidFill>
              </a:rPr>
              <a:t>Método gráfico</a:t>
            </a:r>
          </a:p>
          <a:p>
            <a:endParaRPr lang="pt-BR" baseline="-25000" dirty="0"/>
          </a:p>
        </p:txBody>
      </p:sp>
    </p:spTree>
    <p:extLst>
      <p:ext uri="{BB962C8B-B14F-4D97-AF65-F5344CB8AC3E}">
        <p14:creationId xmlns:p14="http://schemas.microsoft.com/office/powerpoint/2010/main" val="304531531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EF88CE02-4782-4925-84C5-19237DDA72D1}"/>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7244098" y="1323789"/>
            <a:ext cx="4947902" cy="53550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a:extLst>
              <a:ext uri="{FF2B5EF4-FFF2-40B4-BE49-F238E27FC236}">
                <a16:creationId xmlns:a16="http://schemas.microsoft.com/office/drawing/2014/main" id="{B9A0C369-2F8C-4AF0-AF07-063D9BFC890E}"/>
              </a:ext>
            </a:extLst>
          </p:cNvPr>
          <p:cNvSpPr>
            <a:spLocks noGrp="1"/>
          </p:cNvSpPr>
          <p:nvPr>
            <p:ph type="title"/>
          </p:nvPr>
        </p:nvSpPr>
        <p:spPr>
          <a:xfrm>
            <a:off x="838200" y="365125"/>
            <a:ext cx="11353800" cy="1325563"/>
          </a:xfrm>
        </p:spPr>
        <p:txBody>
          <a:bodyPr/>
          <a:lstStyle/>
          <a:p>
            <a:r>
              <a:rPr lang="pt-BR" dirty="0"/>
              <a:t>Configuração com polarização fixa</a:t>
            </a:r>
          </a:p>
        </p:txBody>
      </p:sp>
      <p:sp>
        <p:nvSpPr>
          <p:cNvPr id="4" name="Footer Placeholder 3">
            <a:extLst>
              <a:ext uri="{FF2B5EF4-FFF2-40B4-BE49-F238E27FC236}">
                <a16:creationId xmlns:a16="http://schemas.microsoft.com/office/drawing/2014/main" id="{5F7ED45D-C345-4764-8712-61D37F8C2D60}"/>
              </a:ext>
            </a:extLst>
          </p:cNvPr>
          <p:cNvSpPr>
            <a:spLocks noGrp="1"/>
          </p:cNvSpPr>
          <p:nvPr>
            <p:ph type="ftr" sz="quarter" idx="11"/>
          </p:nvPr>
        </p:nvSpPr>
        <p:spPr/>
        <p:txBody>
          <a:bodyPr/>
          <a:lstStyle/>
          <a:p>
            <a:r>
              <a:rPr lang="en-US" altLang="en-US" dirty="0"/>
              <a:t>Prof. Elyr Teixeira</a:t>
            </a:r>
          </a:p>
        </p:txBody>
      </p:sp>
      <p:pic>
        <p:nvPicPr>
          <p:cNvPr id="8" name="Picture 7">
            <a:extLst>
              <a:ext uri="{FF2B5EF4-FFF2-40B4-BE49-F238E27FC236}">
                <a16:creationId xmlns:a16="http://schemas.microsoft.com/office/drawing/2014/main" id="{362969E8-FB04-45A3-8DE8-C5F4B06750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8600" y="1281112"/>
            <a:ext cx="4297217" cy="39230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9126073-B7E1-4DF1-9BBF-EA909599E198}"/>
                  </a:ext>
                </a:extLst>
              </p:cNvPr>
              <p:cNvSpPr>
                <a:spLocks noGrp="1"/>
              </p:cNvSpPr>
              <p:nvPr>
                <p:ph sz="half" idx="1"/>
              </p:nvPr>
            </p:nvSpPr>
            <p:spPr>
              <a:xfrm>
                <a:off x="838199" y="1825624"/>
                <a:ext cx="5522843" cy="5032375"/>
              </a:xfrm>
            </p:spPr>
            <p:txBody>
              <a:bodyPr>
                <a:normAutofit fontScale="92500" lnSpcReduction="20000"/>
              </a:bodyPr>
              <a:lstStyle/>
              <a:p>
                <a:r>
                  <a:rPr lang="pt-BR" dirty="0">
                    <a:solidFill>
                      <a:srgbClr val="FF0000"/>
                    </a:solidFill>
                  </a:rPr>
                  <a:t>R: </a:t>
                </a:r>
                <a:r>
                  <a:rPr lang="pt-BR" u="sng" dirty="0">
                    <a:solidFill>
                      <a:srgbClr val="FF0000"/>
                    </a:solidFill>
                  </a:rPr>
                  <a:t>Método gráfico</a:t>
                </a:r>
              </a:p>
              <a:p>
                <a:pPr marL="0" indent="0">
                  <a:lnSpc>
                    <a:spcPct val="150000"/>
                  </a:lnSpc>
                  <a:buNone/>
                </a:pPr>
                <a:r>
                  <a:rPr lang="pt-BR" dirty="0">
                    <a:solidFill>
                      <a:srgbClr val="FF0000"/>
                    </a:solidFill>
                  </a:rPr>
                  <a:t>a) V</a:t>
                </a:r>
                <a:r>
                  <a:rPr lang="pt-BR" baseline="-25000" dirty="0">
                    <a:solidFill>
                      <a:srgbClr val="FF0000"/>
                    </a:solidFill>
                  </a:rPr>
                  <a:t>GSQ</a:t>
                </a:r>
                <a:r>
                  <a:rPr lang="pt-BR" dirty="0">
                    <a:solidFill>
                      <a:srgbClr val="FF0000"/>
                    </a:solidFill>
                  </a:rPr>
                  <a:t>= -V</a:t>
                </a:r>
                <a:r>
                  <a:rPr lang="pt-BR" baseline="-25000" dirty="0">
                    <a:solidFill>
                      <a:srgbClr val="FF0000"/>
                    </a:solidFill>
                  </a:rPr>
                  <a:t>GG </a:t>
                </a:r>
                <a:r>
                  <a:rPr lang="pt-BR" dirty="0">
                    <a:solidFill>
                      <a:srgbClr val="FF0000"/>
                    </a:solidFill>
                  </a:rPr>
                  <a:t>= </a:t>
                </a:r>
                <a:r>
                  <a:rPr lang="pt-BR" b="1" dirty="0">
                    <a:solidFill>
                      <a:srgbClr val="FF0000"/>
                    </a:solidFill>
                  </a:rPr>
                  <a:t>-2V</a:t>
                </a:r>
              </a:p>
              <a:p>
                <a:pPr marL="0" indent="0">
                  <a:lnSpc>
                    <a:spcPct val="150000"/>
                  </a:lnSpc>
                  <a:buNone/>
                </a:pPr>
                <a:r>
                  <a:rPr lang="pt-BR" dirty="0">
                    <a:solidFill>
                      <a:srgbClr val="FF0000"/>
                    </a:solidFill>
                  </a:rPr>
                  <a:t>b) </a:t>
                </a:r>
                <a14:m>
                  <m:oMath xmlns:m="http://schemas.openxmlformats.org/officeDocument/2006/math">
                    <m:r>
                      <a:rPr lang="pt-BR" sz="2800" i="1">
                        <a:solidFill>
                          <a:srgbClr val="FF0000"/>
                        </a:solidFill>
                        <a:latin typeface="Cambria Math" panose="02040503050406030204" pitchFamily="18" charset="0"/>
                      </a:rPr>
                      <m:t>𝐼</m:t>
                    </m:r>
                    <m:r>
                      <a:rPr lang="pt-BR" sz="2800" i="1" baseline="-25000">
                        <a:solidFill>
                          <a:srgbClr val="FF0000"/>
                        </a:solidFill>
                        <a:latin typeface="Cambria Math" panose="02040503050406030204" pitchFamily="18" charset="0"/>
                      </a:rPr>
                      <m:t>𝐷𝑄</m:t>
                    </m:r>
                    <m:r>
                      <a:rPr lang="pt-BR" sz="2800" i="1">
                        <a:solidFill>
                          <a:srgbClr val="FF0000"/>
                        </a:solidFill>
                        <a:latin typeface="Cambria Math" panose="02040503050406030204" pitchFamily="18" charset="0"/>
                      </a:rPr>
                      <m:t>=</m:t>
                    </m:r>
                    <m:r>
                      <a:rPr lang="pt-BR" sz="2800" b="1">
                        <a:solidFill>
                          <a:srgbClr val="FF0000"/>
                        </a:solidFill>
                        <a:latin typeface="Cambria Math" panose="02040503050406030204" pitchFamily="18" charset="0"/>
                      </a:rPr>
                      <m:t>𝟓</m:t>
                    </m:r>
                    <m:r>
                      <a:rPr lang="pt-BR" sz="2800" b="1">
                        <a:solidFill>
                          <a:srgbClr val="FF0000"/>
                        </a:solidFill>
                        <a:latin typeface="Cambria Math" panose="02040503050406030204" pitchFamily="18" charset="0"/>
                      </a:rPr>
                      <m:t>,</m:t>
                    </m:r>
                    <m:r>
                      <a:rPr lang="pt-BR" sz="2800" b="1">
                        <a:solidFill>
                          <a:srgbClr val="FF0000"/>
                        </a:solidFill>
                        <a:latin typeface="Cambria Math" panose="02040503050406030204" pitchFamily="18" charset="0"/>
                      </a:rPr>
                      <m:t>𝟔𝐦𝐀</m:t>
                    </m:r>
                    <m:r>
                      <a:rPr lang="pt-BR" sz="2800">
                        <a:solidFill>
                          <a:srgbClr val="FF0000"/>
                        </a:solidFill>
                        <a:latin typeface="Cambria Math" panose="02040503050406030204" pitchFamily="18" charset="0"/>
                      </a:rPr>
                      <m:t> </m:t>
                    </m:r>
                  </m:oMath>
                </a14:m>
                <a:endParaRPr lang="pt-BR" sz="2800" dirty="0">
                  <a:solidFill>
                    <a:srgbClr val="FF0000"/>
                  </a:solidFill>
                </a:endParaRPr>
              </a:p>
              <a:p>
                <a:pPr marL="0" indent="0">
                  <a:lnSpc>
                    <a:spcPct val="150000"/>
                  </a:lnSpc>
                  <a:buNone/>
                </a:pPr>
                <a14:m>
                  <m:oMathPara xmlns:m="http://schemas.openxmlformats.org/officeDocument/2006/math">
                    <m:oMathParaPr>
                      <m:jc m:val="left"/>
                    </m:oMathParaPr>
                    <m:oMath xmlns:m="http://schemas.openxmlformats.org/officeDocument/2006/math">
                      <m:r>
                        <a:rPr lang="pt-BR" b="0" i="1" smtClean="0">
                          <a:solidFill>
                            <a:srgbClr val="FF0000"/>
                          </a:solidFill>
                          <a:latin typeface="Cambria Math" panose="02040503050406030204" pitchFamily="18" charset="0"/>
                        </a:rPr>
                        <m:t>𝑐</m:t>
                      </m:r>
                      <m:r>
                        <a:rPr lang="pt-BR" b="0" i="1" smtClean="0">
                          <a:solidFill>
                            <a:srgbClr val="FF0000"/>
                          </a:solidFill>
                          <a:latin typeface="Cambria Math" panose="02040503050406030204" pitchFamily="18" charset="0"/>
                        </a:rPr>
                        <m:t>) </m:t>
                      </m:r>
                      <m:r>
                        <a:rPr lang="pt-BR" sz="2800" i="1">
                          <a:solidFill>
                            <a:srgbClr val="FF0000"/>
                          </a:solidFill>
                          <a:latin typeface="Cambria Math" panose="02040503050406030204" pitchFamily="18" charset="0"/>
                        </a:rPr>
                        <m:t>𝑉</m:t>
                      </m:r>
                      <m:r>
                        <a:rPr lang="pt-BR" sz="2800" i="1" baseline="-25000">
                          <a:solidFill>
                            <a:srgbClr val="FF0000"/>
                          </a:solidFill>
                          <a:latin typeface="Cambria Math" panose="02040503050406030204" pitchFamily="18" charset="0"/>
                        </a:rPr>
                        <m:t>𝐷𝑆</m:t>
                      </m:r>
                      <m:r>
                        <a:rPr lang="pt-BR" sz="2800" i="1">
                          <a:solidFill>
                            <a:srgbClr val="FF0000"/>
                          </a:solidFill>
                          <a:latin typeface="Cambria Math" panose="02040503050406030204" pitchFamily="18" charset="0"/>
                        </a:rPr>
                        <m:t>=</m:t>
                      </m:r>
                      <m:sSub>
                        <m:sSubPr>
                          <m:ctrlPr>
                            <a:rPr lang="pt-BR" sz="2800" i="1">
                              <a:solidFill>
                                <a:srgbClr val="FF0000"/>
                              </a:solidFill>
                              <a:latin typeface="Cambria Math" panose="02040503050406030204" pitchFamily="18" charset="0"/>
                            </a:rPr>
                          </m:ctrlPr>
                        </m:sSubPr>
                        <m:e>
                          <m:r>
                            <a:rPr lang="pt-BR" sz="2800" i="1">
                              <a:solidFill>
                                <a:srgbClr val="FF0000"/>
                              </a:solidFill>
                              <a:latin typeface="Cambria Math" panose="02040503050406030204" pitchFamily="18" charset="0"/>
                            </a:rPr>
                            <m:t>𝑉</m:t>
                          </m:r>
                        </m:e>
                        <m:sub>
                          <m:r>
                            <a:rPr lang="pt-BR" sz="2800" i="1">
                              <a:solidFill>
                                <a:srgbClr val="FF0000"/>
                              </a:solidFill>
                              <a:latin typeface="Cambria Math" panose="02040503050406030204" pitchFamily="18" charset="0"/>
                            </a:rPr>
                            <m:t>𝐷𝐷</m:t>
                          </m:r>
                        </m:sub>
                      </m:sSub>
                      <m:r>
                        <a:rPr lang="pt-BR" sz="2800" i="1">
                          <a:solidFill>
                            <a:srgbClr val="FF0000"/>
                          </a:solidFill>
                          <a:latin typeface="Cambria Math" panose="02040503050406030204" pitchFamily="18" charset="0"/>
                        </a:rPr>
                        <m:t>−</m:t>
                      </m:r>
                      <m:sSub>
                        <m:sSubPr>
                          <m:ctrlPr>
                            <a:rPr lang="pt-BR" sz="2800" i="1">
                              <a:solidFill>
                                <a:srgbClr val="FF0000"/>
                              </a:solidFill>
                              <a:latin typeface="Cambria Math" panose="02040503050406030204" pitchFamily="18" charset="0"/>
                            </a:rPr>
                          </m:ctrlPr>
                        </m:sSubPr>
                        <m:e>
                          <m:r>
                            <a:rPr lang="pt-BR" sz="2800" i="1">
                              <a:solidFill>
                                <a:srgbClr val="FF0000"/>
                              </a:solidFill>
                              <a:latin typeface="Cambria Math" panose="02040503050406030204" pitchFamily="18" charset="0"/>
                            </a:rPr>
                            <m:t>𝐼</m:t>
                          </m:r>
                        </m:e>
                        <m:sub>
                          <m:r>
                            <a:rPr lang="pt-BR" sz="2800" i="1">
                              <a:solidFill>
                                <a:srgbClr val="FF0000"/>
                              </a:solidFill>
                              <a:latin typeface="Cambria Math" panose="02040503050406030204" pitchFamily="18" charset="0"/>
                            </a:rPr>
                            <m:t>𝐷</m:t>
                          </m:r>
                        </m:sub>
                      </m:sSub>
                      <m:sSub>
                        <m:sSubPr>
                          <m:ctrlPr>
                            <a:rPr lang="pt-BR" sz="2800" i="1">
                              <a:solidFill>
                                <a:srgbClr val="FF0000"/>
                              </a:solidFill>
                              <a:latin typeface="Cambria Math" panose="02040503050406030204" pitchFamily="18" charset="0"/>
                            </a:rPr>
                          </m:ctrlPr>
                        </m:sSubPr>
                        <m:e>
                          <m:r>
                            <a:rPr lang="pt-BR" sz="2800" i="1">
                              <a:solidFill>
                                <a:srgbClr val="FF0000"/>
                              </a:solidFill>
                              <a:latin typeface="Cambria Math" panose="02040503050406030204" pitchFamily="18" charset="0"/>
                            </a:rPr>
                            <m:t>𝑅</m:t>
                          </m:r>
                        </m:e>
                        <m:sub>
                          <m:r>
                            <a:rPr lang="pt-BR" sz="2800" i="1">
                              <a:solidFill>
                                <a:srgbClr val="FF0000"/>
                              </a:solidFill>
                              <a:latin typeface="Cambria Math" panose="02040503050406030204" pitchFamily="18" charset="0"/>
                            </a:rPr>
                            <m:t>𝐷</m:t>
                          </m:r>
                        </m:sub>
                      </m:sSub>
                      <m:r>
                        <a:rPr lang="pt-BR" b="0" i="1" smtClean="0">
                          <a:solidFill>
                            <a:srgbClr val="FF0000"/>
                          </a:solidFill>
                          <a:latin typeface="Cambria Math" panose="02040503050406030204" pitchFamily="18" charset="0"/>
                        </a:rPr>
                        <m:t>=16</m:t>
                      </m:r>
                      <m:r>
                        <a:rPr lang="pt-BR" b="0" i="1" smtClean="0">
                          <a:solidFill>
                            <a:srgbClr val="FF0000"/>
                          </a:solidFill>
                          <a:latin typeface="Cambria Math" panose="02040503050406030204" pitchFamily="18" charset="0"/>
                        </a:rPr>
                        <m:t>𝑉</m:t>
                      </m:r>
                      <m:r>
                        <a:rPr lang="pt-BR" b="0" i="1" smtClean="0">
                          <a:solidFill>
                            <a:srgbClr val="FF0000"/>
                          </a:solidFill>
                          <a:latin typeface="Cambria Math" panose="02040503050406030204" pitchFamily="18" charset="0"/>
                        </a:rPr>
                        <m:t>−</m:t>
                      </m:r>
                      <m:d>
                        <m:dPr>
                          <m:ctrlPr>
                            <a:rPr lang="pt-BR" b="0" i="1" smtClean="0">
                              <a:solidFill>
                                <a:srgbClr val="FF0000"/>
                              </a:solidFill>
                              <a:latin typeface="Cambria Math" panose="02040503050406030204" pitchFamily="18" charset="0"/>
                            </a:rPr>
                          </m:ctrlPr>
                        </m:dPr>
                        <m:e>
                          <m:r>
                            <a:rPr lang="pt-BR" b="0" i="1" smtClean="0">
                              <a:solidFill>
                                <a:srgbClr val="FF0000"/>
                              </a:solidFill>
                              <a:latin typeface="Cambria Math" panose="02040503050406030204" pitchFamily="18" charset="0"/>
                            </a:rPr>
                            <m:t>5,6</m:t>
                          </m:r>
                          <m:r>
                            <a:rPr lang="pt-BR" b="0" i="1" smtClean="0">
                              <a:solidFill>
                                <a:srgbClr val="FF0000"/>
                              </a:solidFill>
                              <a:latin typeface="Cambria Math" panose="02040503050406030204" pitchFamily="18" charset="0"/>
                            </a:rPr>
                            <m:t>𝑚𝐴</m:t>
                          </m:r>
                        </m:e>
                      </m:d>
                      <m:d>
                        <m:dPr>
                          <m:ctrlPr>
                            <a:rPr lang="pt-BR" b="0" i="1" smtClean="0">
                              <a:solidFill>
                                <a:srgbClr val="FF0000"/>
                              </a:solidFill>
                              <a:latin typeface="Cambria Math" panose="02040503050406030204" pitchFamily="18" charset="0"/>
                            </a:rPr>
                          </m:ctrlPr>
                        </m:dPr>
                        <m:e>
                          <m:r>
                            <a:rPr lang="pt-BR" b="0" i="1" smtClean="0">
                              <a:solidFill>
                                <a:srgbClr val="FF0000"/>
                              </a:solidFill>
                              <a:latin typeface="Cambria Math" panose="02040503050406030204" pitchFamily="18" charset="0"/>
                            </a:rPr>
                            <m:t>2</m:t>
                          </m:r>
                          <m:r>
                            <a:rPr lang="pt-BR" b="0" i="1" smtClean="0">
                              <a:solidFill>
                                <a:srgbClr val="FF0000"/>
                              </a:solidFill>
                              <a:latin typeface="Cambria Math" panose="02040503050406030204" pitchFamily="18" charset="0"/>
                            </a:rPr>
                            <m:t>𝑘</m:t>
                          </m:r>
                          <m:r>
                            <a:rPr lang="pt-BR" b="0" i="1" smtClean="0">
                              <a:solidFill>
                                <a:srgbClr val="FF0000"/>
                              </a:solidFill>
                              <a:latin typeface="Cambria Math" panose="02040503050406030204" pitchFamily="18" charset="0"/>
                            </a:rPr>
                            <m:t>𝛺</m:t>
                          </m:r>
                        </m:e>
                      </m:d>
                    </m:oMath>
                    <m:oMath xmlns:m="http://schemas.openxmlformats.org/officeDocument/2006/math">
                      <m:r>
                        <a:rPr lang="pt-BR" b="0" i="1" smtClean="0">
                          <a:solidFill>
                            <a:srgbClr val="FF0000"/>
                          </a:solidFill>
                          <a:latin typeface="Cambria Math" panose="02040503050406030204" pitchFamily="18" charset="0"/>
                        </a:rPr>
                        <m:t>=16</m:t>
                      </m:r>
                      <m:r>
                        <a:rPr lang="pt-BR" b="0" i="1" smtClean="0">
                          <a:solidFill>
                            <a:srgbClr val="FF0000"/>
                          </a:solidFill>
                          <a:latin typeface="Cambria Math" panose="02040503050406030204" pitchFamily="18" charset="0"/>
                        </a:rPr>
                        <m:t>𝑉</m:t>
                      </m:r>
                      <m:r>
                        <a:rPr lang="pt-BR" b="0" i="1" smtClean="0">
                          <a:solidFill>
                            <a:srgbClr val="FF0000"/>
                          </a:solidFill>
                          <a:latin typeface="Cambria Math" panose="02040503050406030204" pitchFamily="18" charset="0"/>
                        </a:rPr>
                        <m:t>−11,2</m:t>
                      </m:r>
                      <m:r>
                        <a:rPr lang="pt-BR" b="0" i="1" smtClean="0">
                          <a:solidFill>
                            <a:srgbClr val="FF0000"/>
                          </a:solidFill>
                          <a:latin typeface="Cambria Math" panose="02040503050406030204" pitchFamily="18" charset="0"/>
                        </a:rPr>
                        <m:t>𝑉</m:t>
                      </m:r>
                      <m:r>
                        <a:rPr lang="pt-BR" b="0" i="1" smtClean="0">
                          <a:solidFill>
                            <a:srgbClr val="FF0000"/>
                          </a:solidFill>
                          <a:latin typeface="Cambria Math" panose="02040503050406030204" pitchFamily="18" charset="0"/>
                        </a:rPr>
                        <m:t>=</m:t>
                      </m:r>
                      <m:r>
                        <a:rPr lang="pt-BR" b="1" i="1" smtClean="0">
                          <a:solidFill>
                            <a:srgbClr val="FF0000"/>
                          </a:solidFill>
                          <a:latin typeface="Cambria Math" panose="02040503050406030204" pitchFamily="18" charset="0"/>
                        </a:rPr>
                        <m:t>𝟒</m:t>
                      </m:r>
                      <m:r>
                        <a:rPr lang="pt-BR" b="1" i="1" smtClean="0">
                          <a:solidFill>
                            <a:srgbClr val="FF0000"/>
                          </a:solidFill>
                          <a:latin typeface="Cambria Math" panose="02040503050406030204" pitchFamily="18" charset="0"/>
                        </a:rPr>
                        <m:t>,</m:t>
                      </m:r>
                      <m:r>
                        <a:rPr lang="pt-BR" b="1" i="1" smtClean="0">
                          <a:solidFill>
                            <a:srgbClr val="FF0000"/>
                          </a:solidFill>
                          <a:latin typeface="Cambria Math" panose="02040503050406030204" pitchFamily="18" charset="0"/>
                        </a:rPr>
                        <m:t>𝟖</m:t>
                      </m:r>
                      <m:r>
                        <a:rPr lang="pt-BR" b="1" i="1" smtClean="0">
                          <a:solidFill>
                            <a:srgbClr val="FF0000"/>
                          </a:solidFill>
                          <a:latin typeface="Cambria Math" panose="02040503050406030204" pitchFamily="18" charset="0"/>
                        </a:rPr>
                        <m:t>𝑽</m:t>
                      </m:r>
                    </m:oMath>
                  </m:oMathPara>
                </a14:m>
                <a:endParaRPr lang="pt-BR" b="1" dirty="0">
                  <a:solidFill>
                    <a:srgbClr val="FF0000"/>
                  </a:solidFill>
                </a:endParaRPr>
              </a:p>
              <a:p>
                <a:pPr marL="0" indent="0">
                  <a:lnSpc>
                    <a:spcPct val="150000"/>
                  </a:lnSpc>
                  <a:buNone/>
                </a:pPr>
                <a:r>
                  <a:rPr lang="pt-BR" dirty="0">
                    <a:solidFill>
                      <a:srgbClr val="FF0000"/>
                    </a:solidFill>
                  </a:rPr>
                  <a:t>d) </a:t>
                </a:r>
                <a14:m>
                  <m:oMath xmlns:m="http://schemas.openxmlformats.org/officeDocument/2006/math">
                    <m:r>
                      <a:rPr lang="pt-BR" i="1">
                        <a:solidFill>
                          <a:srgbClr val="FF0000"/>
                        </a:solidFill>
                        <a:latin typeface="Cambria Math" panose="02040503050406030204" pitchFamily="18" charset="0"/>
                      </a:rPr>
                      <m:t>𝑉</m:t>
                    </m:r>
                    <m:r>
                      <a:rPr lang="pt-BR" i="1" baseline="-25000">
                        <a:solidFill>
                          <a:srgbClr val="FF0000"/>
                        </a:solidFill>
                        <a:latin typeface="Cambria Math" panose="02040503050406030204" pitchFamily="18" charset="0"/>
                      </a:rPr>
                      <m:t>𝐷</m:t>
                    </m:r>
                    <m:r>
                      <a:rPr lang="pt-BR" i="1">
                        <a:solidFill>
                          <a:srgbClr val="FF0000"/>
                        </a:solidFill>
                        <a:latin typeface="Cambria Math" panose="02040503050406030204" pitchFamily="18" charset="0"/>
                      </a:rPr>
                      <m:t>=</m:t>
                    </m:r>
                    <m:sSub>
                      <m:sSubPr>
                        <m:ctrlPr>
                          <a:rPr lang="pt-BR" i="1" smtClean="0">
                            <a:solidFill>
                              <a:srgbClr val="FF0000"/>
                            </a:solidFill>
                            <a:latin typeface="Cambria Math" panose="02040503050406030204" pitchFamily="18" charset="0"/>
                          </a:rPr>
                        </m:ctrlPr>
                      </m:sSubPr>
                      <m:e>
                        <m:r>
                          <a:rPr lang="pt-BR" b="0" i="1" smtClean="0">
                            <a:solidFill>
                              <a:srgbClr val="FF0000"/>
                            </a:solidFill>
                            <a:latin typeface="Cambria Math" panose="02040503050406030204" pitchFamily="18" charset="0"/>
                          </a:rPr>
                          <m:t>𝑉</m:t>
                        </m:r>
                      </m:e>
                      <m:sub>
                        <m:r>
                          <a:rPr lang="pt-BR" b="0" i="1" smtClean="0">
                            <a:solidFill>
                              <a:srgbClr val="FF0000"/>
                            </a:solidFill>
                            <a:latin typeface="Cambria Math" panose="02040503050406030204" pitchFamily="18" charset="0"/>
                          </a:rPr>
                          <m:t>𝐷𝑆</m:t>
                        </m:r>
                      </m:sub>
                    </m:sSub>
                    <m:r>
                      <a:rPr lang="pt-BR" i="1">
                        <a:solidFill>
                          <a:srgbClr val="FF0000"/>
                        </a:solidFill>
                        <a:latin typeface="Cambria Math" panose="02040503050406030204" pitchFamily="18" charset="0"/>
                      </a:rPr>
                      <m:t>=</m:t>
                    </m:r>
                    <m:r>
                      <a:rPr lang="pt-BR" b="1" i="1" smtClean="0">
                        <a:solidFill>
                          <a:srgbClr val="FF0000"/>
                        </a:solidFill>
                        <a:latin typeface="Cambria Math" panose="02040503050406030204" pitchFamily="18" charset="0"/>
                      </a:rPr>
                      <m:t>𝟒</m:t>
                    </m:r>
                    <m:r>
                      <a:rPr lang="pt-BR" b="1" i="1" smtClean="0">
                        <a:solidFill>
                          <a:srgbClr val="FF0000"/>
                        </a:solidFill>
                        <a:latin typeface="Cambria Math" panose="02040503050406030204" pitchFamily="18" charset="0"/>
                      </a:rPr>
                      <m:t>,</m:t>
                    </m:r>
                    <m:r>
                      <a:rPr lang="pt-BR" b="1" i="1" smtClean="0">
                        <a:solidFill>
                          <a:srgbClr val="FF0000"/>
                        </a:solidFill>
                        <a:latin typeface="Cambria Math" panose="02040503050406030204" pitchFamily="18" charset="0"/>
                      </a:rPr>
                      <m:t>𝟖</m:t>
                    </m:r>
                    <m:r>
                      <a:rPr lang="pt-BR" b="1" i="1" smtClean="0">
                        <a:solidFill>
                          <a:srgbClr val="FF0000"/>
                        </a:solidFill>
                        <a:latin typeface="Cambria Math" panose="02040503050406030204" pitchFamily="18" charset="0"/>
                      </a:rPr>
                      <m:t>𝑽</m:t>
                    </m:r>
                  </m:oMath>
                </a14:m>
                <a:endParaRPr lang="pt-BR" b="1" dirty="0">
                  <a:solidFill>
                    <a:srgbClr val="FF0000"/>
                  </a:solidFill>
                </a:endParaRPr>
              </a:p>
              <a:p>
                <a:pPr marL="0" indent="0">
                  <a:lnSpc>
                    <a:spcPct val="150000"/>
                  </a:lnSpc>
                  <a:buNone/>
                </a:pPr>
                <a14:m>
                  <m:oMathPara xmlns:m="http://schemas.openxmlformats.org/officeDocument/2006/math">
                    <m:oMathParaPr>
                      <m:jc m:val="left"/>
                    </m:oMathParaPr>
                    <m:oMath xmlns:m="http://schemas.openxmlformats.org/officeDocument/2006/math">
                      <m:r>
                        <a:rPr lang="pt-BR" b="0" i="1" smtClean="0">
                          <a:solidFill>
                            <a:srgbClr val="FF0000"/>
                          </a:solidFill>
                          <a:latin typeface="Cambria Math" panose="02040503050406030204" pitchFamily="18" charset="0"/>
                        </a:rPr>
                        <m:t>𝑒</m:t>
                      </m:r>
                      <m:r>
                        <a:rPr lang="pt-BR" b="0" i="1" smtClean="0">
                          <a:solidFill>
                            <a:srgbClr val="FF0000"/>
                          </a:solidFill>
                          <a:latin typeface="Cambria Math" panose="02040503050406030204" pitchFamily="18" charset="0"/>
                        </a:rPr>
                        <m:t>) </m:t>
                      </m:r>
                      <m:r>
                        <a:rPr lang="pt-BR" i="1">
                          <a:solidFill>
                            <a:srgbClr val="FF0000"/>
                          </a:solidFill>
                          <a:latin typeface="Cambria Math" panose="02040503050406030204" pitchFamily="18" charset="0"/>
                        </a:rPr>
                        <m:t>𝑉</m:t>
                      </m:r>
                      <m:r>
                        <a:rPr lang="pt-BR" b="0" i="1" baseline="-25000" smtClean="0">
                          <a:solidFill>
                            <a:srgbClr val="FF0000"/>
                          </a:solidFill>
                          <a:latin typeface="Cambria Math" panose="02040503050406030204" pitchFamily="18" charset="0"/>
                        </a:rPr>
                        <m:t>𝐺</m:t>
                      </m:r>
                      <m:r>
                        <a:rPr lang="pt-BR" i="1">
                          <a:solidFill>
                            <a:srgbClr val="FF0000"/>
                          </a:solidFill>
                          <a:latin typeface="Cambria Math" panose="02040503050406030204" pitchFamily="18" charset="0"/>
                        </a:rPr>
                        <m:t>=</m:t>
                      </m:r>
                      <m:sSub>
                        <m:sSubPr>
                          <m:ctrlPr>
                            <a:rPr lang="pt-BR" i="1" smtClean="0">
                              <a:solidFill>
                                <a:srgbClr val="FF0000"/>
                              </a:solidFill>
                              <a:latin typeface="Cambria Math" panose="02040503050406030204" pitchFamily="18" charset="0"/>
                            </a:rPr>
                          </m:ctrlPr>
                        </m:sSubPr>
                        <m:e>
                          <m:r>
                            <a:rPr lang="pt-BR" b="0" i="1" smtClean="0">
                              <a:solidFill>
                                <a:srgbClr val="FF0000"/>
                              </a:solidFill>
                              <a:latin typeface="Cambria Math" panose="02040503050406030204" pitchFamily="18" charset="0"/>
                            </a:rPr>
                            <m:t>𝑉</m:t>
                          </m:r>
                        </m:e>
                        <m:sub>
                          <m:r>
                            <a:rPr lang="pt-BR" b="0" i="1" smtClean="0">
                              <a:solidFill>
                                <a:srgbClr val="FF0000"/>
                              </a:solidFill>
                              <a:latin typeface="Cambria Math" panose="02040503050406030204" pitchFamily="18" charset="0"/>
                            </a:rPr>
                            <m:t>𝐺𝑆</m:t>
                          </m:r>
                        </m:sub>
                      </m:sSub>
                      <m:r>
                        <a:rPr lang="pt-BR" i="1">
                          <a:solidFill>
                            <a:srgbClr val="FF0000"/>
                          </a:solidFill>
                          <a:latin typeface="Cambria Math" panose="02040503050406030204" pitchFamily="18" charset="0"/>
                        </a:rPr>
                        <m:t>=</m:t>
                      </m:r>
                      <m:r>
                        <a:rPr lang="pt-BR" b="1" i="1" smtClean="0">
                          <a:solidFill>
                            <a:srgbClr val="FF0000"/>
                          </a:solidFill>
                          <a:latin typeface="Cambria Math" panose="02040503050406030204" pitchFamily="18" charset="0"/>
                        </a:rPr>
                        <m:t>−</m:t>
                      </m:r>
                      <m:r>
                        <a:rPr lang="pt-BR" b="1" i="1" smtClean="0">
                          <a:solidFill>
                            <a:srgbClr val="FF0000"/>
                          </a:solidFill>
                          <a:latin typeface="Cambria Math" panose="02040503050406030204" pitchFamily="18" charset="0"/>
                        </a:rPr>
                        <m:t>𝟐</m:t>
                      </m:r>
                      <m:r>
                        <a:rPr lang="pt-BR" b="1" i="1" smtClean="0">
                          <a:solidFill>
                            <a:srgbClr val="FF0000"/>
                          </a:solidFill>
                          <a:latin typeface="Cambria Math" panose="02040503050406030204" pitchFamily="18" charset="0"/>
                        </a:rPr>
                        <m:t>𝑽</m:t>
                      </m:r>
                    </m:oMath>
                  </m:oMathPara>
                </a14:m>
                <a:endParaRPr lang="pt-BR" b="1" dirty="0">
                  <a:solidFill>
                    <a:srgbClr val="FF0000"/>
                  </a:solidFill>
                </a:endParaRPr>
              </a:p>
              <a:p>
                <a:pPr marL="0" indent="0">
                  <a:lnSpc>
                    <a:spcPct val="150000"/>
                  </a:lnSpc>
                  <a:buNone/>
                </a:pPr>
                <a14:m>
                  <m:oMathPara xmlns:m="http://schemas.openxmlformats.org/officeDocument/2006/math">
                    <m:oMathParaPr>
                      <m:jc m:val="left"/>
                    </m:oMathParaPr>
                    <m:oMath xmlns:m="http://schemas.openxmlformats.org/officeDocument/2006/math">
                      <m:r>
                        <a:rPr lang="pt-BR" b="0" i="1" smtClean="0">
                          <a:solidFill>
                            <a:srgbClr val="FF0000"/>
                          </a:solidFill>
                          <a:latin typeface="Cambria Math" panose="02040503050406030204" pitchFamily="18" charset="0"/>
                        </a:rPr>
                        <m:t>𝑓</m:t>
                      </m:r>
                      <m:r>
                        <a:rPr lang="pt-BR" b="0" i="1" smtClean="0">
                          <a:solidFill>
                            <a:srgbClr val="FF0000"/>
                          </a:solidFill>
                          <a:latin typeface="Cambria Math" panose="02040503050406030204" pitchFamily="18" charset="0"/>
                        </a:rPr>
                        <m:t>) </m:t>
                      </m:r>
                      <m:r>
                        <a:rPr lang="pt-BR" i="1">
                          <a:solidFill>
                            <a:srgbClr val="FF0000"/>
                          </a:solidFill>
                          <a:latin typeface="Cambria Math" panose="02040503050406030204" pitchFamily="18" charset="0"/>
                        </a:rPr>
                        <m:t>𝑉</m:t>
                      </m:r>
                      <m:r>
                        <a:rPr lang="pt-BR" i="1" baseline="-25000">
                          <a:solidFill>
                            <a:srgbClr val="FF0000"/>
                          </a:solidFill>
                          <a:latin typeface="Cambria Math" panose="02040503050406030204" pitchFamily="18" charset="0"/>
                        </a:rPr>
                        <m:t>𝑆</m:t>
                      </m:r>
                      <m:r>
                        <a:rPr lang="pt-BR" i="1">
                          <a:solidFill>
                            <a:srgbClr val="FF0000"/>
                          </a:solidFill>
                          <a:latin typeface="Cambria Math" panose="02040503050406030204" pitchFamily="18" charset="0"/>
                        </a:rPr>
                        <m:t>=</m:t>
                      </m:r>
                      <m:r>
                        <a:rPr lang="pt-BR" b="1" i="1" smtClean="0">
                          <a:solidFill>
                            <a:srgbClr val="FF0000"/>
                          </a:solidFill>
                          <a:latin typeface="Cambria Math" panose="02040503050406030204" pitchFamily="18" charset="0"/>
                        </a:rPr>
                        <m:t>𝟎</m:t>
                      </m:r>
                      <m:r>
                        <a:rPr lang="pt-BR" b="1" i="1" smtClean="0">
                          <a:solidFill>
                            <a:srgbClr val="FF0000"/>
                          </a:solidFill>
                          <a:latin typeface="Cambria Math" panose="02040503050406030204" pitchFamily="18" charset="0"/>
                        </a:rPr>
                        <m:t>𝑽</m:t>
                      </m:r>
                    </m:oMath>
                  </m:oMathPara>
                </a14:m>
                <a:endParaRPr lang="pt-BR" b="1" dirty="0">
                  <a:solidFill>
                    <a:srgbClr val="FF0000"/>
                  </a:solidFill>
                </a:endParaRPr>
              </a:p>
              <a:p>
                <a:endParaRPr lang="pt-BR" baseline="-25000" dirty="0"/>
              </a:p>
            </p:txBody>
          </p:sp>
        </mc:Choice>
        <mc:Fallback xmlns="">
          <p:sp>
            <p:nvSpPr>
              <p:cNvPr id="3" name="Content Placeholder 2">
                <a:extLst>
                  <a:ext uri="{FF2B5EF4-FFF2-40B4-BE49-F238E27FC236}">
                    <a16:creationId xmlns:a16="http://schemas.microsoft.com/office/drawing/2014/main" id="{E9126073-B7E1-4DF1-9BBF-EA909599E198}"/>
                  </a:ext>
                </a:extLst>
              </p:cNvPr>
              <p:cNvSpPr>
                <a:spLocks noGrp="1" noRot="1" noChangeAspect="1" noMove="1" noResize="1" noEditPoints="1" noAdjustHandles="1" noChangeArrowheads="1" noChangeShapeType="1" noTextEdit="1"/>
              </p:cNvSpPr>
              <p:nvPr>
                <p:ph sz="half" idx="1"/>
              </p:nvPr>
            </p:nvSpPr>
            <p:spPr>
              <a:xfrm>
                <a:off x="838199" y="1825624"/>
                <a:ext cx="5522843" cy="5032375"/>
              </a:xfrm>
              <a:blipFill>
                <a:blip r:embed="rId4"/>
                <a:stretch>
                  <a:fillRect l="-1656" t="-2785"/>
                </a:stretch>
              </a:blipFill>
            </p:spPr>
            <p:txBody>
              <a:bodyPr/>
              <a:lstStyle/>
              <a:p>
                <a:r>
                  <a:rPr lang="pt-BR">
                    <a:noFill/>
                  </a:rPr>
                  <a:t> </a:t>
                </a:r>
              </a:p>
            </p:txBody>
          </p:sp>
        </mc:Fallback>
      </mc:AlternateContent>
    </p:spTree>
    <p:extLst>
      <p:ext uri="{BB962C8B-B14F-4D97-AF65-F5344CB8AC3E}">
        <p14:creationId xmlns:p14="http://schemas.microsoft.com/office/powerpoint/2010/main" val="242128151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ítulo 1"/>
          <p:cNvSpPr>
            <a:spLocks noGrp="1"/>
          </p:cNvSpPr>
          <p:nvPr>
            <p:ph type="ctrTitle"/>
          </p:nvPr>
        </p:nvSpPr>
        <p:spPr>
          <a:xfrm>
            <a:off x="1" y="1866505"/>
            <a:ext cx="12192000" cy="3161171"/>
          </a:xfrm>
        </p:spPr>
        <p:txBody>
          <a:bodyPr>
            <a:normAutofit fontScale="90000"/>
          </a:bodyPr>
          <a:lstStyle/>
          <a:p>
            <a:br>
              <a:rPr lang="pt-BR" b="1" dirty="0">
                <a:solidFill>
                  <a:schemeClr val="accent6">
                    <a:lumMod val="50000"/>
                  </a:schemeClr>
                </a:solidFill>
              </a:rPr>
            </a:br>
            <a:r>
              <a:rPr lang="pt-BR" dirty="0">
                <a:solidFill>
                  <a:schemeClr val="tx1"/>
                </a:solidFill>
              </a:rPr>
              <a:t>eletrônica analógica</a:t>
            </a:r>
            <a:br>
              <a:rPr lang="pt-BR" dirty="0">
                <a:solidFill>
                  <a:schemeClr val="tx1"/>
                </a:solidFill>
              </a:rPr>
            </a:br>
            <a:br>
              <a:rPr lang="pt-BR" sz="5400" dirty="0">
                <a:solidFill>
                  <a:schemeClr val="tx1"/>
                </a:solidFill>
              </a:rPr>
            </a:br>
            <a:r>
              <a:rPr lang="pt-BR" sz="5400" dirty="0" err="1">
                <a:solidFill>
                  <a:schemeClr val="bg1"/>
                </a:solidFill>
              </a:rPr>
              <a:t>fet</a:t>
            </a:r>
            <a:r>
              <a:rPr lang="pt-BR" sz="5400" dirty="0">
                <a:solidFill>
                  <a:schemeClr val="bg1"/>
                </a:solidFill>
              </a:rPr>
              <a:t>: </a:t>
            </a:r>
            <a:r>
              <a:rPr lang="pt-BR" sz="5400" dirty="0" err="1">
                <a:solidFill>
                  <a:schemeClr val="bg1"/>
                </a:solidFill>
              </a:rPr>
              <a:t>AUTOPolarização</a:t>
            </a:r>
            <a:br>
              <a:rPr lang="pt-BR" dirty="0"/>
            </a:br>
            <a:br>
              <a:rPr lang="pt-BR" b="1" dirty="0">
                <a:solidFill>
                  <a:schemeClr val="tx1"/>
                </a:solidFill>
              </a:rPr>
            </a:br>
            <a:r>
              <a:rPr lang="pt-BR" sz="3600" b="1" dirty="0">
                <a:solidFill>
                  <a:schemeClr val="tx1"/>
                </a:solidFill>
              </a:rPr>
              <a:t>curso </a:t>
            </a:r>
            <a:r>
              <a:rPr lang="pt-BR" sz="3600" dirty="0">
                <a:solidFill>
                  <a:schemeClr val="tx1"/>
                </a:solidFill>
              </a:rPr>
              <a:t>de </a:t>
            </a:r>
            <a:r>
              <a:rPr lang="pt-BR" sz="3600" b="1" dirty="0">
                <a:solidFill>
                  <a:schemeClr val="tx1"/>
                </a:solidFill>
              </a:rPr>
              <a:t>Eng. elétrica</a:t>
            </a:r>
            <a:endParaRPr lang="pt-BR" b="1" dirty="0">
              <a:solidFill>
                <a:schemeClr val="tx1"/>
              </a:solidFill>
            </a:endParaRPr>
          </a:p>
        </p:txBody>
      </p:sp>
      <p:sp>
        <p:nvSpPr>
          <p:cNvPr id="3" name="Subtítulo 2"/>
          <p:cNvSpPr>
            <a:spLocks noGrp="1"/>
          </p:cNvSpPr>
          <p:nvPr>
            <p:ph type="subTitle" idx="1"/>
          </p:nvPr>
        </p:nvSpPr>
        <p:spPr>
          <a:xfrm>
            <a:off x="1524000" y="5562814"/>
            <a:ext cx="9144000" cy="875694"/>
          </a:xfrm>
        </p:spPr>
        <p:txBody>
          <a:bodyPr>
            <a:noAutofit/>
          </a:bodyPr>
          <a:lstStyle/>
          <a:p>
            <a:pPr>
              <a:lnSpc>
                <a:spcPct val="100000"/>
              </a:lnSpc>
            </a:pPr>
            <a:r>
              <a:rPr lang="pt-BR" sz="2000" i="1" dirty="0"/>
              <a:t>Prof. Elyr Teixeira, </a:t>
            </a:r>
            <a:r>
              <a:rPr lang="pt-BR" sz="2000" i="1" dirty="0" err="1"/>
              <a:t>D.Sc</a:t>
            </a:r>
            <a:r>
              <a:rPr lang="pt-BR" sz="2000" i="1" dirty="0"/>
              <a:t>.</a:t>
            </a:r>
          </a:p>
          <a:p>
            <a:pPr>
              <a:lnSpc>
                <a:spcPct val="100000"/>
              </a:lnSpc>
            </a:pPr>
            <a:r>
              <a:rPr lang="pt-BR" sz="2000" dirty="0"/>
              <a:t>2018</a:t>
            </a:r>
          </a:p>
        </p:txBody>
      </p:sp>
      <p:sp>
        <p:nvSpPr>
          <p:cNvPr id="4" name="Retângulo 3"/>
          <p:cNvSpPr/>
          <p:nvPr/>
        </p:nvSpPr>
        <p:spPr>
          <a:xfrm>
            <a:off x="5198533" y="6438508"/>
            <a:ext cx="1778000" cy="2501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Imagem" descr="Imagem">
            <a:extLst>
              <a:ext uri="{FF2B5EF4-FFF2-40B4-BE49-F238E27FC236}">
                <a16:creationId xmlns:a16="http://schemas.microsoft.com/office/drawing/2014/main" id="{2F330037-3211-40E1-A39A-B1AF9C2A5D6D}"/>
              </a:ext>
            </a:extLst>
          </p:cNvPr>
          <p:cNvPicPr>
            <a:picLocks noChangeAspect="1"/>
          </p:cNvPicPr>
          <p:nvPr/>
        </p:nvPicPr>
        <p:blipFill>
          <a:blip r:embed="rId2">
            <a:extLst/>
          </a:blip>
          <a:stretch>
            <a:fillRect/>
          </a:stretch>
        </p:blipFill>
        <p:spPr>
          <a:xfrm>
            <a:off x="190662" y="119213"/>
            <a:ext cx="3999142" cy="752172"/>
          </a:xfrm>
          <a:prstGeom prst="rect">
            <a:avLst/>
          </a:prstGeom>
          <a:ln w="12700">
            <a:miter lim="400000"/>
          </a:ln>
        </p:spPr>
      </p:pic>
    </p:spTree>
    <p:extLst>
      <p:ext uri="{BB962C8B-B14F-4D97-AF65-F5344CB8AC3E}">
        <p14:creationId xmlns:p14="http://schemas.microsoft.com/office/powerpoint/2010/main" val="392168477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9317C17-72C0-43AF-85C9-205416002F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00065" y="1292087"/>
            <a:ext cx="6356099" cy="53661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a:extLst>
              <a:ext uri="{FF2B5EF4-FFF2-40B4-BE49-F238E27FC236}">
                <a16:creationId xmlns:a16="http://schemas.microsoft.com/office/drawing/2014/main" id="{B9A0C369-2F8C-4AF0-AF07-063D9BFC890E}"/>
              </a:ext>
            </a:extLst>
          </p:cNvPr>
          <p:cNvSpPr>
            <a:spLocks noGrp="1"/>
          </p:cNvSpPr>
          <p:nvPr>
            <p:ph type="title"/>
          </p:nvPr>
        </p:nvSpPr>
        <p:spPr>
          <a:xfrm>
            <a:off x="838200" y="365125"/>
            <a:ext cx="11353800" cy="1325563"/>
          </a:xfrm>
        </p:spPr>
        <p:txBody>
          <a:bodyPr/>
          <a:lstStyle/>
          <a:p>
            <a:r>
              <a:rPr lang="pt-BR" dirty="0"/>
              <a:t>Configuração com autopolarização</a:t>
            </a:r>
          </a:p>
        </p:txBody>
      </p:sp>
      <p:sp>
        <p:nvSpPr>
          <p:cNvPr id="3" name="Content Placeholder 2">
            <a:extLst>
              <a:ext uri="{FF2B5EF4-FFF2-40B4-BE49-F238E27FC236}">
                <a16:creationId xmlns:a16="http://schemas.microsoft.com/office/drawing/2014/main" id="{E9126073-B7E1-4DF1-9BBF-EA909599E198}"/>
              </a:ext>
            </a:extLst>
          </p:cNvPr>
          <p:cNvSpPr>
            <a:spLocks noGrp="1"/>
          </p:cNvSpPr>
          <p:nvPr>
            <p:ph sz="half" idx="1"/>
          </p:nvPr>
        </p:nvSpPr>
        <p:spPr/>
        <p:txBody>
          <a:bodyPr/>
          <a:lstStyle/>
          <a:p>
            <a:r>
              <a:rPr lang="pt-BR" dirty="0"/>
              <a:t>A configuração com autopolarização elimina a necessidade de fontes CC.</a:t>
            </a:r>
          </a:p>
          <a:p>
            <a:endParaRPr lang="pt-BR" dirty="0"/>
          </a:p>
          <a:p>
            <a:r>
              <a:rPr lang="pt-BR" dirty="0"/>
              <a:t>A tensão porta-fonte passa a ser determinada pela tensão através do resistor R</a:t>
            </a:r>
            <a:r>
              <a:rPr lang="pt-BR" baseline="-25000" dirty="0"/>
              <a:t>S</a:t>
            </a:r>
            <a:r>
              <a:rPr lang="pt-BR" dirty="0"/>
              <a:t> colocado no terminal de fonte do JFET, como mostra a figura.</a:t>
            </a:r>
          </a:p>
        </p:txBody>
      </p:sp>
      <p:sp>
        <p:nvSpPr>
          <p:cNvPr id="4" name="Footer Placeholder 3">
            <a:extLst>
              <a:ext uri="{FF2B5EF4-FFF2-40B4-BE49-F238E27FC236}">
                <a16:creationId xmlns:a16="http://schemas.microsoft.com/office/drawing/2014/main" id="{4EAE213C-AB21-475F-AE46-719D87BD6404}"/>
              </a:ext>
            </a:extLst>
          </p:cNvPr>
          <p:cNvSpPr>
            <a:spLocks noGrp="1"/>
          </p:cNvSpPr>
          <p:nvPr>
            <p:ph type="ftr" sz="quarter" idx="11"/>
          </p:nvPr>
        </p:nvSpPr>
        <p:spPr/>
        <p:txBody>
          <a:bodyPr/>
          <a:lstStyle/>
          <a:p>
            <a:r>
              <a:rPr lang="en-US" altLang="en-US" dirty="0"/>
              <a:t>Prof. Elyr Teixeira</a:t>
            </a:r>
          </a:p>
        </p:txBody>
      </p:sp>
    </p:spTree>
    <p:extLst>
      <p:ext uri="{BB962C8B-B14F-4D97-AF65-F5344CB8AC3E}">
        <p14:creationId xmlns:p14="http://schemas.microsoft.com/office/powerpoint/2010/main" val="333984705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87476F5E-2D7A-4CB1-87E6-7FDEAC16D5D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57492"/>
          <a:stretch/>
        </p:blipFill>
        <p:spPr bwMode="auto">
          <a:xfrm>
            <a:off x="7345018" y="1280370"/>
            <a:ext cx="4462669" cy="50759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itle 1">
            <a:extLst>
              <a:ext uri="{FF2B5EF4-FFF2-40B4-BE49-F238E27FC236}">
                <a16:creationId xmlns:a16="http://schemas.microsoft.com/office/drawing/2014/main" id="{EC29D225-309E-461A-ADAA-E5AB49A3BF1C}"/>
              </a:ext>
            </a:extLst>
          </p:cNvPr>
          <p:cNvSpPr>
            <a:spLocks noGrp="1"/>
          </p:cNvSpPr>
          <p:nvPr>
            <p:ph type="title"/>
          </p:nvPr>
        </p:nvSpPr>
        <p:spPr>
          <a:xfrm>
            <a:off x="838200" y="365125"/>
            <a:ext cx="11353800" cy="1325563"/>
          </a:xfrm>
        </p:spPr>
        <p:txBody>
          <a:bodyPr/>
          <a:lstStyle/>
          <a:p>
            <a:r>
              <a:rPr lang="pt-BR" dirty="0"/>
              <a:t>Configuração com autopolarização</a:t>
            </a:r>
          </a:p>
        </p:txBody>
      </p:sp>
      <p:sp>
        <p:nvSpPr>
          <p:cNvPr id="3" name="Content Placeholder 2">
            <a:extLst>
              <a:ext uri="{FF2B5EF4-FFF2-40B4-BE49-F238E27FC236}">
                <a16:creationId xmlns:a16="http://schemas.microsoft.com/office/drawing/2014/main" id="{E9126073-B7E1-4DF1-9BBF-EA909599E198}"/>
              </a:ext>
            </a:extLst>
          </p:cNvPr>
          <p:cNvSpPr>
            <a:spLocks noGrp="1"/>
          </p:cNvSpPr>
          <p:nvPr>
            <p:ph sz="half" idx="1"/>
          </p:nvPr>
        </p:nvSpPr>
        <p:spPr>
          <a:xfrm>
            <a:off x="838199" y="1825624"/>
            <a:ext cx="7769087" cy="5032375"/>
          </a:xfrm>
        </p:spPr>
        <p:txBody>
          <a:bodyPr>
            <a:normAutofit/>
          </a:bodyPr>
          <a:lstStyle/>
          <a:p>
            <a:r>
              <a:rPr lang="pt-BR" sz="2400" dirty="0"/>
              <a:t>Para uma análise CC, os capacitores podem ser substituídos por “circuitos abertos”, e o resistor R</a:t>
            </a:r>
            <a:r>
              <a:rPr lang="pt-BR" sz="2400" baseline="-25000" dirty="0"/>
              <a:t>G</a:t>
            </a:r>
            <a:r>
              <a:rPr lang="pt-BR" sz="2400" dirty="0"/>
              <a:t> pode ser substituído por um curto-circuito equivalente, já que I</a:t>
            </a:r>
            <a:r>
              <a:rPr lang="pt-BR" sz="2400" baseline="-25000" dirty="0"/>
              <a:t>G</a:t>
            </a:r>
            <a:r>
              <a:rPr lang="pt-BR" sz="2400" dirty="0"/>
              <a:t> = 0 </a:t>
            </a:r>
            <a:r>
              <a:rPr lang="pt-BR" sz="2400" dirty="0" err="1"/>
              <a:t>mA.</a:t>
            </a:r>
            <a:endParaRPr lang="pt-BR" sz="2400" dirty="0"/>
          </a:p>
          <a:p>
            <a:endParaRPr lang="pt-BR" sz="2400" dirty="0"/>
          </a:p>
          <a:p>
            <a:r>
              <a:rPr lang="pt-BR" sz="2400" dirty="0"/>
              <a:t>A corrente através de R</a:t>
            </a:r>
            <a:r>
              <a:rPr lang="pt-BR" sz="2400" baseline="-25000" dirty="0"/>
              <a:t>S</a:t>
            </a:r>
            <a:r>
              <a:rPr lang="pt-BR" sz="2400" dirty="0"/>
              <a:t> é a corrente de fonte I</a:t>
            </a:r>
            <a:r>
              <a:rPr lang="pt-BR" sz="2400" baseline="-25000" dirty="0"/>
              <a:t>S</a:t>
            </a:r>
            <a:r>
              <a:rPr lang="pt-BR" sz="2400" dirty="0"/>
              <a:t>. Sabendo-se que I</a:t>
            </a:r>
            <a:r>
              <a:rPr lang="pt-BR" sz="2400" baseline="-25000" dirty="0"/>
              <a:t>S</a:t>
            </a:r>
            <a:r>
              <a:rPr lang="pt-BR" sz="2400" dirty="0"/>
              <a:t> = I</a:t>
            </a:r>
            <a:r>
              <a:rPr lang="pt-BR" sz="2400" baseline="-25000" dirty="0"/>
              <a:t>D, </a:t>
            </a:r>
            <a:r>
              <a:rPr lang="pt-BR" sz="2400" dirty="0"/>
              <a:t>temos:</a:t>
            </a:r>
          </a:p>
          <a:p>
            <a:pPr marL="0" indent="0" algn="ctr">
              <a:buNone/>
            </a:pPr>
            <a:r>
              <a:rPr lang="pt-BR" sz="2400" dirty="0"/>
              <a:t>V</a:t>
            </a:r>
            <a:r>
              <a:rPr lang="pt-BR" sz="2400" baseline="-25000" dirty="0"/>
              <a:t>RS</a:t>
            </a:r>
            <a:r>
              <a:rPr lang="pt-BR" sz="2400" dirty="0"/>
              <a:t> = I</a:t>
            </a:r>
            <a:r>
              <a:rPr lang="pt-BR" sz="2400" baseline="-25000" dirty="0"/>
              <a:t>D</a:t>
            </a:r>
            <a:r>
              <a:rPr lang="pt-BR" sz="2400" dirty="0"/>
              <a:t>R</a:t>
            </a:r>
            <a:r>
              <a:rPr lang="pt-BR" sz="2400" baseline="-25000" dirty="0"/>
              <a:t>S</a:t>
            </a:r>
          </a:p>
          <a:p>
            <a:r>
              <a:rPr lang="pt-BR" sz="2400" dirty="0"/>
              <a:t>Considerando uma malha fechada, teremos:</a:t>
            </a:r>
          </a:p>
          <a:p>
            <a:pPr marL="0" indent="0" algn="ctr">
              <a:buNone/>
            </a:pPr>
            <a:r>
              <a:rPr lang="pt-BR" sz="2400" dirty="0"/>
              <a:t>-V</a:t>
            </a:r>
            <a:r>
              <a:rPr lang="pt-BR" sz="2400" baseline="-25000" dirty="0"/>
              <a:t>GS</a:t>
            </a:r>
            <a:r>
              <a:rPr lang="pt-BR" sz="2400" dirty="0"/>
              <a:t> – V</a:t>
            </a:r>
            <a:r>
              <a:rPr lang="pt-BR" sz="2400" baseline="-25000" dirty="0"/>
              <a:t>RS</a:t>
            </a:r>
            <a:r>
              <a:rPr lang="pt-BR" sz="2400" dirty="0"/>
              <a:t> = 0      =&gt;     V</a:t>
            </a:r>
            <a:r>
              <a:rPr lang="pt-BR" sz="2400" baseline="-25000" dirty="0"/>
              <a:t>GS</a:t>
            </a:r>
            <a:r>
              <a:rPr lang="pt-BR" sz="2400" dirty="0"/>
              <a:t> = - V</a:t>
            </a:r>
            <a:r>
              <a:rPr lang="pt-BR" sz="2400" baseline="-25000" dirty="0"/>
              <a:t>RS</a:t>
            </a:r>
          </a:p>
          <a:p>
            <a:pPr marL="0" indent="0" algn="ctr">
              <a:buNone/>
            </a:pPr>
            <a:r>
              <a:rPr lang="pt-BR" sz="2400" dirty="0">
                <a:solidFill>
                  <a:srgbClr val="FF0000"/>
                </a:solidFill>
              </a:rPr>
              <a:t>V</a:t>
            </a:r>
            <a:r>
              <a:rPr lang="pt-BR" sz="2400" baseline="-25000" dirty="0">
                <a:solidFill>
                  <a:srgbClr val="FF0000"/>
                </a:solidFill>
              </a:rPr>
              <a:t>GS</a:t>
            </a:r>
            <a:r>
              <a:rPr lang="pt-BR" sz="2400" dirty="0">
                <a:solidFill>
                  <a:srgbClr val="FF0000"/>
                </a:solidFill>
              </a:rPr>
              <a:t> = -I</a:t>
            </a:r>
            <a:r>
              <a:rPr lang="pt-BR" sz="2400" baseline="-25000" dirty="0">
                <a:solidFill>
                  <a:srgbClr val="FF0000"/>
                </a:solidFill>
              </a:rPr>
              <a:t>D</a:t>
            </a:r>
            <a:r>
              <a:rPr lang="pt-BR" sz="2400" dirty="0">
                <a:solidFill>
                  <a:srgbClr val="FF0000"/>
                </a:solidFill>
              </a:rPr>
              <a:t>R</a:t>
            </a:r>
            <a:r>
              <a:rPr lang="pt-BR" sz="2400" baseline="-25000" dirty="0">
                <a:solidFill>
                  <a:srgbClr val="FF0000"/>
                </a:solidFill>
              </a:rPr>
              <a:t>S</a:t>
            </a:r>
          </a:p>
        </p:txBody>
      </p:sp>
      <p:sp>
        <p:nvSpPr>
          <p:cNvPr id="4" name="Footer Placeholder 3">
            <a:extLst>
              <a:ext uri="{FF2B5EF4-FFF2-40B4-BE49-F238E27FC236}">
                <a16:creationId xmlns:a16="http://schemas.microsoft.com/office/drawing/2014/main" id="{96C57F88-5481-499B-807C-CF1A1BE1B51C}"/>
              </a:ext>
            </a:extLst>
          </p:cNvPr>
          <p:cNvSpPr>
            <a:spLocks noGrp="1"/>
          </p:cNvSpPr>
          <p:nvPr>
            <p:ph type="ftr" sz="quarter" idx="11"/>
          </p:nvPr>
        </p:nvSpPr>
        <p:spPr/>
        <p:txBody>
          <a:bodyPr/>
          <a:lstStyle/>
          <a:p>
            <a:r>
              <a:rPr lang="en-US" altLang="en-US" dirty="0"/>
              <a:t>Prof. Elyr Teixeira</a:t>
            </a:r>
          </a:p>
        </p:txBody>
      </p:sp>
    </p:spTree>
    <p:extLst>
      <p:ext uri="{BB962C8B-B14F-4D97-AF65-F5344CB8AC3E}">
        <p14:creationId xmlns:p14="http://schemas.microsoft.com/office/powerpoint/2010/main" val="479095784"/>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87476F5E-2D7A-4CB1-87E6-7FDEAC16D5D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57492"/>
          <a:stretch/>
        </p:blipFill>
        <p:spPr bwMode="auto">
          <a:xfrm>
            <a:off x="7345018" y="1280370"/>
            <a:ext cx="4462669" cy="50759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itle 1">
            <a:extLst>
              <a:ext uri="{FF2B5EF4-FFF2-40B4-BE49-F238E27FC236}">
                <a16:creationId xmlns:a16="http://schemas.microsoft.com/office/drawing/2014/main" id="{EC29D225-309E-461A-ADAA-E5AB49A3BF1C}"/>
              </a:ext>
            </a:extLst>
          </p:cNvPr>
          <p:cNvSpPr>
            <a:spLocks noGrp="1"/>
          </p:cNvSpPr>
          <p:nvPr>
            <p:ph type="title"/>
          </p:nvPr>
        </p:nvSpPr>
        <p:spPr>
          <a:xfrm>
            <a:off x="838200" y="365125"/>
            <a:ext cx="11353800" cy="1325563"/>
          </a:xfrm>
        </p:spPr>
        <p:txBody>
          <a:bodyPr/>
          <a:lstStyle/>
          <a:p>
            <a:r>
              <a:rPr lang="pt-BR" dirty="0"/>
              <a:t>Configuração com autopolarização</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9126073-B7E1-4DF1-9BBF-EA909599E198}"/>
                  </a:ext>
                </a:extLst>
              </p:cNvPr>
              <p:cNvSpPr>
                <a:spLocks noGrp="1"/>
              </p:cNvSpPr>
              <p:nvPr>
                <p:ph sz="half" idx="1"/>
              </p:nvPr>
            </p:nvSpPr>
            <p:spPr>
              <a:xfrm>
                <a:off x="838199" y="1825624"/>
                <a:ext cx="7769087" cy="5032375"/>
              </a:xfrm>
            </p:spPr>
            <p:txBody>
              <a:bodyPr>
                <a:normAutofit/>
              </a:bodyPr>
              <a:lstStyle/>
              <a:p>
                <a:r>
                  <a:rPr lang="pt-BR" sz="2400" dirty="0"/>
                  <a:t>Para obter uma </a:t>
                </a:r>
                <a:r>
                  <a:rPr lang="pt-BR" sz="2400" dirty="0">
                    <a:solidFill>
                      <a:srgbClr val="FF0000"/>
                    </a:solidFill>
                  </a:rPr>
                  <a:t>solução matemática </a:t>
                </a:r>
                <a:r>
                  <a:rPr lang="pt-BR" sz="2400" dirty="0"/>
                  <a:t>é necessário apenas substituir a equação anterior na Equação de Shockley. </a:t>
                </a:r>
              </a:p>
              <a:p>
                <a:pPr marL="0" indent="0" algn="ctr">
                  <a:buNone/>
                </a:pPr>
                <a14:m>
                  <m:oMathPara xmlns:m="http://schemas.openxmlformats.org/officeDocument/2006/math">
                    <m:oMathParaPr>
                      <m:jc m:val="center"/>
                    </m:oMathParaPr>
                    <m:oMath xmlns:m="http://schemas.openxmlformats.org/officeDocument/2006/math">
                      <m:r>
                        <m:rPr>
                          <m:sty m:val="p"/>
                        </m:rPr>
                        <a:rPr lang="pt-BR" sz="2400">
                          <a:solidFill>
                            <a:srgbClr val="FF0000"/>
                          </a:solidFill>
                          <a:latin typeface="Cambria Math" panose="02040503050406030204" pitchFamily="18" charset="0"/>
                        </a:rPr>
                        <m:t>I</m:t>
                      </m:r>
                      <m:r>
                        <m:rPr>
                          <m:sty m:val="p"/>
                        </m:rPr>
                        <a:rPr lang="pt-BR" sz="2400" baseline="-25000">
                          <a:solidFill>
                            <a:srgbClr val="FF0000"/>
                          </a:solidFill>
                          <a:latin typeface="Cambria Math" panose="02040503050406030204" pitchFamily="18" charset="0"/>
                        </a:rPr>
                        <m:t>D</m:t>
                      </m:r>
                      <m:r>
                        <a:rPr lang="pt-BR" sz="2400">
                          <a:solidFill>
                            <a:srgbClr val="FF0000"/>
                          </a:solidFill>
                          <a:latin typeface="Cambria Math" panose="02040503050406030204" pitchFamily="18" charset="0"/>
                        </a:rPr>
                        <m:t>=</m:t>
                      </m:r>
                      <m:sSub>
                        <m:sSubPr>
                          <m:ctrlPr>
                            <a:rPr lang="pt-BR" sz="2400" i="1">
                              <a:solidFill>
                                <a:srgbClr val="FF0000"/>
                              </a:solidFill>
                              <a:latin typeface="Cambria Math" panose="02040503050406030204" pitchFamily="18" charset="0"/>
                            </a:rPr>
                          </m:ctrlPr>
                        </m:sSubPr>
                        <m:e>
                          <m:r>
                            <m:rPr>
                              <m:sty m:val="p"/>
                            </m:rPr>
                            <a:rPr lang="pt-BR" sz="2400">
                              <a:solidFill>
                                <a:srgbClr val="FF0000"/>
                              </a:solidFill>
                              <a:latin typeface="Cambria Math" panose="02040503050406030204" pitchFamily="18" charset="0"/>
                            </a:rPr>
                            <m:t>I</m:t>
                          </m:r>
                        </m:e>
                        <m:sub>
                          <m:r>
                            <m:rPr>
                              <m:sty m:val="p"/>
                            </m:rPr>
                            <a:rPr lang="pt-BR" sz="2400">
                              <a:solidFill>
                                <a:srgbClr val="FF0000"/>
                              </a:solidFill>
                              <a:latin typeface="Cambria Math" panose="02040503050406030204" pitchFamily="18" charset="0"/>
                            </a:rPr>
                            <m:t>DSS</m:t>
                          </m:r>
                        </m:sub>
                      </m:sSub>
                      <m:sSup>
                        <m:sSupPr>
                          <m:ctrlPr>
                            <a:rPr lang="pt-BR" sz="2400" i="1">
                              <a:solidFill>
                                <a:srgbClr val="FF0000"/>
                              </a:solidFill>
                              <a:latin typeface="Cambria Math" panose="02040503050406030204" pitchFamily="18" charset="0"/>
                            </a:rPr>
                          </m:ctrlPr>
                        </m:sSupPr>
                        <m:e>
                          <m:d>
                            <m:dPr>
                              <m:ctrlPr>
                                <a:rPr lang="pt-BR" sz="2400" i="1">
                                  <a:solidFill>
                                    <a:srgbClr val="FF0000"/>
                                  </a:solidFill>
                                  <a:latin typeface="Cambria Math" panose="02040503050406030204" pitchFamily="18" charset="0"/>
                                </a:rPr>
                              </m:ctrlPr>
                            </m:dPr>
                            <m:e>
                              <m:r>
                                <a:rPr lang="pt-BR" sz="2400" i="1">
                                  <a:solidFill>
                                    <a:srgbClr val="FF0000"/>
                                  </a:solidFill>
                                  <a:latin typeface="Cambria Math" panose="02040503050406030204" pitchFamily="18" charset="0"/>
                                </a:rPr>
                                <m:t>1−</m:t>
                              </m:r>
                              <m:f>
                                <m:fPr>
                                  <m:ctrlPr>
                                    <a:rPr lang="pt-BR" sz="2400" i="1">
                                      <a:solidFill>
                                        <a:srgbClr val="FF0000"/>
                                      </a:solidFill>
                                      <a:latin typeface="Cambria Math" panose="02040503050406030204" pitchFamily="18" charset="0"/>
                                    </a:rPr>
                                  </m:ctrlPr>
                                </m:fPr>
                                <m:num>
                                  <m:r>
                                    <a:rPr lang="pt-BR" sz="2400" i="1">
                                      <a:solidFill>
                                        <a:srgbClr val="FF0000"/>
                                      </a:solidFill>
                                      <a:latin typeface="Cambria Math" panose="02040503050406030204" pitchFamily="18" charset="0"/>
                                    </a:rPr>
                                    <m:t>𝑉</m:t>
                                  </m:r>
                                  <m:r>
                                    <a:rPr lang="pt-BR" sz="2400" i="1" baseline="-25000">
                                      <a:solidFill>
                                        <a:srgbClr val="FF0000"/>
                                      </a:solidFill>
                                      <a:latin typeface="Cambria Math" panose="02040503050406030204" pitchFamily="18" charset="0"/>
                                    </a:rPr>
                                    <m:t>𝐺𝑆</m:t>
                                  </m:r>
                                </m:num>
                                <m:den>
                                  <m:r>
                                    <a:rPr lang="pt-BR" sz="2400" i="1">
                                      <a:solidFill>
                                        <a:srgbClr val="FF0000"/>
                                      </a:solidFill>
                                      <a:latin typeface="Cambria Math" panose="02040503050406030204" pitchFamily="18" charset="0"/>
                                    </a:rPr>
                                    <m:t>𝑉</m:t>
                                  </m:r>
                                  <m:r>
                                    <a:rPr lang="pt-BR" sz="2400" i="1" baseline="-25000">
                                      <a:solidFill>
                                        <a:srgbClr val="FF0000"/>
                                      </a:solidFill>
                                      <a:latin typeface="Cambria Math" panose="02040503050406030204" pitchFamily="18" charset="0"/>
                                    </a:rPr>
                                    <m:t>𝑝</m:t>
                                  </m:r>
                                </m:den>
                              </m:f>
                            </m:e>
                          </m:d>
                        </m:e>
                        <m:sup>
                          <m:r>
                            <a:rPr lang="pt-BR" sz="2400" i="1">
                              <a:solidFill>
                                <a:srgbClr val="FF0000"/>
                              </a:solidFill>
                              <a:latin typeface="Cambria Math" panose="02040503050406030204" pitchFamily="18" charset="0"/>
                            </a:rPr>
                            <m:t>2</m:t>
                          </m:r>
                        </m:sup>
                      </m:sSup>
                      <m:r>
                        <a:rPr lang="pt-BR" sz="2400" b="0" i="1" smtClean="0">
                          <a:solidFill>
                            <a:srgbClr val="FF0000"/>
                          </a:solidFill>
                          <a:latin typeface="Cambria Math" panose="02040503050406030204" pitchFamily="18" charset="0"/>
                        </a:rPr>
                        <m:t>=</m:t>
                      </m:r>
                      <m:r>
                        <a:rPr lang="pt-BR" sz="2400" i="1">
                          <a:solidFill>
                            <a:srgbClr val="FF0000"/>
                          </a:solidFill>
                          <a:latin typeface="Cambria Math" panose="02040503050406030204" pitchFamily="18" charset="0"/>
                        </a:rPr>
                        <m:t>𝐼</m:t>
                      </m:r>
                      <m:r>
                        <a:rPr lang="pt-BR" sz="2400" i="1" baseline="-25000">
                          <a:solidFill>
                            <a:srgbClr val="FF0000"/>
                          </a:solidFill>
                          <a:latin typeface="Cambria Math" panose="02040503050406030204" pitchFamily="18" charset="0"/>
                        </a:rPr>
                        <m:t>𝐷𝑆𝑆</m:t>
                      </m:r>
                      <m:sSup>
                        <m:sSupPr>
                          <m:ctrlPr>
                            <a:rPr lang="pt-BR" sz="2400" i="1">
                              <a:solidFill>
                                <a:srgbClr val="FF0000"/>
                              </a:solidFill>
                              <a:latin typeface="Cambria Math" panose="02040503050406030204" pitchFamily="18" charset="0"/>
                            </a:rPr>
                          </m:ctrlPr>
                        </m:sSupPr>
                        <m:e>
                          <m:d>
                            <m:dPr>
                              <m:ctrlPr>
                                <a:rPr lang="pt-BR" sz="2400" i="1">
                                  <a:solidFill>
                                    <a:srgbClr val="FF0000"/>
                                  </a:solidFill>
                                  <a:latin typeface="Cambria Math" panose="02040503050406030204" pitchFamily="18" charset="0"/>
                                </a:rPr>
                              </m:ctrlPr>
                            </m:dPr>
                            <m:e>
                              <m:r>
                                <a:rPr lang="pt-BR" sz="2400" i="1">
                                  <a:solidFill>
                                    <a:srgbClr val="FF0000"/>
                                  </a:solidFill>
                                  <a:latin typeface="Cambria Math" panose="02040503050406030204" pitchFamily="18" charset="0"/>
                                </a:rPr>
                                <m:t>1−</m:t>
                              </m:r>
                              <m:f>
                                <m:fPr>
                                  <m:ctrlPr>
                                    <a:rPr lang="pt-BR" sz="2400" i="1">
                                      <a:solidFill>
                                        <a:srgbClr val="FF0000"/>
                                      </a:solidFill>
                                      <a:latin typeface="Cambria Math" panose="02040503050406030204" pitchFamily="18" charset="0"/>
                                    </a:rPr>
                                  </m:ctrlPr>
                                </m:fPr>
                                <m:num>
                                  <m:r>
                                    <a:rPr lang="pt-BR" sz="2400" b="0" i="1" smtClean="0">
                                      <a:solidFill>
                                        <a:srgbClr val="FF0000"/>
                                      </a:solidFill>
                                      <a:latin typeface="Cambria Math" panose="02040503050406030204" pitchFamily="18" charset="0"/>
                                    </a:rPr>
                                    <m:t>−</m:t>
                                  </m:r>
                                  <m:sSub>
                                    <m:sSubPr>
                                      <m:ctrlPr>
                                        <a:rPr lang="pt-BR" sz="2400" b="0" i="1" smtClean="0">
                                          <a:solidFill>
                                            <a:srgbClr val="FF0000"/>
                                          </a:solidFill>
                                          <a:latin typeface="Cambria Math" panose="02040503050406030204" pitchFamily="18" charset="0"/>
                                        </a:rPr>
                                      </m:ctrlPr>
                                    </m:sSubPr>
                                    <m:e>
                                      <m:r>
                                        <a:rPr lang="pt-BR" sz="2400" b="0" i="1" smtClean="0">
                                          <a:solidFill>
                                            <a:srgbClr val="FF0000"/>
                                          </a:solidFill>
                                          <a:latin typeface="Cambria Math" panose="02040503050406030204" pitchFamily="18" charset="0"/>
                                        </a:rPr>
                                        <m:t>𝐼</m:t>
                                      </m:r>
                                    </m:e>
                                    <m:sub>
                                      <m:r>
                                        <a:rPr lang="pt-BR" sz="2400" b="0" i="1" smtClean="0">
                                          <a:solidFill>
                                            <a:srgbClr val="FF0000"/>
                                          </a:solidFill>
                                          <a:latin typeface="Cambria Math" panose="02040503050406030204" pitchFamily="18" charset="0"/>
                                        </a:rPr>
                                        <m:t>𝐷</m:t>
                                      </m:r>
                                    </m:sub>
                                  </m:sSub>
                                  <m:sSub>
                                    <m:sSubPr>
                                      <m:ctrlPr>
                                        <a:rPr lang="pt-BR" sz="2400" b="0" i="1" smtClean="0">
                                          <a:solidFill>
                                            <a:srgbClr val="FF0000"/>
                                          </a:solidFill>
                                          <a:latin typeface="Cambria Math" panose="02040503050406030204" pitchFamily="18" charset="0"/>
                                        </a:rPr>
                                      </m:ctrlPr>
                                    </m:sSubPr>
                                    <m:e>
                                      <m:r>
                                        <a:rPr lang="pt-BR" sz="2400" b="0" i="1" smtClean="0">
                                          <a:solidFill>
                                            <a:srgbClr val="FF0000"/>
                                          </a:solidFill>
                                          <a:latin typeface="Cambria Math" panose="02040503050406030204" pitchFamily="18" charset="0"/>
                                        </a:rPr>
                                        <m:t>𝑅</m:t>
                                      </m:r>
                                    </m:e>
                                    <m:sub>
                                      <m:r>
                                        <a:rPr lang="pt-BR" sz="2400" b="0" i="1" smtClean="0">
                                          <a:solidFill>
                                            <a:srgbClr val="FF0000"/>
                                          </a:solidFill>
                                          <a:latin typeface="Cambria Math" panose="02040503050406030204" pitchFamily="18" charset="0"/>
                                        </a:rPr>
                                        <m:t>𝑆</m:t>
                                      </m:r>
                                    </m:sub>
                                  </m:sSub>
                                </m:num>
                                <m:den>
                                  <m:r>
                                    <a:rPr lang="pt-BR" sz="2400" i="1">
                                      <a:solidFill>
                                        <a:srgbClr val="FF0000"/>
                                      </a:solidFill>
                                      <a:latin typeface="Cambria Math" panose="02040503050406030204" pitchFamily="18" charset="0"/>
                                    </a:rPr>
                                    <m:t>𝑉</m:t>
                                  </m:r>
                                  <m:r>
                                    <a:rPr lang="pt-BR" sz="2400" i="1" baseline="-25000">
                                      <a:solidFill>
                                        <a:srgbClr val="FF0000"/>
                                      </a:solidFill>
                                      <a:latin typeface="Cambria Math" panose="02040503050406030204" pitchFamily="18" charset="0"/>
                                    </a:rPr>
                                    <m:t>𝑝</m:t>
                                  </m:r>
                                </m:den>
                              </m:f>
                            </m:e>
                          </m:d>
                        </m:e>
                        <m:sup>
                          <m:r>
                            <a:rPr lang="pt-BR" sz="2400" i="1">
                              <a:solidFill>
                                <a:srgbClr val="FF0000"/>
                              </a:solidFill>
                              <a:latin typeface="Cambria Math" panose="02040503050406030204" pitchFamily="18" charset="0"/>
                            </a:rPr>
                            <m:t>2</m:t>
                          </m:r>
                        </m:sup>
                      </m:sSup>
                    </m:oMath>
                    <m:oMath xmlns:m="http://schemas.openxmlformats.org/officeDocument/2006/math">
                      <m:r>
                        <a:rPr lang="pt-BR" sz="2400" b="0" i="1" smtClean="0">
                          <a:solidFill>
                            <a:srgbClr val="FF0000"/>
                          </a:solidFill>
                          <a:latin typeface="Cambria Math" panose="02040503050406030204" pitchFamily="18" charset="0"/>
                        </a:rPr>
                        <m:t>𝐼</m:t>
                      </m:r>
                      <m:r>
                        <a:rPr lang="pt-BR" sz="2400" b="0" i="1" baseline="-25000" smtClean="0">
                          <a:solidFill>
                            <a:srgbClr val="FF0000"/>
                          </a:solidFill>
                          <a:latin typeface="Cambria Math" panose="02040503050406030204" pitchFamily="18" charset="0"/>
                        </a:rPr>
                        <m:t>𝐷</m:t>
                      </m:r>
                      <m:r>
                        <a:rPr lang="pt-BR" sz="2400" b="0" i="1" smtClean="0">
                          <a:solidFill>
                            <a:srgbClr val="FF0000"/>
                          </a:solidFill>
                          <a:latin typeface="Cambria Math" panose="02040503050406030204" pitchFamily="18" charset="0"/>
                        </a:rPr>
                        <m:t>=</m:t>
                      </m:r>
                      <m:r>
                        <a:rPr lang="pt-BR" sz="2400" i="1">
                          <a:solidFill>
                            <a:srgbClr val="FF0000"/>
                          </a:solidFill>
                          <a:latin typeface="Cambria Math" panose="02040503050406030204" pitchFamily="18" charset="0"/>
                        </a:rPr>
                        <m:t>𝐼</m:t>
                      </m:r>
                      <m:r>
                        <a:rPr lang="pt-BR" sz="2400" i="1" baseline="-25000">
                          <a:solidFill>
                            <a:srgbClr val="FF0000"/>
                          </a:solidFill>
                          <a:latin typeface="Cambria Math" panose="02040503050406030204" pitchFamily="18" charset="0"/>
                        </a:rPr>
                        <m:t>𝐷𝑆𝑆</m:t>
                      </m:r>
                      <m:sSup>
                        <m:sSupPr>
                          <m:ctrlPr>
                            <a:rPr lang="pt-BR" sz="2400" i="1">
                              <a:solidFill>
                                <a:srgbClr val="FF0000"/>
                              </a:solidFill>
                              <a:latin typeface="Cambria Math" panose="02040503050406030204" pitchFamily="18" charset="0"/>
                            </a:rPr>
                          </m:ctrlPr>
                        </m:sSupPr>
                        <m:e>
                          <m:d>
                            <m:dPr>
                              <m:ctrlPr>
                                <a:rPr lang="pt-BR" sz="2400" i="1">
                                  <a:solidFill>
                                    <a:srgbClr val="FF0000"/>
                                  </a:solidFill>
                                  <a:latin typeface="Cambria Math" panose="02040503050406030204" pitchFamily="18" charset="0"/>
                                </a:rPr>
                              </m:ctrlPr>
                            </m:dPr>
                            <m:e>
                              <m:r>
                                <a:rPr lang="pt-BR" sz="2400" i="1">
                                  <a:solidFill>
                                    <a:srgbClr val="FF0000"/>
                                  </a:solidFill>
                                  <a:latin typeface="Cambria Math" panose="02040503050406030204" pitchFamily="18" charset="0"/>
                                </a:rPr>
                                <m:t>1</m:t>
                              </m:r>
                              <m:r>
                                <a:rPr lang="pt-BR" sz="2400" b="0" i="1" smtClean="0">
                                  <a:solidFill>
                                    <a:srgbClr val="FF0000"/>
                                  </a:solidFill>
                                  <a:latin typeface="Cambria Math" panose="02040503050406030204" pitchFamily="18" charset="0"/>
                                </a:rPr>
                                <m:t>+</m:t>
                              </m:r>
                              <m:f>
                                <m:fPr>
                                  <m:ctrlPr>
                                    <a:rPr lang="pt-BR" sz="2400" i="1">
                                      <a:solidFill>
                                        <a:srgbClr val="FF0000"/>
                                      </a:solidFill>
                                      <a:latin typeface="Cambria Math" panose="02040503050406030204" pitchFamily="18" charset="0"/>
                                    </a:rPr>
                                  </m:ctrlPr>
                                </m:fPr>
                                <m:num>
                                  <m:r>
                                    <a:rPr lang="pt-BR" sz="2400" b="0" i="1" smtClean="0">
                                      <a:solidFill>
                                        <a:srgbClr val="FF0000"/>
                                      </a:solidFill>
                                      <a:latin typeface="Cambria Math" panose="02040503050406030204" pitchFamily="18" charset="0"/>
                                    </a:rPr>
                                    <m:t>𝐼</m:t>
                                  </m:r>
                                  <m:r>
                                    <a:rPr lang="pt-BR" sz="2400" b="0" i="1" baseline="-25000" smtClean="0">
                                      <a:solidFill>
                                        <a:srgbClr val="FF0000"/>
                                      </a:solidFill>
                                      <a:latin typeface="Cambria Math" panose="02040503050406030204" pitchFamily="18" charset="0"/>
                                    </a:rPr>
                                    <m:t>𝐷</m:t>
                                  </m:r>
                                  <m:r>
                                    <a:rPr lang="pt-BR" sz="2400" b="0" i="1" smtClean="0">
                                      <a:solidFill>
                                        <a:srgbClr val="FF0000"/>
                                      </a:solidFill>
                                      <a:latin typeface="Cambria Math" panose="02040503050406030204" pitchFamily="18" charset="0"/>
                                    </a:rPr>
                                    <m:t>𝑅</m:t>
                                  </m:r>
                                  <m:r>
                                    <a:rPr lang="pt-BR" sz="2400" i="1" baseline="-25000">
                                      <a:solidFill>
                                        <a:srgbClr val="FF0000"/>
                                      </a:solidFill>
                                      <a:latin typeface="Cambria Math" panose="02040503050406030204" pitchFamily="18" charset="0"/>
                                    </a:rPr>
                                    <m:t>𝑆</m:t>
                                  </m:r>
                                </m:num>
                                <m:den>
                                  <m:r>
                                    <a:rPr lang="pt-BR" sz="2400" i="1">
                                      <a:solidFill>
                                        <a:srgbClr val="FF0000"/>
                                      </a:solidFill>
                                      <a:latin typeface="Cambria Math" panose="02040503050406030204" pitchFamily="18" charset="0"/>
                                    </a:rPr>
                                    <m:t>𝑉</m:t>
                                  </m:r>
                                  <m:r>
                                    <a:rPr lang="pt-BR" sz="2400" i="1" baseline="-25000">
                                      <a:solidFill>
                                        <a:srgbClr val="FF0000"/>
                                      </a:solidFill>
                                      <a:latin typeface="Cambria Math" panose="02040503050406030204" pitchFamily="18" charset="0"/>
                                    </a:rPr>
                                    <m:t>𝑝</m:t>
                                  </m:r>
                                </m:den>
                              </m:f>
                            </m:e>
                          </m:d>
                        </m:e>
                        <m:sup>
                          <m:r>
                            <a:rPr lang="pt-BR" sz="2400" i="1">
                              <a:solidFill>
                                <a:srgbClr val="FF0000"/>
                              </a:solidFill>
                              <a:latin typeface="Cambria Math" panose="02040503050406030204" pitchFamily="18" charset="0"/>
                            </a:rPr>
                            <m:t>2</m:t>
                          </m:r>
                        </m:sup>
                      </m:sSup>
                    </m:oMath>
                  </m:oMathPara>
                </a14:m>
                <a:endParaRPr lang="pt-BR" sz="2400" dirty="0">
                  <a:solidFill>
                    <a:srgbClr val="FF0000"/>
                  </a:solidFill>
                </a:endParaRPr>
              </a:p>
            </p:txBody>
          </p:sp>
        </mc:Choice>
        <mc:Fallback xmlns="">
          <p:sp>
            <p:nvSpPr>
              <p:cNvPr id="3" name="Content Placeholder 2">
                <a:extLst>
                  <a:ext uri="{FF2B5EF4-FFF2-40B4-BE49-F238E27FC236}">
                    <a16:creationId xmlns:a16="http://schemas.microsoft.com/office/drawing/2014/main" id="{E9126073-B7E1-4DF1-9BBF-EA909599E198}"/>
                  </a:ext>
                </a:extLst>
              </p:cNvPr>
              <p:cNvSpPr>
                <a:spLocks noGrp="1" noRot="1" noChangeAspect="1" noMove="1" noResize="1" noEditPoints="1" noAdjustHandles="1" noChangeArrowheads="1" noChangeShapeType="1" noTextEdit="1"/>
              </p:cNvSpPr>
              <p:nvPr>
                <p:ph sz="half" idx="1"/>
              </p:nvPr>
            </p:nvSpPr>
            <p:spPr>
              <a:xfrm>
                <a:off x="838199" y="1825624"/>
                <a:ext cx="7769087" cy="5032375"/>
              </a:xfrm>
              <a:blipFill>
                <a:blip r:embed="rId3"/>
                <a:stretch>
                  <a:fillRect l="-1020" t="-1695"/>
                </a:stretch>
              </a:blipFill>
            </p:spPr>
            <p:txBody>
              <a:bodyPr/>
              <a:lstStyle/>
              <a:p>
                <a:r>
                  <a:rPr lang="pt-BR">
                    <a:noFill/>
                  </a:rPr>
                  <a:t> </a:t>
                </a:r>
              </a:p>
            </p:txBody>
          </p:sp>
        </mc:Fallback>
      </mc:AlternateContent>
      <p:sp>
        <p:nvSpPr>
          <p:cNvPr id="4" name="Footer Placeholder 3">
            <a:extLst>
              <a:ext uri="{FF2B5EF4-FFF2-40B4-BE49-F238E27FC236}">
                <a16:creationId xmlns:a16="http://schemas.microsoft.com/office/drawing/2014/main" id="{96C57F88-5481-499B-807C-CF1A1BE1B51C}"/>
              </a:ext>
            </a:extLst>
          </p:cNvPr>
          <p:cNvSpPr>
            <a:spLocks noGrp="1"/>
          </p:cNvSpPr>
          <p:nvPr>
            <p:ph type="ftr" sz="quarter" idx="11"/>
          </p:nvPr>
        </p:nvSpPr>
        <p:spPr/>
        <p:txBody>
          <a:bodyPr/>
          <a:lstStyle/>
          <a:p>
            <a:r>
              <a:rPr lang="en-US" altLang="en-US" dirty="0"/>
              <a:t>Prof. Elyr Teixeira</a:t>
            </a:r>
          </a:p>
        </p:txBody>
      </p:sp>
    </p:spTree>
    <p:extLst>
      <p:ext uri="{BB962C8B-B14F-4D97-AF65-F5344CB8AC3E}">
        <p14:creationId xmlns:p14="http://schemas.microsoft.com/office/powerpoint/2010/main" val="206122783"/>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87476F5E-2D7A-4CB1-87E6-7FDEAC16D5D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57492"/>
          <a:stretch/>
        </p:blipFill>
        <p:spPr bwMode="auto">
          <a:xfrm>
            <a:off x="7345018" y="1280370"/>
            <a:ext cx="4462669" cy="50759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itle 1">
            <a:extLst>
              <a:ext uri="{FF2B5EF4-FFF2-40B4-BE49-F238E27FC236}">
                <a16:creationId xmlns:a16="http://schemas.microsoft.com/office/drawing/2014/main" id="{EC29D225-309E-461A-ADAA-E5AB49A3BF1C}"/>
              </a:ext>
            </a:extLst>
          </p:cNvPr>
          <p:cNvSpPr>
            <a:spLocks noGrp="1"/>
          </p:cNvSpPr>
          <p:nvPr>
            <p:ph type="title"/>
          </p:nvPr>
        </p:nvSpPr>
        <p:spPr>
          <a:xfrm>
            <a:off x="838200" y="365125"/>
            <a:ext cx="11353800" cy="1325563"/>
          </a:xfrm>
        </p:spPr>
        <p:txBody>
          <a:bodyPr/>
          <a:lstStyle/>
          <a:p>
            <a:r>
              <a:rPr lang="pt-BR" dirty="0"/>
              <a:t>Configuração com autopolarização</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9126073-B7E1-4DF1-9BBF-EA909599E198}"/>
                  </a:ext>
                </a:extLst>
              </p:cNvPr>
              <p:cNvSpPr>
                <a:spLocks noGrp="1"/>
              </p:cNvSpPr>
              <p:nvPr>
                <p:ph sz="half" idx="1"/>
              </p:nvPr>
            </p:nvSpPr>
            <p:spPr>
              <a:xfrm>
                <a:off x="838199" y="1825624"/>
                <a:ext cx="7769087" cy="5032375"/>
              </a:xfrm>
            </p:spPr>
            <p:txBody>
              <a:bodyPr>
                <a:normAutofit/>
              </a:bodyPr>
              <a:lstStyle/>
              <a:p>
                <a:r>
                  <a:rPr lang="pt-BR" sz="2400" dirty="0"/>
                  <a:t>Para obter uma </a:t>
                </a:r>
                <a:r>
                  <a:rPr lang="pt-BR" sz="2400" dirty="0">
                    <a:solidFill>
                      <a:srgbClr val="FF0000"/>
                    </a:solidFill>
                  </a:rPr>
                  <a:t>solução matemática </a:t>
                </a:r>
                <a:r>
                  <a:rPr lang="pt-BR" sz="2400" dirty="0"/>
                  <a:t>é necessário apenas substituir a equação anterior na Equação de Shockley. </a:t>
                </a:r>
              </a:p>
              <a:p>
                <a:pPr marL="0" indent="0" algn="ctr">
                  <a:buNone/>
                </a:pPr>
                <a14:m>
                  <m:oMathPara xmlns:m="http://schemas.openxmlformats.org/officeDocument/2006/math">
                    <m:oMathParaPr>
                      <m:jc m:val="center"/>
                    </m:oMathParaPr>
                    <m:oMath xmlns:m="http://schemas.openxmlformats.org/officeDocument/2006/math">
                      <m:r>
                        <m:rPr>
                          <m:sty m:val="p"/>
                        </m:rPr>
                        <a:rPr lang="pt-BR" sz="2400">
                          <a:solidFill>
                            <a:srgbClr val="FF0000"/>
                          </a:solidFill>
                          <a:latin typeface="Cambria Math" panose="02040503050406030204" pitchFamily="18" charset="0"/>
                        </a:rPr>
                        <m:t>I</m:t>
                      </m:r>
                      <m:r>
                        <m:rPr>
                          <m:sty m:val="p"/>
                        </m:rPr>
                        <a:rPr lang="pt-BR" sz="2400" baseline="-25000">
                          <a:solidFill>
                            <a:srgbClr val="FF0000"/>
                          </a:solidFill>
                          <a:latin typeface="Cambria Math" panose="02040503050406030204" pitchFamily="18" charset="0"/>
                        </a:rPr>
                        <m:t>D</m:t>
                      </m:r>
                      <m:r>
                        <a:rPr lang="pt-BR" sz="2400">
                          <a:solidFill>
                            <a:srgbClr val="FF0000"/>
                          </a:solidFill>
                          <a:latin typeface="Cambria Math" panose="02040503050406030204" pitchFamily="18" charset="0"/>
                        </a:rPr>
                        <m:t>=</m:t>
                      </m:r>
                      <m:sSub>
                        <m:sSubPr>
                          <m:ctrlPr>
                            <a:rPr lang="pt-BR" sz="2400" i="1">
                              <a:solidFill>
                                <a:srgbClr val="FF0000"/>
                              </a:solidFill>
                              <a:latin typeface="Cambria Math" panose="02040503050406030204" pitchFamily="18" charset="0"/>
                            </a:rPr>
                          </m:ctrlPr>
                        </m:sSubPr>
                        <m:e>
                          <m:r>
                            <m:rPr>
                              <m:sty m:val="p"/>
                            </m:rPr>
                            <a:rPr lang="pt-BR" sz="2400">
                              <a:solidFill>
                                <a:srgbClr val="FF0000"/>
                              </a:solidFill>
                              <a:latin typeface="Cambria Math" panose="02040503050406030204" pitchFamily="18" charset="0"/>
                            </a:rPr>
                            <m:t>I</m:t>
                          </m:r>
                        </m:e>
                        <m:sub>
                          <m:r>
                            <m:rPr>
                              <m:sty m:val="p"/>
                            </m:rPr>
                            <a:rPr lang="pt-BR" sz="2400">
                              <a:solidFill>
                                <a:srgbClr val="FF0000"/>
                              </a:solidFill>
                              <a:latin typeface="Cambria Math" panose="02040503050406030204" pitchFamily="18" charset="0"/>
                            </a:rPr>
                            <m:t>DSS</m:t>
                          </m:r>
                        </m:sub>
                      </m:sSub>
                      <m:sSup>
                        <m:sSupPr>
                          <m:ctrlPr>
                            <a:rPr lang="pt-BR" sz="2400" i="1">
                              <a:solidFill>
                                <a:srgbClr val="FF0000"/>
                              </a:solidFill>
                              <a:latin typeface="Cambria Math" panose="02040503050406030204" pitchFamily="18" charset="0"/>
                            </a:rPr>
                          </m:ctrlPr>
                        </m:sSupPr>
                        <m:e>
                          <m:d>
                            <m:dPr>
                              <m:ctrlPr>
                                <a:rPr lang="pt-BR" sz="2400" i="1">
                                  <a:solidFill>
                                    <a:srgbClr val="FF0000"/>
                                  </a:solidFill>
                                  <a:latin typeface="Cambria Math" panose="02040503050406030204" pitchFamily="18" charset="0"/>
                                </a:rPr>
                              </m:ctrlPr>
                            </m:dPr>
                            <m:e>
                              <m:r>
                                <a:rPr lang="pt-BR" sz="2400" i="1">
                                  <a:solidFill>
                                    <a:srgbClr val="FF0000"/>
                                  </a:solidFill>
                                  <a:latin typeface="Cambria Math" panose="02040503050406030204" pitchFamily="18" charset="0"/>
                                </a:rPr>
                                <m:t>1−</m:t>
                              </m:r>
                              <m:f>
                                <m:fPr>
                                  <m:ctrlPr>
                                    <a:rPr lang="pt-BR" sz="2400" i="1">
                                      <a:solidFill>
                                        <a:srgbClr val="FF0000"/>
                                      </a:solidFill>
                                      <a:latin typeface="Cambria Math" panose="02040503050406030204" pitchFamily="18" charset="0"/>
                                    </a:rPr>
                                  </m:ctrlPr>
                                </m:fPr>
                                <m:num>
                                  <m:r>
                                    <a:rPr lang="pt-BR" sz="2400" i="1">
                                      <a:solidFill>
                                        <a:srgbClr val="FF0000"/>
                                      </a:solidFill>
                                      <a:latin typeface="Cambria Math" panose="02040503050406030204" pitchFamily="18" charset="0"/>
                                    </a:rPr>
                                    <m:t>𝑉</m:t>
                                  </m:r>
                                  <m:r>
                                    <a:rPr lang="pt-BR" sz="2400" i="1" baseline="-25000">
                                      <a:solidFill>
                                        <a:srgbClr val="FF0000"/>
                                      </a:solidFill>
                                      <a:latin typeface="Cambria Math" panose="02040503050406030204" pitchFamily="18" charset="0"/>
                                    </a:rPr>
                                    <m:t>𝐺𝑆</m:t>
                                  </m:r>
                                </m:num>
                                <m:den>
                                  <m:r>
                                    <a:rPr lang="pt-BR" sz="2400" i="1">
                                      <a:solidFill>
                                        <a:srgbClr val="FF0000"/>
                                      </a:solidFill>
                                      <a:latin typeface="Cambria Math" panose="02040503050406030204" pitchFamily="18" charset="0"/>
                                    </a:rPr>
                                    <m:t>𝑉</m:t>
                                  </m:r>
                                  <m:r>
                                    <a:rPr lang="pt-BR" sz="2400" i="1" baseline="-25000">
                                      <a:solidFill>
                                        <a:srgbClr val="FF0000"/>
                                      </a:solidFill>
                                      <a:latin typeface="Cambria Math" panose="02040503050406030204" pitchFamily="18" charset="0"/>
                                    </a:rPr>
                                    <m:t>𝑝</m:t>
                                  </m:r>
                                </m:den>
                              </m:f>
                            </m:e>
                          </m:d>
                        </m:e>
                        <m:sup>
                          <m:r>
                            <a:rPr lang="pt-BR" sz="2400" i="1">
                              <a:solidFill>
                                <a:srgbClr val="FF0000"/>
                              </a:solidFill>
                              <a:latin typeface="Cambria Math" panose="02040503050406030204" pitchFamily="18" charset="0"/>
                            </a:rPr>
                            <m:t>2</m:t>
                          </m:r>
                        </m:sup>
                      </m:sSup>
                      <m:r>
                        <a:rPr lang="pt-BR" sz="2400" b="0" i="1" smtClean="0">
                          <a:solidFill>
                            <a:srgbClr val="FF0000"/>
                          </a:solidFill>
                          <a:latin typeface="Cambria Math" panose="02040503050406030204" pitchFamily="18" charset="0"/>
                        </a:rPr>
                        <m:t>=</m:t>
                      </m:r>
                      <m:r>
                        <a:rPr lang="pt-BR" sz="2400" i="1">
                          <a:solidFill>
                            <a:srgbClr val="FF0000"/>
                          </a:solidFill>
                          <a:latin typeface="Cambria Math" panose="02040503050406030204" pitchFamily="18" charset="0"/>
                        </a:rPr>
                        <m:t>𝐼</m:t>
                      </m:r>
                      <m:r>
                        <a:rPr lang="pt-BR" sz="2400" i="1" baseline="-25000">
                          <a:solidFill>
                            <a:srgbClr val="FF0000"/>
                          </a:solidFill>
                          <a:latin typeface="Cambria Math" panose="02040503050406030204" pitchFamily="18" charset="0"/>
                        </a:rPr>
                        <m:t>𝐷𝑆𝑆</m:t>
                      </m:r>
                      <m:sSup>
                        <m:sSupPr>
                          <m:ctrlPr>
                            <a:rPr lang="pt-BR" sz="2400" i="1">
                              <a:solidFill>
                                <a:srgbClr val="FF0000"/>
                              </a:solidFill>
                              <a:latin typeface="Cambria Math" panose="02040503050406030204" pitchFamily="18" charset="0"/>
                            </a:rPr>
                          </m:ctrlPr>
                        </m:sSupPr>
                        <m:e>
                          <m:d>
                            <m:dPr>
                              <m:ctrlPr>
                                <a:rPr lang="pt-BR" sz="2400" i="1">
                                  <a:solidFill>
                                    <a:srgbClr val="FF0000"/>
                                  </a:solidFill>
                                  <a:latin typeface="Cambria Math" panose="02040503050406030204" pitchFamily="18" charset="0"/>
                                </a:rPr>
                              </m:ctrlPr>
                            </m:dPr>
                            <m:e>
                              <m:r>
                                <a:rPr lang="pt-BR" sz="2400" i="1">
                                  <a:solidFill>
                                    <a:srgbClr val="FF0000"/>
                                  </a:solidFill>
                                  <a:latin typeface="Cambria Math" panose="02040503050406030204" pitchFamily="18" charset="0"/>
                                </a:rPr>
                                <m:t>1−</m:t>
                              </m:r>
                              <m:f>
                                <m:fPr>
                                  <m:ctrlPr>
                                    <a:rPr lang="pt-BR" sz="2400" i="1">
                                      <a:solidFill>
                                        <a:srgbClr val="FF0000"/>
                                      </a:solidFill>
                                      <a:latin typeface="Cambria Math" panose="02040503050406030204" pitchFamily="18" charset="0"/>
                                    </a:rPr>
                                  </m:ctrlPr>
                                </m:fPr>
                                <m:num>
                                  <m:r>
                                    <a:rPr lang="pt-BR" sz="2400" i="1">
                                      <a:solidFill>
                                        <a:srgbClr val="FF0000"/>
                                      </a:solidFill>
                                      <a:latin typeface="Cambria Math" panose="02040503050406030204" pitchFamily="18" charset="0"/>
                                    </a:rPr>
                                    <m:t>−</m:t>
                                  </m:r>
                                  <m:sSub>
                                    <m:sSubPr>
                                      <m:ctrlPr>
                                        <a:rPr lang="pt-BR" sz="2400" i="1">
                                          <a:solidFill>
                                            <a:srgbClr val="FF0000"/>
                                          </a:solidFill>
                                          <a:latin typeface="Cambria Math" panose="02040503050406030204" pitchFamily="18" charset="0"/>
                                        </a:rPr>
                                      </m:ctrlPr>
                                    </m:sSubPr>
                                    <m:e>
                                      <m:r>
                                        <a:rPr lang="pt-BR" sz="2400" i="1">
                                          <a:solidFill>
                                            <a:srgbClr val="FF0000"/>
                                          </a:solidFill>
                                          <a:latin typeface="Cambria Math" panose="02040503050406030204" pitchFamily="18" charset="0"/>
                                        </a:rPr>
                                        <m:t>𝐼</m:t>
                                      </m:r>
                                    </m:e>
                                    <m:sub>
                                      <m:r>
                                        <a:rPr lang="pt-BR" sz="2400" i="1">
                                          <a:solidFill>
                                            <a:srgbClr val="FF0000"/>
                                          </a:solidFill>
                                          <a:latin typeface="Cambria Math" panose="02040503050406030204" pitchFamily="18" charset="0"/>
                                        </a:rPr>
                                        <m:t>𝐷</m:t>
                                      </m:r>
                                    </m:sub>
                                  </m:sSub>
                                  <m:sSub>
                                    <m:sSubPr>
                                      <m:ctrlPr>
                                        <a:rPr lang="pt-BR" sz="2400" i="1">
                                          <a:solidFill>
                                            <a:srgbClr val="FF0000"/>
                                          </a:solidFill>
                                          <a:latin typeface="Cambria Math" panose="02040503050406030204" pitchFamily="18" charset="0"/>
                                        </a:rPr>
                                      </m:ctrlPr>
                                    </m:sSubPr>
                                    <m:e>
                                      <m:r>
                                        <a:rPr lang="pt-BR" sz="2400" i="1">
                                          <a:solidFill>
                                            <a:srgbClr val="FF0000"/>
                                          </a:solidFill>
                                          <a:latin typeface="Cambria Math" panose="02040503050406030204" pitchFamily="18" charset="0"/>
                                        </a:rPr>
                                        <m:t>𝑅</m:t>
                                      </m:r>
                                    </m:e>
                                    <m:sub>
                                      <m:r>
                                        <a:rPr lang="pt-BR" sz="2400" i="1">
                                          <a:solidFill>
                                            <a:srgbClr val="FF0000"/>
                                          </a:solidFill>
                                          <a:latin typeface="Cambria Math" panose="02040503050406030204" pitchFamily="18" charset="0"/>
                                        </a:rPr>
                                        <m:t>𝑆</m:t>
                                      </m:r>
                                    </m:sub>
                                  </m:sSub>
                                </m:num>
                                <m:den>
                                  <m:r>
                                    <a:rPr lang="pt-BR" sz="2400" i="1">
                                      <a:solidFill>
                                        <a:srgbClr val="FF0000"/>
                                      </a:solidFill>
                                      <a:latin typeface="Cambria Math" panose="02040503050406030204" pitchFamily="18" charset="0"/>
                                    </a:rPr>
                                    <m:t>𝑉</m:t>
                                  </m:r>
                                  <m:r>
                                    <a:rPr lang="pt-BR" sz="2400" i="1" baseline="-25000">
                                      <a:solidFill>
                                        <a:srgbClr val="FF0000"/>
                                      </a:solidFill>
                                      <a:latin typeface="Cambria Math" panose="02040503050406030204" pitchFamily="18" charset="0"/>
                                    </a:rPr>
                                    <m:t>𝑝</m:t>
                                  </m:r>
                                </m:den>
                              </m:f>
                            </m:e>
                          </m:d>
                        </m:e>
                        <m:sup>
                          <m:r>
                            <a:rPr lang="pt-BR" sz="2400" i="1">
                              <a:solidFill>
                                <a:srgbClr val="FF0000"/>
                              </a:solidFill>
                              <a:latin typeface="Cambria Math" panose="02040503050406030204" pitchFamily="18" charset="0"/>
                            </a:rPr>
                            <m:t>2</m:t>
                          </m:r>
                        </m:sup>
                      </m:sSup>
                    </m:oMath>
                    <m:oMath xmlns:m="http://schemas.openxmlformats.org/officeDocument/2006/math">
                      <m:r>
                        <a:rPr lang="pt-BR" sz="2400" b="0" i="1" smtClean="0">
                          <a:solidFill>
                            <a:srgbClr val="FF0000"/>
                          </a:solidFill>
                          <a:latin typeface="Cambria Math" panose="02040503050406030204" pitchFamily="18" charset="0"/>
                        </a:rPr>
                        <m:t>𝐼</m:t>
                      </m:r>
                      <m:r>
                        <a:rPr lang="pt-BR" sz="2400" b="0" i="1" baseline="-25000" smtClean="0">
                          <a:solidFill>
                            <a:srgbClr val="FF0000"/>
                          </a:solidFill>
                          <a:latin typeface="Cambria Math" panose="02040503050406030204" pitchFamily="18" charset="0"/>
                        </a:rPr>
                        <m:t>𝐷</m:t>
                      </m:r>
                      <m:r>
                        <a:rPr lang="pt-BR" sz="2400" b="0" i="1" smtClean="0">
                          <a:solidFill>
                            <a:srgbClr val="FF0000"/>
                          </a:solidFill>
                          <a:latin typeface="Cambria Math" panose="02040503050406030204" pitchFamily="18" charset="0"/>
                        </a:rPr>
                        <m:t>=</m:t>
                      </m:r>
                      <m:r>
                        <a:rPr lang="pt-BR" sz="2400" i="1">
                          <a:solidFill>
                            <a:srgbClr val="FF0000"/>
                          </a:solidFill>
                          <a:latin typeface="Cambria Math" panose="02040503050406030204" pitchFamily="18" charset="0"/>
                        </a:rPr>
                        <m:t>𝐼</m:t>
                      </m:r>
                      <m:r>
                        <a:rPr lang="pt-BR" sz="2400" i="1" baseline="-25000">
                          <a:solidFill>
                            <a:srgbClr val="FF0000"/>
                          </a:solidFill>
                          <a:latin typeface="Cambria Math" panose="02040503050406030204" pitchFamily="18" charset="0"/>
                        </a:rPr>
                        <m:t>𝐷𝑆𝑆</m:t>
                      </m:r>
                      <m:sSup>
                        <m:sSupPr>
                          <m:ctrlPr>
                            <a:rPr lang="pt-BR" sz="2400" i="1">
                              <a:solidFill>
                                <a:srgbClr val="FF0000"/>
                              </a:solidFill>
                              <a:latin typeface="Cambria Math" panose="02040503050406030204" pitchFamily="18" charset="0"/>
                            </a:rPr>
                          </m:ctrlPr>
                        </m:sSupPr>
                        <m:e>
                          <m:d>
                            <m:dPr>
                              <m:ctrlPr>
                                <a:rPr lang="pt-BR" sz="2400" i="1">
                                  <a:solidFill>
                                    <a:srgbClr val="FF0000"/>
                                  </a:solidFill>
                                  <a:latin typeface="Cambria Math" panose="02040503050406030204" pitchFamily="18" charset="0"/>
                                </a:rPr>
                              </m:ctrlPr>
                            </m:dPr>
                            <m:e>
                              <m:r>
                                <a:rPr lang="pt-BR" sz="2400" i="1">
                                  <a:solidFill>
                                    <a:srgbClr val="FF0000"/>
                                  </a:solidFill>
                                  <a:latin typeface="Cambria Math" panose="02040503050406030204" pitchFamily="18" charset="0"/>
                                </a:rPr>
                                <m:t>1</m:t>
                              </m:r>
                              <m:r>
                                <a:rPr lang="pt-BR" sz="2400" b="0" i="1" smtClean="0">
                                  <a:solidFill>
                                    <a:srgbClr val="FF0000"/>
                                  </a:solidFill>
                                  <a:latin typeface="Cambria Math" panose="02040503050406030204" pitchFamily="18" charset="0"/>
                                </a:rPr>
                                <m:t>+</m:t>
                              </m:r>
                              <m:f>
                                <m:fPr>
                                  <m:ctrlPr>
                                    <a:rPr lang="pt-BR" sz="2400" i="1">
                                      <a:solidFill>
                                        <a:srgbClr val="FF0000"/>
                                      </a:solidFill>
                                      <a:latin typeface="Cambria Math" panose="02040503050406030204" pitchFamily="18" charset="0"/>
                                    </a:rPr>
                                  </m:ctrlPr>
                                </m:fPr>
                                <m:num>
                                  <m:r>
                                    <a:rPr lang="pt-BR" sz="2400" b="0" i="1" smtClean="0">
                                      <a:solidFill>
                                        <a:srgbClr val="FF0000"/>
                                      </a:solidFill>
                                      <a:latin typeface="Cambria Math" panose="02040503050406030204" pitchFamily="18" charset="0"/>
                                    </a:rPr>
                                    <m:t>𝐼</m:t>
                                  </m:r>
                                  <m:r>
                                    <a:rPr lang="pt-BR" sz="2400" b="0" i="1" baseline="-25000" smtClean="0">
                                      <a:solidFill>
                                        <a:srgbClr val="FF0000"/>
                                      </a:solidFill>
                                      <a:latin typeface="Cambria Math" panose="02040503050406030204" pitchFamily="18" charset="0"/>
                                    </a:rPr>
                                    <m:t>𝐷</m:t>
                                  </m:r>
                                  <m:r>
                                    <a:rPr lang="pt-BR" sz="2400" b="0" i="1" smtClean="0">
                                      <a:solidFill>
                                        <a:srgbClr val="FF0000"/>
                                      </a:solidFill>
                                      <a:latin typeface="Cambria Math" panose="02040503050406030204" pitchFamily="18" charset="0"/>
                                    </a:rPr>
                                    <m:t>𝑅</m:t>
                                  </m:r>
                                  <m:r>
                                    <a:rPr lang="pt-BR" sz="2400" i="1" baseline="-25000">
                                      <a:solidFill>
                                        <a:srgbClr val="FF0000"/>
                                      </a:solidFill>
                                      <a:latin typeface="Cambria Math" panose="02040503050406030204" pitchFamily="18" charset="0"/>
                                    </a:rPr>
                                    <m:t>𝑆</m:t>
                                  </m:r>
                                </m:num>
                                <m:den>
                                  <m:r>
                                    <a:rPr lang="pt-BR" sz="2400" i="1">
                                      <a:solidFill>
                                        <a:srgbClr val="FF0000"/>
                                      </a:solidFill>
                                      <a:latin typeface="Cambria Math" panose="02040503050406030204" pitchFamily="18" charset="0"/>
                                    </a:rPr>
                                    <m:t>𝑉</m:t>
                                  </m:r>
                                  <m:r>
                                    <a:rPr lang="pt-BR" sz="2400" i="1" baseline="-25000">
                                      <a:solidFill>
                                        <a:srgbClr val="FF0000"/>
                                      </a:solidFill>
                                      <a:latin typeface="Cambria Math" panose="02040503050406030204" pitchFamily="18" charset="0"/>
                                    </a:rPr>
                                    <m:t>𝑝</m:t>
                                  </m:r>
                                </m:den>
                              </m:f>
                            </m:e>
                          </m:d>
                        </m:e>
                        <m:sup>
                          <m:r>
                            <a:rPr lang="pt-BR" sz="2400" i="1">
                              <a:solidFill>
                                <a:srgbClr val="FF0000"/>
                              </a:solidFill>
                              <a:latin typeface="Cambria Math" panose="02040503050406030204" pitchFamily="18" charset="0"/>
                            </a:rPr>
                            <m:t>2</m:t>
                          </m:r>
                        </m:sup>
                      </m:sSup>
                    </m:oMath>
                  </m:oMathPara>
                </a14:m>
                <a:endParaRPr lang="pt-BR" sz="2400" dirty="0">
                  <a:solidFill>
                    <a:srgbClr val="FF0000"/>
                  </a:solidFill>
                </a:endParaRPr>
              </a:p>
              <a:p>
                <a:r>
                  <a:rPr lang="pt-BR" sz="2400" dirty="0"/>
                  <a:t>Desenvolvendo a equação anterior chegamos a uma equação quadrática com o seguinte formato:</a:t>
                </a:r>
              </a:p>
              <a:p>
                <a:pPr marL="0" indent="0" algn="ctr">
                  <a:buNone/>
                </a:pPr>
                <a:r>
                  <a:rPr lang="pt-BR" sz="2400" dirty="0"/>
                  <a:t>I</a:t>
                </a:r>
                <a:r>
                  <a:rPr lang="pt-BR" sz="2400" baseline="30000" dirty="0"/>
                  <a:t>2</a:t>
                </a:r>
                <a:r>
                  <a:rPr lang="pt-BR" sz="2400" baseline="-25000" dirty="0"/>
                  <a:t>D</a:t>
                </a:r>
                <a:r>
                  <a:rPr lang="pt-BR" sz="2400" dirty="0"/>
                  <a:t> + K</a:t>
                </a:r>
                <a:r>
                  <a:rPr lang="pt-BR" sz="2400" baseline="-25000" dirty="0"/>
                  <a:t>1</a:t>
                </a:r>
                <a:r>
                  <a:rPr lang="pt-BR" sz="2400" dirty="0"/>
                  <a:t>I</a:t>
                </a:r>
                <a:r>
                  <a:rPr lang="pt-BR" sz="2400" baseline="-25000" dirty="0"/>
                  <a:t>D</a:t>
                </a:r>
                <a:r>
                  <a:rPr lang="pt-BR" sz="2400" dirty="0"/>
                  <a:t> + K</a:t>
                </a:r>
                <a:r>
                  <a:rPr lang="pt-BR" sz="2400" baseline="-25000" dirty="0"/>
                  <a:t>2</a:t>
                </a:r>
                <a:r>
                  <a:rPr lang="pt-BR" sz="2400" dirty="0"/>
                  <a:t> = 0</a:t>
                </a:r>
              </a:p>
            </p:txBody>
          </p:sp>
        </mc:Choice>
        <mc:Fallback xmlns="">
          <p:sp>
            <p:nvSpPr>
              <p:cNvPr id="3" name="Content Placeholder 2">
                <a:extLst>
                  <a:ext uri="{FF2B5EF4-FFF2-40B4-BE49-F238E27FC236}">
                    <a16:creationId xmlns:a16="http://schemas.microsoft.com/office/drawing/2014/main" id="{E9126073-B7E1-4DF1-9BBF-EA909599E198}"/>
                  </a:ext>
                </a:extLst>
              </p:cNvPr>
              <p:cNvSpPr>
                <a:spLocks noGrp="1" noRot="1" noChangeAspect="1" noMove="1" noResize="1" noEditPoints="1" noAdjustHandles="1" noChangeArrowheads="1" noChangeShapeType="1" noTextEdit="1"/>
              </p:cNvSpPr>
              <p:nvPr>
                <p:ph sz="half" idx="1"/>
              </p:nvPr>
            </p:nvSpPr>
            <p:spPr>
              <a:xfrm>
                <a:off x="838199" y="1825624"/>
                <a:ext cx="7769087" cy="5032375"/>
              </a:xfrm>
              <a:blipFill>
                <a:blip r:embed="rId3"/>
                <a:stretch>
                  <a:fillRect l="-1020" t="-1695"/>
                </a:stretch>
              </a:blipFill>
            </p:spPr>
            <p:txBody>
              <a:bodyPr/>
              <a:lstStyle/>
              <a:p>
                <a:r>
                  <a:rPr lang="pt-BR">
                    <a:noFill/>
                  </a:rPr>
                  <a:t> </a:t>
                </a:r>
              </a:p>
            </p:txBody>
          </p:sp>
        </mc:Fallback>
      </mc:AlternateContent>
      <p:sp>
        <p:nvSpPr>
          <p:cNvPr id="4" name="Footer Placeholder 3">
            <a:extLst>
              <a:ext uri="{FF2B5EF4-FFF2-40B4-BE49-F238E27FC236}">
                <a16:creationId xmlns:a16="http://schemas.microsoft.com/office/drawing/2014/main" id="{96C57F88-5481-499B-807C-CF1A1BE1B51C}"/>
              </a:ext>
            </a:extLst>
          </p:cNvPr>
          <p:cNvSpPr>
            <a:spLocks noGrp="1"/>
          </p:cNvSpPr>
          <p:nvPr>
            <p:ph type="ftr" sz="quarter" idx="11"/>
          </p:nvPr>
        </p:nvSpPr>
        <p:spPr/>
        <p:txBody>
          <a:bodyPr/>
          <a:lstStyle/>
          <a:p>
            <a:r>
              <a:rPr lang="en-US" altLang="en-US" dirty="0"/>
              <a:t>Prof. Elyr Teixeira</a:t>
            </a:r>
          </a:p>
        </p:txBody>
      </p:sp>
    </p:spTree>
    <p:extLst>
      <p:ext uri="{BB962C8B-B14F-4D97-AF65-F5344CB8AC3E}">
        <p14:creationId xmlns:p14="http://schemas.microsoft.com/office/powerpoint/2010/main" val="1697339810"/>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a:extLst>
              <a:ext uri="{FF2B5EF4-FFF2-40B4-BE49-F238E27FC236}">
                <a16:creationId xmlns:a16="http://schemas.microsoft.com/office/drawing/2014/main" id="{9F33B95A-C876-4846-AAB0-CF4EDEBA48FE}"/>
              </a:ext>
            </a:extLst>
          </p:cNvPr>
          <p:cNvPicPr>
            <a:picLocks noGrp="1" noChangeAspect="1" noChangeArrowheads="1"/>
          </p:cNvPicPr>
          <p:nvPr>
            <p:ph sz="half" idx="2"/>
          </p:nvPr>
        </p:nvPicPr>
        <p:blipFill rotWithShape="1">
          <a:blip r:embed="rId2">
            <a:extLst>
              <a:ext uri="{28A0092B-C50C-407E-A947-70E740481C1C}">
                <a14:useLocalDpi xmlns:a14="http://schemas.microsoft.com/office/drawing/2010/main" val="0"/>
              </a:ext>
            </a:extLst>
          </a:blip>
          <a:srcRect l="48930"/>
          <a:stretch/>
        </p:blipFill>
        <p:spPr bwMode="auto">
          <a:xfrm>
            <a:off x="6672015" y="1182757"/>
            <a:ext cx="5608885" cy="53101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itle 1">
            <a:extLst>
              <a:ext uri="{FF2B5EF4-FFF2-40B4-BE49-F238E27FC236}">
                <a16:creationId xmlns:a16="http://schemas.microsoft.com/office/drawing/2014/main" id="{788FAC3F-3366-4BCB-B1D0-BDF91B589A69}"/>
              </a:ext>
            </a:extLst>
          </p:cNvPr>
          <p:cNvSpPr>
            <a:spLocks noGrp="1"/>
          </p:cNvSpPr>
          <p:nvPr>
            <p:ph type="title"/>
          </p:nvPr>
        </p:nvSpPr>
        <p:spPr>
          <a:xfrm>
            <a:off x="838200" y="365125"/>
            <a:ext cx="11353800" cy="1325563"/>
          </a:xfrm>
        </p:spPr>
        <p:txBody>
          <a:bodyPr/>
          <a:lstStyle/>
          <a:p>
            <a:r>
              <a:rPr lang="pt-BR" dirty="0"/>
              <a:t>Configuração com autopolarização</a:t>
            </a:r>
          </a:p>
        </p:txBody>
      </p:sp>
      <p:sp>
        <p:nvSpPr>
          <p:cNvPr id="3" name="Content Placeholder 2">
            <a:extLst>
              <a:ext uri="{FF2B5EF4-FFF2-40B4-BE49-F238E27FC236}">
                <a16:creationId xmlns:a16="http://schemas.microsoft.com/office/drawing/2014/main" id="{E9126073-B7E1-4DF1-9BBF-EA909599E198}"/>
              </a:ext>
            </a:extLst>
          </p:cNvPr>
          <p:cNvSpPr>
            <a:spLocks noGrp="1"/>
          </p:cNvSpPr>
          <p:nvPr>
            <p:ph sz="half" idx="1"/>
          </p:nvPr>
        </p:nvSpPr>
        <p:spPr>
          <a:xfrm>
            <a:off x="838200" y="1825625"/>
            <a:ext cx="6305550" cy="5111888"/>
          </a:xfrm>
        </p:spPr>
        <p:txBody>
          <a:bodyPr>
            <a:normAutofit/>
          </a:bodyPr>
          <a:lstStyle/>
          <a:p>
            <a:r>
              <a:rPr lang="pt-BR" dirty="0"/>
              <a:t>Para uma </a:t>
            </a:r>
            <a:r>
              <a:rPr lang="pt-BR" dirty="0">
                <a:solidFill>
                  <a:srgbClr val="FF0000"/>
                </a:solidFill>
              </a:rPr>
              <a:t>solução gráfica </a:t>
            </a:r>
            <a:r>
              <a:rPr lang="pt-BR" dirty="0"/>
              <a:t>é necessário </a:t>
            </a:r>
            <a:r>
              <a:rPr lang="pt-BR" u="sng" dirty="0"/>
              <a:t>primeiro</a:t>
            </a:r>
            <a:r>
              <a:rPr lang="pt-BR" dirty="0"/>
              <a:t> estabelecer a curva de transferência e </a:t>
            </a:r>
            <a:r>
              <a:rPr lang="pt-BR" u="sng" dirty="0"/>
              <a:t>depois</a:t>
            </a:r>
            <a:r>
              <a:rPr lang="pt-BR" dirty="0"/>
              <a:t> realizar uma interseção com a reta de autopolarização</a:t>
            </a:r>
          </a:p>
          <a:p>
            <a:endParaRPr lang="pt-BR" dirty="0"/>
          </a:p>
          <a:p>
            <a:r>
              <a:rPr lang="pt-BR" dirty="0"/>
              <a:t>Assim sendo vamos traçar a curva de transferência. Para um valor hipotético sabemos que quando:</a:t>
            </a:r>
          </a:p>
          <a:p>
            <a:pPr marL="0" indent="0" algn="ctr">
              <a:buNone/>
            </a:pPr>
            <a:r>
              <a:rPr lang="pt-BR" dirty="0"/>
              <a:t>V</a:t>
            </a:r>
            <a:r>
              <a:rPr lang="pt-BR" baseline="-25000" dirty="0"/>
              <a:t>GS</a:t>
            </a:r>
            <a:r>
              <a:rPr lang="pt-BR" dirty="0"/>
              <a:t> = V</a:t>
            </a:r>
            <a:r>
              <a:rPr lang="pt-BR" baseline="-25000" dirty="0"/>
              <a:t>P</a:t>
            </a:r>
            <a:r>
              <a:rPr lang="pt-BR" dirty="0"/>
              <a:t>/2        =&gt;         I</a:t>
            </a:r>
            <a:r>
              <a:rPr lang="pt-BR" baseline="-25000" dirty="0"/>
              <a:t>D</a:t>
            </a:r>
            <a:r>
              <a:rPr lang="pt-BR" dirty="0"/>
              <a:t> = I</a:t>
            </a:r>
            <a:r>
              <a:rPr lang="pt-BR" baseline="-25000" dirty="0"/>
              <a:t>DSS</a:t>
            </a:r>
            <a:r>
              <a:rPr lang="pt-BR" dirty="0"/>
              <a:t>/4</a:t>
            </a:r>
          </a:p>
          <a:p>
            <a:pPr marL="0" indent="0" algn="ctr">
              <a:buNone/>
            </a:pPr>
            <a:endParaRPr lang="pt-BR" dirty="0"/>
          </a:p>
          <a:p>
            <a:pPr marL="0" indent="0">
              <a:buNone/>
            </a:pPr>
            <a:endParaRPr lang="pt-BR" dirty="0"/>
          </a:p>
        </p:txBody>
      </p:sp>
      <p:sp>
        <p:nvSpPr>
          <p:cNvPr id="4" name="Footer Placeholder 3">
            <a:extLst>
              <a:ext uri="{FF2B5EF4-FFF2-40B4-BE49-F238E27FC236}">
                <a16:creationId xmlns:a16="http://schemas.microsoft.com/office/drawing/2014/main" id="{B6C6F89A-DB4B-4757-B460-A4811E73EF93}"/>
              </a:ext>
            </a:extLst>
          </p:cNvPr>
          <p:cNvSpPr>
            <a:spLocks noGrp="1"/>
          </p:cNvSpPr>
          <p:nvPr>
            <p:ph type="ftr" sz="quarter" idx="11"/>
          </p:nvPr>
        </p:nvSpPr>
        <p:spPr/>
        <p:txBody>
          <a:bodyPr/>
          <a:lstStyle/>
          <a:p>
            <a:r>
              <a:rPr lang="en-US" altLang="en-US" dirty="0"/>
              <a:t>Prof. Elyr Teixeira</a:t>
            </a:r>
          </a:p>
        </p:txBody>
      </p:sp>
    </p:spTree>
    <p:extLst>
      <p:ext uri="{BB962C8B-B14F-4D97-AF65-F5344CB8AC3E}">
        <p14:creationId xmlns:p14="http://schemas.microsoft.com/office/powerpoint/2010/main" val="263190387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E52D76A-A8E5-4DB6-9991-EF227481CA2A}"/>
              </a:ext>
            </a:extLst>
          </p:cNvPr>
          <p:cNvPicPr>
            <a:picLocks noChangeAspect="1"/>
          </p:cNvPicPr>
          <p:nvPr/>
        </p:nvPicPr>
        <p:blipFill>
          <a:blip r:embed="rId2"/>
          <a:stretch>
            <a:fillRect/>
          </a:stretch>
        </p:blipFill>
        <p:spPr>
          <a:xfrm>
            <a:off x="6745277" y="1181100"/>
            <a:ext cx="5459424" cy="5702300"/>
          </a:xfrm>
          <a:prstGeom prst="rect">
            <a:avLst/>
          </a:prstGeom>
        </p:spPr>
      </p:pic>
      <p:sp>
        <p:nvSpPr>
          <p:cNvPr id="5" name="Title 1">
            <a:extLst>
              <a:ext uri="{FF2B5EF4-FFF2-40B4-BE49-F238E27FC236}">
                <a16:creationId xmlns:a16="http://schemas.microsoft.com/office/drawing/2014/main" id="{788FAC3F-3366-4BCB-B1D0-BDF91B589A69}"/>
              </a:ext>
            </a:extLst>
          </p:cNvPr>
          <p:cNvSpPr>
            <a:spLocks noGrp="1"/>
          </p:cNvSpPr>
          <p:nvPr>
            <p:ph type="title"/>
          </p:nvPr>
        </p:nvSpPr>
        <p:spPr>
          <a:xfrm>
            <a:off x="838200" y="365125"/>
            <a:ext cx="11353800" cy="1325563"/>
          </a:xfrm>
        </p:spPr>
        <p:txBody>
          <a:bodyPr/>
          <a:lstStyle/>
          <a:p>
            <a:r>
              <a:rPr lang="pt-BR" dirty="0"/>
              <a:t>Configuração com autopolarização</a:t>
            </a:r>
          </a:p>
        </p:txBody>
      </p:sp>
      <p:sp>
        <p:nvSpPr>
          <p:cNvPr id="3" name="Content Placeholder 2">
            <a:extLst>
              <a:ext uri="{FF2B5EF4-FFF2-40B4-BE49-F238E27FC236}">
                <a16:creationId xmlns:a16="http://schemas.microsoft.com/office/drawing/2014/main" id="{E9126073-B7E1-4DF1-9BBF-EA909599E198}"/>
              </a:ext>
            </a:extLst>
          </p:cNvPr>
          <p:cNvSpPr>
            <a:spLocks noGrp="1"/>
          </p:cNvSpPr>
          <p:nvPr>
            <p:ph sz="half" idx="1"/>
          </p:nvPr>
        </p:nvSpPr>
        <p:spPr>
          <a:xfrm>
            <a:off x="838200" y="1825625"/>
            <a:ext cx="6565900" cy="5111888"/>
          </a:xfrm>
        </p:spPr>
        <p:txBody>
          <a:bodyPr>
            <a:normAutofit/>
          </a:bodyPr>
          <a:lstStyle/>
          <a:p>
            <a:r>
              <a:rPr lang="pt-BR" dirty="0"/>
              <a:t>Já para a segunda parte, é possível notar que a equação V</a:t>
            </a:r>
            <a:r>
              <a:rPr lang="pt-BR" baseline="-25000" dirty="0"/>
              <a:t>GS</a:t>
            </a:r>
            <a:r>
              <a:rPr lang="pt-BR" dirty="0"/>
              <a:t> = -I</a:t>
            </a:r>
            <a:r>
              <a:rPr lang="pt-BR" baseline="-25000" dirty="0"/>
              <a:t>D</a:t>
            </a:r>
            <a:r>
              <a:rPr lang="pt-BR" dirty="0"/>
              <a:t>R</a:t>
            </a:r>
            <a:r>
              <a:rPr lang="pt-BR" baseline="-25000" dirty="0"/>
              <a:t>S</a:t>
            </a:r>
            <a:r>
              <a:rPr lang="pt-BR" dirty="0"/>
              <a:t> define uma </a:t>
            </a:r>
            <a:r>
              <a:rPr lang="pt-BR" dirty="0">
                <a:solidFill>
                  <a:srgbClr val="FF0000"/>
                </a:solidFill>
              </a:rPr>
              <a:t>linha reta</a:t>
            </a:r>
            <a:r>
              <a:rPr lang="pt-BR" dirty="0"/>
              <a:t>. O objetivo então é encontrar dois pontos para traçar esta reta.</a:t>
            </a:r>
          </a:p>
          <a:p>
            <a:pPr lvl="1"/>
            <a:r>
              <a:rPr lang="pt-BR" dirty="0"/>
              <a:t>Ponto 1</a:t>
            </a:r>
          </a:p>
          <a:p>
            <a:pPr lvl="2"/>
            <a:r>
              <a:rPr lang="pt-BR" dirty="0"/>
              <a:t>Para I</a:t>
            </a:r>
            <a:r>
              <a:rPr lang="pt-BR" baseline="-25000" dirty="0"/>
              <a:t>D</a:t>
            </a:r>
            <a:r>
              <a:rPr lang="pt-BR" dirty="0"/>
              <a:t> = 0 teremos V</a:t>
            </a:r>
            <a:r>
              <a:rPr lang="pt-BR" baseline="-25000" dirty="0"/>
              <a:t>GS</a:t>
            </a:r>
            <a:r>
              <a:rPr lang="pt-BR" dirty="0"/>
              <a:t> também = 0</a:t>
            </a:r>
          </a:p>
          <a:p>
            <a:pPr marL="914400" lvl="2" indent="0">
              <a:buNone/>
            </a:pPr>
            <a:endParaRPr lang="pt-BR" dirty="0"/>
          </a:p>
          <a:p>
            <a:pPr lvl="1"/>
            <a:r>
              <a:rPr lang="pt-BR" dirty="0"/>
              <a:t>Ponto 2</a:t>
            </a:r>
          </a:p>
          <a:p>
            <a:pPr lvl="2"/>
            <a:r>
              <a:rPr lang="pt-BR" dirty="0"/>
              <a:t>Escolhe-se qualquer valor de I</a:t>
            </a:r>
            <a:r>
              <a:rPr lang="pt-BR" baseline="-25000" dirty="0"/>
              <a:t>D</a:t>
            </a:r>
            <a:r>
              <a:rPr lang="pt-BR" dirty="0"/>
              <a:t> e determina V</a:t>
            </a:r>
            <a:r>
              <a:rPr lang="pt-BR" baseline="-25000" dirty="0"/>
              <a:t>GS</a:t>
            </a:r>
            <a:r>
              <a:rPr lang="pt-BR" dirty="0"/>
              <a:t>.</a:t>
            </a:r>
          </a:p>
          <a:p>
            <a:pPr marL="0" indent="0" algn="ctr">
              <a:buNone/>
            </a:pPr>
            <a:r>
              <a:rPr lang="pt-BR" dirty="0"/>
              <a:t>I</a:t>
            </a:r>
            <a:r>
              <a:rPr lang="pt-BR" baseline="-25000" dirty="0"/>
              <a:t>D</a:t>
            </a:r>
            <a:r>
              <a:rPr lang="pt-BR" dirty="0"/>
              <a:t> = I</a:t>
            </a:r>
            <a:r>
              <a:rPr lang="pt-BR" baseline="-25000" dirty="0"/>
              <a:t>DSS</a:t>
            </a:r>
            <a:r>
              <a:rPr lang="pt-BR" dirty="0"/>
              <a:t>/2</a:t>
            </a:r>
          </a:p>
          <a:p>
            <a:pPr marL="0" indent="0" algn="ctr">
              <a:buNone/>
            </a:pPr>
            <a:r>
              <a:rPr lang="pt-BR" dirty="0"/>
              <a:t>V</a:t>
            </a:r>
            <a:r>
              <a:rPr lang="pt-BR" baseline="-25000" dirty="0"/>
              <a:t>GS</a:t>
            </a:r>
            <a:r>
              <a:rPr lang="pt-BR" dirty="0"/>
              <a:t> = -I</a:t>
            </a:r>
            <a:r>
              <a:rPr lang="pt-BR" baseline="-25000" dirty="0"/>
              <a:t>D</a:t>
            </a:r>
            <a:r>
              <a:rPr lang="pt-BR" dirty="0"/>
              <a:t>R</a:t>
            </a:r>
            <a:r>
              <a:rPr lang="pt-BR" baseline="-25000" dirty="0"/>
              <a:t>S</a:t>
            </a:r>
            <a:r>
              <a:rPr lang="pt-BR" dirty="0"/>
              <a:t> = -I</a:t>
            </a:r>
            <a:r>
              <a:rPr lang="pt-BR" baseline="-25000" dirty="0"/>
              <a:t>DSS</a:t>
            </a:r>
            <a:r>
              <a:rPr lang="pt-BR" dirty="0"/>
              <a:t>R</a:t>
            </a:r>
            <a:r>
              <a:rPr lang="pt-BR" baseline="-25000" dirty="0"/>
              <a:t>S</a:t>
            </a:r>
            <a:r>
              <a:rPr lang="pt-BR" dirty="0"/>
              <a:t>/2</a:t>
            </a:r>
          </a:p>
        </p:txBody>
      </p:sp>
      <p:sp>
        <p:nvSpPr>
          <p:cNvPr id="4" name="Footer Placeholder 3">
            <a:extLst>
              <a:ext uri="{FF2B5EF4-FFF2-40B4-BE49-F238E27FC236}">
                <a16:creationId xmlns:a16="http://schemas.microsoft.com/office/drawing/2014/main" id="{B6C6F89A-DB4B-4757-B460-A4811E73EF93}"/>
              </a:ext>
            </a:extLst>
          </p:cNvPr>
          <p:cNvSpPr>
            <a:spLocks noGrp="1"/>
          </p:cNvSpPr>
          <p:nvPr>
            <p:ph type="ftr" sz="quarter" idx="11"/>
          </p:nvPr>
        </p:nvSpPr>
        <p:spPr/>
        <p:txBody>
          <a:bodyPr/>
          <a:lstStyle/>
          <a:p>
            <a:r>
              <a:rPr lang="en-US" altLang="en-US" dirty="0"/>
              <a:t>Prof. Elyr Teixeira</a:t>
            </a:r>
          </a:p>
        </p:txBody>
      </p:sp>
    </p:spTree>
    <p:extLst>
      <p:ext uri="{BB962C8B-B14F-4D97-AF65-F5344CB8AC3E}">
        <p14:creationId xmlns:p14="http://schemas.microsoft.com/office/powerpoint/2010/main" val="397065500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9027669F-DC1C-4E4E-A1D1-9EB8A27CA8D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53808"/>
          <a:stretch/>
        </p:blipFill>
        <p:spPr bwMode="auto">
          <a:xfrm>
            <a:off x="6756400" y="1197270"/>
            <a:ext cx="5435600" cy="567490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itle 1">
            <a:extLst>
              <a:ext uri="{FF2B5EF4-FFF2-40B4-BE49-F238E27FC236}">
                <a16:creationId xmlns:a16="http://schemas.microsoft.com/office/drawing/2014/main" id="{788FAC3F-3366-4BCB-B1D0-BDF91B589A69}"/>
              </a:ext>
            </a:extLst>
          </p:cNvPr>
          <p:cNvSpPr>
            <a:spLocks noGrp="1"/>
          </p:cNvSpPr>
          <p:nvPr>
            <p:ph type="title"/>
          </p:nvPr>
        </p:nvSpPr>
        <p:spPr>
          <a:xfrm>
            <a:off x="838200" y="365125"/>
            <a:ext cx="11353800" cy="1325563"/>
          </a:xfrm>
        </p:spPr>
        <p:txBody>
          <a:bodyPr/>
          <a:lstStyle/>
          <a:p>
            <a:r>
              <a:rPr lang="pt-BR" dirty="0"/>
              <a:t>Configuração com autopolarização</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9126073-B7E1-4DF1-9BBF-EA909599E198}"/>
                  </a:ext>
                </a:extLst>
              </p:cNvPr>
              <p:cNvSpPr>
                <a:spLocks noGrp="1"/>
              </p:cNvSpPr>
              <p:nvPr>
                <p:ph sz="half" idx="1"/>
              </p:nvPr>
            </p:nvSpPr>
            <p:spPr>
              <a:xfrm>
                <a:off x="838200" y="1825624"/>
                <a:ext cx="7540487" cy="5032375"/>
              </a:xfrm>
            </p:spPr>
            <p:txBody>
              <a:bodyPr>
                <a:normAutofit/>
              </a:bodyPr>
              <a:lstStyle/>
              <a:p>
                <a:r>
                  <a:rPr lang="pt-BR" dirty="0"/>
                  <a:t>A interseção desse dois traçados determina o ponto </a:t>
                </a:r>
                <a:r>
                  <a:rPr lang="pt-BR" dirty="0">
                    <a:solidFill>
                      <a:srgbClr val="FF0000"/>
                    </a:solidFill>
                  </a:rPr>
                  <a:t>quiescente Q</a:t>
                </a:r>
                <a:r>
                  <a:rPr lang="pt-BR" dirty="0"/>
                  <a:t>, o qual representa </a:t>
                </a:r>
                <a:r>
                  <a:rPr lang="pt-BR" u="sng" dirty="0"/>
                  <a:t>o ponto de operação do circuito</a:t>
                </a:r>
              </a:p>
              <a:p>
                <a:endParaRPr lang="pt-BR" sz="1400" dirty="0"/>
              </a:p>
              <a:p>
                <a:r>
                  <a:rPr lang="pt-BR" dirty="0"/>
                  <a:t>O valor de V</a:t>
                </a:r>
                <a:r>
                  <a:rPr lang="pt-BR" baseline="-25000" dirty="0"/>
                  <a:t>DS</a:t>
                </a:r>
                <a:r>
                  <a:rPr lang="pt-BR" dirty="0"/>
                  <a:t> pode ser determinado da seguinte forma:</a:t>
                </a:r>
              </a:p>
              <a:p>
                <a:pPr marL="0" indent="0">
                  <a:buNone/>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𝑉</m:t>
                      </m:r>
                      <m:r>
                        <a:rPr lang="pt-BR" b="0" i="1" baseline="-25000" smtClean="0">
                          <a:latin typeface="Cambria Math" panose="02040503050406030204" pitchFamily="18" charset="0"/>
                        </a:rPr>
                        <m:t>𝑅𝑆</m:t>
                      </m:r>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𝐷𝑆</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𝑅𝐷</m:t>
                          </m:r>
                        </m:sub>
                      </m:sSub>
                      <m:r>
                        <a:rPr lang="pt-BR" b="0" i="1" smtClean="0">
                          <a:latin typeface="Cambria Math" panose="02040503050406030204" pitchFamily="18" charset="0"/>
                        </a:rPr>
                        <m:t> −</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𝐷𝐷</m:t>
                          </m:r>
                        </m:sub>
                      </m:sSub>
                      <m:r>
                        <a:rPr lang="pt-BR" b="0" i="1" smtClean="0">
                          <a:latin typeface="Cambria Math" panose="02040503050406030204" pitchFamily="18" charset="0"/>
                        </a:rPr>
                        <m:t>=0</m:t>
                      </m:r>
                    </m:oMath>
                  </m:oMathPara>
                </a14:m>
                <a:endParaRPr lang="pt-BR" b="0" dirty="0"/>
              </a:p>
              <a:p>
                <a:pPr marL="0" indent="0" algn="ctr">
                  <a:buNone/>
                </a:pPr>
                <a14:m>
                  <m:oMathPara xmlns:m="http://schemas.openxmlformats.org/officeDocument/2006/math">
                    <m:oMathParaPr>
                      <m:jc m:val="centerGroup"/>
                    </m:oMathParaPr>
                    <m:oMath xmlns:m="http://schemas.openxmlformats.org/officeDocument/2006/math">
                      <m:r>
                        <a:rPr lang="pt-BR" i="1">
                          <a:latin typeface="Cambria Math" panose="02040503050406030204" pitchFamily="18" charset="0"/>
                        </a:rPr>
                        <m:t>𝑉</m:t>
                      </m:r>
                      <m:r>
                        <a:rPr lang="pt-BR" i="1" baseline="-25000">
                          <a:latin typeface="Cambria Math" panose="02040503050406030204" pitchFamily="18" charset="0"/>
                        </a:rPr>
                        <m:t>𝐷𝑆</m:t>
                      </m:r>
                      <m:r>
                        <a:rPr lang="pt-BR" b="0" i="1" smtClean="0">
                          <a:latin typeface="Cambria Math" panose="02040503050406030204" pitchFamily="18" charset="0"/>
                        </a:rPr>
                        <m:t>=</m:t>
                      </m:r>
                      <m:r>
                        <a:rPr lang="pt-BR" i="1">
                          <a:latin typeface="Cambria Math" panose="02040503050406030204" pitchFamily="18" charset="0"/>
                        </a:rPr>
                        <m:t>𝑉</m:t>
                      </m:r>
                      <m:r>
                        <a:rPr lang="pt-BR" i="1" baseline="-25000">
                          <a:latin typeface="Cambria Math" panose="02040503050406030204" pitchFamily="18" charset="0"/>
                        </a:rPr>
                        <m:t>𝐷𝐷</m:t>
                      </m:r>
                      <m:r>
                        <a:rPr lang="pt-BR" b="0" i="1" smtClean="0">
                          <a:latin typeface="Cambria Math" panose="02040503050406030204" pitchFamily="18" charset="0"/>
                        </a:rPr>
                        <m:t>−</m:t>
                      </m:r>
                      <m:r>
                        <a:rPr lang="pt-BR" i="1">
                          <a:latin typeface="Cambria Math" panose="02040503050406030204" pitchFamily="18" charset="0"/>
                        </a:rPr>
                        <m:t>𝑉</m:t>
                      </m:r>
                      <m:r>
                        <a:rPr lang="pt-BR" i="1" baseline="-25000">
                          <a:latin typeface="Cambria Math" panose="02040503050406030204" pitchFamily="18" charset="0"/>
                        </a:rPr>
                        <m:t>𝑅𝑆</m:t>
                      </m:r>
                      <m:r>
                        <a:rPr lang="pt-BR" b="0" i="1" smtClean="0">
                          <a:latin typeface="Cambria Math" panose="02040503050406030204" pitchFamily="18" charset="0"/>
                        </a:rPr>
                        <m:t>−</m:t>
                      </m:r>
                      <m:r>
                        <a:rPr lang="pt-BR" i="1">
                          <a:latin typeface="Cambria Math" panose="02040503050406030204" pitchFamily="18" charset="0"/>
                        </a:rPr>
                        <m:t>𝑉</m:t>
                      </m:r>
                      <m:r>
                        <a:rPr lang="pt-BR" i="1" baseline="-25000">
                          <a:latin typeface="Cambria Math" panose="02040503050406030204" pitchFamily="18" charset="0"/>
                        </a:rPr>
                        <m:t>𝑅</m:t>
                      </m:r>
                      <m:r>
                        <a:rPr lang="pt-BR" b="0" i="1" baseline="-25000" smtClean="0">
                          <a:latin typeface="Cambria Math" panose="02040503050406030204" pitchFamily="18" charset="0"/>
                        </a:rPr>
                        <m:t>𝐷</m:t>
                      </m:r>
                    </m:oMath>
                  </m:oMathPara>
                </a14:m>
                <a:endParaRPr lang="pt-BR" dirty="0"/>
              </a:p>
              <a:p>
                <a:pPr marL="0" indent="0" algn="ctr">
                  <a:buNone/>
                </a:pPr>
                <a14:m>
                  <m:oMath xmlns:m="http://schemas.openxmlformats.org/officeDocument/2006/math">
                    <m:r>
                      <a:rPr lang="pt-BR" i="1">
                        <a:latin typeface="Cambria Math" panose="02040503050406030204" pitchFamily="18" charset="0"/>
                      </a:rPr>
                      <m:t>𝑉</m:t>
                    </m:r>
                    <m:r>
                      <a:rPr lang="pt-BR" i="1" baseline="-25000">
                        <a:latin typeface="Cambria Math" panose="02040503050406030204" pitchFamily="18" charset="0"/>
                      </a:rPr>
                      <m:t>𝐷𝑆</m:t>
                    </m:r>
                    <m:r>
                      <a:rPr lang="pt-BR" i="1">
                        <a:latin typeface="Cambria Math" panose="02040503050406030204" pitchFamily="18" charset="0"/>
                      </a:rPr>
                      <m:t>=</m:t>
                    </m:r>
                  </m:oMath>
                </a14:m>
                <a:r>
                  <a:rPr lang="pt-BR" dirty="0"/>
                  <a:t> </a:t>
                </a:r>
                <a14:m>
                  <m:oMath xmlns:m="http://schemas.openxmlformats.org/officeDocument/2006/math">
                    <m:r>
                      <a:rPr lang="pt-BR" i="1">
                        <a:latin typeface="Cambria Math" panose="02040503050406030204" pitchFamily="18" charset="0"/>
                      </a:rPr>
                      <m:t>𝑉</m:t>
                    </m:r>
                    <m:r>
                      <a:rPr lang="pt-BR" i="1" baseline="-25000">
                        <a:latin typeface="Cambria Math" panose="02040503050406030204" pitchFamily="18" charset="0"/>
                      </a:rPr>
                      <m:t>𝐷𝐷</m:t>
                    </m:r>
                    <m:r>
                      <a:rPr lang="pt-BR" i="1">
                        <a:latin typeface="Cambria Math" panose="02040503050406030204" pitchFamily="18" charset="0"/>
                      </a:rPr>
                      <m:t>−</m:t>
                    </m:r>
                    <m:r>
                      <m:rPr>
                        <m:sty m:val="p"/>
                      </m:rPr>
                      <a:rPr lang="pt-BR" b="0" i="0" smtClean="0">
                        <a:latin typeface="Cambria Math" panose="02040503050406030204" pitchFamily="18" charset="0"/>
                      </a:rPr>
                      <m:t>I</m:t>
                    </m:r>
                    <m:r>
                      <m:rPr>
                        <m:sty m:val="p"/>
                      </m:rPr>
                      <a:rPr lang="pt-BR" b="0" i="0" baseline="-25000" smtClean="0">
                        <a:latin typeface="Cambria Math" panose="02040503050406030204" pitchFamily="18" charset="0"/>
                      </a:rPr>
                      <m:t>S</m:t>
                    </m:r>
                    <m:r>
                      <m:rPr>
                        <m:sty m:val="p"/>
                      </m:rPr>
                      <a:rPr lang="pt-BR" b="0" i="0" smtClean="0">
                        <a:latin typeface="Cambria Math" panose="02040503050406030204" pitchFamily="18" charset="0"/>
                      </a:rPr>
                      <m:t>R</m:t>
                    </m:r>
                    <m:r>
                      <m:rPr>
                        <m:sty m:val="p"/>
                      </m:rPr>
                      <a:rPr lang="pt-BR" b="0" i="0" baseline="-25000" smtClean="0">
                        <a:latin typeface="Cambria Math" panose="02040503050406030204" pitchFamily="18" charset="0"/>
                      </a:rPr>
                      <m:t>S</m:t>
                    </m:r>
                    <m:r>
                      <a:rPr lang="pt-BR" b="0" i="0" smtClean="0">
                        <a:latin typeface="Cambria Math" panose="02040503050406030204" pitchFamily="18" charset="0"/>
                      </a:rPr>
                      <m:t> −</m:t>
                    </m:r>
                    <m:r>
                      <m:rPr>
                        <m:sty m:val="p"/>
                      </m:rPr>
                      <a:rPr lang="pt-BR">
                        <a:latin typeface="Cambria Math" panose="02040503050406030204" pitchFamily="18" charset="0"/>
                      </a:rPr>
                      <m:t>I</m:t>
                    </m:r>
                    <m:r>
                      <m:rPr>
                        <m:sty m:val="p"/>
                      </m:rPr>
                      <a:rPr lang="pt-BR" b="0" i="0" baseline="-25000" smtClean="0">
                        <a:latin typeface="Cambria Math" panose="02040503050406030204" pitchFamily="18" charset="0"/>
                      </a:rPr>
                      <m:t>D</m:t>
                    </m:r>
                    <m:r>
                      <m:rPr>
                        <m:sty m:val="p"/>
                      </m:rPr>
                      <a:rPr lang="pt-BR">
                        <a:latin typeface="Cambria Math" panose="02040503050406030204" pitchFamily="18" charset="0"/>
                      </a:rPr>
                      <m:t>R</m:t>
                    </m:r>
                    <m:r>
                      <m:rPr>
                        <m:sty m:val="p"/>
                      </m:rPr>
                      <a:rPr lang="pt-BR" b="0" i="0" baseline="-25000" smtClean="0">
                        <a:latin typeface="Cambria Math" panose="02040503050406030204" pitchFamily="18" charset="0"/>
                      </a:rPr>
                      <m:t>D</m:t>
                    </m:r>
                  </m:oMath>
                </a14:m>
                <a:endParaRPr lang="pt-BR" baseline="-25000" dirty="0"/>
              </a:p>
              <a:p>
                <a:r>
                  <a:rPr lang="pt-BR" dirty="0">
                    <a:latin typeface="Cambria Math" panose="02040503050406030204" pitchFamily="18" charset="0"/>
                  </a:rPr>
                  <a:t>Como I</a:t>
                </a:r>
                <a:r>
                  <a:rPr lang="pt-BR" baseline="-25000" dirty="0">
                    <a:latin typeface="Cambria Math" panose="02040503050406030204" pitchFamily="18" charset="0"/>
                  </a:rPr>
                  <a:t>D</a:t>
                </a:r>
                <a:r>
                  <a:rPr lang="pt-BR" dirty="0">
                    <a:latin typeface="Cambria Math" panose="02040503050406030204" pitchFamily="18" charset="0"/>
                  </a:rPr>
                  <a:t> = I</a:t>
                </a:r>
                <a:r>
                  <a:rPr lang="pt-BR" baseline="-25000" dirty="0">
                    <a:latin typeface="Cambria Math" panose="02040503050406030204" pitchFamily="18" charset="0"/>
                  </a:rPr>
                  <a:t>S</a:t>
                </a:r>
                <a:r>
                  <a:rPr lang="pt-BR" dirty="0">
                    <a:latin typeface="Cambria Math" panose="02040503050406030204" pitchFamily="18" charset="0"/>
                  </a:rPr>
                  <a:t>, teremos:</a:t>
                </a:r>
              </a:p>
              <a:p>
                <a:pPr marL="0" indent="0">
                  <a:buNone/>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𝑉</m:t>
                      </m:r>
                      <m:r>
                        <a:rPr lang="pt-BR" b="0" i="1" baseline="-25000" smtClean="0">
                          <a:latin typeface="Cambria Math" panose="02040503050406030204" pitchFamily="18" charset="0"/>
                        </a:rPr>
                        <m:t>𝐷𝑆</m:t>
                      </m:r>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𝑉</m:t>
                          </m:r>
                        </m:e>
                        <m:sub>
                          <m:r>
                            <a:rPr lang="pt-BR" i="1">
                              <a:latin typeface="Cambria Math" panose="02040503050406030204" pitchFamily="18" charset="0"/>
                            </a:rPr>
                            <m:t>𝐷𝐷</m:t>
                          </m:r>
                        </m:sub>
                      </m:sSub>
                      <m:r>
                        <a:rPr lang="pt-BR" b="0" i="1" smtClean="0">
                          <a:latin typeface="Cambria Math" panose="02040503050406030204" pitchFamily="18" charset="0"/>
                        </a:rPr>
                        <m:t>−</m:t>
                      </m:r>
                      <m:r>
                        <m:rPr>
                          <m:sty m:val="p"/>
                        </m:rPr>
                        <a:rPr lang="pt-BR">
                          <a:latin typeface="Cambria Math" panose="02040503050406030204" pitchFamily="18" charset="0"/>
                        </a:rPr>
                        <m:t>I</m:t>
                      </m:r>
                      <m:r>
                        <m:rPr>
                          <m:sty m:val="p"/>
                        </m:rPr>
                        <a:rPr lang="pt-BR" b="0" i="0" baseline="-25000" smtClean="0">
                          <a:latin typeface="Cambria Math" panose="02040503050406030204" pitchFamily="18" charset="0"/>
                        </a:rPr>
                        <m:t>D</m:t>
                      </m:r>
                      <m:r>
                        <a:rPr lang="pt-BR" b="0" i="0" smtClean="0">
                          <a:latin typeface="Cambria Math" panose="02040503050406030204" pitchFamily="18" charset="0"/>
                        </a:rPr>
                        <m:t>(</m:t>
                      </m:r>
                      <m:r>
                        <m:rPr>
                          <m:sty m:val="p"/>
                        </m:rPr>
                        <a:rPr lang="pt-BR">
                          <a:latin typeface="Cambria Math" panose="02040503050406030204" pitchFamily="18" charset="0"/>
                        </a:rPr>
                        <m:t>R</m:t>
                      </m:r>
                      <m:r>
                        <m:rPr>
                          <m:sty m:val="p"/>
                        </m:rPr>
                        <a:rPr lang="pt-BR" baseline="-25000">
                          <a:latin typeface="Cambria Math" panose="02040503050406030204" pitchFamily="18" charset="0"/>
                        </a:rPr>
                        <m:t>S</m:t>
                      </m:r>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𝑅</m:t>
                          </m:r>
                        </m:e>
                        <m:sub>
                          <m:r>
                            <a:rPr lang="pt-BR" b="0" i="1" smtClean="0">
                              <a:latin typeface="Cambria Math" panose="02040503050406030204" pitchFamily="18" charset="0"/>
                            </a:rPr>
                            <m:t>𝐷</m:t>
                          </m:r>
                        </m:sub>
                      </m:sSub>
                      <m:r>
                        <a:rPr lang="pt-BR" b="0" i="1" smtClean="0">
                          <a:latin typeface="Cambria Math" panose="02040503050406030204" pitchFamily="18" charset="0"/>
                        </a:rPr>
                        <m:t>)</m:t>
                      </m:r>
                    </m:oMath>
                  </m:oMathPara>
                </a14:m>
                <a:endParaRPr lang="pt-BR" dirty="0"/>
              </a:p>
              <a:p>
                <a:pPr marL="0" indent="0" algn="ctr">
                  <a:buNone/>
                </a:pPr>
                <a:endParaRPr lang="pt-BR" dirty="0"/>
              </a:p>
              <a:p>
                <a:pPr marL="0" indent="0" algn="ctr">
                  <a:buNone/>
                </a:pPr>
                <a:endParaRPr lang="pt-BR" dirty="0"/>
              </a:p>
              <a:p>
                <a:endParaRPr lang="pt-BR" dirty="0"/>
              </a:p>
            </p:txBody>
          </p:sp>
        </mc:Choice>
        <mc:Fallback xmlns="">
          <p:sp>
            <p:nvSpPr>
              <p:cNvPr id="3" name="Content Placeholder 2">
                <a:extLst>
                  <a:ext uri="{FF2B5EF4-FFF2-40B4-BE49-F238E27FC236}">
                    <a16:creationId xmlns:a16="http://schemas.microsoft.com/office/drawing/2014/main" id="{E9126073-B7E1-4DF1-9BBF-EA909599E198}"/>
                  </a:ext>
                </a:extLst>
              </p:cNvPr>
              <p:cNvSpPr>
                <a:spLocks noGrp="1" noRot="1" noChangeAspect="1" noMove="1" noResize="1" noEditPoints="1" noAdjustHandles="1" noChangeArrowheads="1" noChangeShapeType="1" noTextEdit="1"/>
              </p:cNvSpPr>
              <p:nvPr>
                <p:ph sz="half" idx="1"/>
              </p:nvPr>
            </p:nvSpPr>
            <p:spPr>
              <a:xfrm>
                <a:off x="838200" y="1825624"/>
                <a:ext cx="7540487" cy="5032375"/>
              </a:xfrm>
              <a:blipFill>
                <a:blip r:embed="rId3"/>
                <a:stretch>
                  <a:fillRect l="-1294" t="-1816" r="-243"/>
                </a:stretch>
              </a:blipFill>
            </p:spPr>
            <p:txBody>
              <a:bodyPr/>
              <a:lstStyle/>
              <a:p>
                <a:r>
                  <a:rPr lang="pt-BR">
                    <a:noFill/>
                  </a:rPr>
                  <a:t> </a:t>
                </a:r>
              </a:p>
            </p:txBody>
          </p:sp>
        </mc:Fallback>
      </mc:AlternateContent>
      <p:sp>
        <p:nvSpPr>
          <p:cNvPr id="4" name="Footer Placeholder 3">
            <a:extLst>
              <a:ext uri="{FF2B5EF4-FFF2-40B4-BE49-F238E27FC236}">
                <a16:creationId xmlns:a16="http://schemas.microsoft.com/office/drawing/2014/main" id="{B6C6F89A-DB4B-4757-B460-A4811E73EF93}"/>
              </a:ext>
            </a:extLst>
          </p:cNvPr>
          <p:cNvSpPr>
            <a:spLocks noGrp="1"/>
          </p:cNvSpPr>
          <p:nvPr>
            <p:ph type="ftr" sz="quarter" idx="11"/>
          </p:nvPr>
        </p:nvSpPr>
        <p:spPr/>
        <p:txBody>
          <a:bodyPr/>
          <a:lstStyle/>
          <a:p>
            <a:r>
              <a:rPr lang="en-US" altLang="en-US" dirty="0"/>
              <a:t>Prof. Elyr Teixeira</a:t>
            </a:r>
          </a:p>
        </p:txBody>
      </p:sp>
    </p:spTree>
    <p:extLst>
      <p:ext uri="{BB962C8B-B14F-4D97-AF65-F5344CB8AC3E}">
        <p14:creationId xmlns:p14="http://schemas.microsoft.com/office/powerpoint/2010/main" val="16842514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52" name="Picture 8" descr="Resultado de imagem para fet">
            <a:extLst>
              <a:ext uri="{FF2B5EF4-FFF2-40B4-BE49-F238E27FC236}">
                <a16:creationId xmlns:a16="http://schemas.microsoft.com/office/drawing/2014/main" id="{EF1167A2-B561-4C1B-818F-CD0546AECBD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6399"/>
          <a:stretch/>
        </p:blipFill>
        <p:spPr bwMode="auto">
          <a:xfrm>
            <a:off x="7648781" y="1488320"/>
            <a:ext cx="4286250" cy="2866687"/>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p:cNvSpPr>
            <a:spLocks noGrp="1"/>
          </p:cNvSpPr>
          <p:nvPr>
            <p:ph type="title"/>
          </p:nvPr>
        </p:nvSpPr>
        <p:spPr/>
        <p:txBody>
          <a:bodyPr/>
          <a:lstStyle/>
          <a:p>
            <a:r>
              <a:rPr lang="pt-BR" dirty="0"/>
              <a:t>Principais dispositivos analógicos</a:t>
            </a:r>
          </a:p>
        </p:txBody>
      </p:sp>
      <p:pic>
        <p:nvPicPr>
          <p:cNvPr id="6146" name="Picture 2" descr="Resultado de imagem para diode">
            <a:extLst>
              <a:ext uri="{FF2B5EF4-FFF2-40B4-BE49-F238E27FC236}">
                <a16:creationId xmlns:a16="http://schemas.microsoft.com/office/drawing/2014/main" id="{13CEE01A-2D5C-4303-AED1-83ABC34E87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6969" y="1322714"/>
            <a:ext cx="3042822" cy="3032293"/>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Resultado de imagem para ampop">
            <a:extLst>
              <a:ext uri="{FF2B5EF4-FFF2-40B4-BE49-F238E27FC236}">
                <a16:creationId xmlns:a16="http://schemas.microsoft.com/office/drawing/2014/main" id="{B747F5CF-D084-4FC1-BDD3-DA10D6C77BE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74140" y="3037214"/>
            <a:ext cx="4546738" cy="32372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58961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3EB8F1B5-F751-452D-B385-055AE49BC14E}"/>
              </a:ext>
            </a:extLst>
          </p:cNvPr>
          <p:cNvPicPr>
            <a:picLocks noGrp="1" noChangeAspect="1" noChangeArrowheads="1"/>
          </p:cNvPicPr>
          <p:nvPr>
            <p:ph sz="half" idx="2"/>
          </p:nvPr>
        </p:nvPicPr>
        <p:blipFill rotWithShape="1">
          <a:blip r:embed="rId2">
            <a:extLst>
              <a:ext uri="{28A0092B-C50C-407E-A947-70E740481C1C}">
                <a14:useLocalDpi xmlns:a14="http://schemas.microsoft.com/office/drawing/2010/main" val="0"/>
              </a:ext>
            </a:extLst>
          </a:blip>
          <a:srcRect l="54206"/>
          <a:stretch/>
        </p:blipFill>
        <p:spPr bwMode="auto">
          <a:xfrm>
            <a:off x="6654801" y="1043871"/>
            <a:ext cx="5537200" cy="58312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itle 1">
            <a:extLst>
              <a:ext uri="{FF2B5EF4-FFF2-40B4-BE49-F238E27FC236}">
                <a16:creationId xmlns:a16="http://schemas.microsoft.com/office/drawing/2014/main" id="{788FAC3F-3366-4BCB-B1D0-BDF91B589A69}"/>
              </a:ext>
            </a:extLst>
          </p:cNvPr>
          <p:cNvSpPr>
            <a:spLocks noGrp="1"/>
          </p:cNvSpPr>
          <p:nvPr>
            <p:ph type="title"/>
          </p:nvPr>
        </p:nvSpPr>
        <p:spPr/>
        <p:txBody>
          <a:bodyPr/>
          <a:lstStyle/>
          <a:p>
            <a:r>
              <a:rPr lang="pt-BR" dirty="0"/>
              <a:t>Configuração com autopolarização</a:t>
            </a:r>
          </a:p>
        </p:txBody>
      </p:sp>
      <p:sp>
        <p:nvSpPr>
          <p:cNvPr id="3" name="Content Placeholder 2">
            <a:extLst>
              <a:ext uri="{FF2B5EF4-FFF2-40B4-BE49-F238E27FC236}">
                <a16:creationId xmlns:a16="http://schemas.microsoft.com/office/drawing/2014/main" id="{E9126073-B7E1-4DF1-9BBF-EA909599E198}"/>
              </a:ext>
            </a:extLst>
          </p:cNvPr>
          <p:cNvSpPr>
            <a:spLocks noGrp="1"/>
          </p:cNvSpPr>
          <p:nvPr>
            <p:ph sz="half" idx="1"/>
          </p:nvPr>
        </p:nvSpPr>
        <p:spPr/>
        <p:txBody>
          <a:bodyPr/>
          <a:lstStyle/>
          <a:p>
            <a:r>
              <a:rPr lang="pt-BR" dirty="0"/>
              <a:t>Exemplo: Determine os seguintes parâmetros para o circuito ao lado:</a:t>
            </a:r>
          </a:p>
          <a:p>
            <a:pPr marL="514350" indent="-514350">
              <a:buFont typeface="+mj-lt"/>
              <a:buAutoNum type="alphaLcParenR"/>
            </a:pPr>
            <a:r>
              <a:rPr lang="pt-BR" dirty="0"/>
              <a:t>V</a:t>
            </a:r>
            <a:r>
              <a:rPr lang="pt-BR" baseline="-25000" dirty="0"/>
              <a:t>GSQ</a:t>
            </a:r>
          </a:p>
          <a:p>
            <a:pPr marL="514350" indent="-514350">
              <a:buFont typeface="+mj-lt"/>
              <a:buAutoNum type="alphaLcParenR"/>
            </a:pPr>
            <a:r>
              <a:rPr lang="pt-BR" dirty="0"/>
              <a:t>I</a:t>
            </a:r>
            <a:r>
              <a:rPr lang="pt-BR" baseline="-25000" dirty="0"/>
              <a:t>DQ</a:t>
            </a:r>
          </a:p>
          <a:p>
            <a:pPr marL="514350" indent="-514350">
              <a:buFont typeface="+mj-lt"/>
              <a:buAutoNum type="alphaLcParenR"/>
            </a:pPr>
            <a:r>
              <a:rPr lang="pt-BR" dirty="0"/>
              <a:t>V</a:t>
            </a:r>
            <a:r>
              <a:rPr lang="pt-BR" baseline="-25000" dirty="0"/>
              <a:t>DS</a:t>
            </a:r>
          </a:p>
          <a:p>
            <a:pPr marL="514350" indent="-514350">
              <a:buFont typeface="+mj-lt"/>
              <a:buAutoNum type="alphaLcParenR"/>
            </a:pPr>
            <a:r>
              <a:rPr lang="pt-BR" dirty="0"/>
              <a:t>V</a:t>
            </a:r>
            <a:r>
              <a:rPr lang="pt-BR" baseline="-25000" dirty="0"/>
              <a:t>S</a:t>
            </a:r>
          </a:p>
          <a:p>
            <a:pPr marL="514350" indent="-514350">
              <a:buFont typeface="+mj-lt"/>
              <a:buAutoNum type="alphaLcParenR"/>
            </a:pPr>
            <a:r>
              <a:rPr lang="pt-BR" dirty="0"/>
              <a:t>V</a:t>
            </a:r>
            <a:r>
              <a:rPr lang="pt-BR" baseline="-25000" dirty="0"/>
              <a:t>G</a:t>
            </a:r>
          </a:p>
          <a:p>
            <a:pPr marL="514350" indent="-514350">
              <a:buFont typeface="+mj-lt"/>
              <a:buAutoNum type="alphaLcParenR"/>
            </a:pPr>
            <a:r>
              <a:rPr lang="pt-BR" dirty="0"/>
              <a:t>V</a:t>
            </a:r>
            <a:r>
              <a:rPr lang="pt-BR" baseline="-25000" dirty="0"/>
              <a:t>D</a:t>
            </a:r>
          </a:p>
        </p:txBody>
      </p:sp>
      <p:sp>
        <p:nvSpPr>
          <p:cNvPr id="4" name="Footer Placeholder 3">
            <a:extLst>
              <a:ext uri="{FF2B5EF4-FFF2-40B4-BE49-F238E27FC236}">
                <a16:creationId xmlns:a16="http://schemas.microsoft.com/office/drawing/2014/main" id="{B6C6F89A-DB4B-4757-B460-A4811E73EF93}"/>
              </a:ext>
            </a:extLst>
          </p:cNvPr>
          <p:cNvSpPr>
            <a:spLocks noGrp="1"/>
          </p:cNvSpPr>
          <p:nvPr>
            <p:ph type="ftr" sz="quarter" idx="11"/>
          </p:nvPr>
        </p:nvSpPr>
        <p:spPr/>
        <p:txBody>
          <a:bodyPr/>
          <a:lstStyle/>
          <a:p>
            <a:r>
              <a:rPr lang="en-US" altLang="en-US" dirty="0"/>
              <a:t>Prof. Elyr Teixeira</a:t>
            </a:r>
          </a:p>
        </p:txBody>
      </p:sp>
    </p:spTree>
    <p:extLst>
      <p:ext uri="{BB962C8B-B14F-4D97-AF65-F5344CB8AC3E}">
        <p14:creationId xmlns:p14="http://schemas.microsoft.com/office/powerpoint/2010/main" val="963058816"/>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5232658A-8044-43D1-A1E9-A4D6BD04D3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4236" y="2553844"/>
            <a:ext cx="5511453" cy="53118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2">
            <a:extLst>
              <a:ext uri="{FF2B5EF4-FFF2-40B4-BE49-F238E27FC236}">
                <a16:creationId xmlns:a16="http://schemas.microsoft.com/office/drawing/2014/main" id="{20D58F2D-203B-41C7-B067-129B35D41AE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4206"/>
          <a:stretch/>
        </p:blipFill>
        <p:spPr bwMode="auto">
          <a:xfrm>
            <a:off x="6654801" y="1043871"/>
            <a:ext cx="5537200" cy="58312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Content Placeholder 2">
            <a:extLst>
              <a:ext uri="{FF2B5EF4-FFF2-40B4-BE49-F238E27FC236}">
                <a16:creationId xmlns:a16="http://schemas.microsoft.com/office/drawing/2014/main" id="{E9126073-B7E1-4DF1-9BBF-EA909599E198}"/>
              </a:ext>
            </a:extLst>
          </p:cNvPr>
          <p:cNvSpPr>
            <a:spLocks noGrp="1"/>
          </p:cNvSpPr>
          <p:nvPr>
            <p:ph idx="1"/>
          </p:nvPr>
        </p:nvSpPr>
        <p:spPr>
          <a:xfrm>
            <a:off x="838199" y="1825625"/>
            <a:ext cx="6921501" cy="4351338"/>
          </a:xfrm>
        </p:spPr>
        <p:txBody>
          <a:bodyPr/>
          <a:lstStyle/>
          <a:p>
            <a:pPr marL="514350" indent="-514350">
              <a:buAutoNum type="alphaLcParenR"/>
            </a:pPr>
            <a:r>
              <a:rPr lang="pt-BR" dirty="0">
                <a:solidFill>
                  <a:srgbClr val="FF0000"/>
                </a:solidFill>
              </a:rPr>
              <a:t>Utilizando Shockley podemos escolher </a:t>
            </a:r>
            <a:br>
              <a:rPr lang="pt-BR" dirty="0">
                <a:solidFill>
                  <a:srgbClr val="FF0000"/>
                </a:solidFill>
              </a:rPr>
            </a:br>
            <a:r>
              <a:rPr lang="pt-BR" dirty="0">
                <a:solidFill>
                  <a:srgbClr val="FF0000"/>
                </a:solidFill>
              </a:rPr>
              <a:t>V</a:t>
            </a:r>
            <a:r>
              <a:rPr lang="pt-BR" baseline="-25000" dirty="0">
                <a:solidFill>
                  <a:srgbClr val="FF0000"/>
                </a:solidFill>
              </a:rPr>
              <a:t>GS</a:t>
            </a:r>
            <a:r>
              <a:rPr lang="pt-BR" dirty="0">
                <a:solidFill>
                  <a:srgbClr val="FF0000"/>
                </a:solidFill>
              </a:rPr>
              <a:t> = V</a:t>
            </a:r>
            <a:r>
              <a:rPr lang="pt-BR" baseline="-25000" dirty="0">
                <a:solidFill>
                  <a:srgbClr val="FF0000"/>
                </a:solidFill>
              </a:rPr>
              <a:t>P</a:t>
            </a:r>
            <a:r>
              <a:rPr lang="pt-BR" dirty="0">
                <a:solidFill>
                  <a:srgbClr val="FF0000"/>
                </a:solidFill>
              </a:rPr>
              <a:t>/2 = -6/2 = -3V. Isso representa </a:t>
            </a:r>
            <a:br>
              <a:rPr lang="pt-BR" dirty="0">
                <a:solidFill>
                  <a:srgbClr val="FF0000"/>
                </a:solidFill>
              </a:rPr>
            </a:br>
            <a:r>
              <a:rPr lang="pt-BR" dirty="0">
                <a:solidFill>
                  <a:srgbClr val="FF0000"/>
                </a:solidFill>
              </a:rPr>
              <a:t>I</a:t>
            </a:r>
            <a:r>
              <a:rPr lang="pt-BR" baseline="-25000" dirty="0">
                <a:solidFill>
                  <a:srgbClr val="FF0000"/>
                </a:solidFill>
              </a:rPr>
              <a:t>D</a:t>
            </a:r>
            <a:r>
              <a:rPr lang="pt-BR" dirty="0">
                <a:solidFill>
                  <a:srgbClr val="FF0000"/>
                </a:solidFill>
              </a:rPr>
              <a:t> = I</a:t>
            </a:r>
            <a:r>
              <a:rPr lang="pt-BR" baseline="-25000" dirty="0">
                <a:solidFill>
                  <a:srgbClr val="FF0000"/>
                </a:solidFill>
              </a:rPr>
              <a:t>DSS</a:t>
            </a:r>
            <a:r>
              <a:rPr lang="pt-BR" dirty="0">
                <a:solidFill>
                  <a:srgbClr val="FF0000"/>
                </a:solidFill>
              </a:rPr>
              <a:t>/4 = 8m/4 = </a:t>
            </a:r>
            <a:r>
              <a:rPr lang="pt-BR" b="1" dirty="0">
                <a:solidFill>
                  <a:srgbClr val="FF0000"/>
                </a:solidFill>
              </a:rPr>
              <a:t>2 </a:t>
            </a:r>
            <a:r>
              <a:rPr lang="pt-BR" b="1" dirty="0" err="1">
                <a:solidFill>
                  <a:srgbClr val="FF0000"/>
                </a:solidFill>
              </a:rPr>
              <a:t>mA.</a:t>
            </a:r>
            <a:endParaRPr lang="pt-BR" b="1" dirty="0">
              <a:solidFill>
                <a:srgbClr val="FF0000"/>
              </a:solidFill>
            </a:endParaRPr>
          </a:p>
          <a:p>
            <a:endParaRPr lang="pt-BR" dirty="0"/>
          </a:p>
        </p:txBody>
      </p:sp>
      <p:sp>
        <p:nvSpPr>
          <p:cNvPr id="4" name="Footer Placeholder 3">
            <a:extLst>
              <a:ext uri="{FF2B5EF4-FFF2-40B4-BE49-F238E27FC236}">
                <a16:creationId xmlns:a16="http://schemas.microsoft.com/office/drawing/2014/main" id="{B6C6F89A-DB4B-4757-B460-A4811E73EF93}"/>
              </a:ext>
            </a:extLst>
          </p:cNvPr>
          <p:cNvSpPr>
            <a:spLocks noGrp="1"/>
          </p:cNvSpPr>
          <p:nvPr>
            <p:ph type="ftr" sz="quarter" idx="11"/>
          </p:nvPr>
        </p:nvSpPr>
        <p:spPr>
          <a:xfrm>
            <a:off x="4038600" y="6356350"/>
            <a:ext cx="4114800" cy="365125"/>
          </a:xfrm>
        </p:spPr>
        <p:txBody>
          <a:bodyPr/>
          <a:lstStyle/>
          <a:p>
            <a:r>
              <a:rPr lang="en-US" altLang="en-US" dirty="0"/>
              <a:t>Prof. Elyr Teixeira</a:t>
            </a:r>
          </a:p>
        </p:txBody>
      </p:sp>
      <p:sp>
        <p:nvSpPr>
          <p:cNvPr id="5" name="Title 1">
            <a:extLst>
              <a:ext uri="{FF2B5EF4-FFF2-40B4-BE49-F238E27FC236}">
                <a16:creationId xmlns:a16="http://schemas.microsoft.com/office/drawing/2014/main" id="{788FAC3F-3366-4BCB-B1D0-BDF91B589A69}"/>
              </a:ext>
            </a:extLst>
          </p:cNvPr>
          <p:cNvSpPr>
            <a:spLocks noGrp="1"/>
          </p:cNvSpPr>
          <p:nvPr>
            <p:ph type="title"/>
          </p:nvPr>
        </p:nvSpPr>
        <p:spPr>
          <a:xfrm>
            <a:off x="838200" y="365125"/>
            <a:ext cx="11353800" cy="1325563"/>
          </a:xfrm>
        </p:spPr>
        <p:txBody>
          <a:bodyPr/>
          <a:lstStyle/>
          <a:p>
            <a:r>
              <a:rPr lang="pt-BR" dirty="0"/>
              <a:t>Configuração com autopolarização</a:t>
            </a:r>
          </a:p>
        </p:txBody>
      </p:sp>
    </p:spTree>
    <p:extLst>
      <p:ext uri="{BB962C8B-B14F-4D97-AF65-F5344CB8AC3E}">
        <p14:creationId xmlns:p14="http://schemas.microsoft.com/office/powerpoint/2010/main" val="1224053568"/>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88FAC3F-3366-4BCB-B1D0-BDF91B589A69}"/>
              </a:ext>
            </a:extLst>
          </p:cNvPr>
          <p:cNvSpPr>
            <a:spLocks noGrp="1"/>
          </p:cNvSpPr>
          <p:nvPr>
            <p:ph type="title"/>
          </p:nvPr>
        </p:nvSpPr>
        <p:spPr/>
        <p:txBody>
          <a:bodyPr/>
          <a:lstStyle/>
          <a:p>
            <a:r>
              <a:rPr lang="pt-BR" dirty="0"/>
              <a:t>Configuração com autopolarização</a:t>
            </a:r>
          </a:p>
        </p:txBody>
      </p:sp>
      <p:sp>
        <p:nvSpPr>
          <p:cNvPr id="3" name="Content Placeholder 2">
            <a:extLst>
              <a:ext uri="{FF2B5EF4-FFF2-40B4-BE49-F238E27FC236}">
                <a16:creationId xmlns:a16="http://schemas.microsoft.com/office/drawing/2014/main" id="{E9126073-B7E1-4DF1-9BBF-EA909599E198}"/>
              </a:ext>
            </a:extLst>
          </p:cNvPr>
          <p:cNvSpPr>
            <a:spLocks noGrp="1"/>
          </p:cNvSpPr>
          <p:nvPr>
            <p:ph sz="half" idx="1"/>
          </p:nvPr>
        </p:nvSpPr>
        <p:spPr>
          <a:xfrm>
            <a:off x="838200" y="1825625"/>
            <a:ext cx="6019800" cy="4351338"/>
          </a:xfrm>
        </p:spPr>
        <p:txBody>
          <a:bodyPr>
            <a:normAutofit fontScale="92500" lnSpcReduction="10000"/>
          </a:bodyPr>
          <a:lstStyle/>
          <a:p>
            <a:pPr marL="0" indent="0">
              <a:lnSpc>
                <a:spcPct val="150000"/>
              </a:lnSpc>
              <a:buNone/>
            </a:pPr>
            <a:r>
              <a:rPr lang="pt-BR" dirty="0">
                <a:solidFill>
                  <a:srgbClr val="FF0000"/>
                </a:solidFill>
              </a:rPr>
              <a:t>Continuando, se considerarmos a tensão porta-fonte por:</a:t>
            </a:r>
          </a:p>
          <a:p>
            <a:pPr marL="0" indent="0">
              <a:lnSpc>
                <a:spcPct val="150000"/>
              </a:lnSpc>
              <a:buNone/>
            </a:pPr>
            <a:r>
              <a:rPr lang="pt-BR" sz="2800" dirty="0">
                <a:solidFill>
                  <a:srgbClr val="FF0000"/>
                </a:solidFill>
              </a:rPr>
              <a:t>V</a:t>
            </a:r>
            <a:r>
              <a:rPr lang="pt-BR" sz="2800" baseline="-25000" dirty="0">
                <a:solidFill>
                  <a:srgbClr val="FF0000"/>
                </a:solidFill>
              </a:rPr>
              <a:t>GS</a:t>
            </a:r>
            <a:r>
              <a:rPr lang="pt-BR" sz="2800" dirty="0">
                <a:solidFill>
                  <a:srgbClr val="FF0000"/>
                </a:solidFill>
              </a:rPr>
              <a:t> = -I</a:t>
            </a:r>
            <a:r>
              <a:rPr lang="pt-BR" sz="2800" baseline="-25000" dirty="0">
                <a:solidFill>
                  <a:srgbClr val="FF0000"/>
                </a:solidFill>
              </a:rPr>
              <a:t>D</a:t>
            </a:r>
            <a:r>
              <a:rPr lang="pt-BR" sz="2800" dirty="0">
                <a:solidFill>
                  <a:srgbClr val="FF0000"/>
                </a:solidFill>
              </a:rPr>
              <a:t>R</a:t>
            </a:r>
            <a:r>
              <a:rPr lang="pt-BR" sz="2800" baseline="-25000" dirty="0">
                <a:solidFill>
                  <a:srgbClr val="FF0000"/>
                </a:solidFill>
              </a:rPr>
              <a:t>S </a:t>
            </a:r>
            <a:r>
              <a:rPr lang="pt-BR" sz="2800" dirty="0">
                <a:solidFill>
                  <a:srgbClr val="FF0000"/>
                </a:solidFill>
              </a:rPr>
              <a:t>e escolhendo I</a:t>
            </a:r>
            <a:r>
              <a:rPr lang="pt-BR" sz="2800" baseline="-25000" dirty="0">
                <a:solidFill>
                  <a:srgbClr val="FF0000"/>
                </a:solidFill>
              </a:rPr>
              <a:t>D</a:t>
            </a:r>
            <a:r>
              <a:rPr lang="pt-BR" sz="2800" dirty="0">
                <a:solidFill>
                  <a:srgbClr val="FF0000"/>
                </a:solidFill>
              </a:rPr>
              <a:t> = 4 </a:t>
            </a:r>
            <a:r>
              <a:rPr lang="pt-BR" sz="2800" dirty="0" err="1">
                <a:solidFill>
                  <a:srgbClr val="FF0000"/>
                </a:solidFill>
              </a:rPr>
              <a:t>mA</a:t>
            </a:r>
            <a:r>
              <a:rPr lang="pt-BR" sz="2800" dirty="0">
                <a:solidFill>
                  <a:srgbClr val="FF0000"/>
                </a:solidFill>
              </a:rPr>
              <a:t>, teremos: V</a:t>
            </a:r>
            <a:r>
              <a:rPr lang="pt-BR" sz="2800" baseline="-25000" dirty="0">
                <a:solidFill>
                  <a:srgbClr val="FF0000"/>
                </a:solidFill>
              </a:rPr>
              <a:t>GS</a:t>
            </a:r>
            <a:r>
              <a:rPr lang="pt-BR" sz="2800" dirty="0">
                <a:solidFill>
                  <a:srgbClr val="FF0000"/>
                </a:solidFill>
              </a:rPr>
              <a:t> = 4m*1k = </a:t>
            </a:r>
            <a:r>
              <a:rPr lang="pt-BR" sz="2800" b="1" dirty="0">
                <a:solidFill>
                  <a:srgbClr val="FF0000"/>
                </a:solidFill>
              </a:rPr>
              <a:t>-4V</a:t>
            </a:r>
          </a:p>
          <a:p>
            <a:pPr marL="0" indent="0">
              <a:lnSpc>
                <a:spcPct val="150000"/>
              </a:lnSpc>
              <a:buNone/>
            </a:pPr>
            <a:endParaRPr lang="pt-BR" sz="2800" dirty="0">
              <a:solidFill>
                <a:srgbClr val="FF0000"/>
              </a:solidFill>
            </a:endParaRPr>
          </a:p>
          <a:p>
            <a:pPr marL="0" indent="0">
              <a:lnSpc>
                <a:spcPct val="150000"/>
              </a:lnSpc>
              <a:buNone/>
            </a:pPr>
            <a:r>
              <a:rPr lang="pt-BR" sz="2800" dirty="0">
                <a:solidFill>
                  <a:srgbClr val="FF0000"/>
                </a:solidFill>
              </a:rPr>
              <a:t>A mesma reta seria obtida para </a:t>
            </a:r>
            <a:br>
              <a:rPr lang="pt-BR" sz="2800" dirty="0">
                <a:solidFill>
                  <a:srgbClr val="FF0000"/>
                </a:solidFill>
              </a:rPr>
            </a:br>
            <a:r>
              <a:rPr lang="pt-BR" sz="2800" b="1" dirty="0">
                <a:solidFill>
                  <a:srgbClr val="FF0000"/>
                </a:solidFill>
              </a:rPr>
              <a:t>I</a:t>
            </a:r>
            <a:r>
              <a:rPr lang="pt-BR" sz="2800" b="1" baseline="-25000" dirty="0">
                <a:solidFill>
                  <a:srgbClr val="FF0000"/>
                </a:solidFill>
              </a:rPr>
              <a:t>D</a:t>
            </a:r>
            <a:r>
              <a:rPr lang="pt-BR" sz="2800" b="1" dirty="0">
                <a:solidFill>
                  <a:srgbClr val="FF0000"/>
                </a:solidFill>
              </a:rPr>
              <a:t> = 8 </a:t>
            </a:r>
            <a:r>
              <a:rPr lang="pt-BR" sz="2800" b="1" dirty="0" err="1">
                <a:solidFill>
                  <a:srgbClr val="FF0000"/>
                </a:solidFill>
              </a:rPr>
              <a:t>mA.</a:t>
            </a:r>
            <a:endParaRPr lang="pt-BR" sz="2800" b="1" dirty="0">
              <a:solidFill>
                <a:srgbClr val="FF0000"/>
              </a:solidFill>
            </a:endParaRPr>
          </a:p>
        </p:txBody>
      </p:sp>
      <p:sp>
        <p:nvSpPr>
          <p:cNvPr id="4" name="Footer Placeholder 3">
            <a:extLst>
              <a:ext uri="{FF2B5EF4-FFF2-40B4-BE49-F238E27FC236}">
                <a16:creationId xmlns:a16="http://schemas.microsoft.com/office/drawing/2014/main" id="{B6C6F89A-DB4B-4757-B460-A4811E73EF93}"/>
              </a:ext>
            </a:extLst>
          </p:cNvPr>
          <p:cNvSpPr>
            <a:spLocks noGrp="1"/>
          </p:cNvSpPr>
          <p:nvPr>
            <p:ph type="ftr" sz="quarter" idx="11"/>
          </p:nvPr>
        </p:nvSpPr>
        <p:spPr/>
        <p:txBody>
          <a:bodyPr/>
          <a:lstStyle/>
          <a:p>
            <a:r>
              <a:rPr lang="en-US" altLang="en-US" dirty="0"/>
              <a:t>Prof. Elyr Teixeira</a:t>
            </a:r>
          </a:p>
        </p:txBody>
      </p:sp>
      <p:pic>
        <p:nvPicPr>
          <p:cNvPr id="6" name="Picture 2">
            <a:extLst>
              <a:ext uri="{FF2B5EF4-FFF2-40B4-BE49-F238E27FC236}">
                <a16:creationId xmlns:a16="http://schemas.microsoft.com/office/drawing/2014/main" id="{5B3969D8-D6B3-4EC5-A4E7-C3BE81C5FF95}"/>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6372376" y="1825624"/>
            <a:ext cx="5783925" cy="4778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38889618"/>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BB0265D6-30FD-49F7-9101-8A91C7B5913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47958"/>
          <a:stretch/>
        </p:blipFill>
        <p:spPr bwMode="auto">
          <a:xfrm>
            <a:off x="6319154" y="1447800"/>
            <a:ext cx="5872846" cy="5410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itle 1">
            <a:extLst>
              <a:ext uri="{FF2B5EF4-FFF2-40B4-BE49-F238E27FC236}">
                <a16:creationId xmlns:a16="http://schemas.microsoft.com/office/drawing/2014/main" id="{788FAC3F-3366-4BCB-B1D0-BDF91B589A69}"/>
              </a:ext>
            </a:extLst>
          </p:cNvPr>
          <p:cNvSpPr>
            <a:spLocks noGrp="1"/>
          </p:cNvSpPr>
          <p:nvPr>
            <p:ph type="title"/>
          </p:nvPr>
        </p:nvSpPr>
        <p:spPr/>
        <p:txBody>
          <a:bodyPr/>
          <a:lstStyle/>
          <a:p>
            <a:r>
              <a:rPr lang="pt-BR" dirty="0"/>
              <a:t>Configuração com autopolarização</a:t>
            </a:r>
          </a:p>
        </p:txBody>
      </p:sp>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451648F7-C202-46F6-8A63-A0EB043A3EAB}"/>
                  </a:ext>
                </a:extLst>
              </p:cNvPr>
              <p:cNvSpPr>
                <a:spLocks noGrp="1"/>
              </p:cNvSpPr>
              <p:nvPr>
                <p:ph sz="half" idx="1"/>
              </p:nvPr>
            </p:nvSpPr>
            <p:spPr>
              <a:xfrm>
                <a:off x="838200" y="1825624"/>
                <a:ext cx="7562850" cy="5032375"/>
              </a:xfrm>
            </p:spPr>
            <p:txBody>
              <a:bodyPr>
                <a:normAutofit fontScale="92500"/>
              </a:bodyPr>
              <a:lstStyle/>
              <a:p>
                <a:pPr marL="0" indent="0">
                  <a:lnSpc>
                    <a:spcPct val="150000"/>
                  </a:lnSpc>
                  <a:buNone/>
                </a:pPr>
                <a:r>
                  <a:rPr lang="pt-BR" dirty="0">
                    <a:solidFill>
                      <a:srgbClr val="FF0000"/>
                    </a:solidFill>
                  </a:rPr>
                  <a:t>Sobrepondo ambos os traçados encontramos o Ponto Q.</a:t>
                </a:r>
              </a:p>
              <a:p>
                <a:pPr marL="0" indent="0">
                  <a:lnSpc>
                    <a:spcPct val="150000"/>
                  </a:lnSpc>
                  <a:buNone/>
                </a:pPr>
                <a:r>
                  <a:rPr lang="pt-BR" dirty="0">
                    <a:solidFill>
                      <a:srgbClr val="FF0000"/>
                    </a:solidFill>
                  </a:rPr>
                  <a:t>I</a:t>
                </a:r>
                <a:r>
                  <a:rPr lang="pt-BR" baseline="-25000" dirty="0">
                    <a:solidFill>
                      <a:srgbClr val="FF0000"/>
                    </a:solidFill>
                  </a:rPr>
                  <a:t>DQ</a:t>
                </a:r>
                <a:r>
                  <a:rPr lang="pt-BR" dirty="0">
                    <a:solidFill>
                      <a:srgbClr val="FF0000"/>
                    </a:solidFill>
                  </a:rPr>
                  <a:t> = 2,6 </a:t>
                </a:r>
                <a:r>
                  <a:rPr lang="pt-BR" dirty="0" err="1">
                    <a:solidFill>
                      <a:srgbClr val="FF0000"/>
                    </a:solidFill>
                  </a:rPr>
                  <a:t>mA</a:t>
                </a:r>
                <a:r>
                  <a:rPr lang="pt-BR" dirty="0">
                    <a:solidFill>
                      <a:srgbClr val="FF0000"/>
                    </a:solidFill>
                  </a:rPr>
                  <a:t> e V</a:t>
                </a:r>
                <a:r>
                  <a:rPr lang="pt-BR" baseline="-25000" dirty="0">
                    <a:solidFill>
                      <a:srgbClr val="FF0000"/>
                    </a:solidFill>
                  </a:rPr>
                  <a:t>GSQ</a:t>
                </a:r>
                <a:r>
                  <a:rPr lang="pt-BR" dirty="0">
                    <a:solidFill>
                      <a:srgbClr val="FF0000"/>
                    </a:solidFill>
                  </a:rPr>
                  <a:t> = </a:t>
                </a:r>
                <a:r>
                  <a:rPr lang="pt-BR" b="1" dirty="0">
                    <a:solidFill>
                      <a:srgbClr val="FF0000"/>
                    </a:solidFill>
                  </a:rPr>
                  <a:t>-2,6 V</a:t>
                </a:r>
              </a:p>
              <a:p>
                <a:pPr marL="0" indent="0">
                  <a:lnSpc>
                    <a:spcPct val="150000"/>
                  </a:lnSpc>
                  <a:buNone/>
                </a:pPr>
                <a:r>
                  <a:rPr lang="pt-BR" dirty="0">
                    <a:solidFill>
                      <a:srgbClr val="FF0000"/>
                    </a:solidFill>
                  </a:rPr>
                  <a:t>c)</a:t>
                </a:r>
                <a14:m>
                  <m:oMath xmlns:m="http://schemas.openxmlformats.org/officeDocument/2006/math">
                    <m:r>
                      <a:rPr lang="pt-BR" b="0" i="0" smtClean="0">
                        <a:solidFill>
                          <a:srgbClr val="FF0000"/>
                        </a:solidFill>
                        <a:latin typeface="Cambria Math" panose="02040503050406030204" pitchFamily="18" charset="0"/>
                      </a:rPr>
                      <m:t> </m:t>
                    </m:r>
                    <m:r>
                      <a:rPr lang="pt-BR" i="1">
                        <a:solidFill>
                          <a:srgbClr val="FF0000"/>
                        </a:solidFill>
                        <a:latin typeface="Cambria Math" panose="02040503050406030204" pitchFamily="18" charset="0"/>
                      </a:rPr>
                      <m:t>𝑉</m:t>
                    </m:r>
                    <m:r>
                      <a:rPr lang="pt-BR" i="1" baseline="-25000">
                        <a:solidFill>
                          <a:srgbClr val="FF0000"/>
                        </a:solidFill>
                        <a:latin typeface="Cambria Math" panose="02040503050406030204" pitchFamily="18" charset="0"/>
                      </a:rPr>
                      <m:t>𝐷𝑆</m:t>
                    </m:r>
                    <m:r>
                      <a:rPr lang="pt-BR" i="1">
                        <a:solidFill>
                          <a:srgbClr val="FF0000"/>
                        </a:solidFill>
                        <a:latin typeface="Cambria Math" panose="02040503050406030204" pitchFamily="18" charset="0"/>
                      </a:rPr>
                      <m:t>=</m:t>
                    </m:r>
                    <m:sSub>
                      <m:sSubPr>
                        <m:ctrlPr>
                          <a:rPr lang="pt-BR" i="1">
                            <a:solidFill>
                              <a:srgbClr val="FF0000"/>
                            </a:solidFill>
                            <a:latin typeface="Cambria Math" panose="02040503050406030204" pitchFamily="18" charset="0"/>
                          </a:rPr>
                        </m:ctrlPr>
                      </m:sSubPr>
                      <m:e>
                        <m:r>
                          <a:rPr lang="pt-BR" i="1">
                            <a:solidFill>
                              <a:srgbClr val="FF0000"/>
                            </a:solidFill>
                            <a:latin typeface="Cambria Math" panose="02040503050406030204" pitchFamily="18" charset="0"/>
                          </a:rPr>
                          <m:t>𝑉</m:t>
                        </m:r>
                      </m:e>
                      <m:sub>
                        <m:r>
                          <a:rPr lang="pt-BR" i="1">
                            <a:solidFill>
                              <a:srgbClr val="FF0000"/>
                            </a:solidFill>
                            <a:latin typeface="Cambria Math" panose="02040503050406030204" pitchFamily="18" charset="0"/>
                          </a:rPr>
                          <m:t>𝐷𝐷</m:t>
                        </m:r>
                      </m:sub>
                    </m:sSub>
                    <m:r>
                      <a:rPr lang="pt-BR" i="1">
                        <a:solidFill>
                          <a:srgbClr val="FF0000"/>
                        </a:solidFill>
                        <a:latin typeface="Cambria Math" panose="02040503050406030204" pitchFamily="18" charset="0"/>
                      </a:rPr>
                      <m:t>−</m:t>
                    </m:r>
                    <m:r>
                      <m:rPr>
                        <m:sty m:val="p"/>
                      </m:rPr>
                      <a:rPr lang="pt-BR">
                        <a:solidFill>
                          <a:srgbClr val="FF0000"/>
                        </a:solidFill>
                        <a:latin typeface="Cambria Math" panose="02040503050406030204" pitchFamily="18" charset="0"/>
                      </a:rPr>
                      <m:t>I</m:t>
                    </m:r>
                    <m:r>
                      <m:rPr>
                        <m:sty m:val="p"/>
                      </m:rPr>
                      <a:rPr lang="pt-BR" b="0" i="0" baseline="-25000" smtClean="0">
                        <a:solidFill>
                          <a:srgbClr val="FF0000"/>
                        </a:solidFill>
                        <a:latin typeface="Cambria Math" panose="02040503050406030204" pitchFamily="18" charset="0"/>
                      </a:rPr>
                      <m:t>D</m:t>
                    </m:r>
                    <m:r>
                      <a:rPr lang="pt-BR">
                        <a:solidFill>
                          <a:srgbClr val="FF0000"/>
                        </a:solidFill>
                        <a:latin typeface="Cambria Math" panose="02040503050406030204" pitchFamily="18" charset="0"/>
                      </a:rPr>
                      <m:t>(</m:t>
                    </m:r>
                    <m:sSub>
                      <m:sSubPr>
                        <m:ctrlPr>
                          <a:rPr lang="pt-BR" i="1" smtClean="0">
                            <a:solidFill>
                              <a:srgbClr val="FF0000"/>
                            </a:solidFill>
                            <a:latin typeface="Cambria Math" panose="02040503050406030204" pitchFamily="18" charset="0"/>
                          </a:rPr>
                        </m:ctrlPr>
                      </m:sSubPr>
                      <m:e>
                        <m:r>
                          <a:rPr lang="pt-BR" b="0" i="1" smtClean="0">
                            <a:solidFill>
                              <a:srgbClr val="FF0000"/>
                            </a:solidFill>
                            <a:latin typeface="Cambria Math" panose="02040503050406030204" pitchFamily="18" charset="0"/>
                          </a:rPr>
                          <m:t>𝑅</m:t>
                        </m:r>
                      </m:e>
                      <m:sub>
                        <m:r>
                          <a:rPr lang="pt-BR" b="0" i="1" smtClean="0">
                            <a:solidFill>
                              <a:srgbClr val="FF0000"/>
                            </a:solidFill>
                            <a:latin typeface="Cambria Math" panose="02040503050406030204" pitchFamily="18" charset="0"/>
                          </a:rPr>
                          <m:t>𝑆</m:t>
                        </m:r>
                      </m:sub>
                    </m:sSub>
                    <m:r>
                      <a:rPr lang="pt-BR" i="1">
                        <a:solidFill>
                          <a:srgbClr val="FF0000"/>
                        </a:solidFill>
                        <a:latin typeface="Cambria Math" panose="02040503050406030204" pitchFamily="18" charset="0"/>
                      </a:rPr>
                      <m:t>+</m:t>
                    </m:r>
                    <m:sSub>
                      <m:sSubPr>
                        <m:ctrlPr>
                          <a:rPr lang="pt-BR" i="1">
                            <a:solidFill>
                              <a:srgbClr val="FF0000"/>
                            </a:solidFill>
                            <a:latin typeface="Cambria Math" panose="02040503050406030204" pitchFamily="18" charset="0"/>
                          </a:rPr>
                        </m:ctrlPr>
                      </m:sSubPr>
                      <m:e>
                        <m:r>
                          <a:rPr lang="pt-BR" i="1">
                            <a:solidFill>
                              <a:srgbClr val="FF0000"/>
                            </a:solidFill>
                            <a:latin typeface="Cambria Math" panose="02040503050406030204" pitchFamily="18" charset="0"/>
                          </a:rPr>
                          <m:t>𝑅</m:t>
                        </m:r>
                      </m:e>
                      <m:sub>
                        <m:r>
                          <a:rPr lang="pt-BR" i="1">
                            <a:solidFill>
                              <a:srgbClr val="FF0000"/>
                            </a:solidFill>
                            <a:latin typeface="Cambria Math" panose="02040503050406030204" pitchFamily="18" charset="0"/>
                          </a:rPr>
                          <m:t>𝐷</m:t>
                        </m:r>
                      </m:sub>
                    </m:sSub>
                    <m:r>
                      <a:rPr lang="pt-BR" i="1">
                        <a:solidFill>
                          <a:srgbClr val="FF0000"/>
                        </a:solidFill>
                        <a:latin typeface="Cambria Math" panose="02040503050406030204" pitchFamily="18" charset="0"/>
                      </a:rPr>
                      <m:t>)</m:t>
                    </m:r>
                    <m:r>
                      <a:rPr lang="pt-BR" b="0" i="1" smtClean="0">
                        <a:solidFill>
                          <a:srgbClr val="FF0000"/>
                        </a:solidFill>
                        <a:latin typeface="Cambria Math" panose="02040503050406030204" pitchFamily="18" charset="0"/>
                      </a:rPr>
                      <m:t>=</m:t>
                    </m:r>
                    <m:r>
                      <a:rPr lang="pt-BR" b="0" i="0" smtClean="0">
                        <a:solidFill>
                          <a:srgbClr val="FF0000"/>
                        </a:solidFill>
                        <a:latin typeface="Cambria Math" panose="02040503050406030204" pitchFamily="18" charset="0"/>
                      </a:rPr>
                      <m:t>20−2,6</m:t>
                    </m:r>
                    <m:r>
                      <m:rPr>
                        <m:sty m:val="p"/>
                      </m:rPr>
                      <a:rPr lang="pt-BR" b="0" i="0" smtClean="0">
                        <a:solidFill>
                          <a:srgbClr val="FF0000"/>
                        </a:solidFill>
                        <a:latin typeface="Cambria Math" panose="02040503050406030204" pitchFamily="18" charset="0"/>
                      </a:rPr>
                      <m:t>m</m:t>
                    </m:r>
                    <m:r>
                      <a:rPr lang="pt-BR" b="0" i="0" smtClean="0">
                        <a:solidFill>
                          <a:srgbClr val="FF0000"/>
                        </a:solidFill>
                        <a:latin typeface="Cambria Math" panose="02040503050406030204" pitchFamily="18" charset="0"/>
                      </a:rPr>
                      <m:t>∗</m:t>
                    </m:r>
                    <m:d>
                      <m:dPr>
                        <m:ctrlPr>
                          <a:rPr lang="pt-BR" b="0" i="1" smtClean="0">
                            <a:solidFill>
                              <a:srgbClr val="FF0000"/>
                            </a:solidFill>
                            <a:latin typeface="Cambria Math" panose="02040503050406030204" pitchFamily="18" charset="0"/>
                          </a:rPr>
                        </m:ctrlPr>
                      </m:dPr>
                      <m:e>
                        <m:r>
                          <a:rPr lang="pt-BR" b="0" i="0" smtClean="0">
                            <a:solidFill>
                              <a:srgbClr val="FF0000"/>
                            </a:solidFill>
                            <a:latin typeface="Cambria Math" panose="02040503050406030204" pitchFamily="18" charset="0"/>
                          </a:rPr>
                          <m:t>3,3</m:t>
                        </m:r>
                        <m:r>
                          <m:rPr>
                            <m:sty m:val="p"/>
                          </m:rPr>
                          <a:rPr lang="pt-BR" b="0" i="0" smtClean="0">
                            <a:solidFill>
                              <a:srgbClr val="FF0000"/>
                            </a:solidFill>
                            <a:latin typeface="Cambria Math" panose="02040503050406030204" pitchFamily="18" charset="0"/>
                          </a:rPr>
                          <m:t>k</m:t>
                        </m:r>
                        <m:r>
                          <a:rPr lang="pt-BR" b="0" i="0" smtClean="0">
                            <a:solidFill>
                              <a:srgbClr val="FF0000"/>
                            </a:solidFill>
                            <a:latin typeface="Cambria Math" panose="02040503050406030204" pitchFamily="18" charset="0"/>
                          </a:rPr>
                          <m:t>+1</m:t>
                        </m:r>
                        <m:r>
                          <m:rPr>
                            <m:sty m:val="p"/>
                          </m:rPr>
                          <a:rPr lang="pt-BR" b="0" i="0" smtClean="0">
                            <a:solidFill>
                              <a:srgbClr val="FF0000"/>
                            </a:solidFill>
                            <a:latin typeface="Cambria Math" panose="02040503050406030204" pitchFamily="18" charset="0"/>
                          </a:rPr>
                          <m:t>k</m:t>
                        </m:r>
                      </m:e>
                    </m:d>
                    <m:r>
                      <a:rPr lang="pt-BR" b="0" i="0" smtClean="0">
                        <a:solidFill>
                          <a:srgbClr val="FF0000"/>
                        </a:solidFill>
                        <a:latin typeface="Cambria Math" panose="02040503050406030204" pitchFamily="18" charset="0"/>
                      </a:rPr>
                      <m:t>=20−11,18=</m:t>
                    </m:r>
                    <m:r>
                      <a:rPr lang="pt-BR" b="1" i="0" smtClean="0">
                        <a:solidFill>
                          <a:srgbClr val="FF0000"/>
                        </a:solidFill>
                        <a:latin typeface="Cambria Math" panose="02040503050406030204" pitchFamily="18" charset="0"/>
                      </a:rPr>
                      <m:t>𝟖</m:t>
                    </m:r>
                    <m:r>
                      <a:rPr lang="pt-BR" b="1" i="0" smtClean="0">
                        <a:solidFill>
                          <a:srgbClr val="FF0000"/>
                        </a:solidFill>
                        <a:latin typeface="Cambria Math" panose="02040503050406030204" pitchFamily="18" charset="0"/>
                      </a:rPr>
                      <m:t>,</m:t>
                    </m:r>
                    <m:r>
                      <a:rPr lang="pt-BR" b="1" i="0" smtClean="0">
                        <a:solidFill>
                          <a:srgbClr val="FF0000"/>
                        </a:solidFill>
                        <a:latin typeface="Cambria Math" panose="02040503050406030204" pitchFamily="18" charset="0"/>
                      </a:rPr>
                      <m:t>𝟖𝟐</m:t>
                    </m:r>
                    <m:r>
                      <a:rPr lang="pt-BR" b="1" i="0" smtClean="0">
                        <a:solidFill>
                          <a:srgbClr val="FF0000"/>
                        </a:solidFill>
                        <a:latin typeface="Cambria Math" panose="02040503050406030204" pitchFamily="18" charset="0"/>
                      </a:rPr>
                      <m:t> </m:t>
                    </m:r>
                    <m:r>
                      <a:rPr lang="pt-BR" b="1" i="0" smtClean="0">
                        <a:solidFill>
                          <a:srgbClr val="FF0000"/>
                        </a:solidFill>
                        <a:latin typeface="Cambria Math" panose="02040503050406030204" pitchFamily="18" charset="0"/>
                      </a:rPr>
                      <m:t>𝐕</m:t>
                    </m:r>
                  </m:oMath>
                </a14:m>
                <a:endParaRPr lang="pt-BR" b="1" dirty="0">
                  <a:solidFill>
                    <a:srgbClr val="FF0000"/>
                  </a:solidFill>
                </a:endParaRPr>
              </a:p>
              <a:p>
                <a:pPr marL="0" indent="0">
                  <a:lnSpc>
                    <a:spcPct val="150000"/>
                  </a:lnSpc>
                  <a:buNone/>
                </a:pPr>
                <a:r>
                  <a:rPr lang="pt-BR" dirty="0">
                    <a:solidFill>
                      <a:srgbClr val="FF0000"/>
                    </a:solidFill>
                  </a:rPr>
                  <a:t>d) </a:t>
                </a:r>
                <a14:m>
                  <m:oMath xmlns:m="http://schemas.openxmlformats.org/officeDocument/2006/math">
                    <m:r>
                      <a:rPr lang="pt-BR" b="0" i="1" smtClean="0">
                        <a:solidFill>
                          <a:srgbClr val="FF0000"/>
                        </a:solidFill>
                        <a:latin typeface="Cambria Math" panose="02040503050406030204" pitchFamily="18" charset="0"/>
                      </a:rPr>
                      <m:t>𝑉</m:t>
                    </m:r>
                    <m:r>
                      <a:rPr lang="pt-BR" b="0" i="1" baseline="-25000" smtClean="0">
                        <a:solidFill>
                          <a:srgbClr val="FF0000"/>
                        </a:solidFill>
                        <a:latin typeface="Cambria Math" panose="02040503050406030204" pitchFamily="18" charset="0"/>
                      </a:rPr>
                      <m:t>𝑆</m:t>
                    </m:r>
                    <m:r>
                      <a:rPr lang="pt-BR" b="0" i="1" smtClean="0">
                        <a:solidFill>
                          <a:srgbClr val="FF0000"/>
                        </a:solidFill>
                        <a:latin typeface="Cambria Math" panose="02040503050406030204" pitchFamily="18" charset="0"/>
                      </a:rPr>
                      <m:t>=</m:t>
                    </m:r>
                    <m:sSub>
                      <m:sSubPr>
                        <m:ctrlPr>
                          <a:rPr lang="pt-BR" b="0" i="1" smtClean="0">
                            <a:solidFill>
                              <a:srgbClr val="FF0000"/>
                            </a:solidFill>
                            <a:latin typeface="Cambria Math" panose="02040503050406030204" pitchFamily="18" charset="0"/>
                          </a:rPr>
                        </m:ctrlPr>
                      </m:sSubPr>
                      <m:e>
                        <m:r>
                          <a:rPr lang="pt-BR" b="0" i="1" smtClean="0">
                            <a:solidFill>
                              <a:srgbClr val="FF0000"/>
                            </a:solidFill>
                            <a:latin typeface="Cambria Math" panose="02040503050406030204" pitchFamily="18" charset="0"/>
                          </a:rPr>
                          <m:t>𝐼</m:t>
                        </m:r>
                      </m:e>
                      <m:sub>
                        <m:r>
                          <a:rPr lang="pt-BR" b="0" i="1" smtClean="0">
                            <a:solidFill>
                              <a:srgbClr val="FF0000"/>
                            </a:solidFill>
                            <a:latin typeface="Cambria Math" panose="02040503050406030204" pitchFamily="18" charset="0"/>
                          </a:rPr>
                          <m:t>𝐷</m:t>
                        </m:r>
                      </m:sub>
                    </m:sSub>
                    <m:sSub>
                      <m:sSubPr>
                        <m:ctrlPr>
                          <a:rPr lang="pt-BR" b="0" i="1" smtClean="0">
                            <a:solidFill>
                              <a:srgbClr val="FF0000"/>
                            </a:solidFill>
                            <a:latin typeface="Cambria Math" panose="02040503050406030204" pitchFamily="18" charset="0"/>
                          </a:rPr>
                        </m:ctrlPr>
                      </m:sSubPr>
                      <m:e>
                        <m:r>
                          <a:rPr lang="pt-BR" b="0" i="1" smtClean="0">
                            <a:solidFill>
                              <a:srgbClr val="FF0000"/>
                            </a:solidFill>
                            <a:latin typeface="Cambria Math" panose="02040503050406030204" pitchFamily="18" charset="0"/>
                          </a:rPr>
                          <m:t>𝑅</m:t>
                        </m:r>
                      </m:e>
                      <m:sub>
                        <m:r>
                          <a:rPr lang="pt-BR" b="0" i="1" smtClean="0">
                            <a:solidFill>
                              <a:srgbClr val="FF0000"/>
                            </a:solidFill>
                            <a:latin typeface="Cambria Math" panose="02040503050406030204" pitchFamily="18" charset="0"/>
                          </a:rPr>
                          <m:t>𝑆</m:t>
                        </m:r>
                      </m:sub>
                    </m:sSub>
                    <m:r>
                      <a:rPr lang="pt-BR" b="0" i="1" smtClean="0">
                        <a:solidFill>
                          <a:srgbClr val="FF0000"/>
                        </a:solidFill>
                        <a:latin typeface="Cambria Math" panose="02040503050406030204" pitchFamily="18" charset="0"/>
                      </a:rPr>
                      <m:t>=2,6</m:t>
                    </m:r>
                    <m:r>
                      <a:rPr lang="pt-BR" b="0" i="1" smtClean="0">
                        <a:solidFill>
                          <a:srgbClr val="FF0000"/>
                        </a:solidFill>
                        <a:latin typeface="Cambria Math" panose="02040503050406030204" pitchFamily="18" charset="0"/>
                      </a:rPr>
                      <m:t>𝑚</m:t>
                    </m:r>
                    <m:r>
                      <a:rPr lang="pt-BR" b="0" i="1" smtClean="0">
                        <a:solidFill>
                          <a:srgbClr val="FF0000"/>
                        </a:solidFill>
                        <a:latin typeface="Cambria Math" panose="02040503050406030204" pitchFamily="18" charset="0"/>
                      </a:rPr>
                      <m:t>∗</m:t>
                    </m:r>
                    <m:r>
                      <a:rPr lang="pt-BR" b="0" i="0" smtClean="0">
                        <a:solidFill>
                          <a:srgbClr val="FF0000"/>
                        </a:solidFill>
                        <a:latin typeface="Cambria Math" panose="02040503050406030204" pitchFamily="18" charset="0"/>
                      </a:rPr>
                      <m:t>1</m:t>
                    </m:r>
                    <m:r>
                      <m:rPr>
                        <m:sty m:val="p"/>
                      </m:rPr>
                      <a:rPr lang="pt-BR" b="0" i="0" smtClean="0">
                        <a:solidFill>
                          <a:srgbClr val="FF0000"/>
                        </a:solidFill>
                        <a:latin typeface="Cambria Math" panose="02040503050406030204" pitchFamily="18" charset="0"/>
                      </a:rPr>
                      <m:t>k</m:t>
                    </m:r>
                    <m:r>
                      <a:rPr lang="pt-BR" b="0" i="0" smtClean="0">
                        <a:solidFill>
                          <a:srgbClr val="FF0000"/>
                        </a:solidFill>
                        <a:latin typeface="Cambria Math" panose="02040503050406030204" pitchFamily="18" charset="0"/>
                      </a:rPr>
                      <m:t>=</m:t>
                    </m:r>
                    <m:r>
                      <a:rPr lang="pt-BR" b="1" i="0" smtClean="0">
                        <a:solidFill>
                          <a:srgbClr val="FF0000"/>
                        </a:solidFill>
                        <a:latin typeface="Cambria Math" panose="02040503050406030204" pitchFamily="18" charset="0"/>
                      </a:rPr>
                      <m:t>𝟐</m:t>
                    </m:r>
                    <m:r>
                      <a:rPr lang="pt-BR" b="1" i="0" smtClean="0">
                        <a:solidFill>
                          <a:srgbClr val="FF0000"/>
                        </a:solidFill>
                        <a:latin typeface="Cambria Math" panose="02040503050406030204" pitchFamily="18" charset="0"/>
                      </a:rPr>
                      <m:t>,</m:t>
                    </m:r>
                    <m:r>
                      <a:rPr lang="pt-BR" b="1" i="0" smtClean="0">
                        <a:solidFill>
                          <a:srgbClr val="FF0000"/>
                        </a:solidFill>
                        <a:latin typeface="Cambria Math" panose="02040503050406030204" pitchFamily="18" charset="0"/>
                      </a:rPr>
                      <m:t>𝟔</m:t>
                    </m:r>
                    <m:r>
                      <a:rPr lang="pt-BR" b="1" i="0" smtClean="0">
                        <a:solidFill>
                          <a:srgbClr val="FF0000"/>
                        </a:solidFill>
                        <a:latin typeface="Cambria Math" panose="02040503050406030204" pitchFamily="18" charset="0"/>
                      </a:rPr>
                      <m:t> </m:t>
                    </m:r>
                    <m:r>
                      <a:rPr lang="pt-BR" b="1" i="0" smtClean="0">
                        <a:solidFill>
                          <a:srgbClr val="FF0000"/>
                        </a:solidFill>
                        <a:latin typeface="Cambria Math" panose="02040503050406030204" pitchFamily="18" charset="0"/>
                      </a:rPr>
                      <m:t>𝐕</m:t>
                    </m:r>
                  </m:oMath>
                </a14:m>
                <a:endParaRPr lang="pt-BR" b="1" dirty="0">
                  <a:solidFill>
                    <a:srgbClr val="FF0000"/>
                  </a:solidFill>
                </a:endParaRPr>
              </a:p>
              <a:p>
                <a:pPr marL="0" indent="0">
                  <a:lnSpc>
                    <a:spcPct val="150000"/>
                  </a:lnSpc>
                  <a:buNone/>
                </a:pPr>
                <a:r>
                  <a:rPr lang="pt-BR" dirty="0">
                    <a:solidFill>
                      <a:srgbClr val="FF0000"/>
                    </a:solidFill>
                  </a:rPr>
                  <a:t>e) V</a:t>
                </a:r>
                <a:r>
                  <a:rPr lang="pt-BR" baseline="-25000" dirty="0">
                    <a:solidFill>
                      <a:srgbClr val="FF0000"/>
                    </a:solidFill>
                  </a:rPr>
                  <a:t>G</a:t>
                </a:r>
                <a:r>
                  <a:rPr lang="pt-BR" dirty="0">
                    <a:solidFill>
                      <a:srgbClr val="FF0000"/>
                    </a:solidFill>
                  </a:rPr>
                  <a:t> = </a:t>
                </a:r>
                <a:r>
                  <a:rPr lang="pt-BR" b="1" dirty="0">
                    <a:solidFill>
                      <a:srgbClr val="FF0000"/>
                    </a:solidFill>
                  </a:rPr>
                  <a:t>0 V</a:t>
                </a:r>
              </a:p>
              <a:p>
                <a:pPr marL="0" indent="0">
                  <a:lnSpc>
                    <a:spcPct val="150000"/>
                  </a:lnSpc>
                  <a:buNone/>
                </a:pPr>
                <a:r>
                  <a:rPr lang="pt-BR" dirty="0">
                    <a:solidFill>
                      <a:srgbClr val="FF0000"/>
                    </a:solidFill>
                  </a:rPr>
                  <a:t>f) </a:t>
                </a:r>
                <a14:m>
                  <m:oMath xmlns:m="http://schemas.openxmlformats.org/officeDocument/2006/math">
                    <m:r>
                      <a:rPr lang="pt-BR" b="0" i="1" smtClean="0">
                        <a:solidFill>
                          <a:srgbClr val="FF0000"/>
                        </a:solidFill>
                        <a:latin typeface="Cambria Math" panose="02040503050406030204" pitchFamily="18" charset="0"/>
                      </a:rPr>
                      <m:t>𝑉</m:t>
                    </m:r>
                    <m:r>
                      <a:rPr lang="pt-BR" b="0" i="1" baseline="-25000" smtClean="0">
                        <a:solidFill>
                          <a:srgbClr val="FF0000"/>
                        </a:solidFill>
                        <a:latin typeface="Cambria Math" panose="02040503050406030204" pitchFamily="18" charset="0"/>
                      </a:rPr>
                      <m:t>𝐷</m:t>
                    </m:r>
                    <m:r>
                      <a:rPr lang="pt-BR" b="0" i="1" smtClean="0">
                        <a:solidFill>
                          <a:srgbClr val="FF0000"/>
                        </a:solidFill>
                        <a:latin typeface="Cambria Math" panose="02040503050406030204" pitchFamily="18" charset="0"/>
                      </a:rPr>
                      <m:t>=</m:t>
                    </m:r>
                    <m:r>
                      <a:rPr lang="pt-BR" i="1">
                        <a:solidFill>
                          <a:srgbClr val="FF0000"/>
                        </a:solidFill>
                        <a:latin typeface="Cambria Math" panose="02040503050406030204" pitchFamily="18" charset="0"/>
                      </a:rPr>
                      <m:t>𝑉</m:t>
                    </m:r>
                    <m:r>
                      <a:rPr lang="pt-BR" i="1" baseline="-25000">
                        <a:solidFill>
                          <a:srgbClr val="FF0000"/>
                        </a:solidFill>
                        <a:latin typeface="Cambria Math" panose="02040503050406030204" pitchFamily="18" charset="0"/>
                      </a:rPr>
                      <m:t>𝐷𝑆</m:t>
                    </m:r>
                    <m:r>
                      <a:rPr lang="pt-BR" b="0" i="1" smtClean="0">
                        <a:solidFill>
                          <a:srgbClr val="FF0000"/>
                        </a:solidFill>
                        <a:latin typeface="Cambria Math" panose="02040503050406030204" pitchFamily="18" charset="0"/>
                      </a:rPr>
                      <m:t>+</m:t>
                    </m:r>
                    <m:sSub>
                      <m:sSubPr>
                        <m:ctrlPr>
                          <a:rPr lang="pt-BR" b="0" i="1" smtClean="0">
                            <a:solidFill>
                              <a:srgbClr val="FF0000"/>
                            </a:solidFill>
                            <a:latin typeface="Cambria Math" panose="02040503050406030204" pitchFamily="18" charset="0"/>
                          </a:rPr>
                        </m:ctrlPr>
                      </m:sSubPr>
                      <m:e>
                        <m:r>
                          <a:rPr lang="pt-BR" b="0" i="1" smtClean="0">
                            <a:solidFill>
                              <a:srgbClr val="FF0000"/>
                            </a:solidFill>
                            <a:latin typeface="Cambria Math" panose="02040503050406030204" pitchFamily="18" charset="0"/>
                          </a:rPr>
                          <m:t>𝑉</m:t>
                        </m:r>
                      </m:e>
                      <m:sub>
                        <m:r>
                          <a:rPr lang="pt-BR" b="0" i="1" smtClean="0">
                            <a:solidFill>
                              <a:srgbClr val="FF0000"/>
                            </a:solidFill>
                            <a:latin typeface="Cambria Math" panose="02040503050406030204" pitchFamily="18" charset="0"/>
                          </a:rPr>
                          <m:t>𝑆</m:t>
                        </m:r>
                      </m:sub>
                    </m:sSub>
                    <m:r>
                      <a:rPr lang="pt-BR" b="0" i="1" smtClean="0">
                        <a:solidFill>
                          <a:srgbClr val="FF0000"/>
                        </a:solidFill>
                        <a:latin typeface="Cambria Math" panose="02040503050406030204" pitchFamily="18" charset="0"/>
                      </a:rPr>
                      <m:t>=8,82+2,6=</m:t>
                    </m:r>
                    <m:r>
                      <a:rPr lang="pt-BR" b="1" i="1" smtClean="0">
                        <a:solidFill>
                          <a:srgbClr val="FF0000"/>
                        </a:solidFill>
                        <a:latin typeface="Cambria Math" panose="02040503050406030204" pitchFamily="18" charset="0"/>
                      </a:rPr>
                      <m:t>𝟏𝟏</m:t>
                    </m:r>
                    <m:r>
                      <a:rPr lang="pt-BR" b="1" i="1" smtClean="0">
                        <a:solidFill>
                          <a:srgbClr val="FF0000"/>
                        </a:solidFill>
                        <a:latin typeface="Cambria Math" panose="02040503050406030204" pitchFamily="18" charset="0"/>
                      </a:rPr>
                      <m:t>,</m:t>
                    </m:r>
                    <m:r>
                      <a:rPr lang="pt-BR" b="1" i="1" smtClean="0">
                        <a:solidFill>
                          <a:srgbClr val="FF0000"/>
                        </a:solidFill>
                        <a:latin typeface="Cambria Math" panose="02040503050406030204" pitchFamily="18" charset="0"/>
                      </a:rPr>
                      <m:t>𝟒𝟐</m:t>
                    </m:r>
                    <m:r>
                      <a:rPr lang="pt-BR" b="1" i="1" smtClean="0">
                        <a:solidFill>
                          <a:srgbClr val="FF0000"/>
                        </a:solidFill>
                        <a:latin typeface="Cambria Math" panose="02040503050406030204" pitchFamily="18" charset="0"/>
                      </a:rPr>
                      <m:t> </m:t>
                    </m:r>
                    <m:r>
                      <a:rPr lang="pt-BR" b="1" i="0" smtClean="0">
                        <a:solidFill>
                          <a:srgbClr val="FF0000"/>
                        </a:solidFill>
                        <a:latin typeface="Cambria Math" panose="02040503050406030204" pitchFamily="18" charset="0"/>
                      </a:rPr>
                      <m:t>𝐕</m:t>
                    </m:r>
                  </m:oMath>
                </a14:m>
                <a:endParaRPr lang="pt-BR" b="1" dirty="0">
                  <a:solidFill>
                    <a:srgbClr val="FF0000"/>
                  </a:solidFill>
                </a:endParaRPr>
              </a:p>
            </p:txBody>
          </p:sp>
        </mc:Choice>
        <mc:Fallback xmlns="">
          <p:sp>
            <p:nvSpPr>
              <p:cNvPr id="2" name="Content Placeholder 1">
                <a:extLst>
                  <a:ext uri="{FF2B5EF4-FFF2-40B4-BE49-F238E27FC236}">
                    <a16:creationId xmlns:a16="http://schemas.microsoft.com/office/drawing/2014/main" id="{451648F7-C202-46F6-8A63-A0EB043A3EAB}"/>
                  </a:ext>
                </a:extLst>
              </p:cNvPr>
              <p:cNvSpPr>
                <a:spLocks noGrp="1" noRot="1" noChangeAspect="1" noMove="1" noResize="1" noEditPoints="1" noAdjustHandles="1" noChangeArrowheads="1" noChangeShapeType="1" noTextEdit="1"/>
              </p:cNvSpPr>
              <p:nvPr>
                <p:ph sz="half" idx="1"/>
              </p:nvPr>
            </p:nvSpPr>
            <p:spPr>
              <a:xfrm>
                <a:off x="838200" y="1825624"/>
                <a:ext cx="7562850" cy="5032375"/>
              </a:xfrm>
              <a:blipFill>
                <a:blip r:embed="rId3"/>
                <a:stretch>
                  <a:fillRect l="-1290"/>
                </a:stretch>
              </a:blipFill>
            </p:spPr>
            <p:txBody>
              <a:bodyPr/>
              <a:lstStyle/>
              <a:p>
                <a:r>
                  <a:rPr lang="pt-BR">
                    <a:noFill/>
                  </a:rPr>
                  <a:t> </a:t>
                </a:r>
              </a:p>
            </p:txBody>
          </p:sp>
        </mc:Fallback>
      </mc:AlternateContent>
    </p:spTree>
    <p:extLst>
      <p:ext uri="{BB962C8B-B14F-4D97-AF65-F5344CB8AC3E}">
        <p14:creationId xmlns:p14="http://schemas.microsoft.com/office/powerpoint/2010/main" val="428789485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88FAC3F-3366-4BCB-B1D0-BDF91B589A69}"/>
              </a:ext>
            </a:extLst>
          </p:cNvPr>
          <p:cNvSpPr>
            <a:spLocks noGrp="1"/>
          </p:cNvSpPr>
          <p:nvPr>
            <p:ph type="title"/>
          </p:nvPr>
        </p:nvSpPr>
        <p:spPr/>
        <p:txBody>
          <a:bodyPr/>
          <a:lstStyle/>
          <a:p>
            <a:r>
              <a:rPr lang="pt-BR" dirty="0"/>
              <a:t>Configuração com autopolarização</a:t>
            </a:r>
          </a:p>
        </p:txBody>
      </p:sp>
      <p:sp>
        <p:nvSpPr>
          <p:cNvPr id="3" name="Content Placeholder 2">
            <a:extLst>
              <a:ext uri="{FF2B5EF4-FFF2-40B4-BE49-F238E27FC236}">
                <a16:creationId xmlns:a16="http://schemas.microsoft.com/office/drawing/2014/main" id="{E9126073-B7E1-4DF1-9BBF-EA909599E198}"/>
              </a:ext>
            </a:extLst>
          </p:cNvPr>
          <p:cNvSpPr>
            <a:spLocks noGrp="1"/>
          </p:cNvSpPr>
          <p:nvPr>
            <p:ph sz="half" idx="1"/>
          </p:nvPr>
        </p:nvSpPr>
        <p:spPr/>
        <p:txBody>
          <a:bodyPr/>
          <a:lstStyle/>
          <a:p>
            <a:r>
              <a:rPr lang="pt-BR" dirty="0" err="1"/>
              <a:t>Ex</a:t>
            </a:r>
            <a:r>
              <a:rPr lang="pt-BR" dirty="0"/>
              <a:t>: Agora é sua vez, determine o ponto quiescente para o circuito ao lado para: R</a:t>
            </a:r>
            <a:r>
              <a:rPr lang="pt-BR" baseline="-25000" dirty="0"/>
              <a:t>S</a:t>
            </a:r>
            <a:r>
              <a:rPr lang="pt-BR" dirty="0"/>
              <a:t> = 100</a:t>
            </a:r>
            <a:r>
              <a:rPr lang="pt-BR" dirty="0">
                <a:latin typeface="Cambria Math" panose="02040503050406030204" pitchFamily="18" charset="0"/>
                <a:ea typeface="Cambria Math" panose="02040503050406030204" pitchFamily="18" charset="0"/>
              </a:rPr>
              <a:t> 𝛺</a:t>
            </a:r>
            <a:r>
              <a:rPr lang="pt-BR" dirty="0"/>
              <a:t> e R</a:t>
            </a:r>
            <a:r>
              <a:rPr lang="pt-BR" baseline="-25000" dirty="0"/>
              <a:t>S</a:t>
            </a:r>
            <a:r>
              <a:rPr lang="pt-BR" dirty="0"/>
              <a:t> = 10 k</a:t>
            </a:r>
            <a:r>
              <a:rPr lang="pt-BR" dirty="0">
                <a:latin typeface="Cambria Math" panose="02040503050406030204" pitchFamily="18" charset="0"/>
                <a:ea typeface="Cambria Math" panose="02040503050406030204" pitchFamily="18" charset="0"/>
              </a:rPr>
              <a:t>𝛺</a:t>
            </a:r>
            <a:endParaRPr lang="pt-BR" dirty="0"/>
          </a:p>
        </p:txBody>
      </p:sp>
      <p:sp>
        <p:nvSpPr>
          <p:cNvPr id="4" name="Footer Placeholder 3">
            <a:extLst>
              <a:ext uri="{FF2B5EF4-FFF2-40B4-BE49-F238E27FC236}">
                <a16:creationId xmlns:a16="http://schemas.microsoft.com/office/drawing/2014/main" id="{B6C6F89A-DB4B-4757-B460-A4811E73EF93}"/>
              </a:ext>
            </a:extLst>
          </p:cNvPr>
          <p:cNvSpPr>
            <a:spLocks noGrp="1"/>
          </p:cNvSpPr>
          <p:nvPr>
            <p:ph type="ftr" sz="quarter" idx="11"/>
          </p:nvPr>
        </p:nvSpPr>
        <p:spPr/>
        <p:txBody>
          <a:bodyPr/>
          <a:lstStyle/>
          <a:p>
            <a:r>
              <a:rPr lang="en-US" altLang="en-US" dirty="0"/>
              <a:t>Prof. Elyr Teixeira</a:t>
            </a:r>
          </a:p>
        </p:txBody>
      </p:sp>
      <p:pic>
        <p:nvPicPr>
          <p:cNvPr id="6" name="Picture 2">
            <a:extLst>
              <a:ext uri="{FF2B5EF4-FFF2-40B4-BE49-F238E27FC236}">
                <a16:creationId xmlns:a16="http://schemas.microsoft.com/office/drawing/2014/main" id="{4D8FC9BF-2ADF-496B-BB38-00FA7980B5A8}"/>
              </a:ext>
            </a:extLst>
          </p:cNvPr>
          <p:cNvPicPr>
            <a:picLocks noGrp="1" noChangeAspect="1" noChangeArrowheads="1"/>
          </p:cNvPicPr>
          <p:nvPr>
            <p:ph sz="half" idx="2"/>
          </p:nvPr>
        </p:nvPicPr>
        <p:blipFill rotWithShape="1">
          <a:blip r:embed="rId2">
            <a:extLst>
              <a:ext uri="{28A0092B-C50C-407E-A947-70E740481C1C}">
                <a14:useLocalDpi xmlns:a14="http://schemas.microsoft.com/office/drawing/2010/main" val="0"/>
              </a:ext>
            </a:extLst>
          </a:blip>
          <a:srcRect l="52437"/>
          <a:stretch/>
        </p:blipFill>
        <p:spPr bwMode="auto">
          <a:xfrm>
            <a:off x="6657975" y="1197306"/>
            <a:ext cx="5448237" cy="55241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20029506"/>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88FAC3F-3366-4BCB-B1D0-BDF91B589A69}"/>
              </a:ext>
            </a:extLst>
          </p:cNvPr>
          <p:cNvSpPr>
            <a:spLocks noGrp="1"/>
          </p:cNvSpPr>
          <p:nvPr>
            <p:ph type="title"/>
          </p:nvPr>
        </p:nvSpPr>
        <p:spPr/>
        <p:txBody>
          <a:bodyPr/>
          <a:lstStyle/>
          <a:p>
            <a:r>
              <a:rPr lang="pt-BR" dirty="0"/>
              <a:t>Configuração com autopolarização</a:t>
            </a:r>
          </a:p>
        </p:txBody>
      </p:sp>
      <p:sp>
        <p:nvSpPr>
          <p:cNvPr id="3" name="Content Placeholder 2">
            <a:extLst>
              <a:ext uri="{FF2B5EF4-FFF2-40B4-BE49-F238E27FC236}">
                <a16:creationId xmlns:a16="http://schemas.microsoft.com/office/drawing/2014/main" id="{E9126073-B7E1-4DF1-9BBF-EA909599E198}"/>
              </a:ext>
            </a:extLst>
          </p:cNvPr>
          <p:cNvSpPr>
            <a:spLocks noGrp="1"/>
          </p:cNvSpPr>
          <p:nvPr>
            <p:ph sz="half" idx="1"/>
          </p:nvPr>
        </p:nvSpPr>
        <p:spPr/>
        <p:txBody>
          <a:bodyPr/>
          <a:lstStyle/>
          <a:p>
            <a:r>
              <a:rPr lang="pt-BR" dirty="0" err="1"/>
              <a:t>Ex</a:t>
            </a:r>
            <a:r>
              <a:rPr lang="pt-BR" dirty="0"/>
              <a:t>: Agora é sua vez, determine o ponto quiescente para o circuito ao lado para: R</a:t>
            </a:r>
            <a:r>
              <a:rPr lang="pt-BR" baseline="-25000" dirty="0"/>
              <a:t>S</a:t>
            </a:r>
            <a:r>
              <a:rPr lang="pt-BR" dirty="0"/>
              <a:t> = 100</a:t>
            </a:r>
            <a:r>
              <a:rPr lang="pt-BR" dirty="0">
                <a:latin typeface="Cambria Math" panose="02040503050406030204" pitchFamily="18" charset="0"/>
                <a:ea typeface="Cambria Math" panose="02040503050406030204" pitchFamily="18" charset="0"/>
              </a:rPr>
              <a:t> 𝛺</a:t>
            </a:r>
            <a:r>
              <a:rPr lang="pt-BR" dirty="0"/>
              <a:t> e R</a:t>
            </a:r>
            <a:r>
              <a:rPr lang="pt-BR" baseline="-25000" dirty="0"/>
              <a:t>S</a:t>
            </a:r>
            <a:r>
              <a:rPr lang="pt-BR" dirty="0"/>
              <a:t> = 10 k</a:t>
            </a:r>
            <a:r>
              <a:rPr lang="pt-BR" dirty="0">
                <a:latin typeface="Cambria Math" panose="02040503050406030204" pitchFamily="18" charset="0"/>
                <a:ea typeface="Cambria Math" panose="02040503050406030204" pitchFamily="18" charset="0"/>
              </a:rPr>
              <a:t>𝛺</a:t>
            </a:r>
            <a:endParaRPr lang="pt-BR" dirty="0"/>
          </a:p>
        </p:txBody>
      </p:sp>
      <p:sp>
        <p:nvSpPr>
          <p:cNvPr id="4" name="Footer Placeholder 3">
            <a:extLst>
              <a:ext uri="{FF2B5EF4-FFF2-40B4-BE49-F238E27FC236}">
                <a16:creationId xmlns:a16="http://schemas.microsoft.com/office/drawing/2014/main" id="{B6C6F89A-DB4B-4757-B460-A4811E73EF93}"/>
              </a:ext>
            </a:extLst>
          </p:cNvPr>
          <p:cNvSpPr>
            <a:spLocks noGrp="1"/>
          </p:cNvSpPr>
          <p:nvPr>
            <p:ph type="ftr" sz="quarter" idx="11"/>
          </p:nvPr>
        </p:nvSpPr>
        <p:spPr/>
        <p:txBody>
          <a:bodyPr/>
          <a:lstStyle/>
          <a:p>
            <a:r>
              <a:rPr lang="en-US" altLang="en-US" dirty="0"/>
              <a:t>Prof. Elyr Teixeira</a:t>
            </a:r>
          </a:p>
        </p:txBody>
      </p:sp>
      <p:pic>
        <p:nvPicPr>
          <p:cNvPr id="6" name="Picture 2">
            <a:extLst>
              <a:ext uri="{FF2B5EF4-FFF2-40B4-BE49-F238E27FC236}">
                <a16:creationId xmlns:a16="http://schemas.microsoft.com/office/drawing/2014/main" id="{4D8FC9BF-2ADF-496B-BB38-00FA7980B5A8}"/>
              </a:ext>
            </a:extLst>
          </p:cNvPr>
          <p:cNvPicPr>
            <a:picLocks noGrp="1" noChangeAspect="1" noChangeArrowheads="1"/>
          </p:cNvPicPr>
          <p:nvPr>
            <p:ph sz="half" idx="2"/>
          </p:nvPr>
        </p:nvPicPr>
        <p:blipFill rotWithShape="1">
          <a:blip r:embed="rId2">
            <a:extLst>
              <a:ext uri="{28A0092B-C50C-407E-A947-70E740481C1C}">
                <a14:useLocalDpi xmlns:a14="http://schemas.microsoft.com/office/drawing/2010/main" val="0"/>
              </a:ext>
            </a:extLst>
          </a:blip>
          <a:srcRect l="52437"/>
          <a:stretch/>
        </p:blipFill>
        <p:spPr bwMode="auto">
          <a:xfrm>
            <a:off x="6657975" y="1197306"/>
            <a:ext cx="5448237" cy="55241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2">
            <a:extLst>
              <a:ext uri="{FF2B5EF4-FFF2-40B4-BE49-F238E27FC236}">
                <a16:creationId xmlns:a16="http://schemas.microsoft.com/office/drawing/2014/main" id="{E87D44DF-4E5F-4E92-A960-9A94A6F5461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2946"/>
          <a:stretch/>
        </p:blipFill>
        <p:spPr bwMode="auto">
          <a:xfrm>
            <a:off x="1729508" y="2981672"/>
            <a:ext cx="3804518" cy="3876328"/>
          </a:xfrm>
          <a:prstGeom prst="rect">
            <a:avLst/>
          </a:prstGeom>
          <a:noFill/>
          <a:ln w="9525">
            <a:solidFill>
              <a:srgbClr val="FF0000"/>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3084100432"/>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8A97C4-E066-4C3E-9CE7-78FFEF50DB7C}"/>
              </a:ext>
            </a:extLst>
          </p:cNvPr>
          <p:cNvSpPr>
            <a:spLocks noGrp="1"/>
          </p:cNvSpPr>
          <p:nvPr>
            <p:ph type="ctrTitle"/>
          </p:nvPr>
        </p:nvSpPr>
        <p:spPr/>
        <p:txBody>
          <a:bodyPr/>
          <a:lstStyle/>
          <a:p>
            <a:r>
              <a:rPr lang="pt-BR" dirty="0"/>
              <a:t>Relembrando a aula anterior</a:t>
            </a:r>
          </a:p>
        </p:txBody>
      </p:sp>
      <p:sp>
        <p:nvSpPr>
          <p:cNvPr id="4" name="Footer Placeholder 3">
            <a:extLst>
              <a:ext uri="{FF2B5EF4-FFF2-40B4-BE49-F238E27FC236}">
                <a16:creationId xmlns:a16="http://schemas.microsoft.com/office/drawing/2014/main" id="{71DDAB08-C6F7-40E8-8C3C-29C0B38BF690}"/>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600" b="0" i="1" u="none" strike="noStrike" kern="1200" cap="none" spc="0" normalizeH="0" baseline="0" noProof="0">
                <a:ln>
                  <a:noFill/>
                </a:ln>
                <a:solidFill>
                  <a:prstClr val="black"/>
                </a:solidFill>
                <a:effectLst/>
                <a:uLnTx/>
                <a:uFillTx/>
                <a:latin typeface="Calibri" panose="020F0502020204030204"/>
                <a:ea typeface="+mn-ea"/>
                <a:cs typeface="+mn-cs"/>
              </a:rPr>
              <a:t>Prof. Elyr Teixeira</a:t>
            </a:r>
            <a:endParaRPr kumimoji="0" lang="en-US" altLang="en-US" sz="1600" b="0" i="1"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Slide Number Placeholder 4">
            <a:extLst>
              <a:ext uri="{FF2B5EF4-FFF2-40B4-BE49-F238E27FC236}">
                <a16:creationId xmlns:a16="http://schemas.microsoft.com/office/drawing/2014/main" id="{9A7EC415-E32B-4918-B265-90CBE7299C2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0E266F-DC34-4EBC-B26B-29CFE51B5C59}"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136</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1026" name="Picture 2" descr="Resultado de imagem para old past">
            <a:extLst>
              <a:ext uri="{FF2B5EF4-FFF2-40B4-BE49-F238E27FC236}">
                <a16:creationId xmlns:a16="http://schemas.microsoft.com/office/drawing/2014/main" id="{93FA33AC-3235-4519-83B4-CF67E0E41E3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9410"/>
          <a:stretch/>
        </p:blipFill>
        <p:spPr bwMode="auto">
          <a:xfrm>
            <a:off x="3901325" y="3429000"/>
            <a:ext cx="4389350" cy="2927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2378343"/>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88FAC3F-3366-4BCB-B1D0-BDF91B589A69}"/>
              </a:ext>
            </a:extLst>
          </p:cNvPr>
          <p:cNvSpPr>
            <a:spLocks noGrp="1"/>
          </p:cNvSpPr>
          <p:nvPr>
            <p:ph type="title"/>
          </p:nvPr>
        </p:nvSpPr>
        <p:spPr/>
        <p:txBody>
          <a:bodyPr/>
          <a:lstStyle/>
          <a:p>
            <a:r>
              <a:rPr lang="pt-BR" dirty="0"/>
              <a:t>Configuração com autopolarização</a:t>
            </a:r>
          </a:p>
        </p:txBody>
      </p:sp>
      <p:sp>
        <p:nvSpPr>
          <p:cNvPr id="3" name="Content Placeholder 2">
            <a:extLst>
              <a:ext uri="{FF2B5EF4-FFF2-40B4-BE49-F238E27FC236}">
                <a16:creationId xmlns:a16="http://schemas.microsoft.com/office/drawing/2014/main" id="{E9126073-B7E1-4DF1-9BBF-EA909599E198}"/>
              </a:ext>
            </a:extLst>
          </p:cNvPr>
          <p:cNvSpPr>
            <a:spLocks noGrp="1"/>
          </p:cNvSpPr>
          <p:nvPr>
            <p:ph sz="half" idx="1"/>
          </p:nvPr>
        </p:nvSpPr>
        <p:spPr/>
        <p:txBody>
          <a:bodyPr/>
          <a:lstStyle/>
          <a:p>
            <a:r>
              <a:rPr lang="pt-BR" dirty="0" err="1"/>
              <a:t>Ex</a:t>
            </a:r>
            <a:r>
              <a:rPr lang="pt-BR" dirty="0"/>
              <a:t>: Agora é sua vez, determine o ponto quiescente para o circuito ao lado para: R</a:t>
            </a:r>
            <a:r>
              <a:rPr lang="pt-BR" baseline="-25000" dirty="0"/>
              <a:t>S</a:t>
            </a:r>
            <a:r>
              <a:rPr lang="pt-BR" dirty="0"/>
              <a:t> = 100</a:t>
            </a:r>
            <a:r>
              <a:rPr lang="pt-BR" dirty="0">
                <a:latin typeface="Cambria Math" panose="02040503050406030204" pitchFamily="18" charset="0"/>
                <a:ea typeface="Cambria Math" panose="02040503050406030204" pitchFamily="18" charset="0"/>
              </a:rPr>
              <a:t> 𝛺</a:t>
            </a:r>
            <a:r>
              <a:rPr lang="pt-BR" dirty="0"/>
              <a:t> e R</a:t>
            </a:r>
            <a:r>
              <a:rPr lang="pt-BR" baseline="-25000" dirty="0"/>
              <a:t>S</a:t>
            </a:r>
            <a:r>
              <a:rPr lang="pt-BR" dirty="0"/>
              <a:t> = 10 k</a:t>
            </a:r>
            <a:r>
              <a:rPr lang="pt-BR" dirty="0">
                <a:latin typeface="Cambria Math" panose="02040503050406030204" pitchFamily="18" charset="0"/>
                <a:ea typeface="Cambria Math" panose="02040503050406030204" pitchFamily="18" charset="0"/>
              </a:rPr>
              <a:t>𝛺</a:t>
            </a:r>
            <a:endParaRPr lang="pt-BR" dirty="0"/>
          </a:p>
        </p:txBody>
      </p:sp>
      <p:sp>
        <p:nvSpPr>
          <p:cNvPr id="4" name="Footer Placeholder 3">
            <a:extLst>
              <a:ext uri="{FF2B5EF4-FFF2-40B4-BE49-F238E27FC236}">
                <a16:creationId xmlns:a16="http://schemas.microsoft.com/office/drawing/2014/main" id="{B6C6F89A-DB4B-4757-B460-A4811E73EF93}"/>
              </a:ext>
            </a:extLst>
          </p:cNvPr>
          <p:cNvSpPr>
            <a:spLocks noGrp="1"/>
          </p:cNvSpPr>
          <p:nvPr>
            <p:ph type="ftr" sz="quarter" idx="11"/>
          </p:nvPr>
        </p:nvSpPr>
        <p:spPr/>
        <p:txBody>
          <a:bodyPr/>
          <a:lstStyle/>
          <a:p>
            <a:r>
              <a:rPr lang="en-US" altLang="en-US" dirty="0"/>
              <a:t>Prof. Elyr Teixeira</a:t>
            </a:r>
          </a:p>
        </p:txBody>
      </p:sp>
      <p:pic>
        <p:nvPicPr>
          <p:cNvPr id="6" name="Picture 2">
            <a:extLst>
              <a:ext uri="{FF2B5EF4-FFF2-40B4-BE49-F238E27FC236}">
                <a16:creationId xmlns:a16="http://schemas.microsoft.com/office/drawing/2014/main" id="{4D8FC9BF-2ADF-496B-BB38-00FA7980B5A8}"/>
              </a:ext>
            </a:extLst>
          </p:cNvPr>
          <p:cNvPicPr>
            <a:picLocks noGrp="1" noChangeAspect="1" noChangeArrowheads="1"/>
          </p:cNvPicPr>
          <p:nvPr>
            <p:ph sz="half" idx="2"/>
          </p:nvPr>
        </p:nvPicPr>
        <p:blipFill rotWithShape="1">
          <a:blip r:embed="rId2">
            <a:extLst>
              <a:ext uri="{28A0092B-C50C-407E-A947-70E740481C1C}">
                <a14:useLocalDpi xmlns:a14="http://schemas.microsoft.com/office/drawing/2010/main" val="0"/>
              </a:ext>
            </a:extLst>
          </a:blip>
          <a:srcRect l="52437"/>
          <a:stretch/>
        </p:blipFill>
        <p:spPr bwMode="auto">
          <a:xfrm>
            <a:off x="6657975" y="1197306"/>
            <a:ext cx="5448237" cy="55241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2749622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88FAC3F-3366-4BCB-B1D0-BDF91B589A69}"/>
              </a:ext>
            </a:extLst>
          </p:cNvPr>
          <p:cNvSpPr>
            <a:spLocks noGrp="1"/>
          </p:cNvSpPr>
          <p:nvPr>
            <p:ph type="title"/>
          </p:nvPr>
        </p:nvSpPr>
        <p:spPr/>
        <p:txBody>
          <a:bodyPr/>
          <a:lstStyle/>
          <a:p>
            <a:r>
              <a:rPr lang="pt-BR" dirty="0"/>
              <a:t>Configuração com autopolarização</a:t>
            </a:r>
          </a:p>
        </p:txBody>
      </p:sp>
      <p:sp>
        <p:nvSpPr>
          <p:cNvPr id="3" name="Content Placeholder 2">
            <a:extLst>
              <a:ext uri="{FF2B5EF4-FFF2-40B4-BE49-F238E27FC236}">
                <a16:creationId xmlns:a16="http://schemas.microsoft.com/office/drawing/2014/main" id="{E9126073-B7E1-4DF1-9BBF-EA909599E198}"/>
              </a:ext>
            </a:extLst>
          </p:cNvPr>
          <p:cNvSpPr>
            <a:spLocks noGrp="1"/>
          </p:cNvSpPr>
          <p:nvPr>
            <p:ph sz="half" idx="1"/>
          </p:nvPr>
        </p:nvSpPr>
        <p:spPr/>
        <p:txBody>
          <a:bodyPr/>
          <a:lstStyle/>
          <a:p>
            <a:r>
              <a:rPr lang="pt-BR" dirty="0" err="1"/>
              <a:t>Ex</a:t>
            </a:r>
            <a:r>
              <a:rPr lang="pt-BR" dirty="0"/>
              <a:t>: Agora é sua vez, determine o ponto quiescente para o circuito ao lado para: R</a:t>
            </a:r>
            <a:r>
              <a:rPr lang="pt-BR" baseline="-25000" dirty="0"/>
              <a:t>S</a:t>
            </a:r>
            <a:r>
              <a:rPr lang="pt-BR" dirty="0"/>
              <a:t> = 100</a:t>
            </a:r>
            <a:r>
              <a:rPr lang="pt-BR" dirty="0">
                <a:latin typeface="Cambria Math" panose="02040503050406030204" pitchFamily="18" charset="0"/>
                <a:ea typeface="Cambria Math" panose="02040503050406030204" pitchFamily="18" charset="0"/>
              </a:rPr>
              <a:t> 𝛺</a:t>
            </a:r>
            <a:r>
              <a:rPr lang="pt-BR" dirty="0"/>
              <a:t> e R</a:t>
            </a:r>
            <a:r>
              <a:rPr lang="pt-BR" baseline="-25000" dirty="0"/>
              <a:t>S</a:t>
            </a:r>
            <a:r>
              <a:rPr lang="pt-BR" dirty="0"/>
              <a:t> = 10 k</a:t>
            </a:r>
            <a:r>
              <a:rPr lang="pt-BR" dirty="0">
                <a:latin typeface="Cambria Math" panose="02040503050406030204" pitchFamily="18" charset="0"/>
                <a:ea typeface="Cambria Math" panose="02040503050406030204" pitchFamily="18" charset="0"/>
              </a:rPr>
              <a:t>𝛺</a:t>
            </a:r>
            <a:endParaRPr lang="pt-BR" dirty="0"/>
          </a:p>
        </p:txBody>
      </p:sp>
      <p:sp>
        <p:nvSpPr>
          <p:cNvPr id="4" name="Footer Placeholder 3">
            <a:extLst>
              <a:ext uri="{FF2B5EF4-FFF2-40B4-BE49-F238E27FC236}">
                <a16:creationId xmlns:a16="http://schemas.microsoft.com/office/drawing/2014/main" id="{B6C6F89A-DB4B-4757-B460-A4811E73EF93}"/>
              </a:ext>
            </a:extLst>
          </p:cNvPr>
          <p:cNvSpPr>
            <a:spLocks noGrp="1"/>
          </p:cNvSpPr>
          <p:nvPr>
            <p:ph type="ftr" sz="quarter" idx="11"/>
          </p:nvPr>
        </p:nvSpPr>
        <p:spPr/>
        <p:txBody>
          <a:bodyPr/>
          <a:lstStyle/>
          <a:p>
            <a:r>
              <a:rPr lang="en-US" altLang="en-US" dirty="0"/>
              <a:t>Prof. Elyr Teixeira</a:t>
            </a:r>
          </a:p>
        </p:txBody>
      </p:sp>
      <p:pic>
        <p:nvPicPr>
          <p:cNvPr id="6" name="Picture 2">
            <a:extLst>
              <a:ext uri="{FF2B5EF4-FFF2-40B4-BE49-F238E27FC236}">
                <a16:creationId xmlns:a16="http://schemas.microsoft.com/office/drawing/2014/main" id="{4D8FC9BF-2ADF-496B-BB38-00FA7980B5A8}"/>
              </a:ext>
            </a:extLst>
          </p:cNvPr>
          <p:cNvPicPr>
            <a:picLocks noGrp="1" noChangeAspect="1" noChangeArrowheads="1"/>
          </p:cNvPicPr>
          <p:nvPr>
            <p:ph sz="half" idx="2"/>
          </p:nvPr>
        </p:nvPicPr>
        <p:blipFill rotWithShape="1">
          <a:blip r:embed="rId2">
            <a:extLst>
              <a:ext uri="{28A0092B-C50C-407E-A947-70E740481C1C}">
                <a14:useLocalDpi xmlns:a14="http://schemas.microsoft.com/office/drawing/2010/main" val="0"/>
              </a:ext>
            </a:extLst>
          </a:blip>
          <a:srcRect l="52437"/>
          <a:stretch/>
        </p:blipFill>
        <p:spPr bwMode="auto">
          <a:xfrm>
            <a:off x="6657975" y="1197306"/>
            <a:ext cx="5448237" cy="55241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2">
            <a:extLst>
              <a:ext uri="{FF2B5EF4-FFF2-40B4-BE49-F238E27FC236}">
                <a16:creationId xmlns:a16="http://schemas.microsoft.com/office/drawing/2014/main" id="{E87D44DF-4E5F-4E92-A960-9A94A6F5461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2946"/>
          <a:stretch/>
        </p:blipFill>
        <p:spPr bwMode="auto">
          <a:xfrm>
            <a:off x="1729508" y="2981672"/>
            <a:ext cx="3804518" cy="3876328"/>
          </a:xfrm>
          <a:prstGeom prst="rect">
            <a:avLst/>
          </a:prstGeom>
          <a:noFill/>
          <a:ln w="9525">
            <a:solidFill>
              <a:srgbClr val="FF0000"/>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3898106954"/>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ítulo 1"/>
          <p:cNvSpPr>
            <a:spLocks noGrp="1"/>
          </p:cNvSpPr>
          <p:nvPr>
            <p:ph type="ctrTitle"/>
          </p:nvPr>
        </p:nvSpPr>
        <p:spPr>
          <a:xfrm>
            <a:off x="1" y="1866505"/>
            <a:ext cx="12192000" cy="3161171"/>
          </a:xfrm>
        </p:spPr>
        <p:txBody>
          <a:bodyPr>
            <a:normAutofit fontScale="90000"/>
          </a:bodyPr>
          <a:lstStyle/>
          <a:p>
            <a:br>
              <a:rPr lang="pt-BR" b="1" dirty="0">
                <a:solidFill>
                  <a:schemeClr val="accent6">
                    <a:lumMod val="50000"/>
                  </a:schemeClr>
                </a:solidFill>
              </a:rPr>
            </a:br>
            <a:r>
              <a:rPr lang="pt-BR" dirty="0">
                <a:solidFill>
                  <a:schemeClr val="tx1"/>
                </a:solidFill>
              </a:rPr>
              <a:t>eletrônica analógica</a:t>
            </a:r>
            <a:br>
              <a:rPr lang="pt-BR" dirty="0">
                <a:solidFill>
                  <a:schemeClr val="tx1"/>
                </a:solidFill>
              </a:rPr>
            </a:br>
            <a:br>
              <a:rPr lang="pt-BR" sz="5400" dirty="0">
                <a:solidFill>
                  <a:schemeClr val="tx1"/>
                </a:solidFill>
              </a:rPr>
            </a:br>
            <a:r>
              <a:rPr lang="pt-BR" sz="5400" dirty="0" err="1">
                <a:solidFill>
                  <a:schemeClr val="bg1"/>
                </a:solidFill>
              </a:rPr>
              <a:t>fet</a:t>
            </a:r>
            <a:r>
              <a:rPr lang="pt-BR" sz="5400" dirty="0">
                <a:solidFill>
                  <a:schemeClr val="bg1"/>
                </a:solidFill>
              </a:rPr>
              <a:t>: Polarização por </a:t>
            </a:r>
            <a:br>
              <a:rPr lang="pt-BR" sz="5400" dirty="0">
                <a:solidFill>
                  <a:schemeClr val="bg1"/>
                </a:solidFill>
              </a:rPr>
            </a:br>
            <a:r>
              <a:rPr lang="pt-BR" sz="5400" dirty="0">
                <a:solidFill>
                  <a:schemeClr val="bg1"/>
                </a:solidFill>
              </a:rPr>
              <a:t>divisor de tensão</a:t>
            </a:r>
            <a:br>
              <a:rPr lang="pt-BR" dirty="0"/>
            </a:br>
            <a:br>
              <a:rPr lang="pt-BR" b="1" dirty="0">
                <a:solidFill>
                  <a:schemeClr val="tx1"/>
                </a:solidFill>
              </a:rPr>
            </a:br>
            <a:r>
              <a:rPr lang="pt-BR" sz="3600" b="1" dirty="0">
                <a:solidFill>
                  <a:schemeClr val="tx1"/>
                </a:solidFill>
              </a:rPr>
              <a:t>curso </a:t>
            </a:r>
            <a:r>
              <a:rPr lang="pt-BR" sz="3600" dirty="0">
                <a:solidFill>
                  <a:schemeClr val="tx1"/>
                </a:solidFill>
              </a:rPr>
              <a:t>de </a:t>
            </a:r>
            <a:r>
              <a:rPr lang="pt-BR" sz="3600" b="1" dirty="0">
                <a:solidFill>
                  <a:schemeClr val="tx1"/>
                </a:solidFill>
              </a:rPr>
              <a:t>Eng. elétrica</a:t>
            </a:r>
            <a:endParaRPr lang="pt-BR" b="1" dirty="0">
              <a:solidFill>
                <a:schemeClr val="tx1"/>
              </a:solidFill>
            </a:endParaRPr>
          </a:p>
        </p:txBody>
      </p:sp>
      <p:sp>
        <p:nvSpPr>
          <p:cNvPr id="3" name="Subtítulo 2"/>
          <p:cNvSpPr>
            <a:spLocks noGrp="1"/>
          </p:cNvSpPr>
          <p:nvPr>
            <p:ph type="subTitle" idx="1"/>
          </p:nvPr>
        </p:nvSpPr>
        <p:spPr>
          <a:xfrm>
            <a:off x="1524000" y="5562814"/>
            <a:ext cx="9144000" cy="875694"/>
          </a:xfrm>
        </p:spPr>
        <p:txBody>
          <a:bodyPr>
            <a:noAutofit/>
          </a:bodyPr>
          <a:lstStyle/>
          <a:p>
            <a:pPr>
              <a:lnSpc>
                <a:spcPct val="100000"/>
              </a:lnSpc>
            </a:pPr>
            <a:r>
              <a:rPr lang="pt-BR" sz="2000" i="1" dirty="0"/>
              <a:t>Prof. Elyr Teixeira, </a:t>
            </a:r>
            <a:r>
              <a:rPr lang="pt-BR" sz="2000" i="1" dirty="0" err="1"/>
              <a:t>D.Sc</a:t>
            </a:r>
            <a:r>
              <a:rPr lang="pt-BR" sz="2000" i="1" dirty="0"/>
              <a:t>.</a:t>
            </a:r>
          </a:p>
          <a:p>
            <a:pPr>
              <a:lnSpc>
                <a:spcPct val="100000"/>
              </a:lnSpc>
            </a:pPr>
            <a:r>
              <a:rPr lang="pt-BR" sz="2000" dirty="0"/>
              <a:t>2018</a:t>
            </a:r>
          </a:p>
        </p:txBody>
      </p:sp>
      <p:sp>
        <p:nvSpPr>
          <p:cNvPr id="4" name="Retângulo 3"/>
          <p:cNvSpPr/>
          <p:nvPr/>
        </p:nvSpPr>
        <p:spPr>
          <a:xfrm>
            <a:off x="5198533" y="6438508"/>
            <a:ext cx="1778000" cy="2501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Imagem" descr="Imagem">
            <a:extLst>
              <a:ext uri="{FF2B5EF4-FFF2-40B4-BE49-F238E27FC236}">
                <a16:creationId xmlns:a16="http://schemas.microsoft.com/office/drawing/2014/main" id="{2F330037-3211-40E1-A39A-B1AF9C2A5D6D}"/>
              </a:ext>
            </a:extLst>
          </p:cNvPr>
          <p:cNvPicPr>
            <a:picLocks noChangeAspect="1"/>
          </p:cNvPicPr>
          <p:nvPr/>
        </p:nvPicPr>
        <p:blipFill>
          <a:blip r:embed="rId2">
            <a:extLst/>
          </a:blip>
          <a:stretch>
            <a:fillRect/>
          </a:stretch>
        </p:blipFill>
        <p:spPr>
          <a:xfrm>
            <a:off x="190662" y="119213"/>
            <a:ext cx="3999142" cy="752172"/>
          </a:xfrm>
          <a:prstGeom prst="rect">
            <a:avLst/>
          </a:prstGeom>
          <a:ln w="12700">
            <a:miter lim="400000"/>
          </a:ln>
        </p:spPr>
      </p:pic>
    </p:spTree>
    <p:extLst>
      <p:ext uri="{BB962C8B-B14F-4D97-AF65-F5344CB8AC3E}">
        <p14:creationId xmlns:p14="http://schemas.microsoft.com/office/powerpoint/2010/main" val="16873584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Rot="1" noChangeArrowheads="1"/>
          </p:cNvSpPr>
          <p:nvPr>
            <p:ph type="title"/>
          </p:nvPr>
        </p:nvSpPr>
        <p:spPr/>
        <p:txBody>
          <a:bodyPr/>
          <a:lstStyle/>
          <a:p>
            <a:r>
              <a:rPr lang="pt-BR" altLang="pt-BR" sz="3600" dirty="0"/>
              <a:t>Alguns circuitos</a:t>
            </a:r>
          </a:p>
        </p:txBody>
      </p:sp>
      <p:pic>
        <p:nvPicPr>
          <p:cNvPr id="7170" name="Picture 2" descr="Resultado de imagem para transistor circuit">
            <a:extLst>
              <a:ext uri="{FF2B5EF4-FFF2-40B4-BE49-F238E27FC236}">
                <a16:creationId xmlns:a16="http://schemas.microsoft.com/office/drawing/2014/main" id="{73F27F9D-1864-4B9E-8A11-A2284CB6F4D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0464" r="10058"/>
          <a:stretch/>
        </p:blipFill>
        <p:spPr bwMode="auto">
          <a:xfrm>
            <a:off x="159025" y="1355892"/>
            <a:ext cx="4542184" cy="3295650"/>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Resultado de imagem para ampop circuit">
            <a:extLst>
              <a:ext uri="{FF2B5EF4-FFF2-40B4-BE49-F238E27FC236}">
                <a16:creationId xmlns:a16="http://schemas.microsoft.com/office/drawing/2014/main" id="{B60664F6-0DFF-40C4-A4AF-D6972F6B4E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77071" y="2156792"/>
            <a:ext cx="6655904" cy="40651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391398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F86F3998-A2D2-456E-A95B-55DFD2998823}"/>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6172203" y="1191813"/>
            <a:ext cx="6019798" cy="56661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a:extLst>
              <a:ext uri="{FF2B5EF4-FFF2-40B4-BE49-F238E27FC236}">
                <a16:creationId xmlns:a16="http://schemas.microsoft.com/office/drawing/2014/main" id="{0F2A7E87-AF97-4C3A-B191-7715C2DA9927}"/>
              </a:ext>
            </a:extLst>
          </p:cNvPr>
          <p:cNvSpPr>
            <a:spLocks noGrp="1"/>
          </p:cNvSpPr>
          <p:nvPr>
            <p:ph type="title"/>
          </p:nvPr>
        </p:nvSpPr>
        <p:spPr/>
        <p:txBody>
          <a:bodyPr/>
          <a:lstStyle/>
          <a:p>
            <a:r>
              <a:rPr lang="pt-BR" dirty="0"/>
              <a:t>Polarização por divisor de tensão</a:t>
            </a:r>
          </a:p>
        </p:txBody>
      </p:sp>
      <p:sp>
        <p:nvSpPr>
          <p:cNvPr id="3" name="Content Placeholder 2">
            <a:extLst>
              <a:ext uri="{FF2B5EF4-FFF2-40B4-BE49-F238E27FC236}">
                <a16:creationId xmlns:a16="http://schemas.microsoft.com/office/drawing/2014/main" id="{D7837C0A-A64D-4367-A96C-1D2BD435A16B}"/>
              </a:ext>
            </a:extLst>
          </p:cNvPr>
          <p:cNvSpPr>
            <a:spLocks noGrp="1"/>
          </p:cNvSpPr>
          <p:nvPr>
            <p:ph sz="half" idx="1"/>
          </p:nvPr>
        </p:nvSpPr>
        <p:spPr>
          <a:xfrm>
            <a:off x="838200" y="1825624"/>
            <a:ext cx="5676900" cy="5032375"/>
          </a:xfrm>
        </p:spPr>
        <p:txBody>
          <a:bodyPr>
            <a:normAutofit/>
          </a:bodyPr>
          <a:lstStyle/>
          <a:p>
            <a:r>
              <a:rPr lang="pt-BR" dirty="0"/>
              <a:t>A polarização por divisor de tensão aplicadas aos amplificadores com TBJ é aplicada também aos amplificadores com FET, assim como demonstrado na figura ao lado. A estrutura é a mesma.</a:t>
            </a:r>
          </a:p>
          <a:p>
            <a:endParaRPr lang="pt-BR" dirty="0"/>
          </a:p>
          <a:p>
            <a:r>
              <a:rPr lang="pt-BR" dirty="0"/>
              <a:t>Para os FET, I</a:t>
            </a:r>
            <a:r>
              <a:rPr lang="pt-BR" baseline="-25000" dirty="0"/>
              <a:t>G</a:t>
            </a:r>
            <a:r>
              <a:rPr lang="pt-BR" dirty="0"/>
              <a:t> = 0 </a:t>
            </a:r>
            <a:r>
              <a:rPr lang="pt-BR" dirty="0" err="1"/>
              <a:t>mA.</a:t>
            </a:r>
            <a:endParaRPr lang="pt-BR" dirty="0"/>
          </a:p>
          <a:p>
            <a:endParaRPr lang="pt-BR" dirty="0"/>
          </a:p>
        </p:txBody>
      </p:sp>
      <p:sp>
        <p:nvSpPr>
          <p:cNvPr id="4" name="Footer Placeholder 3">
            <a:extLst>
              <a:ext uri="{FF2B5EF4-FFF2-40B4-BE49-F238E27FC236}">
                <a16:creationId xmlns:a16="http://schemas.microsoft.com/office/drawing/2014/main" id="{B3763F24-4C79-468D-B6A3-14C5FF1D0A49}"/>
              </a:ext>
            </a:extLst>
          </p:cNvPr>
          <p:cNvSpPr>
            <a:spLocks noGrp="1"/>
          </p:cNvSpPr>
          <p:nvPr>
            <p:ph type="ftr" sz="quarter" idx="11"/>
          </p:nvPr>
        </p:nvSpPr>
        <p:spPr/>
        <p:txBody>
          <a:bodyPr/>
          <a:lstStyle/>
          <a:p>
            <a:r>
              <a:rPr lang="en-US" altLang="en-US"/>
              <a:t>Prof. Elyr Teixeira</a:t>
            </a:r>
            <a:endParaRPr lang="en-US" altLang="en-US" dirty="0"/>
          </a:p>
        </p:txBody>
      </p:sp>
      <p:sp>
        <p:nvSpPr>
          <p:cNvPr id="5" name="Slide Number Placeholder 4">
            <a:extLst>
              <a:ext uri="{FF2B5EF4-FFF2-40B4-BE49-F238E27FC236}">
                <a16:creationId xmlns:a16="http://schemas.microsoft.com/office/drawing/2014/main" id="{80240829-A6ED-4365-99AA-E1DDF69D6121}"/>
              </a:ext>
            </a:extLst>
          </p:cNvPr>
          <p:cNvSpPr>
            <a:spLocks noGrp="1"/>
          </p:cNvSpPr>
          <p:nvPr>
            <p:ph type="sldNum" sz="quarter" idx="12"/>
          </p:nvPr>
        </p:nvSpPr>
        <p:spPr/>
        <p:txBody>
          <a:bodyPr/>
          <a:lstStyle/>
          <a:p>
            <a:fld id="{D70E266F-DC34-4EBC-B26B-29CFE51B5C59}" type="slidenum">
              <a:rPr lang="en-US" altLang="en-US" smtClean="0"/>
              <a:pPr/>
              <a:t>140</a:t>
            </a:fld>
            <a:endParaRPr lang="en-US" altLang="en-US"/>
          </a:p>
        </p:txBody>
      </p:sp>
    </p:spTree>
    <p:extLst>
      <p:ext uri="{BB962C8B-B14F-4D97-AF65-F5344CB8AC3E}">
        <p14:creationId xmlns:p14="http://schemas.microsoft.com/office/powerpoint/2010/main" val="2370442038"/>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
            <a:extLst>
              <a:ext uri="{FF2B5EF4-FFF2-40B4-BE49-F238E27FC236}">
                <a16:creationId xmlns:a16="http://schemas.microsoft.com/office/drawing/2014/main" id="{64210990-3EEC-4BD0-80A3-21AC817F98B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3611"/>
          <a:stretch/>
        </p:blipFill>
        <p:spPr bwMode="auto">
          <a:xfrm>
            <a:off x="8421950" y="1463775"/>
            <a:ext cx="4114800" cy="5394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a:extLst>
              <a:ext uri="{FF2B5EF4-FFF2-40B4-BE49-F238E27FC236}">
                <a16:creationId xmlns:a16="http://schemas.microsoft.com/office/drawing/2014/main" id="{0F2A7E87-AF97-4C3A-B191-7715C2DA9927}"/>
              </a:ext>
            </a:extLst>
          </p:cNvPr>
          <p:cNvSpPr>
            <a:spLocks noGrp="1"/>
          </p:cNvSpPr>
          <p:nvPr>
            <p:ph type="title"/>
          </p:nvPr>
        </p:nvSpPr>
        <p:spPr/>
        <p:txBody>
          <a:bodyPr/>
          <a:lstStyle/>
          <a:p>
            <a:r>
              <a:rPr lang="pt-BR" dirty="0"/>
              <a:t>Polarização por divisor de tensão</a:t>
            </a:r>
          </a:p>
        </p:txBody>
      </p:sp>
      <p:sp>
        <p:nvSpPr>
          <p:cNvPr id="6" name="Content Placeholder 5">
            <a:extLst>
              <a:ext uri="{FF2B5EF4-FFF2-40B4-BE49-F238E27FC236}">
                <a16:creationId xmlns:a16="http://schemas.microsoft.com/office/drawing/2014/main" id="{B15CF30C-F6E1-421B-9265-F0B1B6266851}"/>
              </a:ext>
            </a:extLst>
          </p:cNvPr>
          <p:cNvSpPr>
            <a:spLocks noGrp="1"/>
          </p:cNvSpPr>
          <p:nvPr>
            <p:ph sz="half" idx="1"/>
          </p:nvPr>
        </p:nvSpPr>
        <p:spPr>
          <a:xfrm>
            <a:off x="838199" y="1825625"/>
            <a:ext cx="6725479" cy="4351338"/>
          </a:xfrm>
        </p:spPr>
        <p:txBody>
          <a:bodyPr/>
          <a:lstStyle/>
          <a:p>
            <a:r>
              <a:rPr lang="pt-BR" dirty="0"/>
              <a:t>Considerando uma análise CC, os capacitores C</a:t>
            </a:r>
            <a:r>
              <a:rPr lang="pt-BR" baseline="-25000" dirty="0"/>
              <a:t>1</a:t>
            </a:r>
            <a:r>
              <a:rPr lang="pt-BR" dirty="0"/>
              <a:t> e C</a:t>
            </a:r>
            <a:r>
              <a:rPr lang="pt-BR" baseline="-25000" dirty="0"/>
              <a:t>2</a:t>
            </a:r>
            <a:r>
              <a:rPr lang="pt-BR" dirty="0"/>
              <a:t> representam um circuito aberto. E V</a:t>
            </a:r>
            <a:r>
              <a:rPr lang="pt-BR" baseline="-25000" dirty="0"/>
              <a:t>DD</a:t>
            </a:r>
            <a:r>
              <a:rPr lang="pt-BR" dirty="0"/>
              <a:t> foi separado em duas fontes.</a:t>
            </a:r>
          </a:p>
          <a:p>
            <a:endParaRPr lang="pt-BR" dirty="0"/>
          </a:p>
        </p:txBody>
      </p:sp>
      <p:sp>
        <p:nvSpPr>
          <p:cNvPr id="4" name="Footer Placeholder 3">
            <a:extLst>
              <a:ext uri="{FF2B5EF4-FFF2-40B4-BE49-F238E27FC236}">
                <a16:creationId xmlns:a16="http://schemas.microsoft.com/office/drawing/2014/main" id="{B3763F24-4C79-468D-B6A3-14C5FF1D0A49}"/>
              </a:ext>
            </a:extLst>
          </p:cNvPr>
          <p:cNvSpPr>
            <a:spLocks noGrp="1"/>
          </p:cNvSpPr>
          <p:nvPr>
            <p:ph type="ftr" sz="quarter" idx="11"/>
          </p:nvPr>
        </p:nvSpPr>
        <p:spPr/>
        <p:txBody>
          <a:bodyPr/>
          <a:lstStyle/>
          <a:p>
            <a:r>
              <a:rPr lang="en-US" altLang="en-US"/>
              <a:t>Prof. Elyr Teixeira</a:t>
            </a:r>
            <a:endParaRPr lang="en-US" altLang="en-US" dirty="0"/>
          </a:p>
        </p:txBody>
      </p:sp>
      <p:sp>
        <p:nvSpPr>
          <p:cNvPr id="5" name="Slide Number Placeholder 4">
            <a:extLst>
              <a:ext uri="{FF2B5EF4-FFF2-40B4-BE49-F238E27FC236}">
                <a16:creationId xmlns:a16="http://schemas.microsoft.com/office/drawing/2014/main" id="{80240829-A6ED-4365-99AA-E1DDF69D6121}"/>
              </a:ext>
            </a:extLst>
          </p:cNvPr>
          <p:cNvSpPr>
            <a:spLocks noGrp="1"/>
          </p:cNvSpPr>
          <p:nvPr>
            <p:ph type="sldNum" sz="quarter" idx="12"/>
          </p:nvPr>
        </p:nvSpPr>
        <p:spPr/>
        <p:txBody>
          <a:bodyPr/>
          <a:lstStyle/>
          <a:p>
            <a:fld id="{D70E266F-DC34-4EBC-B26B-29CFE51B5C59}" type="slidenum">
              <a:rPr lang="en-US" altLang="en-US" smtClean="0"/>
              <a:pPr/>
              <a:t>141</a:t>
            </a:fld>
            <a:endParaRPr lang="en-US" altLang="en-US"/>
          </a:p>
        </p:txBody>
      </p:sp>
    </p:spTree>
    <p:extLst>
      <p:ext uri="{BB962C8B-B14F-4D97-AF65-F5344CB8AC3E}">
        <p14:creationId xmlns:p14="http://schemas.microsoft.com/office/powerpoint/2010/main" val="191452110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
            <a:extLst>
              <a:ext uri="{FF2B5EF4-FFF2-40B4-BE49-F238E27FC236}">
                <a16:creationId xmlns:a16="http://schemas.microsoft.com/office/drawing/2014/main" id="{64210990-3EEC-4BD0-80A3-21AC817F98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50102" y="1463775"/>
            <a:ext cx="5386648" cy="5394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a:extLst>
              <a:ext uri="{FF2B5EF4-FFF2-40B4-BE49-F238E27FC236}">
                <a16:creationId xmlns:a16="http://schemas.microsoft.com/office/drawing/2014/main" id="{0F2A7E87-AF97-4C3A-B191-7715C2DA9927}"/>
              </a:ext>
            </a:extLst>
          </p:cNvPr>
          <p:cNvSpPr>
            <a:spLocks noGrp="1"/>
          </p:cNvSpPr>
          <p:nvPr>
            <p:ph type="title"/>
          </p:nvPr>
        </p:nvSpPr>
        <p:spPr/>
        <p:txBody>
          <a:bodyPr/>
          <a:lstStyle/>
          <a:p>
            <a:r>
              <a:rPr lang="pt-BR" dirty="0"/>
              <a:t>Polarização por divisor de tensão</a:t>
            </a:r>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B15CF30C-F6E1-421B-9265-F0B1B6266851}"/>
                  </a:ext>
                </a:extLst>
              </p:cNvPr>
              <p:cNvSpPr>
                <a:spLocks noGrp="1"/>
              </p:cNvSpPr>
              <p:nvPr>
                <p:ph sz="half" idx="1"/>
              </p:nvPr>
            </p:nvSpPr>
            <p:spPr>
              <a:xfrm>
                <a:off x="838199" y="1825625"/>
                <a:ext cx="6725479" cy="4351338"/>
              </a:xfrm>
            </p:spPr>
            <p:txBody>
              <a:bodyPr/>
              <a:lstStyle/>
              <a:p>
                <a:r>
                  <a:rPr lang="pt-BR" dirty="0"/>
                  <a:t>Considerando uma análise CC, os capacitores C</a:t>
                </a:r>
                <a:r>
                  <a:rPr lang="pt-BR" baseline="-25000" dirty="0"/>
                  <a:t>1</a:t>
                </a:r>
                <a:r>
                  <a:rPr lang="pt-BR" dirty="0"/>
                  <a:t> e C</a:t>
                </a:r>
                <a:r>
                  <a:rPr lang="pt-BR" baseline="-25000" dirty="0"/>
                  <a:t>2</a:t>
                </a:r>
                <a:r>
                  <a:rPr lang="pt-BR" dirty="0"/>
                  <a:t> representam um circuito aberto. E V</a:t>
                </a:r>
                <a:r>
                  <a:rPr lang="pt-BR" baseline="-25000" dirty="0"/>
                  <a:t>DD</a:t>
                </a:r>
                <a:r>
                  <a:rPr lang="pt-BR" dirty="0"/>
                  <a:t> foi separado em duas fontes.</a:t>
                </a:r>
              </a:p>
              <a:p>
                <a:endParaRPr lang="pt-BR" dirty="0"/>
              </a:p>
              <a:p>
                <a:r>
                  <a:rPr lang="pt-BR" dirty="0"/>
                  <a:t>Utilizando </a:t>
                </a:r>
                <a:r>
                  <a:rPr lang="pt-BR" dirty="0" err="1"/>
                  <a:t>Kirchhoff</a:t>
                </a:r>
                <a:r>
                  <a:rPr lang="pt-BR" dirty="0"/>
                  <a:t> (Lei das Correntes) </a:t>
                </a:r>
                <a:br>
                  <a:rPr lang="pt-BR" dirty="0"/>
                </a:br>
                <a:r>
                  <a:rPr lang="pt-BR" dirty="0"/>
                  <a:t>I</a:t>
                </a:r>
                <a:r>
                  <a:rPr lang="pt-BR" baseline="-25000" dirty="0"/>
                  <a:t>R1</a:t>
                </a:r>
                <a:r>
                  <a:rPr lang="pt-BR" dirty="0"/>
                  <a:t> = I</a:t>
                </a:r>
                <a:r>
                  <a:rPr lang="pt-BR" baseline="-25000" dirty="0"/>
                  <a:t>R2</a:t>
                </a:r>
                <a:r>
                  <a:rPr lang="pt-BR" dirty="0"/>
                  <a:t>, e o circuito equivalente para determinar V</a:t>
                </a:r>
                <a:r>
                  <a:rPr lang="pt-BR" baseline="-25000" dirty="0"/>
                  <a:t>G</a:t>
                </a:r>
                <a:r>
                  <a:rPr lang="pt-BR" dirty="0"/>
                  <a:t> será:</a:t>
                </a:r>
              </a:p>
              <a:p>
                <a:pPr marL="0" indent="0">
                  <a:buNone/>
                </a:pPr>
                <a:endParaRPr lang="pt-BR" dirty="0"/>
              </a:p>
              <a:p>
                <a:pPr marL="0" indent="0">
                  <a:buNone/>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𝑉</m:t>
                      </m:r>
                      <m:r>
                        <a:rPr lang="pt-BR" b="0" i="1" baseline="-25000" smtClean="0">
                          <a:latin typeface="Cambria Math" panose="02040503050406030204" pitchFamily="18" charset="0"/>
                        </a:rPr>
                        <m:t>𝐺</m:t>
                      </m:r>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𝑅</m:t>
                          </m:r>
                          <m:r>
                            <a:rPr lang="pt-BR" b="0" i="1" baseline="-25000" smtClean="0">
                              <a:latin typeface="Cambria Math" panose="02040503050406030204" pitchFamily="18" charset="0"/>
                            </a:rPr>
                            <m:t>2</m:t>
                          </m:r>
                          <m:r>
                            <a:rPr lang="pt-BR" b="0" i="1" smtClean="0">
                              <a:latin typeface="Cambria Math" panose="02040503050406030204" pitchFamily="18" charset="0"/>
                            </a:rPr>
                            <m:t>𝑉</m:t>
                          </m:r>
                          <m:r>
                            <a:rPr lang="pt-BR" b="0" i="1" baseline="-25000" smtClean="0">
                              <a:latin typeface="Cambria Math" panose="02040503050406030204" pitchFamily="18" charset="0"/>
                            </a:rPr>
                            <m:t>𝐷𝐷</m:t>
                          </m:r>
                        </m:num>
                        <m:den>
                          <m:r>
                            <a:rPr lang="pt-BR" b="0" i="1" smtClean="0">
                              <a:latin typeface="Cambria Math" panose="02040503050406030204" pitchFamily="18" charset="0"/>
                            </a:rPr>
                            <m:t>𝑅</m:t>
                          </m:r>
                          <m:r>
                            <a:rPr lang="pt-BR" b="0" i="1" baseline="-25000" smtClean="0">
                              <a:latin typeface="Cambria Math" panose="02040503050406030204" pitchFamily="18" charset="0"/>
                            </a:rPr>
                            <m:t>1</m:t>
                          </m:r>
                          <m:r>
                            <a:rPr lang="pt-BR" b="0" i="1" smtClean="0">
                              <a:latin typeface="Cambria Math" panose="02040503050406030204" pitchFamily="18" charset="0"/>
                            </a:rPr>
                            <m:t>+</m:t>
                          </m:r>
                          <m:r>
                            <a:rPr lang="pt-BR" b="0" i="1" smtClean="0">
                              <a:latin typeface="Cambria Math" panose="02040503050406030204" pitchFamily="18" charset="0"/>
                            </a:rPr>
                            <m:t>𝑅</m:t>
                          </m:r>
                          <m:r>
                            <a:rPr lang="pt-BR" b="0" i="1" baseline="-25000" smtClean="0">
                              <a:latin typeface="Cambria Math" panose="02040503050406030204" pitchFamily="18" charset="0"/>
                            </a:rPr>
                            <m:t>2</m:t>
                          </m:r>
                        </m:den>
                      </m:f>
                    </m:oMath>
                  </m:oMathPara>
                </a14:m>
                <a:endParaRPr lang="pt-BR" dirty="0"/>
              </a:p>
            </p:txBody>
          </p:sp>
        </mc:Choice>
        <mc:Fallback xmlns="">
          <p:sp>
            <p:nvSpPr>
              <p:cNvPr id="6" name="Content Placeholder 5">
                <a:extLst>
                  <a:ext uri="{FF2B5EF4-FFF2-40B4-BE49-F238E27FC236}">
                    <a16:creationId xmlns:a16="http://schemas.microsoft.com/office/drawing/2014/main" id="{B15CF30C-F6E1-421B-9265-F0B1B6266851}"/>
                  </a:ext>
                </a:extLst>
              </p:cNvPr>
              <p:cNvSpPr>
                <a:spLocks noGrp="1" noRot="1" noChangeAspect="1" noMove="1" noResize="1" noEditPoints="1" noAdjustHandles="1" noChangeArrowheads="1" noChangeShapeType="1" noTextEdit="1"/>
              </p:cNvSpPr>
              <p:nvPr>
                <p:ph sz="half" idx="1"/>
              </p:nvPr>
            </p:nvSpPr>
            <p:spPr>
              <a:xfrm>
                <a:off x="838199" y="1825625"/>
                <a:ext cx="6725479" cy="4351338"/>
              </a:xfrm>
              <a:blipFill>
                <a:blip r:embed="rId3"/>
                <a:stretch>
                  <a:fillRect l="-1359" t="-2101"/>
                </a:stretch>
              </a:blipFill>
            </p:spPr>
            <p:txBody>
              <a:bodyPr/>
              <a:lstStyle/>
              <a:p>
                <a:r>
                  <a:rPr lang="pt-BR">
                    <a:noFill/>
                  </a:rPr>
                  <a:t> </a:t>
                </a:r>
              </a:p>
            </p:txBody>
          </p:sp>
        </mc:Fallback>
      </mc:AlternateContent>
      <p:sp>
        <p:nvSpPr>
          <p:cNvPr id="4" name="Footer Placeholder 3">
            <a:extLst>
              <a:ext uri="{FF2B5EF4-FFF2-40B4-BE49-F238E27FC236}">
                <a16:creationId xmlns:a16="http://schemas.microsoft.com/office/drawing/2014/main" id="{B3763F24-4C79-468D-B6A3-14C5FF1D0A49}"/>
              </a:ext>
            </a:extLst>
          </p:cNvPr>
          <p:cNvSpPr>
            <a:spLocks noGrp="1"/>
          </p:cNvSpPr>
          <p:nvPr>
            <p:ph type="ftr" sz="quarter" idx="11"/>
          </p:nvPr>
        </p:nvSpPr>
        <p:spPr/>
        <p:txBody>
          <a:bodyPr/>
          <a:lstStyle/>
          <a:p>
            <a:r>
              <a:rPr lang="en-US" altLang="en-US"/>
              <a:t>Prof. Elyr Teixeira</a:t>
            </a:r>
            <a:endParaRPr lang="en-US" altLang="en-US" dirty="0"/>
          </a:p>
        </p:txBody>
      </p:sp>
      <p:sp>
        <p:nvSpPr>
          <p:cNvPr id="5" name="Slide Number Placeholder 4">
            <a:extLst>
              <a:ext uri="{FF2B5EF4-FFF2-40B4-BE49-F238E27FC236}">
                <a16:creationId xmlns:a16="http://schemas.microsoft.com/office/drawing/2014/main" id="{80240829-A6ED-4365-99AA-E1DDF69D6121}"/>
              </a:ext>
            </a:extLst>
          </p:cNvPr>
          <p:cNvSpPr>
            <a:spLocks noGrp="1"/>
          </p:cNvSpPr>
          <p:nvPr>
            <p:ph type="sldNum" sz="quarter" idx="12"/>
          </p:nvPr>
        </p:nvSpPr>
        <p:spPr/>
        <p:txBody>
          <a:bodyPr/>
          <a:lstStyle/>
          <a:p>
            <a:fld id="{D70E266F-DC34-4EBC-B26B-29CFE51B5C59}" type="slidenum">
              <a:rPr lang="en-US" altLang="en-US" smtClean="0"/>
              <a:pPr/>
              <a:t>142</a:t>
            </a:fld>
            <a:endParaRPr lang="en-US" altLang="en-US"/>
          </a:p>
        </p:txBody>
      </p:sp>
    </p:spTree>
    <p:extLst>
      <p:ext uri="{BB962C8B-B14F-4D97-AF65-F5344CB8AC3E}">
        <p14:creationId xmlns:p14="http://schemas.microsoft.com/office/powerpoint/2010/main" val="367317784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DE796EF4-0131-4532-838F-7A616C27D9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50102" y="1463775"/>
            <a:ext cx="5386648" cy="5394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a:extLst>
              <a:ext uri="{FF2B5EF4-FFF2-40B4-BE49-F238E27FC236}">
                <a16:creationId xmlns:a16="http://schemas.microsoft.com/office/drawing/2014/main" id="{0F2A7E87-AF97-4C3A-B191-7715C2DA9927}"/>
              </a:ext>
            </a:extLst>
          </p:cNvPr>
          <p:cNvSpPr>
            <a:spLocks noGrp="1"/>
          </p:cNvSpPr>
          <p:nvPr>
            <p:ph type="title"/>
          </p:nvPr>
        </p:nvSpPr>
        <p:spPr/>
        <p:txBody>
          <a:bodyPr/>
          <a:lstStyle/>
          <a:p>
            <a:r>
              <a:rPr lang="pt-BR" dirty="0"/>
              <a:t>Polarização por divisor de tensão</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7837C0A-A64D-4367-A96C-1D2BD435A16B}"/>
                  </a:ext>
                </a:extLst>
              </p:cNvPr>
              <p:cNvSpPr>
                <a:spLocks noGrp="1"/>
              </p:cNvSpPr>
              <p:nvPr>
                <p:ph sz="half" idx="1"/>
              </p:nvPr>
            </p:nvSpPr>
            <p:spPr>
              <a:xfrm>
                <a:off x="838199" y="1825625"/>
                <a:ext cx="7073349" cy="4351338"/>
              </a:xfrm>
            </p:spPr>
            <p:txBody>
              <a:bodyPr/>
              <a:lstStyle/>
              <a:p>
                <a:r>
                  <a:rPr lang="pt-BR" dirty="0"/>
                  <a:t>Aplicando Lei das Tensões de </a:t>
                </a:r>
                <a:r>
                  <a:rPr lang="pt-BR" dirty="0" err="1"/>
                  <a:t>Kirchhoff</a:t>
                </a:r>
                <a:r>
                  <a:rPr lang="pt-BR" dirty="0"/>
                  <a:t> no sentido horário, teremos:</a:t>
                </a:r>
              </a:p>
              <a:p>
                <a:pPr marL="0" indent="0" algn="ctr">
                  <a:buNone/>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𝑉</m:t>
                      </m:r>
                      <m:r>
                        <a:rPr lang="pt-BR" b="0" i="1" baseline="-25000" smtClean="0">
                          <a:latin typeface="Cambria Math" panose="02040503050406030204" pitchFamily="18" charset="0"/>
                        </a:rPr>
                        <m:t>𝐺</m:t>
                      </m:r>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𝐺𝑆</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𝑅𝑆</m:t>
                          </m:r>
                        </m:sub>
                      </m:sSub>
                      <m:r>
                        <a:rPr lang="pt-BR" b="0" i="1" smtClean="0">
                          <a:latin typeface="Cambria Math" panose="02040503050406030204" pitchFamily="18" charset="0"/>
                        </a:rPr>
                        <m:t>=0</m:t>
                      </m:r>
                    </m:oMath>
                  </m:oMathPara>
                </a14:m>
                <a:endParaRPr lang="pt-BR" b="0" dirty="0"/>
              </a:p>
              <a:p>
                <a:pPr marL="0" indent="0" algn="ctr">
                  <a:lnSpc>
                    <a:spcPct val="150000"/>
                  </a:lnSpc>
                  <a:buNone/>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𝑉</m:t>
                      </m:r>
                      <m:r>
                        <a:rPr lang="pt-BR" b="0" i="1" baseline="-25000" smtClean="0">
                          <a:latin typeface="Cambria Math" panose="02040503050406030204" pitchFamily="18" charset="0"/>
                        </a:rPr>
                        <m:t>𝐺𝑆</m:t>
                      </m:r>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𝐺</m:t>
                          </m:r>
                        </m:sub>
                      </m:sSub>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𝑉</m:t>
                          </m:r>
                        </m:e>
                        <m:sub>
                          <m:r>
                            <a:rPr lang="pt-BR" i="1">
                              <a:latin typeface="Cambria Math" panose="02040503050406030204" pitchFamily="18" charset="0"/>
                            </a:rPr>
                            <m:t>𝑅𝑆</m:t>
                          </m:r>
                        </m:sub>
                      </m:sSub>
                    </m:oMath>
                  </m:oMathPara>
                </a14:m>
                <a:endParaRPr lang="pt-BR" baseline="-25000" dirty="0"/>
              </a:p>
            </p:txBody>
          </p:sp>
        </mc:Choice>
        <mc:Fallback xmlns="">
          <p:sp>
            <p:nvSpPr>
              <p:cNvPr id="3" name="Content Placeholder 2">
                <a:extLst>
                  <a:ext uri="{FF2B5EF4-FFF2-40B4-BE49-F238E27FC236}">
                    <a16:creationId xmlns:a16="http://schemas.microsoft.com/office/drawing/2014/main" id="{D7837C0A-A64D-4367-A96C-1D2BD435A16B}"/>
                  </a:ext>
                </a:extLst>
              </p:cNvPr>
              <p:cNvSpPr>
                <a:spLocks noGrp="1" noRot="1" noChangeAspect="1" noMove="1" noResize="1" noEditPoints="1" noAdjustHandles="1" noChangeArrowheads="1" noChangeShapeType="1" noTextEdit="1"/>
              </p:cNvSpPr>
              <p:nvPr>
                <p:ph sz="half" idx="1"/>
              </p:nvPr>
            </p:nvSpPr>
            <p:spPr>
              <a:xfrm>
                <a:off x="838199" y="1825625"/>
                <a:ext cx="7073349" cy="4351338"/>
              </a:xfrm>
              <a:blipFill>
                <a:blip r:embed="rId3"/>
                <a:stretch>
                  <a:fillRect l="-1292" t="-2101"/>
                </a:stretch>
              </a:blipFill>
            </p:spPr>
            <p:txBody>
              <a:bodyPr/>
              <a:lstStyle/>
              <a:p>
                <a:r>
                  <a:rPr lang="pt-BR">
                    <a:noFill/>
                  </a:rPr>
                  <a:t> </a:t>
                </a:r>
              </a:p>
            </p:txBody>
          </p:sp>
        </mc:Fallback>
      </mc:AlternateContent>
      <p:sp>
        <p:nvSpPr>
          <p:cNvPr id="4" name="Footer Placeholder 3">
            <a:extLst>
              <a:ext uri="{FF2B5EF4-FFF2-40B4-BE49-F238E27FC236}">
                <a16:creationId xmlns:a16="http://schemas.microsoft.com/office/drawing/2014/main" id="{B3763F24-4C79-468D-B6A3-14C5FF1D0A49}"/>
              </a:ext>
            </a:extLst>
          </p:cNvPr>
          <p:cNvSpPr>
            <a:spLocks noGrp="1"/>
          </p:cNvSpPr>
          <p:nvPr>
            <p:ph type="ftr" sz="quarter" idx="11"/>
          </p:nvPr>
        </p:nvSpPr>
        <p:spPr/>
        <p:txBody>
          <a:bodyPr/>
          <a:lstStyle/>
          <a:p>
            <a:r>
              <a:rPr lang="en-US" altLang="en-US"/>
              <a:t>Prof. Elyr Teixeira</a:t>
            </a:r>
            <a:endParaRPr lang="en-US" altLang="en-US" dirty="0"/>
          </a:p>
        </p:txBody>
      </p:sp>
      <p:sp>
        <p:nvSpPr>
          <p:cNvPr id="5" name="Slide Number Placeholder 4">
            <a:extLst>
              <a:ext uri="{FF2B5EF4-FFF2-40B4-BE49-F238E27FC236}">
                <a16:creationId xmlns:a16="http://schemas.microsoft.com/office/drawing/2014/main" id="{80240829-A6ED-4365-99AA-E1DDF69D6121}"/>
              </a:ext>
            </a:extLst>
          </p:cNvPr>
          <p:cNvSpPr>
            <a:spLocks noGrp="1"/>
          </p:cNvSpPr>
          <p:nvPr>
            <p:ph type="sldNum" sz="quarter" idx="12"/>
          </p:nvPr>
        </p:nvSpPr>
        <p:spPr/>
        <p:txBody>
          <a:bodyPr/>
          <a:lstStyle/>
          <a:p>
            <a:fld id="{D70E266F-DC34-4EBC-B26B-29CFE51B5C59}" type="slidenum">
              <a:rPr lang="en-US" altLang="en-US" smtClean="0"/>
              <a:pPr/>
              <a:t>143</a:t>
            </a:fld>
            <a:endParaRPr lang="en-US" altLang="en-US"/>
          </a:p>
        </p:txBody>
      </p:sp>
    </p:spTree>
    <p:extLst>
      <p:ext uri="{BB962C8B-B14F-4D97-AF65-F5344CB8AC3E}">
        <p14:creationId xmlns:p14="http://schemas.microsoft.com/office/powerpoint/2010/main" val="1710818816"/>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DE796EF4-0131-4532-838F-7A616C27D9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50102" y="1463775"/>
            <a:ext cx="5386648" cy="5394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a:extLst>
              <a:ext uri="{FF2B5EF4-FFF2-40B4-BE49-F238E27FC236}">
                <a16:creationId xmlns:a16="http://schemas.microsoft.com/office/drawing/2014/main" id="{0F2A7E87-AF97-4C3A-B191-7715C2DA9927}"/>
              </a:ext>
            </a:extLst>
          </p:cNvPr>
          <p:cNvSpPr>
            <a:spLocks noGrp="1"/>
          </p:cNvSpPr>
          <p:nvPr>
            <p:ph type="title"/>
          </p:nvPr>
        </p:nvSpPr>
        <p:spPr/>
        <p:txBody>
          <a:bodyPr/>
          <a:lstStyle/>
          <a:p>
            <a:r>
              <a:rPr lang="pt-BR" dirty="0"/>
              <a:t>Polarização por divisor de tensão</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7837C0A-A64D-4367-A96C-1D2BD435A16B}"/>
                  </a:ext>
                </a:extLst>
              </p:cNvPr>
              <p:cNvSpPr>
                <a:spLocks noGrp="1"/>
              </p:cNvSpPr>
              <p:nvPr>
                <p:ph sz="half" idx="1"/>
              </p:nvPr>
            </p:nvSpPr>
            <p:spPr>
              <a:xfrm>
                <a:off x="838199" y="1825625"/>
                <a:ext cx="7073349" cy="4351338"/>
              </a:xfrm>
            </p:spPr>
            <p:txBody>
              <a:bodyPr/>
              <a:lstStyle/>
              <a:p>
                <a:r>
                  <a:rPr lang="pt-BR" dirty="0"/>
                  <a:t>Aplicando Lei das Tensões de </a:t>
                </a:r>
                <a:r>
                  <a:rPr lang="pt-BR" dirty="0" err="1"/>
                  <a:t>Kirchhoff</a:t>
                </a:r>
                <a:r>
                  <a:rPr lang="pt-BR" dirty="0"/>
                  <a:t> no sentido horário, teremos:</a:t>
                </a:r>
              </a:p>
              <a:p>
                <a:pPr marL="0" indent="0" algn="ctr">
                  <a:buNone/>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𝑉</m:t>
                      </m:r>
                      <m:r>
                        <a:rPr lang="pt-BR" b="0" i="1" baseline="-25000" smtClean="0">
                          <a:latin typeface="Cambria Math" panose="02040503050406030204" pitchFamily="18" charset="0"/>
                        </a:rPr>
                        <m:t>𝐺</m:t>
                      </m:r>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𝐺𝑆</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𝑅𝑆</m:t>
                          </m:r>
                        </m:sub>
                      </m:sSub>
                      <m:r>
                        <a:rPr lang="pt-BR" b="0" i="1" smtClean="0">
                          <a:latin typeface="Cambria Math" panose="02040503050406030204" pitchFamily="18" charset="0"/>
                        </a:rPr>
                        <m:t>=0</m:t>
                      </m:r>
                    </m:oMath>
                  </m:oMathPara>
                </a14:m>
                <a:endParaRPr lang="pt-BR" b="0" dirty="0"/>
              </a:p>
              <a:p>
                <a:pPr marL="0" indent="0" algn="ctr">
                  <a:lnSpc>
                    <a:spcPct val="150000"/>
                  </a:lnSpc>
                  <a:buNone/>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𝑉</m:t>
                      </m:r>
                      <m:r>
                        <a:rPr lang="pt-BR" b="0" i="1" baseline="-25000" smtClean="0">
                          <a:latin typeface="Cambria Math" panose="02040503050406030204" pitchFamily="18" charset="0"/>
                        </a:rPr>
                        <m:t>𝐺𝑆</m:t>
                      </m:r>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𝐺</m:t>
                          </m:r>
                        </m:sub>
                      </m:sSub>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𝑉</m:t>
                          </m:r>
                        </m:e>
                        <m:sub>
                          <m:r>
                            <a:rPr lang="pt-BR" i="1">
                              <a:latin typeface="Cambria Math" panose="02040503050406030204" pitchFamily="18" charset="0"/>
                            </a:rPr>
                            <m:t>𝑅𝑆</m:t>
                          </m:r>
                        </m:sub>
                      </m:sSub>
                    </m:oMath>
                  </m:oMathPara>
                </a14:m>
                <a:endParaRPr lang="pt-BR" baseline="-25000" dirty="0"/>
              </a:p>
              <a:p>
                <a:pPr marL="0" indent="0">
                  <a:buNone/>
                </a:pPr>
                <a:r>
                  <a:rPr lang="pt-BR" dirty="0"/>
                  <a:t>Substituindo </a:t>
                </a:r>
                <a14:m>
                  <m:oMath xmlns:m="http://schemas.openxmlformats.org/officeDocument/2006/math">
                    <m:r>
                      <a:rPr lang="pt-BR" i="1">
                        <a:latin typeface="Cambria Math" panose="02040503050406030204" pitchFamily="18" charset="0"/>
                      </a:rPr>
                      <m:t>𝑉</m:t>
                    </m:r>
                    <m:r>
                      <a:rPr lang="pt-BR" i="1" baseline="-25000">
                        <a:latin typeface="Cambria Math" panose="02040503050406030204" pitchFamily="18" charset="0"/>
                      </a:rPr>
                      <m:t>𝑅𝑆</m:t>
                    </m:r>
                  </m:oMath>
                </a14:m>
                <a:r>
                  <a:rPr lang="pt-BR" dirty="0"/>
                  <a:t> por I</a:t>
                </a:r>
                <a:r>
                  <a:rPr lang="pt-BR" baseline="-25000" dirty="0"/>
                  <a:t>S</a:t>
                </a:r>
                <a:r>
                  <a:rPr lang="pt-BR" dirty="0"/>
                  <a:t>R</a:t>
                </a:r>
                <a:r>
                  <a:rPr lang="pt-BR" baseline="-25000" dirty="0"/>
                  <a:t>S</a:t>
                </a:r>
                <a:r>
                  <a:rPr lang="pt-BR" dirty="0"/>
                  <a:t> = I</a:t>
                </a:r>
                <a:r>
                  <a:rPr lang="pt-BR" baseline="-25000" dirty="0"/>
                  <a:t>D</a:t>
                </a:r>
                <a:r>
                  <a:rPr lang="pt-BR" dirty="0"/>
                  <a:t>R</a:t>
                </a:r>
                <a:r>
                  <a:rPr lang="pt-BR" baseline="-25000" dirty="0"/>
                  <a:t>S, </a:t>
                </a:r>
                <a:r>
                  <a:rPr lang="pt-BR" dirty="0"/>
                  <a:t>teremos:</a:t>
                </a:r>
              </a:p>
              <a:p>
                <a:pPr marL="0" indent="0" algn="ctr">
                  <a:lnSpc>
                    <a:spcPct val="150000"/>
                  </a:lnSpc>
                  <a:buNone/>
                </a:pPr>
                <a14:m>
                  <m:oMathPara xmlns:m="http://schemas.openxmlformats.org/officeDocument/2006/math">
                    <m:oMathParaPr>
                      <m:jc m:val="centerGroup"/>
                    </m:oMathParaPr>
                    <m:oMath xmlns:m="http://schemas.openxmlformats.org/officeDocument/2006/math">
                      <m:r>
                        <a:rPr lang="pt-BR" i="1">
                          <a:latin typeface="Cambria Math" panose="02040503050406030204" pitchFamily="18" charset="0"/>
                        </a:rPr>
                        <m:t>𝑉</m:t>
                      </m:r>
                      <m:r>
                        <a:rPr lang="pt-BR" i="1" baseline="-25000">
                          <a:latin typeface="Cambria Math" panose="02040503050406030204" pitchFamily="18" charset="0"/>
                        </a:rPr>
                        <m:t>𝐺𝑆</m:t>
                      </m:r>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𝑉</m:t>
                          </m:r>
                        </m:e>
                        <m:sub>
                          <m:r>
                            <a:rPr lang="pt-BR" i="1">
                              <a:latin typeface="Cambria Math" panose="02040503050406030204" pitchFamily="18" charset="0"/>
                            </a:rPr>
                            <m:t>𝐺</m:t>
                          </m:r>
                        </m:sub>
                      </m:sSub>
                      <m:r>
                        <a:rPr lang="pt-BR" i="1">
                          <a:latin typeface="Cambria Math" panose="02040503050406030204" pitchFamily="18" charset="0"/>
                        </a:rPr>
                        <m:t>−</m:t>
                      </m:r>
                      <m:r>
                        <a:rPr lang="pt-BR" b="0" i="1" smtClean="0">
                          <a:latin typeface="Cambria Math" panose="02040503050406030204" pitchFamily="18" charset="0"/>
                        </a:rPr>
                        <m:t>𝐼</m:t>
                      </m:r>
                      <m:r>
                        <a:rPr lang="pt-BR" b="0" i="1" baseline="-25000" smtClean="0">
                          <a:latin typeface="Cambria Math" panose="02040503050406030204" pitchFamily="18" charset="0"/>
                        </a:rPr>
                        <m:t>𝐷</m:t>
                      </m:r>
                      <m:r>
                        <a:rPr lang="pt-BR" i="1">
                          <a:latin typeface="Cambria Math" panose="02040503050406030204" pitchFamily="18" charset="0"/>
                        </a:rPr>
                        <m:t>𝑅</m:t>
                      </m:r>
                      <m:r>
                        <a:rPr lang="pt-BR" i="1" baseline="-25000">
                          <a:latin typeface="Cambria Math" panose="02040503050406030204" pitchFamily="18" charset="0"/>
                        </a:rPr>
                        <m:t>𝑆</m:t>
                      </m:r>
                    </m:oMath>
                  </m:oMathPara>
                </a14:m>
                <a:endParaRPr lang="pt-BR" baseline="-25000" dirty="0"/>
              </a:p>
              <a:p>
                <a:pPr marL="0" indent="0" algn="ctr">
                  <a:buNone/>
                </a:pPr>
                <a:endParaRPr lang="pt-BR" baseline="-25000" dirty="0"/>
              </a:p>
            </p:txBody>
          </p:sp>
        </mc:Choice>
        <mc:Fallback xmlns="">
          <p:sp>
            <p:nvSpPr>
              <p:cNvPr id="3" name="Content Placeholder 2">
                <a:extLst>
                  <a:ext uri="{FF2B5EF4-FFF2-40B4-BE49-F238E27FC236}">
                    <a16:creationId xmlns:a16="http://schemas.microsoft.com/office/drawing/2014/main" id="{D7837C0A-A64D-4367-A96C-1D2BD435A16B}"/>
                  </a:ext>
                </a:extLst>
              </p:cNvPr>
              <p:cNvSpPr>
                <a:spLocks noGrp="1" noRot="1" noChangeAspect="1" noMove="1" noResize="1" noEditPoints="1" noAdjustHandles="1" noChangeArrowheads="1" noChangeShapeType="1" noTextEdit="1"/>
              </p:cNvSpPr>
              <p:nvPr>
                <p:ph sz="half" idx="1"/>
              </p:nvPr>
            </p:nvSpPr>
            <p:spPr>
              <a:xfrm>
                <a:off x="838199" y="1825625"/>
                <a:ext cx="7073349" cy="4351338"/>
              </a:xfrm>
              <a:blipFill>
                <a:blip r:embed="rId3"/>
                <a:stretch>
                  <a:fillRect l="-1464" t="-2101"/>
                </a:stretch>
              </a:blipFill>
            </p:spPr>
            <p:txBody>
              <a:bodyPr/>
              <a:lstStyle/>
              <a:p>
                <a:r>
                  <a:rPr lang="pt-BR">
                    <a:noFill/>
                  </a:rPr>
                  <a:t> </a:t>
                </a:r>
              </a:p>
            </p:txBody>
          </p:sp>
        </mc:Fallback>
      </mc:AlternateContent>
      <p:sp>
        <p:nvSpPr>
          <p:cNvPr id="4" name="Footer Placeholder 3">
            <a:extLst>
              <a:ext uri="{FF2B5EF4-FFF2-40B4-BE49-F238E27FC236}">
                <a16:creationId xmlns:a16="http://schemas.microsoft.com/office/drawing/2014/main" id="{B3763F24-4C79-468D-B6A3-14C5FF1D0A49}"/>
              </a:ext>
            </a:extLst>
          </p:cNvPr>
          <p:cNvSpPr>
            <a:spLocks noGrp="1"/>
          </p:cNvSpPr>
          <p:nvPr>
            <p:ph type="ftr" sz="quarter" idx="11"/>
          </p:nvPr>
        </p:nvSpPr>
        <p:spPr/>
        <p:txBody>
          <a:bodyPr/>
          <a:lstStyle/>
          <a:p>
            <a:r>
              <a:rPr lang="en-US" altLang="en-US"/>
              <a:t>Prof. Elyr Teixeira</a:t>
            </a:r>
            <a:endParaRPr lang="en-US" altLang="en-US" dirty="0"/>
          </a:p>
        </p:txBody>
      </p:sp>
      <p:sp>
        <p:nvSpPr>
          <p:cNvPr id="5" name="Slide Number Placeholder 4">
            <a:extLst>
              <a:ext uri="{FF2B5EF4-FFF2-40B4-BE49-F238E27FC236}">
                <a16:creationId xmlns:a16="http://schemas.microsoft.com/office/drawing/2014/main" id="{80240829-A6ED-4365-99AA-E1DDF69D6121}"/>
              </a:ext>
            </a:extLst>
          </p:cNvPr>
          <p:cNvSpPr>
            <a:spLocks noGrp="1"/>
          </p:cNvSpPr>
          <p:nvPr>
            <p:ph type="sldNum" sz="quarter" idx="12"/>
          </p:nvPr>
        </p:nvSpPr>
        <p:spPr/>
        <p:txBody>
          <a:bodyPr/>
          <a:lstStyle/>
          <a:p>
            <a:fld id="{D70E266F-DC34-4EBC-B26B-29CFE51B5C59}" type="slidenum">
              <a:rPr lang="en-US" altLang="en-US" smtClean="0"/>
              <a:pPr/>
              <a:t>144</a:t>
            </a:fld>
            <a:endParaRPr lang="en-US" altLang="en-US"/>
          </a:p>
        </p:txBody>
      </p:sp>
    </p:spTree>
    <p:extLst>
      <p:ext uri="{BB962C8B-B14F-4D97-AF65-F5344CB8AC3E}">
        <p14:creationId xmlns:p14="http://schemas.microsoft.com/office/powerpoint/2010/main" val="2990325267"/>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DE796EF4-0131-4532-838F-7A616C27D9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50102" y="1463775"/>
            <a:ext cx="5386648" cy="5394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a:extLst>
              <a:ext uri="{FF2B5EF4-FFF2-40B4-BE49-F238E27FC236}">
                <a16:creationId xmlns:a16="http://schemas.microsoft.com/office/drawing/2014/main" id="{0F2A7E87-AF97-4C3A-B191-7715C2DA9927}"/>
              </a:ext>
            </a:extLst>
          </p:cNvPr>
          <p:cNvSpPr>
            <a:spLocks noGrp="1"/>
          </p:cNvSpPr>
          <p:nvPr>
            <p:ph type="title"/>
          </p:nvPr>
        </p:nvSpPr>
        <p:spPr/>
        <p:txBody>
          <a:bodyPr/>
          <a:lstStyle/>
          <a:p>
            <a:r>
              <a:rPr lang="pt-BR" dirty="0"/>
              <a:t>Polarização por divisor de tensão</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7837C0A-A64D-4367-A96C-1D2BD435A16B}"/>
                  </a:ext>
                </a:extLst>
              </p:cNvPr>
              <p:cNvSpPr>
                <a:spLocks noGrp="1"/>
              </p:cNvSpPr>
              <p:nvPr>
                <p:ph sz="half" idx="1"/>
              </p:nvPr>
            </p:nvSpPr>
            <p:spPr>
              <a:xfrm>
                <a:off x="838199" y="1825625"/>
                <a:ext cx="7073349" cy="4351338"/>
              </a:xfrm>
            </p:spPr>
            <p:txBody>
              <a:bodyPr/>
              <a:lstStyle/>
              <a:p>
                <a:r>
                  <a:rPr lang="pt-BR" dirty="0"/>
                  <a:t>Aplicando Lei das Tensões de </a:t>
                </a:r>
                <a:r>
                  <a:rPr lang="pt-BR" dirty="0" err="1"/>
                  <a:t>Kirchhoff</a:t>
                </a:r>
                <a:r>
                  <a:rPr lang="pt-BR" dirty="0"/>
                  <a:t> no sentido horário, teremos:</a:t>
                </a:r>
              </a:p>
              <a:p>
                <a:pPr marL="0" indent="0" algn="ctr">
                  <a:buNone/>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𝑉</m:t>
                      </m:r>
                      <m:r>
                        <a:rPr lang="pt-BR" b="0" i="1" baseline="-25000" smtClean="0">
                          <a:latin typeface="Cambria Math" panose="02040503050406030204" pitchFamily="18" charset="0"/>
                        </a:rPr>
                        <m:t>𝐺</m:t>
                      </m:r>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𝐺𝑆</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𝑅𝑆</m:t>
                          </m:r>
                        </m:sub>
                      </m:sSub>
                      <m:r>
                        <a:rPr lang="pt-BR" b="0" i="1" smtClean="0">
                          <a:latin typeface="Cambria Math" panose="02040503050406030204" pitchFamily="18" charset="0"/>
                        </a:rPr>
                        <m:t>=0</m:t>
                      </m:r>
                    </m:oMath>
                  </m:oMathPara>
                </a14:m>
                <a:endParaRPr lang="pt-BR" b="0" dirty="0"/>
              </a:p>
              <a:p>
                <a:pPr marL="0" indent="0" algn="ctr">
                  <a:lnSpc>
                    <a:spcPct val="150000"/>
                  </a:lnSpc>
                  <a:buNone/>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𝑉</m:t>
                      </m:r>
                      <m:r>
                        <a:rPr lang="pt-BR" b="0" i="1" baseline="-25000" smtClean="0">
                          <a:latin typeface="Cambria Math" panose="02040503050406030204" pitchFamily="18" charset="0"/>
                        </a:rPr>
                        <m:t>𝐺𝑆</m:t>
                      </m:r>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𝐺</m:t>
                          </m:r>
                        </m:sub>
                      </m:sSub>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𝑉</m:t>
                          </m:r>
                        </m:e>
                        <m:sub>
                          <m:r>
                            <a:rPr lang="pt-BR" i="1">
                              <a:latin typeface="Cambria Math" panose="02040503050406030204" pitchFamily="18" charset="0"/>
                            </a:rPr>
                            <m:t>𝑅𝑆</m:t>
                          </m:r>
                        </m:sub>
                      </m:sSub>
                    </m:oMath>
                  </m:oMathPara>
                </a14:m>
                <a:endParaRPr lang="pt-BR" baseline="-25000" dirty="0"/>
              </a:p>
              <a:p>
                <a:pPr marL="0" indent="0">
                  <a:buNone/>
                </a:pPr>
                <a:r>
                  <a:rPr lang="pt-BR" dirty="0"/>
                  <a:t>Substituindo </a:t>
                </a:r>
                <a14:m>
                  <m:oMath xmlns:m="http://schemas.openxmlformats.org/officeDocument/2006/math">
                    <m:r>
                      <a:rPr lang="pt-BR" i="1">
                        <a:latin typeface="Cambria Math" panose="02040503050406030204" pitchFamily="18" charset="0"/>
                      </a:rPr>
                      <m:t>𝑉</m:t>
                    </m:r>
                    <m:r>
                      <a:rPr lang="pt-BR" i="1" baseline="-25000">
                        <a:latin typeface="Cambria Math" panose="02040503050406030204" pitchFamily="18" charset="0"/>
                      </a:rPr>
                      <m:t>𝑅𝑆</m:t>
                    </m:r>
                  </m:oMath>
                </a14:m>
                <a:r>
                  <a:rPr lang="pt-BR" dirty="0"/>
                  <a:t> por I</a:t>
                </a:r>
                <a:r>
                  <a:rPr lang="pt-BR" baseline="-25000" dirty="0"/>
                  <a:t>S</a:t>
                </a:r>
                <a:r>
                  <a:rPr lang="pt-BR" dirty="0"/>
                  <a:t>R</a:t>
                </a:r>
                <a:r>
                  <a:rPr lang="pt-BR" baseline="-25000" dirty="0"/>
                  <a:t>S</a:t>
                </a:r>
                <a:r>
                  <a:rPr lang="pt-BR" dirty="0"/>
                  <a:t> = I</a:t>
                </a:r>
                <a:r>
                  <a:rPr lang="pt-BR" baseline="-25000" dirty="0"/>
                  <a:t>D</a:t>
                </a:r>
                <a:r>
                  <a:rPr lang="pt-BR" dirty="0"/>
                  <a:t>R</a:t>
                </a:r>
                <a:r>
                  <a:rPr lang="pt-BR" baseline="-25000" dirty="0"/>
                  <a:t>S, </a:t>
                </a:r>
                <a:r>
                  <a:rPr lang="pt-BR" dirty="0"/>
                  <a:t>teremos:</a:t>
                </a:r>
              </a:p>
              <a:p>
                <a:pPr marL="0" indent="0" algn="ctr">
                  <a:lnSpc>
                    <a:spcPct val="150000"/>
                  </a:lnSpc>
                  <a:buNone/>
                </a:pPr>
                <a14:m>
                  <m:oMathPara xmlns:m="http://schemas.openxmlformats.org/officeDocument/2006/math">
                    <m:oMathParaPr>
                      <m:jc m:val="centerGroup"/>
                    </m:oMathParaPr>
                    <m:oMath xmlns:m="http://schemas.openxmlformats.org/officeDocument/2006/math">
                      <m:r>
                        <a:rPr lang="pt-BR" i="1">
                          <a:latin typeface="Cambria Math" panose="02040503050406030204" pitchFamily="18" charset="0"/>
                        </a:rPr>
                        <m:t>𝑉</m:t>
                      </m:r>
                      <m:r>
                        <a:rPr lang="pt-BR" i="1" baseline="-25000">
                          <a:latin typeface="Cambria Math" panose="02040503050406030204" pitchFamily="18" charset="0"/>
                        </a:rPr>
                        <m:t>𝐺𝑆</m:t>
                      </m:r>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𝑉</m:t>
                          </m:r>
                        </m:e>
                        <m:sub>
                          <m:r>
                            <a:rPr lang="pt-BR" i="1">
                              <a:latin typeface="Cambria Math" panose="02040503050406030204" pitchFamily="18" charset="0"/>
                            </a:rPr>
                            <m:t>𝐺</m:t>
                          </m:r>
                        </m:sub>
                      </m:sSub>
                      <m:r>
                        <a:rPr lang="pt-BR" i="1">
                          <a:latin typeface="Cambria Math" panose="02040503050406030204" pitchFamily="18" charset="0"/>
                        </a:rPr>
                        <m:t>−</m:t>
                      </m:r>
                      <m:r>
                        <a:rPr lang="pt-BR" b="0" i="1" smtClean="0">
                          <a:latin typeface="Cambria Math" panose="02040503050406030204" pitchFamily="18" charset="0"/>
                        </a:rPr>
                        <m:t>𝐼</m:t>
                      </m:r>
                      <m:r>
                        <a:rPr lang="pt-BR" b="0" i="1" baseline="-25000" smtClean="0">
                          <a:latin typeface="Cambria Math" panose="02040503050406030204" pitchFamily="18" charset="0"/>
                        </a:rPr>
                        <m:t>𝐷</m:t>
                      </m:r>
                      <m:r>
                        <a:rPr lang="pt-BR" i="1">
                          <a:latin typeface="Cambria Math" panose="02040503050406030204" pitchFamily="18" charset="0"/>
                        </a:rPr>
                        <m:t>𝑅</m:t>
                      </m:r>
                      <m:r>
                        <a:rPr lang="pt-BR" i="1" baseline="-25000">
                          <a:latin typeface="Cambria Math" panose="02040503050406030204" pitchFamily="18" charset="0"/>
                        </a:rPr>
                        <m:t>𝑆</m:t>
                      </m:r>
                    </m:oMath>
                  </m:oMathPara>
                </a14:m>
                <a:endParaRPr lang="pt-BR" baseline="-25000" dirty="0"/>
              </a:p>
              <a:p>
                <a:pPr marL="0" indent="0" algn="ctr">
                  <a:buNone/>
                </a:pPr>
                <a:endParaRPr lang="pt-BR" baseline="-25000" dirty="0"/>
              </a:p>
              <a:p>
                <a:r>
                  <a:rPr lang="pt-BR" dirty="0"/>
                  <a:t>O resultado é uma equação que inclui as mesmas variáveis da equação de Shockley: V</a:t>
                </a:r>
                <a:r>
                  <a:rPr lang="pt-BR" baseline="-25000" dirty="0"/>
                  <a:t>GS</a:t>
                </a:r>
                <a:r>
                  <a:rPr lang="pt-BR" dirty="0"/>
                  <a:t> e I</a:t>
                </a:r>
                <a:r>
                  <a:rPr lang="pt-BR" baseline="-25000" dirty="0"/>
                  <a:t>D</a:t>
                </a:r>
              </a:p>
            </p:txBody>
          </p:sp>
        </mc:Choice>
        <mc:Fallback xmlns="">
          <p:sp>
            <p:nvSpPr>
              <p:cNvPr id="3" name="Content Placeholder 2">
                <a:extLst>
                  <a:ext uri="{FF2B5EF4-FFF2-40B4-BE49-F238E27FC236}">
                    <a16:creationId xmlns:a16="http://schemas.microsoft.com/office/drawing/2014/main" id="{D7837C0A-A64D-4367-A96C-1D2BD435A16B}"/>
                  </a:ext>
                </a:extLst>
              </p:cNvPr>
              <p:cNvSpPr>
                <a:spLocks noGrp="1" noRot="1" noChangeAspect="1" noMove="1" noResize="1" noEditPoints="1" noAdjustHandles="1" noChangeArrowheads="1" noChangeShapeType="1" noTextEdit="1"/>
              </p:cNvSpPr>
              <p:nvPr>
                <p:ph sz="half" idx="1"/>
              </p:nvPr>
            </p:nvSpPr>
            <p:spPr>
              <a:xfrm>
                <a:off x="838199" y="1825625"/>
                <a:ext cx="7073349" cy="4351338"/>
              </a:xfrm>
              <a:blipFill>
                <a:blip r:embed="rId3"/>
                <a:stretch>
                  <a:fillRect l="-1464" t="-2101" r="-2153"/>
                </a:stretch>
              </a:blipFill>
            </p:spPr>
            <p:txBody>
              <a:bodyPr/>
              <a:lstStyle/>
              <a:p>
                <a:r>
                  <a:rPr lang="pt-BR">
                    <a:noFill/>
                  </a:rPr>
                  <a:t> </a:t>
                </a:r>
              </a:p>
            </p:txBody>
          </p:sp>
        </mc:Fallback>
      </mc:AlternateContent>
      <p:sp>
        <p:nvSpPr>
          <p:cNvPr id="4" name="Footer Placeholder 3">
            <a:extLst>
              <a:ext uri="{FF2B5EF4-FFF2-40B4-BE49-F238E27FC236}">
                <a16:creationId xmlns:a16="http://schemas.microsoft.com/office/drawing/2014/main" id="{B3763F24-4C79-468D-B6A3-14C5FF1D0A49}"/>
              </a:ext>
            </a:extLst>
          </p:cNvPr>
          <p:cNvSpPr>
            <a:spLocks noGrp="1"/>
          </p:cNvSpPr>
          <p:nvPr>
            <p:ph type="ftr" sz="quarter" idx="11"/>
          </p:nvPr>
        </p:nvSpPr>
        <p:spPr/>
        <p:txBody>
          <a:bodyPr/>
          <a:lstStyle/>
          <a:p>
            <a:r>
              <a:rPr lang="en-US" altLang="en-US"/>
              <a:t>Prof. Elyr Teixeira</a:t>
            </a:r>
            <a:endParaRPr lang="en-US" altLang="en-US" dirty="0"/>
          </a:p>
        </p:txBody>
      </p:sp>
      <p:sp>
        <p:nvSpPr>
          <p:cNvPr id="5" name="Slide Number Placeholder 4">
            <a:extLst>
              <a:ext uri="{FF2B5EF4-FFF2-40B4-BE49-F238E27FC236}">
                <a16:creationId xmlns:a16="http://schemas.microsoft.com/office/drawing/2014/main" id="{80240829-A6ED-4365-99AA-E1DDF69D6121}"/>
              </a:ext>
            </a:extLst>
          </p:cNvPr>
          <p:cNvSpPr>
            <a:spLocks noGrp="1"/>
          </p:cNvSpPr>
          <p:nvPr>
            <p:ph type="sldNum" sz="quarter" idx="12"/>
          </p:nvPr>
        </p:nvSpPr>
        <p:spPr/>
        <p:txBody>
          <a:bodyPr/>
          <a:lstStyle/>
          <a:p>
            <a:fld id="{D70E266F-DC34-4EBC-B26B-29CFE51B5C59}" type="slidenum">
              <a:rPr lang="en-US" altLang="en-US" smtClean="0"/>
              <a:pPr/>
              <a:t>145</a:t>
            </a:fld>
            <a:endParaRPr lang="en-US" altLang="en-US"/>
          </a:p>
        </p:txBody>
      </p:sp>
    </p:spTree>
    <p:extLst>
      <p:ext uri="{BB962C8B-B14F-4D97-AF65-F5344CB8AC3E}">
        <p14:creationId xmlns:p14="http://schemas.microsoft.com/office/powerpoint/2010/main" val="2666193974"/>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AD210A22-2E58-48FD-BBDC-058BA6921A70}"/>
              </a:ext>
            </a:extLst>
          </p:cNvPr>
          <p:cNvPicPr>
            <a:picLocks noChangeAspect="1"/>
          </p:cNvPicPr>
          <p:nvPr/>
        </p:nvPicPr>
        <p:blipFill>
          <a:blip r:embed="rId2"/>
          <a:stretch>
            <a:fillRect/>
          </a:stretch>
        </p:blipFill>
        <p:spPr>
          <a:xfrm>
            <a:off x="3093416" y="2476086"/>
            <a:ext cx="9096375" cy="4829175"/>
          </a:xfrm>
          <a:prstGeom prst="rect">
            <a:avLst/>
          </a:prstGeom>
        </p:spPr>
      </p:pic>
      <p:sp>
        <p:nvSpPr>
          <p:cNvPr id="2" name="Title 1">
            <a:extLst>
              <a:ext uri="{FF2B5EF4-FFF2-40B4-BE49-F238E27FC236}">
                <a16:creationId xmlns:a16="http://schemas.microsoft.com/office/drawing/2014/main" id="{0F2A7E87-AF97-4C3A-B191-7715C2DA9927}"/>
              </a:ext>
            </a:extLst>
          </p:cNvPr>
          <p:cNvSpPr>
            <a:spLocks noGrp="1"/>
          </p:cNvSpPr>
          <p:nvPr>
            <p:ph type="title"/>
          </p:nvPr>
        </p:nvSpPr>
        <p:spPr/>
        <p:txBody>
          <a:bodyPr/>
          <a:lstStyle/>
          <a:p>
            <a:r>
              <a:rPr lang="pt-BR" dirty="0"/>
              <a:t>Polarização por divisor de tensão</a:t>
            </a:r>
          </a:p>
        </p:txBody>
      </p:sp>
      <p:sp>
        <p:nvSpPr>
          <p:cNvPr id="6" name="Content Placeholder 5">
            <a:extLst>
              <a:ext uri="{FF2B5EF4-FFF2-40B4-BE49-F238E27FC236}">
                <a16:creationId xmlns:a16="http://schemas.microsoft.com/office/drawing/2014/main" id="{E22035F2-F164-47A5-BD26-779F6919B37B}"/>
              </a:ext>
            </a:extLst>
          </p:cNvPr>
          <p:cNvSpPr>
            <a:spLocks noGrp="1"/>
          </p:cNvSpPr>
          <p:nvPr>
            <p:ph sz="half" idx="1"/>
          </p:nvPr>
        </p:nvSpPr>
        <p:spPr>
          <a:xfrm>
            <a:off x="838199" y="1825625"/>
            <a:ext cx="6308036" cy="4351338"/>
          </a:xfrm>
        </p:spPr>
        <p:txBody>
          <a:bodyPr/>
          <a:lstStyle/>
          <a:p>
            <a:r>
              <a:rPr lang="pt-BR" dirty="0"/>
              <a:t>Para determinar o ponto de operação do circuito (quiescente), devemos realizar o mesmo procedimento por Autopolarização. </a:t>
            </a:r>
          </a:p>
          <a:p>
            <a:endParaRPr lang="pt-BR" dirty="0"/>
          </a:p>
          <a:p>
            <a:r>
              <a:rPr lang="pt-BR" dirty="0"/>
              <a:t>Crie a curva de transferência e depois intercepte com a reta de polarização. Essa interceptação demonstrará o ponto Q.</a:t>
            </a:r>
          </a:p>
        </p:txBody>
      </p:sp>
      <p:sp>
        <p:nvSpPr>
          <p:cNvPr id="4" name="Footer Placeholder 3">
            <a:extLst>
              <a:ext uri="{FF2B5EF4-FFF2-40B4-BE49-F238E27FC236}">
                <a16:creationId xmlns:a16="http://schemas.microsoft.com/office/drawing/2014/main" id="{B3763F24-4C79-468D-B6A3-14C5FF1D0A49}"/>
              </a:ext>
            </a:extLst>
          </p:cNvPr>
          <p:cNvSpPr>
            <a:spLocks noGrp="1"/>
          </p:cNvSpPr>
          <p:nvPr>
            <p:ph type="ftr" sz="quarter" idx="11"/>
          </p:nvPr>
        </p:nvSpPr>
        <p:spPr/>
        <p:txBody>
          <a:bodyPr/>
          <a:lstStyle/>
          <a:p>
            <a:r>
              <a:rPr lang="en-US" altLang="en-US"/>
              <a:t>Prof. Elyr Teixeira</a:t>
            </a:r>
            <a:endParaRPr lang="en-US" altLang="en-US" dirty="0"/>
          </a:p>
        </p:txBody>
      </p:sp>
      <p:sp>
        <p:nvSpPr>
          <p:cNvPr id="5" name="Slide Number Placeholder 4">
            <a:extLst>
              <a:ext uri="{FF2B5EF4-FFF2-40B4-BE49-F238E27FC236}">
                <a16:creationId xmlns:a16="http://schemas.microsoft.com/office/drawing/2014/main" id="{80240829-A6ED-4365-99AA-E1DDF69D6121}"/>
              </a:ext>
            </a:extLst>
          </p:cNvPr>
          <p:cNvSpPr>
            <a:spLocks noGrp="1"/>
          </p:cNvSpPr>
          <p:nvPr>
            <p:ph type="sldNum" sz="quarter" idx="12"/>
          </p:nvPr>
        </p:nvSpPr>
        <p:spPr/>
        <p:txBody>
          <a:bodyPr/>
          <a:lstStyle/>
          <a:p>
            <a:fld id="{D70E266F-DC34-4EBC-B26B-29CFE51B5C59}" type="slidenum">
              <a:rPr lang="en-US" altLang="en-US" smtClean="0"/>
              <a:pPr/>
              <a:t>146</a:t>
            </a:fld>
            <a:endParaRPr lang="en-US" altLang="en-US"/>
          </a:p>
        </p:txBody>
      </p:sp>
    </p:spTree>
    <p:extLst>
      <p:ext uri="{BB962C8B-B14F-4D97-AF65-F5344CB8AC3E}">
        <p14:creationId xmlns:p14="http://schemas.microsoft.com/office/powerpoint/2010/main" val="507294513"/>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2A7E87-AF97-4C3A-B191-7715C2DA9927}"/>
              </a:ext>
            </a:extLst>
          </p:cNvPr>
          <p:cNvSpPr>
            <a:spLocks noGrp="1"/>
          </p:cNvSpPr>
          <p:nvPr>
            <p:ph type="title"/>
          </p:nvPr>
        </p:nvSpPr>
        <p:spPr/>
        <p:txBody>
          <a:bodyPr/>
          <a:lstStyle/>
          <a:p>
            <a:r>
              <a:rPr lang="pt-BR" dirty="0"/>
              <a:t>Polarização por divisor de tensão</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7837C0A-A64D-4367-A96C-1D2BD435A16B}"/>
                  </a:ext>
                </a:extLst>
              </p:cNvPr>
              <p:cNvSpPr>
                <a:spLocks noGrp="1"/>
              </p:cNvSpPr>
              <p:nvPr>
                <p:ph idx="1"/>
              </p:nvPr>
            </p:nvSpPr>
            <p:spPr>
              <a:xfrm>
                <a:off x="838199" y="1825625"/>
                <a:ext cx="6959601" cy="4351338"/>
              </a:xfrm>
            </p:spPr>
            <p:txBody>
              <a:bodyPr/>
              <a:lstStyle/>
              <a:p>
                <a:r>
                  <a:rPr lang="pt-BR" dirty="0"/>
                  <a:t>Um dos pontos é fácil de ser conhecido, quando I</a:t>
                </a:r>
                <a:r>
                  <a:rPr lang="pt-BR" baseline="-25000" dirty="0"/>
                  <a:t>D</a:t>
                </a:r>
                <a:r>
                  <a:rPr lang="pt-BR" dirty="0"/>
                  <a:t> = 0 </a:t>
                </a:r>
                <a:r>
                  <a:rPr lang="pt-BR" dirty="0" err="1"/>
                  <a:t>mA.</a:t>
                </a:r>
                <a:r>
                  <a:rPr lang="pt-BR" dirty="0"/>
                  <a:t> O segundo ponto pode ser definido quando V</a:t>
                </a:r>
                <a:r>
                  <a:rPr lang="pt-BR" baseline="-25000" dirty="0"/>
                  <a:t>GS</a:t>
                </a:r>
                <a:r>
                  <a:rPr lang="pt-BR" dirty="0"/>
                  <a:t> = 0 V. </a:t>
                </a:r>
              </a:p>
              <a:p>
                <a:pPr marL="0" indent="0">
                  <a:buNone/>
                </a:pPr>
                <a14:m>
                  <m:oMathPara xmlns:m="http://schemas.openxmlformats.org/officeDocument/2006/math">
                    <m:oMathParaPr>
                      <m:jc m:val="centerGroup"/>
                    </m:oMathParaPr>
                    <m:oMath xmlns:m="http://schemas.openxmlformats.org/officeDocument/2006/math">
                      <m:r>
                        <a:rPr lang="pt-BR" i="1">
                          <a:latin typeface="Cambria Math" panose="02040503050406030204" pitchFamily="18" charset="0"/>
                        </a:rPr>
                        <m:t>𝑉</m:t>
                      </m:r>
                      <m:r>
                        <a:rPr lang="pt-BR" i="1" baseline="-25000">
                          <a:latin typeface="Cambria Math" panose="02040503050406030204" pitchFamily="18" charset="0"/>
                        </a:rPr>
                        <m:t>𝐺𝑆</m:t>
                      </m:r>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𝑉</m:t>
                          </m:r>
                        </m:e>
                        <m:sub>
                          <m:r>
                            <a:rPr lang="pt-BR" i="1">
                              <a:latin typeface="Cambria Math" panose="02040503050406030204" pitchFamily="18" charset="0"/>
                            </a:rPr>
                            <m:t>𝐺</m:t>
                          </m:r>
                        </m:sub>
                      </m:sSub>
                      <m:r>
                        <a:rPr lang="pt-BR" i="1">
                          <a:latin typeface="Cambria Math" panose="02040503050406030204" pitchFamily="18" charset="0"/>
                        </a:rPr>
                        <m:t>−</m:t>
                      </m:r>
                      <m:sSub>
                        <m:sSubPr>
                          <m:ctrlPr>
                            <a:rPr lang="pt-BR" i="1" smtClean="0">
                              <a:latin typeface="Cambria Math" panose="02040503050406030204" pitchFamily="18" charset="0"/>
                            </a:rPr>
                          </m:ctrlPr>
                        </m:sSubPr>
                        <m:e>
                          <m:r>
                            <a:rPr lang="pt-BR" b="0" i="1" smtClean="0">
                              <a:latin typeface="Cambria Math" panose="02040503050406030204" pitchFamily="18" charset="0"/>
                            </a:rPr>
                            <m:t>𝐼</m:t>
                          </m:r>
                        </m:e>
                        <m:sub>
                          <m:r>
                            <a:rPr lang="pt-BR" b="0" i="1" smtClean="0">
                              <a:latin typeface="Cambria Math" panose="02040503050406030204" pitchFamily="18" charset="0"/>
                            </a:rPr>
                            <m:t>𝐷</m:t>
                          </m:r>
                        </m:sub>
                      </m:sSub>
                      <m:r>
                        <a:rPr lang="pt-BR" i="1">
                          <a:latin typeface="Cambria Math" panose="02040503050406030204" pitchFamily="18" charset="0"/>
                        </a:rPr>
                        <m:t>𝑅</m:t>
                      </m:r>
                      <m:r>
                        <a:rPr lang="pt-BR" i="1" baseline="-25000">
                          <a:latin typeface="Cambria Math" panose="02040503050406030204" pitchFamily="18" charset="0"/>
                        </a:rPr>
                        <m:t>𝑆</m:t>
                      </m:r>
                    </m:oMath>
                  </m:oMathPara>
                </a14:m>
                <a:endParaRPr lang="pt-BR" dirty="0"/>
              </a:p>
              <a:p>
                <a:pPr marL="0" indent="0">
                  <a:buNone/>
                </a:pPr>
                <a14:m>
                  <m:oMathPara xmlns:m="http://schemas.openxmlformats.org/officeDocument/2006/math">
                    <m:oMathParaPr>
                      <m:jc m:val="centerGroup"/>
                    </m:oMathParaPr>
                    <m:oMath xmlns:m="http://schemas.openxmlformats.org/officeDocument/2006/math">
                      <m:r>
                        <a:rPr lang="pt-BR" b="0" i="0" smtClean="0">
                          <a:latin typeface="Cambria Math" panose="02040503050406030204" pitchFamily="18" charset="0"/>
                        </a:rPr>
                        <m:t>0=</m:t>
                      </m:r>
                      <m:sSub>
                        <m:sSubPr>
                          <m:ctrlPr>
                            <a:rPr lang="pt-BR" i="1">
                              <a:latin typeface="Cambria Math" panose="02040503050406030204" pitchFamily="18" charset="0"/>
                            </a:rPr>
                          </m:ctrlPr>
                        </m:sSubPr>
                        <m:e>
                          <m:r>
                            <a:rPr lang="pt-BR" i="1">
                              <a:latin typeface="Cambria Math" panose="02040503050406030204" pitchFamily="18" charset="0"/>
                            </a:rPr>
                            <m:t>𝑉</m:t>
                          </m:r>
                        </m:e>
                        <m:sub>
                          <m:r>
                            <a:rPr lang="pt-BR" i="1">
                              <a:latin typeface="Cambria Math" panose="02040503050406030204" pitchFamily="18" charset="0"/>
                            </a:rPr>
                            <m:t>𝐺</m:t>
                          </m:r>
                        </m:sub>
                      </m:sSub>
                      <m:r>
                        <a:rPr lang="pt-BR" i="1">
                          <a:latin typeface="Cambria Math" panose="02040503050406030204" pitchFamily="18" charset="0"/>
                        </a:rPr>
                        <m:t>−</m:t>
                      </m:r>
                      <m:sSub>
                        <m:sSubPr>
                          <m:ctrlPr>
                            <a:rPr lang="pt-BR" i="1" smtClean="0">
                              <a:latin typeface="Cambria Math" panose="02040503050406030204" pitchFamily="18" charset="0"/>
                            </a:rPr>
                          </m:ctrlPr>
                        </m:sSubPr>
                        <m:e>
                          <m:r>
                            <a:rPr lang="pt-BR" b="0" i="1" smtClean="0">
                              <a:latin typeface="Cambria Math" panose="02040503050406030204" pitchFamily="18" charset="0"/>
                            </a:rPr>
                            <m:t>𝐼</m:t>
                          </m:r>
                        </m:e>
                        <m:sub>
                          <m:r>
                            <a:rPr lang="pt-BR" b="0" i="1" smtClean="0">
                              <a:latin typeface="Cambria Math" panose="02040503050406030204" pitchFamily="18" charset="0"/>
                            </a:rPr>
                            <m:t>𝐷</m:t>
                          </m:r>
                        </m:sub>
                      </m:sSub>
                      <m:r>
                        <a:rPr lang="pt-BR" i="1">
                          <a:latin typeface="Cambria Math" panose="02040503050406030204" pitchFamily="18" charset="0"/>
                        </a:rPr>
                        <m:t>𝑅</m:t>
                      </m:r>
                      <m:r>
                        <a:rPr lang="pt-BR" i="1" baseline="-25000">
                          <a:latin typeface="Cambria Math" panose="02040503050406030204" pitchFamily="18" charset="0"/>
                        </a:rPr>
                        <m:t>𝑆</m:t>
                      </m:r>
                    </m:oMath>
                  </m:oMathPara>
                </a14:m>
                <a:endParaRPr lang="pt-BR" baseline="-25000" dirty="0"/>
              </a:p>
              <a:p>
                <a:pPr marL="0" indent="0" algn="ctr">
                  <a:buNone/>
                </a:pPr>
                <a14:m>
                  <m:oMath xmlns:m="http://schemas.openxmlformats.org/officeDocument/2006/math">
                    <m:r>
                      <a:rPr lang="pt-BR" sz="2800" b="0" i="1" smtClean="0">
                        <a:latin typeface="Cambria Math" panose="02040503050406030204" pitchFamily="18" charset="0"/>
                      </a:rPr>
                      <m:t>𝐼</m:t>
                    </m:r>
                    <m:r>
                      <a:rPr lang="pt-BR" sz="2800" b="0" i="1" baseline="-25000" smtClean="0">
                        <a:latin typeface="Cambria Math" panose="02040503050406030204" pitchFamily="18" charset="0"/>
                      </a:rPr>
                      <m:t>𝐷</m:t>
                    </m:r>
                    <m:r>
                      <a:rPr lang="pt-BR" sz="2800" b="0" i="1" smtClean="0">
                        <a:latin typeface="Cambria Math" panose="02040503050406030204" pitchFamily="18" charset="0"/>
                      </a:rPr>
                      <m:t>=</m:t>
                    </m:r>
                    <m:d>
                      <m:dPr>
                        <m:begChr m:val=""/>
                        <m:endChr m:val="|"/>
                        <m:ctrlPr>
                          <a:rPr lang="pt-BR" sz="2800" b="0" i="1" smtClean="0">
                            <a:latin typeface="Cambria Math" panose="02040503050406030204" pitchFamily="18" charset="0"/>
                          </a:rPr>
                        </m:ctrlPr>
                      </m:dPr>
                      <m:e>
                        <m:f>
                          <m:fPr>
                            <m:ctrlPr>
                              <a:rPr lang="pt-BR" sz="2800" b="0" i="1" smtClean="0">
                                <a:latin typeface="Cambria Math" panose="02040503050406030204" pitchFamily="18" charset="0"/>
                              </a:rPr>
                            </m:ctrlPr>
                          </m:fPr>
                          <m:num>
                            <m:r>
                              <a:rPr lang="pt-BR" sz="2800" b="0" i="1" smtClean="0">
                                <a:latin typeface="Cambria Math" panose="02040503050406030204" pitchFamily="18" charset="0"/>
                              </a:rPr>
                              <m:t>𝑉</m:t>
                            </m:r>
                            <m:r>
                              <a:rPr lang="pt-BR" sz="2800" b="0" i="1" baseline="-25000" smtClean="0">
                                <a:latin typeface="Cambria Math" panose="02040503050406030204" pitchFamily="18" charset="0"/>
                              </a:rPr>
                              <m:t>𝐺</m:t>
                            </m:r>
                          </m:num>
                          <m:den>
                            <m:r>
                              <a:rPr lang="pt-BR" sz="2800" b="0" i="1" smtClean="0">
                                <a:latin typeface="Cambria Math" panose="02040503050406030204" pitchFamily="18" charset="0"/>
                              </a:rPr>
                              <m:t>𝑅</m:t>
                            </m:r>
                            <m:r>
                              <a:rPr lang="pt-BR" sz="2800" b="0" i="1" baseline="-25000" smtClean="0">
                                <a:latin typeface="Cambria Math" panose="02040503050406030204" pitchFamily="18" charset="0"/>
                              </a:rPr>
                              <m:t>𝑆</m:t>
                            </m:r>
                          </m:den>
                        </m:f>
                      </m:e>
                    </m:d>
                    <m:r>
                      <a:rPr lang="pt-BR" sz="2800" b="0" i="1" smtClean="0">
                        <a:latin typeface="Cambria Math" panose="02040503050406030204" pitchFamily="18" charset="0"/>
                      </a:rPr>
                      <m:t>𝑉</m:t>
                    </m:r>
                  </m:oMath>
                </a14:m>
                <a:r>
                  <a:rPr lang="pt-BR" baseline="-25000" dirty="0"/>
                  <a:t>GS</a:t>
                </a:r>
                <a:r>
                  <a:rPr lang="pt-BR" dirty="0"/>
                  <a:t> = 0 V</a:t>
                </a:r>
              </a:p>
              <a:p>
                <a:pPr marL="0" indent="0">
                  <a:buNone/>
                </a:pPr>
                <a:endParaRPr lang="pt-BR" dirty="0"/>
              </a:p>
              <a:p>
                <a:pPr marL="0" indent="0">
                  <a:buNone/>
                </a:pPr>
                <a:endParaRPr lang="pt-BR" dirty="0"/>
              </a:p>
            </p:txBody>
          </p:sp>
        </mc:Choice>
        <mc:Fallback xmlns="">
          <p:sp>
            <p:nvSpPr>
              <p:cNvPr id="3" name="Content Placeholder 2">
                <a:extLst>
                  <a:ext uri="{FF2B5EF4-FFF2-40B4-BE49-F238E27FC236}">
                    <a16:creationId xmlns:a16="http://schemas.microsoft.com/office/drawing/2014/main" id="{D7837C0A-A64D-4367-A96C-1D2BD435A16B}"/>
                  </a:ext>
                </a:extLst>
              </p:cNvPr>
              <p:cNvSpPr>
                <a:spLocks noGrp="1" noRot="1" noChangeAspect="1" noMove="1" noResize="1" noEditPoints="1" noAdjustHandles="1" noChangeArrowheads="1" noChangeShapeType="1" noTextEdit="1"/>
              </p:cNvSpPr>
              <p:nvPr>
                <p:ph idx="1"/>
              </p:nvPr>
            </p:nvSpPr>
            <p:spPr>
              <a:xfrm>
                <a:off x="838199" y="1825625"/>
                <a:ext cx="6959601" cy="4351338"/>
              </a:xfrm>
              <a:blipFill>
                <a:blip r:embed="rId2"/>
                <a:stretch>
                  <a:fillRect l="-1313" t="-420" r="-1226"/>
                </a:stretch>
              </a:blipFill>
            </p:spPr>
            <p:txBody>
              <a:bodyPr/>
              <a:lstStyle/>
              <a:p>
                <a:r>
                  <a:rPr lang="pt-BR">
                    <a:noFill/>
                  </a:rPr>
                  <a:t> </a:t>
                </a:r>
              </a:p>
            </p:txBody>
          </p:sp>
        </mc:Fallback>
      </mc:AlternateContent>
      <p:sp>
        <p:nvSpPr>
          <p:cNvPr id="4" name="Footer Placeholder 3">
            <a:extLst>
              <a:ext uri="{FF2B5EF4-FFF2-40B4-BE49-F238E27FC236}">
                <a16:creationId xmlns:a16="http://schemas.microsoft.com/office/drawing/2014/main" id="{B3763F24-4C79-468D-B6A3-14C5FF1D0A49}"/>
              </a:ext>
            </a:extLst>
          </p:cNvPr>
          <p:cNvSpPr>
            <a:spLocks noGrp="1"/>
          </p:cNvSpPr>
          <p:nvPr>
            <p:ph type="ftr" sz="quarter" idx="11"/>
          </p:nvPr>
        </p:nvSpPr>
        <p:spPr/>
        <p:txBody>
          <a:bodyPr/>
          <a:lstStyle/>
          <a:p>
            <a:r>
              <a:rPr lang="en-US" altLang="en-US"/>
              <a:t>Prof. Elyr Teixeira</a:t>
            </a:r>
            <a:endParaRPr lang="en-US" altLang="en-US" dirty="0"/>
          </a:p>
        </p:txBody>
      </p:sp>
      <p:sp>
        <p:nvSpPr>
          <p:cNvPr id="5" name="Slide Number Placeholder 4">
            <a:extLst>
              <a:ext uri="{FF2B5EF4-FFF2-40B4-BE49-F238E27FC236}">
                <a16:creationId xmlns:a16="http://schemas.microsoft.com/office/drawing/2014/main" id="{80240829-A6ED-4365-99AA-E1DDF69D6121}"/>
              </a:ext>
            </a:extLst>
          </p:cNvPr>
          <p:cNvSpPr>
            <a:spLocks noGrp="1"/>
          </p:cNvSpPr>
          <p:nvPr>
            <p:ph type="sldNum" sz="quarter" idx="12"/>
          </p:nvPr>
        </p:nvSpPr>
        <p:spPr/>
        <p:txBody>
          <a:bodyPr/>
          <a:lstStyle/>
          <a:p>
            <a:fld id="{D70E266F-DC34-4EBC-B26B-29CFE51B5C59}" type="slidenum">
              <a:rPr lang="en-US" altLang="en-US" smtClean="0"/>
              <a:pPr/>
              <a:t>147</a:t>
            </a:fld>
            <a:endParaRPr lang="en-US" altLang="en-US"/>
          </a:p>
        </p:txBody>
      </p:sp>
    </p:spTree>
    <p:extLst>
      <p:ext uri="{BB962C8B-B14F-4D97-AF65-F5344CB8AC3E}">
        <p14:creationId xmlns:p14="http://schemas.microsoft.com/office/powerpoint/2010/main" val="1875769326"/>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49ADFD2B-9919-4455-9306-349BAFC519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47733" y="2501900"/>
            <a:ext cx="9006167" cy="47847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a:extLst>
              <a:ext uri="{FF2B5EF4-FFF2-40B4-BE49-F238E27FC236}">
                <a16:creationId xmlns:a16="http://schemas.microsoft.com/office/drawing/2014/main" id="{0F2A7E87-AF97-4C3A-B191-7715C2DA9927}"/>
              </a:ext>
            </a:extLst>
          </p:cNvPr>
          <p:cNvSpPr>
            <a:spLocks noGrp="1"/>
          </p:cNvSpPr>
          <p:nvPr>
            <p:ph type="title"/>
          </p:nvPr>
        </p:nvSpPr>
        <p:spPr/>
        <p:txBody>
          <a:bodyPr/>
          <a:lstStyle/>
          <a:p>
            <a:r>
              <a:rPr lang="pt-BR" dirty="0"/>
              <a:t>Polarização por divisor de tensão</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7837C0A-A64D-4367-A96C-1D2BD435A16B}"/>
                  </a:ext>
                </a:extLst>
              </p:cNvPr>
              <p:cNvSpPr>
                <a:spLocks noGrp="1"/>
              </p:cNvSpPr>
              <p:nvPr>
                <p:ph idx="1"/>
              </p:nvPr>
            </p:nvSpPr>
            <p:spPr>
              <a:xfrm>
                <a:off x="838199" y="1825625"/>
                <a:ext cx="6959601" cy="4351338"/>
              </a:xfrm>
            </p:spPr>
            <p:txBody>
              <a:bodyPr/>
              <a:lstStyle/>
              <a:p>
                <a:r>
                  <a:rPr lang="pt-BR" dirty="0"/>
                  <a:t>Um dos pontos é fácil de ser conhecido, quando I</a:t>
                </a:r>
                <a:r>
                  <a:rPr lang="pt-BR" baseline="-25000" dirty="0"/>
                  <a:t>D</a:t>
                </a:r>
                <a:r>
                  <a:rPr lang="pt-BR" dirty="0"/>
                  <a:t> = 0 </a:t>
                </a:r>
                <a:r>
                  <a:rPr lang="pt-BR" dirty="0" err="1"/>
                  <a:t>mA.</a:t>
                </a:r>
                <a:r>
                  <a:rPr lang="pt-BR" dirty="0"/>
                  <a:t> O segundo ponto pode ser definido quando V</a:t>
                </a:r>
                <a:r>
                  <a:rPr lang="pt-BR" baseline="-25000" dirty="0"/>
                  <a:t>GS</a:t>
                </a:r>
                <a:r>
                  <a:rPr lang="pt-BR" dirty="0"/>
                  <a:t> = 0 V. </a:t>
                </a:r>
              </a:p>
              <a:p>
                <a:pPr marL="0" indent="0">
                  <a:buNone/>
                </a:pPr>
                <a14:m>
                  <m:oMathPara xmlns:m="http://schemas.openxmlformats.org/officeDocument/2006/math">
                    <m:oMathParaPr>
                      <m:jc m:val="centerGroup"/>
                    </m:oMathParaPr>
                    <m:oMath xmlns:m="http://schemas.openxmlformats.org/officeDocument/2006/math">
                      <m:r>
                        <a:rPr lang="pt-BR" i="1">
                          <a:latin typeface="Cambria Math" panose="02040503050406030204" pitchFamily="18" charset="0"/>
                        </a:rPr>
                        <m:t>𝑉</m:t>
                      </m:r>
                      <m:r>
                        <a:rPr lang="pt-BR" i="1" baseline="-25000">
                          <a:latin typeface="Cambria Math" panose="02040503050406030204" pitchFamily="18" charset="0"/>
                        </a:rPr>
                        <m:t>𝐺𝑆</m:t>
                      </m:r>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𝑉</m:t>
                          </m:r>
                        </m:e>
                        <m:sub>
                          <m:r>
                            <a:rPr lang="pt-BR" i="1">
                              <a:latin typeface="Cambria Math" panose="02040503050406030204" pitchFamily="18" charset="0"/>
                            </a:rPr>
                            <m:t>𝐺</m:t>
                          </m:r>
                        </m:sub>
                      </m:sSub>
                      <m:r>
                        <a:rPr lang="pt-BR" i="1">
                          <a:latin typeface="Cambria Math" panose="02040503050406030204" pitchFamily="18" charset="0"/>
                        </a:rPr>
                        <m:t>−</m:t>
                      </m:r>
                      <m:sSub>
                        <m:sSubPr>
                          <m:ctrlPr>
                            <a:rPr lang="pt-BR" i="1" smtClean="0">
                              <a:latin typeface="Cambria Math" panose="02040503050406030204" pitchFamily="18" charset="0"/>
                            </a:rPr>
                          </m:ctrlPr>
                        </m:sSubPr>
                        <m:e>
                          <m:r>
                            <a:rPr lang="pt-BR" b="0" i="1" smtClean="0">
                              <a:latin typeface="Cambria Math" panose="02040503050406030204" pitchFamily="18" charset="0"/>
                            </a:rPr>
                            <m:t>𝐼</m:t>
                          </m:r>
                        </m:e>
                        <m:sub>
                          <m:r>
                            <a:rPr lang="pt-BR" b="0" i="1" smtClean="0">
                              <a:latin typeface="Cambria Math" panose="02040503050406030204" pitchFamily="18" charset="0"/>
                            </a:rPr>
                            <m:t>𝐷</m:t>
                          </m:r>
                        </m:sub>
                      </m:sSub>
                      <m:r>
                        <a:rPr lang="pt-BR" i="1">
                          <a:latin typeface="Cambria Math" panose="02040503050406030204" pitchFamily="18" charset="0"/>
                        </a:rPr>
                        <m:t>𝑅</m:t>
                      </m:r>
                      <m:r>
                        <a:rPr lang="pt-BR" i="1" baseline="-25000">
                          <a:latin typeface="Cambria Math" panose="02040503050406030204" pitchFamily="18" charset="0"/>
                        </a:rPr>
                        <m:t>𝑆</m:t>
                      </m:r>
                    </m:oMath>
                  </m:oMathPara>
                </a14:m>
                <a:endParaRPr lang="pt-BR" dirty="0"/>
              </a:p>
              <a:p>
                <a:pPr marL="0" indent="0">
                  <a:buNone/>
                </a:pPr>
                <a14:m>
                  <m:oMathPara xmlns:m="http://schemas.openxmlformats.org/officeDocument/2006/math">
                    <m:oMathParaPr>
                      <m:jc m:val="centerGroup"/>
                    </m:oMathParaPr>
                    <m:oMath xmlns:m="http://schemas.openxmlformats.org/officeDocument/2006/math">
                      <m:r>
                        <a:rPr lang="pt-BR" b="0" i="0" smtClean="0">
                          <a:latin typeface="Cambria Math" panose="02040503050406030204" pitchFamily="18" charset="0"/>
                        </a:rPr>
                        <m:t>0=</m:t>
                      </m:r>
                      <m:sSub>
                        <m:sSubPr>
                          <m:ctrlPr>
                            <a:rPr lang="pt-BR" i="1">
                              <a:latin typeface="Cambria Math" panose="02040503050406030204" pitchFamily="18" charset="0"/>
                            </a:rPr>
                          </m:ctrlPr>
                        </m:sSubPr>
                        <m:e>
                          <m:r>
                            <a:rPr lang="pt-BR" i="1">
                              <a:latin typeface="Cambria Math" panose="02040503050406030204" pitchFamily="18" charset="0"/>
                            </a:rPr>
                            <m:t>𝑉</m:t>
                          </m:r>
                        </m:e>
                        <m:sub>
                          <m:r>
                            <a:rPr lang="pt-BR" i="1">
                              <a:latin typeface="Cambria Math" panose="02040503050406030204" pitchFamily="18" charset="0"/>
                            </a:rPr>
                            <m:t>𝐺</m:t>
                          </m:r>
                        </m:sub>
                      </m:sSub>
                      <m:r>
                        <a:rPr lang="pt-BR" i="1">
                          <a:latin typeface="Cambria Math" panose="02040503050406030204" pitchFamily="18" charset="0"/>
                        </a:rPr>
                        <m:t>−</m:t>
                      </m:r>
                      <m:sSub>
                        <m:sSubPr>
                          <m:ctrlPr>
                            <a:rPr lang="pt-BR" i="1" smtClean="0">
                              <a:latin typeface="Cambria Math" panose="02040503050406030204" pitchFamily="18" charset="0"/>
                            </a:rPr>
                          </m:ctrlPr>
                        </m:sSubPr>
                        <m:e>
                          <m:r>
                            <a:rPr lang="pt-BR" b="0" i="1" smtClean="0">
                              <a:latin typeface="Cambria Math" panose="02040503050406030204" pitchFamily="18" charset="0"/>
                            </a:rPr>
                            <m:t>𝐼</m:t>
                          </m:r>
                        </m:e>
                        <m:sub>
                          <m:r>
                            <a:rPr lang="pt-BR" b="0" i="1" smtClean="0">
                              <a:latin typeface="Cambria Math" panose="02040503050406030204" pitchFamily="18" charset="0"/>
                            </a:rPr>
                            <m:t>𝐷</m:t>
                          </m:r>
                        </m:sub>
                      </m:sSub>
                      <m:r>
                        <a:rPr lang="pt-BR" i="1">
                          <a:latin typeface="Cambria Math" panose="02040503050406030204" pitchFamily="18" charset="0"/>
                        </a:rPr>
                        <m:t>𝑅</m:t>
                      </m:r>
                      <m:r>
                        <a:rPr lang="pt-BR" i="1" baseline="-25000">
                          <a:latin typeface="Cambria Math" panose="02040503050406030204" pitchFamily="18" charset="0"/>
                        </a:rPr>
                        <m:t>𝑆</m:t>
                      </m:r>
                    </m:oMath>
                  </m:oMathPara>
                </a14:m>
                <a:endParaRPr lang="pt-BR" baseline="-25000" dirty="0"/>
              </a:p>
              <a:p>
                <a:pPr marL="0" indent="0" algn="ctr">
                  <a:buNone/>
                </a:pPr>
                <a14:m>
                  <m:oMath xmlns:m="http://schemas.openxmlformats.org/officeDocument/2006/math">
                    <m:r>
                      <a:rPr lang="pt-BR" sz="2800" b="0" i="1" smtClean="0">
                        <a:latin typeface="Cambria Math" panose="02040503050406030204" pitchFamily="18" charset="0"/>
                      </a:rPr>
                      <m:t>𝐼</m:t>
                    </m:r>
                    <m:r>
                      <a:rPr lang="pt-BR" sz="2800" b="0" i="1" baseline="-25000" smtClean="0">
                        <a:latin typeface="Cambria Math" panose="02040503050406030204" pitchFamily="18" charset="0"/>
                      </a:rPr>
                      <m:t>𝐷</m:t>
                    </m:r>
                    <m:r>
                      <a:rPr lang="pt-BR" sz="2800" b="0" i="1" smtClean="0">
                        <a:latin typeface="Cambria Math" panose="02040503050406030204" pitchFamily="18" charset="0"/>
                      </a:rPr>
                      <m:t>=</m:t>
                    </m:r>
                    <m:d>
                      <m:dPr>
                        <m:begChr m:val=""/>
                        <m:endChr m:val="|"/>
                        <m:ctrlPr>
                          <a:rPr lang="pt-BR" sz="2800" b="0" i="1" smtClean="0">
                            <a:latin typeface="Cambria Math" panose="02040503050406030204" pitchFamily="18" charset="0"/>
                          </a:rPr>
                        </m:ctrlPr>
                      </m:dPr>
                      <m:e>
                        <m:f>
                          <m:fPr>
                            <m:ctrlPr>
                              <a:rPr lang="pt-BR" sz="2800" b="0" i="1" smtClean="0">
                                <a:latin typeface="Cambria Math" panose="02040503050406030204" pitchFamily="18" charset="0"/>
                              </a:rPr>
                            </m:ctrlPr>
                          </m:fPr>
                          <m:num>
                            <m:r>
                              <a:rPr lang="pt-BR" sz="2800" b="0" i="1" smtClean="0">
                                <a:latin typeface="Cambria Math" panose="02040503050406030204" pitchFamily="18" charset="0"/>
                              </a:rPr>
                              <m:t>𝑉</m:t>
                            </m:r>
                            <m:r>
                              <a:rPr lang="pt-BR" sz="2800" b="0" i="1" baseline="-25000" smtClean="0">
                                <a:latin typeface="Cambria Math" panose="02040503050406030204" pitchFamily="18" charset="0"/>
                              </a:rPr>
                              <m:t>𝐺</m:t>
                            </m:r>
                          </m:num>
                          <m:den>
                            <m:r>
                              <a:rPr lang="pt-BR" sz="2800" b="0" i="1" smtClean="0">
                                <a:latin typeface="Cambria Math" panose="02040503050406030204" pitchFamily="18" charset="0"/>
                              </a:rPr>
                              <m:t>𝑅</m:t>
                            </m:r>
                            <m:r>
                              <a:rPr lang="pt-BR" sz="2800" b="0" i="1" baseline="-25000" smtClean="0">
                                <a:latin typeface="Cambria Math" panose="02040503050406030204" pitchFamily="18" charset="0"/>
                              </a:rPr>
                              <m:t>𝑆</m:t>
                            </m:r>
                          </m:den>
                        </m:f>
                      </m:e>
                    </m:d>
                    <m:r>
                      <a:rPr lang="pt-BR" sz="2800" b="0" i="1" smtClean="0">
                        <a:latin typeface="Cambria Math" panose="02040503050406030204" pitchFamily="18" charset="0"/>
                      </a:rPr>
                      <m:t>𝑉</m:t>
                    </m:r>
                  </m:oMath>
                </a14:m>
                <a:r>
                  <a:rPr lang="pt-BR" baseline="-25000" dirty="0"/>
                  <a:t>GS</a:t>
                </a:r>
                <a:r>
                  <a:rPr lang="pt-BR" dirty="0"/>
                  <a:t> = 0 V</a:t>
                </a:r>
              </a:p>
              <a:p>
                <a:pPr marL="0" indent="0">
                  <a:buNone/>
                </a:pPr>
                <a:endParaRPr lang="pt-BR" dirty="0"/>
              </a:p>
              <a:p>
                <a:pPr marL="0" indent="0">
                  <a:buNone/>
                </a:pPr>
                <a:endParaRPr lang="pt-BR" dirty="0"/>
              </a:p>
            </p:txBody>
          </p:sp>
        </mc:Choice>
        <mc:Fallback xmlns="">
          <p:sp>
            <p:nvSpPr>
              <p:cNvPr id="3" name="Content Placeholder 2">
                <a:extLst>
                  <a:ext uri="{FF2B5EF4-FFF2-40B4-BE49-F238E27FC236}">
                    <a16:creationId xmlns:a16="http://schemas.microsoft.com/office/drawing/2014/main" id="{D7837C0A-A64D-4367-A96C-1D2BD435A16B}"/>
                  </a:ext>
                </a:extLst>
              </p:cNvPr>
              <p:cNvSpPr>
                <a:spLocks noGrp="1" noRot="1" noChangeAspect="1" noMove="1" noResize="1" noEditPoints="1" noAdjustHandles="1" noChangeArrowheads="1" noChangeShapeType="1" noTextEdit="1"/>
              </p:cNvSpPr>
              <p:nvPr>
                <p:ph idx="1"/>
              </p:nvPr>
            </p:nvSpPr>
            <p:spPr>
              <a:xfrm>
                <a:off x="838199" y="1825625"/>
                <a:ext cx="6959601" cy="4351338"/>
              </a:xfrm>
              <a:blipFill>
                <a:blip r:embed="rId3"/>
                <a:stretch>
                  <a:fillRect l="-1313" t="-420" r="-1226"/>
                </a:stretch>
              </a:blipFill>
            </p:spPr>
            <p:txBody>
              <a:bodyPr/>
              <a:lstStyle/>
              <a:p>
                <a:r>
                  <a:rPr lang="pt-BR">
                    <a:noFill/>
                  </a:rPr>
                  <a:t> </a:t>
                </a:r>
              </a:p>
            </p:txBody>
          </p:sp>
        </mc:Fallback>
      </mc:AlternateContent>
      <p:sp>
        <p:nvSpPr>
          <p:cNvPr id="4" name="Footer Placeholder 3">
            <a:extLst>
              <a:ext uri="{FF2B5EF4-FFF2-40B4-BE49-F238E27FC236}">
                <a16:creationId xmlns:a16="http://schemas.microsoft.com/office/drawing/2014/main" id="{B3763F24-4C79-468D-B6A3-14C5FF1D0A49}"/>
              </a:ext>
            </a:extLst>
          </p:cNvPr>
          <p:cNvSpPr>
            <a:spLocks noGrp="1"/>
          </p:cNvSpPr>
          <p:nvPr>
            <p:ph type="ftr" sz="quarter" idx="11"/>
          </p:nvPr>
        </p:nvSpPr>
        <p:spPr/>
        <p:txBody>
          <a:bodyPr/>
          <a:lstStyle/>
          <a:p>
            <a:r>
              <a:rPr lang="en-US" altLang="en-US"/>
              <a:t>Prof. Elyr Teixeira</a:t>
            </a:r>
            <a:endParaRPr lang="en-US" altLang="en-US" dirty="0"/>
          </a:p>
        </p:txBody>
      </p:sp>
      <p:sp>
        <p:nvSpPr>
          <p:cNvPr id="5" name="Slide Number Placeholder 4">
            <a:extLst>
              <a:ext uri="{FF2B5EF4-FFF2-40B4-BE49-F238E27FC236}">
                <a16:creationId xmlns:a16="http://schemas.microsoft.com/office/drawing/2014/main" id="{80240829-A6ED-4365-99AA-E1DDF69D6121}"/>
              </a:ext>
            </a:extLst>
          </p:cNvPr>
          <p:cNvSpPr>
            <a:spLocks noGrp="1"/>
          </p:cNvSpPr>
          <p:nvPr>
            <p:ph type="sldNum" sz="quarter" idx="12"/>
          </p:nvPr>
        </p:nvSpPr>
        <p:spPr/>
        <p:txBody>
          <a:bodyPr/>
          <a:lstStyle/>
          <a:p>
            <a:fld id="{D70E266F-DC34-4EBC-B26B-29CFE51B5C59}" type="slidenum">
              <a:rPr lang="en-US" altLang="en-US" smtClean="0"/>
              <a:pPr/>
              <a:t>148</a:t>
            </a:fld>
            <a:endParaRPr lang="en-US" altLang="en-US"/>
          </a:p>
        </p:txBody>
      </p:sp>
    </p:spTree>
    <p:extLst>
      <p:ext uri="{BB962C8B-B14F-4D97-AF65-F5344CB8AC3E}">
        <p14:creationId xmlns:p14="http://schemas.microsoft.com/office/powerpoint/2010/main" val="1281333222"/>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49ADFD2B-9919-4455-9306-349BAFC519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47733" y="2501900"/>
            <a:ext cx="9006167" cy="47847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a:extLst>
              <a:ext uri="{FF2B5EF4-FFF2-40B4-BE49-F238E27FC236}">
                <a16:creationId xmlns:a16="http://schemas.microsoft.com/office/drawing/2014/main" id="{0F2A7E87-AF97-4C3A-B191-7715C2DA9927}"/>
              </a:ext>
            </a:extLst>
          </p:cNvPr>
          <p:cNvSpPr>
            <a:spLocks noGrp="1"/>
          </p:cNvSpPr>
          <p:nvPr>
            <p:ph type="title"/>
          </p:nvPr>
        </p:nvSpPr>
        <p:spPr/>
        <p:txBody>
          <a:bodyPr/>
          <a:lstStyle/>
          <a:p>
            <a:r>
              <a:rPr lang="pt-BR" dirty="0"/>
              <a:t>Polarização por divisor de tensão</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7837C0A-A64D-4367-A96C-1D2BD435A16B}"/>
                  </a:ext>
                </a:extLst>
              </p:cNvPr>
              <p:cNvSpPr>
                <a:spLocks noGrp="1"/>
              </p:cNvSpPr>
              <p:nvPr>
                <p:ph idx="1"/>
              </p:nvPr>
            </p:nvSpPr>
            <p:spPr>
              <a:xfrm>
                <a:off x="838199" y="1825625"/>
                <a:ext cx="6959601" cy="4351338"/>
              </a:xfrm>
            </p:spPr>
            <p:txBody>
              <a:bodyPr/>
              <a:lstStyle/>
              <a:p>
                <a:r>
                  <a:rPr lang="pt-BR" dirty="0"/>
                  <a:t>Um dos pontos é fácil de ser conhecido, quando I</a:t>
                </a:r>
                <a:r>
                  <a:rPr lang="pt-BR" baseline="-25000" dirty="0"/>
                  <a:t>D</a:t>
                </a:r>
                <a:r>
                  <a:rPr lang="pt-BR" dirty="0"/>
                  <a:t> = 0 </a:t>
                </a:r>
                <a:r>
                  <a:rPr lang="pt-BR" dirty="0" err="1"/>
                  <a:t>mA.</a:t>
                </a:r>
                <a:r>
                  <a:rPr lang="pt-BR" dirty="0"/>
                  <a:t> O segundo ponto pode ser definido quando V</a:t>
                </a:r>
                <a:r>
                  <a:rPr lang="pt-BR" baseline="-25000" dirty="0"/>
                  <a:t>GS</a:t>
                </a:r>
                <a:r>
                  <a:rPr lang="pt-BR" dirty="0"/>
                  <a:t> = 0 V. </a:t>
                </a:r>
              </a:p>
              <a:p>
                <a:pPr marL="0" indent="0">
                  <a:buNone/>
                </a:pPr>
                <a14:m>
                  <m:oMathPara xmlns:m="http://schemas.openxmlformats.org/officeDocument/2006/math">
                    <m:oMathParaPr>
                      <m:jc m:val="centerGroup"/>
                    </m:oMathParaPr>
                    <m:oMath xmlns:m="http://schemas.openxmlformats.org/officeDocument/2006/math">
                      <m:r>
                        <a:rPr lang="pt-BR" i="1">
                          <a:latin typeface="Cambria Math" panose="02040503050406030204" pitchFamily="18" charset="0"/>
                        </a:rPr>
                        <m:t>𝑉</m:t>
                      </m:r>
                      <m:r>
                        <a:rPr lang="pt-BR" i="1" baseline="-25000">
                          <a:latin typeface="Cambria Math" panose="02040503050406030204" pitchFamily="18" charset="0"/>
                        </a:rPr>
                        <m:t>𝐺𝑆</m:t>
                      </m:r>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𝑉</m:t>
                          </m:r>
                        </m:e>
                        <m:sub>
                          <m:r>
                            <a:rPr lang="pt-BR" i="1">
                              <a:latin typeface="Cambria Math" panose="02040503050406030204" pitchFamily="18" charset="0"/>
                            </a:rPr>
                            <m:t>𝐺</m:t>
                          </m:r>
                        </m:sub>
                      </m:sSub>
                      <m:r>
                        <a:rPr lang="pt-BR" i="1">
                          <a:latin typeface="Cambria Math" panose="02040503050406030204" pitchFamily="18" charset="0"/>
                        </a:rPr>
                        <m:t>−</m:t>
                      </m:r>
                      <m:sSub>
                        <m:sSubPr>
                          <m:ctrlPr>
                            <a:rPr lang="pt-BR" i="1" smtClean="0">
                              <a:latin typeface="Cambria Math" panose="02040503050406030204" pitchFamily="18" charset="0"/>
                            </a:rPr>
                          </m:ctrlPr>
                        </m:sSubPr>
                        <m:e>
                          <m:r>
                            <a:rPr lang="pt-BR" b="0" i="1" smtClean="0">
                              <a:latin typeface="Cambria Math" panose="02040503050406030204" pitchFamily="18" charset="0"/>
                            </a:rPr>
                            <m:t>𝐼</m:t>
                          </m:r>
                        </m:e>
                        <m:sub>
                          <m:r>
                            <a:rPr lang="pt-BR" b="0" i="1" smtClean="0">
                              <a:latin typeface="Cambria Math" panose="02040503050406030204" pitchFamily="18" charset="0"/>
                            </a:rPr>
                            <m:t>𝐷</m:t>
                          </m:r>
                        </m:sub>
                      </m:sSub>
                      <m:r>
                        <a:rPr lang="pt-BR" i="1">
                          <a:latin typeface="Cambria Math" panose="02040503050406030204" pitchFamily="18" charset="0"/>
                        </a:rPr>
                        <m:t>𝑅</m:t>
                      </m:r>
                      <m:r>
                        <a:rPr lang="pt-BR" i="1" baseline="-25000">
                          <a:latin typeface="Cambria Math" panose="02040503050406030204" pitchFamily="18" charset="0"/>
                        </a:rPr>
                        <m:t>𝑆</m:t>
                      </m:r>
                    </m:oMath>
                  </m:oMathPara>
                </a14:m>
                <a:endParaRPr lang="pt-BR" dirty="0"/>
              </a:p>
              <a:p>
                <a:pPr marL="0" indent="0">
                  <a:buNone/>
                </a:pPr>
                <a14:m>
                  <m:oMathPara xmlns:m="http://schemas.openxmlformats.org/officeDocument/2006/math">
                    <m:oMathParaPr>
                      <m:jc m:val="centerGroup"/>
                    </m:oMathParaPr>
                    <m:oMath xmlns:m="http://schemas.openxmlformats.org/officeDocument/2006/math">
                      <m:r>
                        <a:rPr lang="pt-BR" b="0" i="0" smtClean="0">
                          <a:latin typeface="Cambria Math" panose="02040503050406030204" pitchFamily="18" charset="0"/>
                        </a:rPr>
                        <m:t>0=</m:t>
                      </m:r>
                      <m:sSub>
                        <m:sSubPr>
                          <m:ctrlPr>
                            <a:rPr lang="pt-BR" i="1">
                              <a:latin typeface="Cambria Math" panose="02040503050406030204" pitchFamily="18" charset="0"/>
                            </a:rPr>
                          </m:ctrlPr>
                        </m:sSubPr>
                        <m:e>
                          <m:r>
                            <a:rPr lang="pt-BR" i="1">
                              <a:latin typeface="Cambria Math" panose="02040503050406030204" pitchFamily="18" charset="0"/>
                            </a:rPr>
                            <m:t>𝑉</m:t>
                          </m:r>
                        </m:e>
                        <m:sub>
                          <m:r>
                            <a:rPr lang="pt-BR" i="1">
                              <a:latin typeface="Cambria Math" panose="02040503050406030204" pitchFamily="18" charset="0"/>
                            </a:rPr>
                            <m:t>𝐺</m:t>
                          </m:r>
                        </m:sub>
                      </m:sSub>
                      <m:r>
                        <a:rPr lang="pt-BR" i="1">
                          <a:latin typeface="Cambria Math" panose="02040503050406030204" pitchFamily="18" charset="0"/>
                        </a:rPr>
                        <m:t>−</m:t>
                      </m:r>
                      <m:sSub>
                        <m:sSubPr>
                          <m:ctrlPr>
                            <a:rPr lang="pt-BR" i="1" smtClean="0">
                              <a:latin typeface="Cambria Math" panose="02040503050406030204" pitchFamily="18" charset="0"/>
                            </a:rPr>
                          </m:ctrlPr>
                        </m:sSubPr>
                        <m:e>
                          <m:r>
                            <a:rPr lang="pt-BR" b="0" i="1" smtClean="0">
                              <a:latin typeface="Cambria Math" panose="02040503050406030204" pitchFamily="18" charset="0"/>
                            </a:rPr>
                            <m:t>𝐼</m:t>
                          </m:r>
                        </m:e>
                        <m:sub>
                          <m:r>
                            <a:rPr lang="pt-BR" b="0" i="1" smtClean="0">
                              <a:latin typeface="Cambria Math" panose="02040503050406030204" pitchFamily="18" charset="0"/>
                            </a:rPr>
                            <m:t>𝐷</m:t>
                          </m:r>
                        </m:sub>
                      </m:sSub>
                      <m:r>
                        <a:rPr lang="pt-BR" i="1">
                          <a:latin typeface="Cambria Math" panose="02040503050406030204" pitchFamily="18" charset="0"/>
                        </a:rPr>
                        <m:t>𝑅</m:t>
                      </m:r>
                      <m:r>
                        <a:rPr lang="pt-BR" i="1" baseline="-25000">
                          <a:latin typeface="Cambria Math" panose="02040503050406030204" pitchFamily="18" charset="0"/>
                        </a:rPr>
                        <m:t>𝑆</m:t>
                      </m:r>
                    </m:oMath>
                  </m:oMathPara>
                </a14:m>
                <a:endParaRPr lang="pt-BR" baseline="-25000" dirty="0"/>
              </a:p>
              <a:p>
                <a:pPr marL="0" indent="0" algn="ctr">
                  <a:buNone/>
                </a:pPr>
                <a14:m>
                  <m:oMath xmlns:m="http://schemas.openxmlformats.org/officeDocument/2006/math">
                    <m:r>
                      <a:rPr lang="pt-BR" sz="2800" b="0" i="1" smtClean="0">
                        <a:latin typeface="Cambria Math" panose="02040503050406030204" pitchFamily="18" charset="0"/>
                      </a:rPr>
                      <m:t>𝐼</m:t>
                    </m:r>
                    <m:r>
                      <a:rPr lang="pt-BR" sz="2800" b="0" i="1" baseline="-25000" smtClean="0">
                        <a:latin typeface="Cambria Math" panose="02040503050406030204" pitchFamily="18" charset="0"/>
                      </a:rPr>
                      <m:t>𝐷</m:t>
                    </m:r>
                    <m:r>
                      <a:rPr lang="pt-BR" sz="2800" b="0" i="1" smtClean="0">
                        <a:latin typeface="Cambria Math" panose="02040503050406030204" pitchFamily="18" charset="0"/>
                      </a:rPr>
                      <m:t>=</m:t>
                    </m:r>
                    <m:d>
                      <m:dPr>
                        <m:begChr m:val=""/>
                        <m:endChr m:val="|"/>
                        <m:ctrlPr>
                          <a:rPr lang="pt-BR" sz="2800" b="0" i="1" smtClean="0">
                            <a:latin typeface="Cambria Math" panose="02040503050406030204" pitchFamily="18" charset="0"/>
                          </a:rPr>
                        </m:ctrlPr>
                      </m:dPr>
                      <m:e>
                        <m:f>
                          <m:fPr>
                            <m:ctrlPr>
                              <a:rPr lang="pt-BR" sz="2800" b="0" i="1" smtClean="0">
                                <a:latin typeface="Cambria Math" panose="02040503050406030204" pitchFamily="18" charset="0"/>
                              </a:rPr>
                            </m:ctrlPr>
                          </m:fPr>
                          <m:num>
                            <m:r>
                              <a:rPr lang="pt-BR" sz="2800" b="0" i="1" smtClean="0">
                                <a:latin typeface="Cambria Math" panose="02040503050406030204" pitchFamily="18" charset="0"/>
                              </a:rPr>
                              <m:t>𝑉</m:t>
                            </m:r>
                            <m:r>
                              <a:rPr lang="pt-BR" sz="2800" b="0" i="1" baseline="-25000" smtClean="0">
                                <a:latin typeface="Cambria Math" panose="02040503050406030204" pitchFamily="18" charset="0"/>
                              </a:rPr>
                              <m:t>𝐺</m:t>
                            </m:r>
                          </m:num>
                          <m:den>
                            <m:r>
                              <a:rPr lang="pt-BR" sz="2800" b="0" i="1" smtClean="0">
                                <a:latin typeface="Cambria Math" panose="02040503050406030204" pitchFamily="18" charset="0"/>
                              </a:rPr>
                              <m:t>𝑅</m:t>
                            </m:r>
                            <m:r>
                              <a:rPr lang="pt-BR" sz="2800" b="0" i="1" baseline="-25000" smtClean="0">
                                <a:latin typeface="Cambria Math" panose="02040503050406030204" pitchFamily="18" charset="0"/>
                              </a:rPr>
                              <m:t>𝑆</m:t>
                            </m:r>
                          </m:den>
                        </m:f>
                      </m:e>
                    </m:d>
                    <m:r>
                      <a:rPr lang="pt-BR" sz="2800" b="0" i="1" smtClean="0">
                        <a:latin typeface="Cambria Math" panose="02040503050406030204" pitchFamily="18" charset="0"/>
                      </a:rPr>
                      <m:t>𝑉</m:t>
                    </m:r>
                  </m:oMath>
                </a14:m>
                <a:r>
                  <a:rPr lang="pt-BR" baseline="-25000" dirty="0"/>
                  <a:t>GS</a:t>
                </a:r>
                <a:r>
                  <a:rPr lang="pt-BR" dirty="0"/>
                  <a:t> = 0 V</a:t>
                </a:r>
              </a:p>
              <a:p>
                <a:pPr marL="0" indent="0">
                  <a:buNone/>
                </a:pPr>
                <a:endParaRPr lang="pt-BR" dirty="0"/>
              </a:p>
              <a:p>
                <a:pPr marL="0" indent="0">
                  <a:buNone/>
                </a:pPr>
                <a:endParaRPr lang="pt-BR" dirty="0"/>
              </a:p>
            </p:txBody>
          </p:sp>
        </mc:Choice>
        <mc:Fallback xmlns="">
          <p:sp>
            <p:nvSpPr>
              <p:cNvPr id="3" name="Content Placeholder 2">
                <a:extLst>
                  <a:ext uri="{FF2B5EF4-FFF2-40B4-BE49-F238E27FC236}">
                    <a16:creationId xmlns:a16="http://schemas.microsoft.com/office/drawing/2014/main" id="{D7837C0A-A64D-4367-A96C-1D2BD435A16B}"/>
                  </a:ext>
                </a:extLst>
              </p:cNvPr>
              <p:cNvSpPr>
                <a:spLocks noGrp="1" noRot="1" noChangeAspect="1" noMove="1" noResize="1" noEditPoints="1" noAdjustHandles="1" noChangeArrowheads="1" noChangeShapeType="1" noTextEdit="1"/>
              </p:cNvSpPr>
              <p:nvPr>
                <p:ph idx="1"/>
              </p:nvPr>
            </p:nvSpPr>
            <p:spPr>
              <a:xfrm>
                <a:off x="838199" y="1825625"/>
                <a:ext cx="6959601" cy="4351338"/>
              </a:xfrm>
              <a:blipFill>
                <a:blip r:embed="rId3"/>
                <a:stretch>
                  <a:fillRect l="-1313" t="-420" r="-1226"/>
                </a:stretch>
              </a:blipFill>
            </p:spPr>
            <p:txBody>
              <a:bodyPr/>
              <a:lstStyle/>
              <a:p>
                <a:r>
                  <a:rPr lang="pt-BR">
                    <a:noFill/>
                  </a:rPr>
                  <a:t> </a:t>
                </a:r>
              </a:p>
            </p:txBody>
          </p:sp>
        </mc:Fallback>
      </mc:AlternateContent>
      <p:sp>
        <p:nvSpPr>
          <p:cNvPr id="4" name="Footer Placeholder 3">
            <a:extLst>
              <a:ext uri="{FF2B5EF4-FFF2-40B4-BE49-F238E27FC236}">
                <a16:creationId xmlns:a16="http://schemas.microsoft.com/office/drawing/2014/main" id="{B3763F24-4C79-468D-B6A3-14C5FF1D0A49}"/>
              </a:ext>
            </a:extLst>
          </p:cNvPr>
          <p:cNvSpPr>
            <a:spLocks noGrp="1"/>
          </p:cNvSpPr>
          <p:nvPr>
            <p:ph type="ftr" sz="quarter" idx="11"/>
          </p:nvPr>
        </p:nvSpPr>
        <p:spPr/>
        <p:txBody>
          <a:bodyPr/>
          <a:lstStyle/>
          <a:p>
            <a:r>
              <a:rPr lang="en-US" altLang="en-US"/>
              <a:t>Prof. Elyr Teixeira</a:t>
            </a:r>
            <a:endParaRPr lang="en-US" altLang="en-US" dirty="0"/>
          </a:p>
        </p:txBody>
      </p:sp>
      <p:sp>
        <p:nvSpPr>
          <p:cNvPr id="5" name="Slide Number Placeholder 4">
            <a:extLst>
              <a:ext uri="{FF2B5EF4-FFF2-40B4-BE49-F238E27FC236}">
                <a16:creationId xmlns:a16="http://schemas.microsoft.com/office/drawing/2014/main" id="{80240829-A6ED-4365-99AA-E1DDF69D6121}"/>
              </a:ext>
            </a:extLst>
          </p:cNvPr>
          <p:cNvSpPr>
            <a:spLocks noGrp="1"/>
          </p:cNvSpPr>
          <p:nvPr>
            <p:ph type="sldNum" sz="quarter" idx="12"/>
          </p:nvPr>
        </p:nvSpPr>
        <p:spPr/>
        <p:txBody>
          <a:bodyPr/>
          <a:lstStyle/>
          <a:p>
            <a:fld id="{D70E266F-DC34-4EBC-B26B-29CFE51B5C59}" type="slidenum">
              <a:rPr lang="en-US" altLang="en-US" smtClean="0"/>
              <a:pPr/>
              <a:t>149</a:t>
            </a:fld>
            <a:endParaRPr lang="en-US" altLang="en-US"/>
          </a:p>
        </p:txBody>
      </p:sp>
      <p:sp>
        <p:nvSpPr>
          <p:cNvPr id="7" name="TextBox 6">
            <a:extLst>
              <a:ext uri="{FF2B5EF4-FFF2-40B4-BE49-F238E27FC236}">
                <a16:creationId xmlns:a16="http://schemas.microsoft.com/office/drawing/2014/main" id="{F40D48C2-1A48-472B-9220-A780E33C9F0E}"/>
              </a:ext>
            </a:extLst>
          </p:cNvPr>
          <p:cNvSpPr txBox="1"/>
          <p:nvPr/>
        </p:nvSpPr>
        <p:spPr>
          <a:xfrm>
            <a:off x="380999" y="5402243"/>
            <a:ext cx="4724400" cy="954107"/>
          </a:xfrm>
          <a:prstGeom prst="rect">
            <a:avLst/>
          </a:prstGeom>
          <a:noFill/>
        </p:spPr>
        <p:txBody>
          <a:bodyPr wrap="square" rtlCol="0">
            <a:spAutoFit/>
          </a:bodyPr>
          <a:lstStyle/>
          <a:p>
            <a:pPr algn="ctr"/>
            <a:r>
              <a:rPr lang="pt-BR" sz="2800" dirty="0">
                <a:solidFill>
                  <a:srgbClr val="FF0000"/>
                </a:solidFill>
              </a:rPr>
              <a:t>Repare que valores crescentes de R</a:t>
            </a:r>
            <a:r>
              <a:rPr lang="pt-BR" sz="2800" baseline="-25000" dirty="0">
                <a:solidFill>
                  <a:srgbClr val="FF0000"/>
                </a:solidFill>
              </a:rPr>
              <a:t>S</a:t>
            </a:r>
            <a:r>
              <a:rPr lang="pt-BR" sz="2800" dirty="0">
                <a:solidFill>
                  <a:srgbClr val="FF0000"/>
                </a:solidFill>
              </a:rPr>
              <a:t> reduzem o valor de I</a:t>
            </a:r>
            <a:r>
              <a:rPr lang="pt-BR" sz="2800" baseline="-25000" dirty="0">
                <a:solidFill>
                  <a:srgbClr val="FF0000"/>
                </a:solidFill>
              </a:rPr>
              <a:t>D</a:t>
            </a:r>
            <a:r>
              <a:rPr lang="pt-BR" sz="2800" dirty="0">
                <a:solidFill>
                  <a:srgbClr val="FF0000"/>
                </a:solidFill>
              </a:rPr>
              <a:t>.</a:t>
            </a:r>
          </a:p>
        </p:txBody>
      </p:sp>
    </p:spTree>
    <p:extLst>
      <p:ext uri="{BB962C8B-B14F-4D97-AF65-F5344CB8AC3E}">
        <p14:creationId xmlns:p14="http://schemas.microsoft.com/office/powerpoint/2010/main" val="24647948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Aulas práticas</a:t>
            </a:r>
          </a:p>
        </p:txBody>
      </p:sp>
      <p:pic>
        <p:nvPicPr>
          <p:cNvPr id="3074" name="Picture 2" descr="Resultado de imagem para eletronica digita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715" y="1286358"/>
            <a:ext cx="7336052" cy="49780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Resultado de imagem para eletronica digita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32768" y="2844800"/>
            <a:ext cx="4845826" cy="27268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4492966"/>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49ADFD2B-9919-4455-9306-349BAFC519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47733" y="2501900"/>
            <a:ext cx="9006167" cy="47847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a:extLst>
              <a:ext uri="{FF2B5EF4-FFF2-40B4-BE49-F238E27FC236}">
                <a16:creationId xmlns:a16="http://schemas.microsoft.com/office/drawing/2014/main" id="{0F2A7E87-AF97-4C3A-B191-7715C2DA9927}"/>
              </a:ext>
            </a:extLst>
          </p:cNvPr>
          <p:cNvSpPr>
            <a:spLocks noGrp="1"/>
          </p:cNvSpPr>
          <p:nvPr>
            <p:ph type="title"/>
          </p:nvPr>
        </p:nvSpPr>
        <p:spPr/>
        <p:txBody>
          <a:bodyPr/>
          <a:lstStyle/>
          <a:p>
            <a:r>
              <a:rPr lang="pt-BR" dirty="0"/>
              <a:t>Polarização por divisor de tensão</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7837C0A-A64D-4367-A96C-1D2BD435A16B}"/>
                  </a:ext>
                </a:extLst>
              </p:cNvPr>
              <p:cNvSpPr>
                <a:spLocks noGrp="1"/>
              </p:cNvSpPr>
              <p:nvPr>
                <p:ph idx="1"/>
              </p:nvPr>
            </p:nvSpPr>
            <p:spPr>
              <a:xfrm>
                <a:off x="838199" y="1825625"/>
                <a:ext cx="6337301" cy="4351338"/>
              </a:xfrm>
            </p:spPr>
            <p:txBody>
              <a:bodyPr/>
              <a:lstStyle/>
              <a:p>
                <a:r>
                  <a:rPr lang="pt-BR" dirty="0"/>
                  <a:t>Uma vez determinados os valores quiescentes de I</a:t>
                </a:r>
                <a:r>
                  <a:rPr lang="pt-BR" baseline="-25000" dirty="0"/>
                  <a:t>DQ</a:t>
                </a:r>
                <a:r>
                  <a:rPr lang="pt-BR" dirty="0"/>
                  <a:t> e V</a:t>
                </a:r>
                <a:r>
                  <a:rPr lang="pt-BR" baseline="-25000" dirty="0"/>
                  <a:t>GSQ</a:t>
                </a:r>
                <a:r>
                  <a:rPr lang="pt-BR" dirty="0"/>
                  <a:t>, a análise do circuito é realizada de maneira usual.</a:t>
                </a:r>
              </a:p>
              <a:p>
                <a:pPr marL="0" indent="0">
                  <a:lnSpc>
                    <a:spcPct val="150000"/>
                  </a:lnSpc>
                  <a:buNone/>
                </a:pPr>
                <a14:m>
                  <m:oMathPara xmlns:m="http://schemas.openxmlformats.org/officeDocument/2006/math">
                    <m:oMathParaPr>
                      <m:jc m:val="centerGroup"/>
                    </m:oMathParaPr>
                    <m:oMath xmlns:m="http://schemas.openxmlformats.org/officeDocument/2006/math">
                      <m:r>
                        <a:rPr lang="pt-BR" i="1">
                          <a:latin typeface="Cambria Math" panose="02040503050406030204" pitchFamily="18" charset="0"/>
                        </a:rPr>
                        <m:t>𝑉</m:t>
                      </m:r>
                      <m:r>
                        <a:rPr lang="pt-BR" b="0" i="1" baseline="-25000" smtClean="0">
                          <a:latin typeface="Cambria Math" panose="02040503050406030204" pitchFamily="18" charset="0"/>
                        </a:rPr>
                        <m:t>𝐷</m:t>
                      </m:r>
                      <m:r>
                        <a:rPr lang="pt-BR" i="1" baseline="-25000">
                          <a:latin typeface="Cambria Math" panose="02040503050406030204" pitchFamily="18" charset="0"/>
                        </a:rPr>
                        <m:t>𝑆</m:t>
                      </m:r>
                      <m:r>
                        <a:rPr lang="pt-BR" i="1">
                          <a:latin typeface="Cambria Math" panose="02040503050406030204" pitchFamily="18" charset="0"/>
                        </a:rPr>
                        <m:t>=</m:t>
                      </m:r>
                      <m:sSub>
                        <m:sSubPr>
                          <m:ctrlPr>
                            <a:rPr lang="pt-BR"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𝐷𝐷</m:t>
                          </m:r>
                        </m:sub>
                      </m:sSub>
                      <m:r>
                        <a:rPr lang="pt-BR" i="1">
                          <a:latin typeface="Cambria Math" panose="02040503050406030204" pitchFamily="18" charset="0"/>
                        </a:rPr>
                        <m:t>−</m:t>
                      </m:r>
                      <m:sSub>
                        <m:sSubPr>
                          <m:ctrlPr>
                            <a:rPr lang="pt-BR" i="1" smtClean="0">
                              <a:latin typeface="Cambria Math" panose="02040503050406030204" pitchFamily="18" charset="0"/>
                            </a:rPr>
                          </m:ctrlPr>
                        </m:sSubPr>
                        <m:e>
                          <m:r>
                            <a:rPr lang="pt-BR" b="0" i="1" smtClean="0">
                              <a:latin typeface="Cambria Math" panose="02040503050406030204" pitchFamily="18" charset="0"/>
                            </a:rPr>
                            <m:t>𝐼</m:t>
                          </m:r>
                        </m:e>
                        <m:sub>
                          <m:r>
                            <a:rPr lang="pt-BR" b="0" i="1" smtClean="0">
                              <a:latin typeface="Cambria Math" panose="02040503050406030204" pitchFamily="18" charset="0"/>
                            </a:rPr>
                            <m:t>𝐷</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𝑅</m:t>
                          </m:r>
                        </m:e>
                        <m:sub>
                          <m:r>
                            <a:rPr lang="pt-BR" b="0" i="1" smtClean="0">
                              <a:latin typeface="Cambria Math" panose="02040503050406030204" pitchFamily="18" charset="0"/>
                            </a:rPr>
                            <m:t>𝐷</m:t>
                          </m:r>
                        </m:sub>
                      </m:sSub>
                      <m:r>
                        <a:rPr lang="pt-BR" b="0" i="1" smtClean="0">
                          <a:latin typeface="Cambria Math" panose="02040503050406030204" pitchFamily="18" charset="0"/>
                        </a:rPr>
                        <m:t>+</m:t>
                      </m:r>
                      <m:r>
                        <a:rPr lang="pt-BR" i="1">
                          <a:latin typeface="Cambria Math" panose="02040503050406030204" pitchFamily="18" charset="0"/>
                        </a:rPr>
                        <m:t>𝑅</m:t>
                      </m:r>
                      <m:r>
                        <a:rPr lang="pt-BR" i="1" baseline="-25000">
                          <a:latin typeface="Cambria Math" panose="02040503050406030204" pitchFamily="18" charset="0"/>
                        </a:rPr>
                        <m:t>𝑆</m:t>
                      </m:r>
                      <m:r>
                        <a:rPr lang="pt-BR" b="0" i="1" smtClean="0">
                          <a:latin typeface="Cambria Math" panose="02040503050406030204" pitchFamily="18" charset="0"/>
                        </a:rPr>
                        <m:t>)</m:t>
                      </m:r>
                    </m:oMath>
                  </m:oMathPara>
                </a14:m>
                <a:endParaRPr lang="pt-BR" dirty="0"/>
              </a:p>
              <a:p>
                <a:pPr marL="0" indent="0">
                  <a:lnSpc>
                    <a:spcPct val="150000"/>
                  </a:lnSpc>
                  <a:buNone/>
                </a:pPr>
                <a14:m>
                  <m:oMathPara xmlns:m="http://schemas.openxmlformats.org/officeDocument/2006/math">
                    <m:oMathParaPr>
                      <m:jc m:val="centerGroup"/>
                    </m:oMathParaPr>
                    <m:oMath xmlns:m="http://schemas.openxmlformats.org/officeDocument/2006/math">
                      <m:r>
                        <a:rPr lang="pt-BR" i="1">
                          <a:latin typeface="Cambria Math" panose="02040503050406030204" pitchFamily="18" charset="0"/>
                        </a:rPr>
                        <m:t>𝑉</m:t>
                      </m:r>
                      <m:r>
                        <a:rPr lang="pt-BR" i="1" baseline="-25000">
                          <a:latin typeface="Cambria Math" panose="02040503050406030204" pitchFamily="18" charset="0"/>
                        </a:rPr>
                        <m:t>𝐷</m:t>
                      </m:r>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𝑉</m:t>
                          </m:r>
                        </m:e>
                        <m:sub>
                          <m:r>
                            <a:rPr lang="pt-BR" i="1">
                              <a:latin typeface="Cambria Math" panose="02040503050406030204" pitchFamily="18" charset="0"/>
                            </a:rPr>
                            <m:t>𝐷𝐷</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𝐼</m:t>
                          </m:r>
                        </m:e>
                        <m:sub>
                          <m:r>
                            <a:rPr lang="pt-BR" i="1">
                              <a:latin typeface="Cambria Math" panose="02040503050406030204" pitchFamily="18" charset="0"/>
                            </a:rPr>
                            <m:t>𝐷</m:t>
                          </m:r>
                        </m:sub>
                      </m:sSub>
                      <m:sSub>
                        <m:sSubPr>
                          <m:ctrlPr>
                            <a:rPr lang="pt-BR" i="1">
                              <a:latin typeface="Cambria Math" panose="02040503050406030204" pitchFamily="18" charset="0"/>
                            </a:rPr>
                          </m:ctrlPr>
                        </m:sSubPr>
                        <m:e>
                          <m:r>
                            <a:rPr lang="pt-BR" i="1">
                              <a:latin typeface="Cambria Math" panose="02040503050406030204" pitchFamily="18" charset="0"/>
                            </a:rPr>
                            <m:t>𝑅</m:t>
                          </m:r>
                        </m:e>
                        <m:sub>
                          <m:r>
                            <a:rPr lang="pt-BR" i="1">
                              <a:latin typeface="Cambria Math" panose="02040503050406030204" pitchFamily="18" charset="0"/>
                            </a:rPr>
                            <m:t>𝐷</m:t>
                          </m:r>
                        </m:sub>
                      </m:sSub>
                    </m:oMath>
                  </m:oMathPara>
                </a14:m>
                <a:endParaRPr lang="pt-BR" dirty="0"/>
              </a:p>
              <a:p>
                <a:pPr marL="0" indent="0">
                  <a:lnSpc>
                    <a:spcPct val="150000"/>
                  </a:lnSpc>
                  <a:buNone/>
                </a:pPr>
                <a14:m>
                  <m:oMathPara xmlns:m="http://schemas.openxmlformats.org/officeDocument/2006/math">
                    <m:oMathParaPr>
                      <m:jc m:val="centerGroup"/>
                    </m:oMathParaPr>
                    <m:oMath xmlns:m="http://schemas.openxmlformats.org/officeDocument/2006/math">
                      <m:r>
                        <a:rPr lang="pt-BR" i="1">
                          <a:latin typeface="Cambria Math" panose="02040503050406030204" pitchFamily="18" charset="0"/>
                        </a:rPr>
                        <m:t>𝑉</m:t>
                      </m:r>
                      <m:r>
                        <a:rPr lang="pt-BR" b="0" i="1" baseline="-25000" smtClean="0">
                          <a:latin typeface="Cambria Math" panose="02040503050406030204" pitchFamily="18" charset="0"/>
                        </a:rPr>
                        <m:t>𝑆</m:t>
                      </m:r>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𝐼</m:t>
                          </m:r>
                        </m:e>
                        <m:sub>
                          <m:r>
                            <a:rPr lang="pt-BR" i="1">
                              <a:latin typeface="Cambria Math" panose="02040503050406030204" pitchFamily="18" charset="0"/>
                            </a:rPr>
                            <m:t>𝐷</m:t>
                          </m:r>
                        </m:sub>
                      </m:sSub>
                      <m:sSub>
                        <m:sSubPr>
                          <m:ctrlPr>
                            <a:rPr lang="pt-BR" i="1">
                              <a:latin typeface="Cambria Math" panose="02040503050406030204" pitchFamily="18" charset="0"/>
                            </a:rPr>
                          </m:ctrlPr>
                        </m:sSubPr>
                        <m:e>
                          <m:r>
                            <a:rPr lang="pt-BR" i="1">
                              <a:latin typeface="Cambria Math" panose="02040503050406030204" pitchFamily="18" charset="0"/>
                            </a:rPr>
                            <m:t>𝑅</m:t>
                          </m:r>
                        </m:e>
                        <m:sub>
                          <m:r>
                            <a:rPr lang="pt-BR" i="1">
                              <a:latin typeface="Cambria Math" panose="02040503050406030204" pitchFamily="18" charset="0"/>
                            </a:rPr>
                            <m:t>𝐷</m:t>
                          </m:r>
                        </m:sub>
                      </m:sSub>
                    </m:oMath>
                  </m:oMathPara>
                </a14:m>
                <a:endParaRPr lang="pt-BR" b="0" baseline="-25000" dirty="0"/>
              </a:p>
              <a:p>
                <a:pPr marL="0" indent="0">
                  <a:lnSpc>
                    <a:spcPct val="150000"/>
                  </a:lnSpc>
                  <a:buNone/>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𝐼</m:t>
                          </m:r>
                        </m:e>
                        <m:sub>
                          <m:r>
                            <a:rPr lang="pt-BR" b="0" i="1" smtClean="0">
                              <a:latin typeface="Cambria Math" panose="02040503050406030204" pitchFamily="18" charset="0"/>
                            </a:rPr>
                            <m:t>𝑅</m:t>
                          </m:r>
                          <m:r>
                            <a:rPr lang="pt-BR" b="0" i="1" smtClean="0">
                              <a:latin typeface="Cambria Math" panose="02040503050406030204" pitchFamily="18" charset="0"/>
                            </a:rPr>
                            <m:t>1</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𝐼</m:t>
                          </m:r>
                        </m:e>
                        <m:sub>
                          <m:r>
                            <a:rPr lang="pt-BR" b="0" i="1" smtClean="0">
                              <a:latin typeface="Cambria Math" panose="02040503050406030204" pitchFamily="18" charset="0"/>
                            </a:rPr>
                            <m:t>𝑅</m:t>
                          </m:r>
                          <m:r>
                            <a:rPr lang="pt-BR" b="0" i="1" smtClean="0">
                              <a:latin typeface="Cambria Math" panose="02040503050406030204" pitchFamily="18" charset="0"/>
                            </a:rPr>
                            <m:t>2</m:t>
                          </m:r>
                        </m:sub>
                      </m:sSub>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i="1">
                              <a:latin typeface="Cambria Math" panose="02040503050406030204" pitchFamily="18" charset="0"/>
                            </a:rPr>
                            <m:t>𝑉</m:t>
                          </m:r>
                          <m:r>
                            <a:rPr lang="pt-BR" i="1" baseline="-25000">
                              <a:latin typeface="Cambria Math" panose="02040503050406030204" pitchFamily="18" charset="0"/>
                            </a:rPr>
                            <m:t>𝐷𝐷</m:t>
                          </m:r>
                        </m:num>
                        <m:den>
                          <m:r>
                            <a:rPr lang="pt-BR" b="0" i="1" smtClean="0">
                              <a:latin typeface="Cambria Math" panose="02040503050406030204" pitchFamily="18" charset="0"/>
                            </a:rPr>
                            <m:t>𝑅</m:t>
                          </m:r>
                          <m:r>
                            <a:rPr lang="pt-BR" b="0" i="1" baseline="-25000" smtClean="0">
                              <a:latin typeface="Cambria Math" panose="02040503050406030204" pitchFamily="18" charset="0"/>
                            </a:rPr>
                            <m:t>1</m:t>
                          </m:r>
                          <m:r>
                            <a:rPr lang="pt-BR" b="0" i="1" smtClean="0">
                              <a:latin typeface="Cambria Math" panose="02040503050406030204" pitchFamily="18" charset="0"/>
                            </a:rPr>
                            <m:t>+</m:t>
                          </m:r>
                          <m:r>
                            <a:rPr lang="pt-BR" b="0" i="1" smtClean="0">
                              <a:latin typeface="Cambria Math" panose="02040503050406030204" pitchFamily="18" charset="0"/>
                            </a:rPr>
                            <m:t>𝑅</m:t>
                          </m:r>
                          <m:r>
                            <a:rPr lang="pt-BR" b="0" i="1" baseline="-25000" smtClean="0">
                              <a:latin typeface="Cambria Math" panose="02040503050406030204" pitchFamily="18" charset="0"/>
                            </a:rPr>
                            <m:t>2</m:t>
                          </m:r>
                        </m:den>
                      </m:f>
                    </m:oMath>
                  </m:oMathPara>
                </a14:m>
                <a:endParaRPr lang="pt-BR" dirty="0"/>
              </a:p>
            </p:txBody>
          </p:sp>
        </mc:Choice>
        <mc:Fallback xmlns="">
          <p:sp>
            <p:nvSpPr>
              <p:cNvPr id="3" name="Content Placeholder 2">
                <a:extLst>
                  <a:ext uri="{FF2B5EF4-FFF2-40B4-BE49-F238E27FC236}">
                    <a16:creationId xmlns:a16="http://schemas.microsoft.com/office/drawing/2014/main" id="{D7837C0A-A64D-4367-A96C-1D2BD435A16B}"/>
                  </a:ext>
                </a:extLst>
              </p:cNvPr>
              <p:cNvSpPr>
                <a:spLocks noGrp="1" noRot="1" noChangeAspect="1" noMove="1" noResize="1" noEditPoints="1" noAdjustHandles="1" noChangeArrowheads="1" noChangeShapeType="1" noTextEdit="1"/>
              </p:cNvSpPr>
              <p:nvPr>
                <p:ph idx="1"/>
              </p:nvPr>
            </p:nvSpPr>
            <p:spPr>
              <a:xfrm>
                <a:off x="838199" y="1825625"/>
                <a:ext cx="6337301" cy="4351338"/>
              </a:xfrm>
              <a:blipFill>
                <a:blip r:embed="rId3"/>
                <a:stretch>
                  <a:fillRect l="-1442" t="-420"/>
                </a:stretch>
              </a:blipFill>
            </p:spPr>
            <p:txBody>
              <a:bodyPr/>
              <a:lstStyle/>
              <a:p>
                <a:r>
                  <a:rPr lang="pt-BR">
                    <a:noFill/>
                  </a:rPr>
                  <a:t> </a:t>
                </a:r>
              </a:p>
            </p:txBody>
          </p:sp>
        </mc:Fallback>
      </mc:AlternateContent>
      <p:sp>
        <p:nvSpPr>
          <p:cNvPr id="4" name="Footer Placeholder 3">
            <a:extLst>
              <a:ext uri="{FF2B5EF4-FFF2-40B4-BE49-F238E27FC236}">
                <a16:creationId xmlns:a16="http://schemas.microsoft.com/office/drawing/2014/main" id="{B3763F24-4C79-468D-B6A3-14C5FF1D0A49}"/>
              </a:ext>
            </a:extLst>
          </p:cNvPr>
          <p:cNvSpPr>
            <a:spLocks noGrp="1"/>
          </p:cNvSpPr>
          <p:nvPr>
            <p:ph type="ftr" sz="quarter" idx="11"/>
          </p:nvPr>
        </p:nvSpPr>
        <p:spPr/>
        <p:txBody>
          <a:bodyPr/>
          <a:lstStyle/>
          <a:p>
            <a:r>
              <a:rPr lang="en-US" altLang="en-US"/>
              <a:t>Prof. Elyr Teixeira</a:t>
            </a:r>
            <a:endParaRPr lang="en-US" altLang="en-US" dirty="0"/>
          </a:p>
        </p:txBody>
      </p:sp>
      <p:sp>
        <p:nvSpPr>
          <p:cNvPr id="5" name="Slide Number Placeholder 4">
            <a:extLst>
              <a:ext uri="{FF2B5EF4-FFF2-40B4-BE49-F238E27FC236}">
                <a16:creationId xmlns:a16="http://schemas.microsoft.com/office/drawing/2014/main" id="{80240829-A6ED-4365-99AA-E1DDF69D6121}"/>
              </a:ext>
            </a:extLst>
          </p:cNvPr>
          <p:cNvSpPr>
            <a:spLocks noGrp="1"/>
          </p:cNvSpPr>
          <p:nvPr>
            <p:ph type="sldNum" sz="quarter" idx="12"/>
          </p:nvPr>
        </p:nvSpPr>
        <p:spPr/>
        <p:txBody>
          <a:bodyPr/>
          <a:lstStyle/>
          <a:p>
            <a:fld id="{D70E266F-DC34-4EBC-B26B-29CFE51B5C59}" type="slidenum">
              <a:rPr lang="en-US" altLang="en-US" smtClean="0"/>
              <a:pPr/>
              <a:t>150</a:t>
            </a:fld>
            <a:endParaRPr lang="en-US" altLang="en-US"/>
          </a:p>
        </p:txBody>
      </p:sp>
    </p:spTree>
    <p:extLst>
      <p:ext uri="{BB962C8B-B14F-4D97-AF65-F5344CB8AC3E}">
        <p14:creationId xmlns:p14="http://schemas.microsoft.com/office/powerpoint/2010/main" val="560937979"/>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ACEE0A0D-C741-4A11-8E53-B527214118EF}"/>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3173292" y="1447801"/>
            <a:ext cx="8849083" cy="58340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a:extLst>
              <a:ext uri="{FF2B5EF4-FFF2-40B4-BE49-F238E27FC236}">
                <a16:creationId xmlns:a16="http://schemas.microsoft.com/office/drawing/2014/main" id="{0F2A7E87-AF97-4C3A-B191-7715C2DA9927}"/>
              </a:ext>
            </a:extLst>
          </p:cNvPr>
          <p:cNvSpPr>
            <a:spLocks noGrp="1"/>
          </p:cNvSpPr>
          <p:nvPr>
            <p:ph type="title"/>
          </p:nvPr>
        </p:nvSpPr>
        <p:spPr/>
        <p:txBody>
          <a:bodyPr/>
          <a:lstStyle/>
          <a:p>
            <a:r>
              <a:rPr lang="pt-BR" dirty="0"/>
              <a:t>Polarização por divisor de tensão</a:t>
            </a:r>
          </a:p>
        </p:txBody>
      </p:sp>
      <p:sp>
        <p:nvSpPr>
          <p:cNvPr id="3" name="Content Placeholder 2">
            <a:extLst>
              <a:ext uri="{FF2B5EF4-FFF2-40B4-BE49-F238E27FC236}">
                <a16:creationId xmlns:a16="http://schemas.microsoft.com/office/drawing/2014/main" id="{D7837C0A-A64D-4367-A96C-1D2BD435A16B}"/>
              </a:ext>
            </a:extLst>
          </p:cNvPr>
          <p:cNvSpPr>
            <a:spLocks noGrp="1"/>
          </p:cNvSpPr>
          <p:nvPr>
            <p:ph sz="half" idx="1"/>
          </p:nvPr>
        </p:nvSpPr>
        <p:spPr>
          <a:xfrm>
            <a:off x="838200" y="1825625"/>
            <a:ext cx="6210300" cy="4351338"/>
          </a:xfrm>
        </p:spPr>
        <p:txBody>
          <a:bodyPr/>
          <a:lstStyle/>
          <a:p>
            <a:r>
              <a:rPr lang="pt-BR" dirty="0" err="1"/>
              <a:t>Ex</a:t>
            </a:r>
            <a:r>
              <a:rPr lang="pt-BR" dirty="0"/>
              <a:t>: Determine os seguintes parâmetros para o circuito da figura ao lado.</a:t>
            </a:r>
          </a:p>
          <a:p>
            <a:pPr marL="514350" indent="-514350">
              <a:buFont typeface="+mj-lt"/>
              <a:buAutoNum type="alphaLcParenR"/>
            </a:pPr>
            <a:r>
              <a:rPr lang="pt-BR" dirty="0"/>
              <a:t>I</a:t>
            </a:r>
            <a:r>
              <a:rPr lang="pt-BR" baseline="-25000" dirty="0"/>
              <a:t>DQ </a:t>
            </a:r>
            <a:r>
              <a:rPr lang="pt-BR" dirty="0"/>
              <a:t>e V</a:t>
            </a:r>
            <a:r>
              <a:rPr lang="pt-BR" baseline="-25000" dirty="0"/>
              <a:t>GSQ</a:t>
            </a:r>
          </a:p>
          <a:p>
            <a:pPr marL="514350" indent="-514350">
              <a:buFont typeface="+mj-lt"/>
              <a:buAutoNum type="alphaLcParenR"/>
            </a:pPr>
            <a:r>
              <a:rPr lang="pt-BR" dirty="0"/>
              <a:t>V</a:t>
            </a:r>
            <a:r>
              <a:rPr lang="pt-BR" baseline="-25000" dirty="0"/>
              <a:t>D</a:t>
            </a:r>
          </a:p>
          <a:p>
            <a:pPr marL="514350" indent="-514350">
              <a:buFont typeface="+mj-lt"/>
              <a:buAutoNum type="alphaLcParenR"/>
            </a:pPr>
            <a:r>
              <a:rPr lang="pt-BR" dirty="0"/>
              <a:t>V</a:t>
            </a:r>
            <a:r>
              <a:rPr lang="pt-BR" baseline="-25000" dirty="0"/>
              <a:t>S</a:t>
            </a:r>
          </a:p>
          <a:p>
            <a:pPr marL="514350" indent="-514350">
              <a:buFont typeface="+mj-lt"/>
              <a:buAutoNum type="alphaLcParenR"/>
            </a:pPr>
            <a:r>
              <a:rPr lang="pt-BR" dirty="0"/>
              <a:t>V</a:t>
            </a:r>
            <a:r>
              <a:rPr lang="pt-BR" baseline="-25000" dirty="0"/>
              <a:t>DS</a:t>
            </a:r>
          </a:p>
          <a:p>
            <a:pPr marL="514350" indent="-514350">
              <a:buFont typeface="+mj-lt"/>
              <a:buAutoNum type="alphaLcParenR"/>
            </a:pPr>
            <a:r>
              <a:rPr lang="pt-BR" dirty="0"/>
              <a:t>V</a:t>
            </a:r>
            <a:r>
              <a:rPr lang="pt-BR" baseline="-25000" dirty="0"/>
              <a:t>DG</a:t>
            </a:r>
          </a:p>
          <a:p>
            <a:endParaRPr lang="pt-BR" dirty="0"/>
          </a:p>
        </p:txBody>
      </p:sp>
      <p:sp>
        <p:nvSpPr>
          <p:cNvPr id="4" name="Footer Placeholder 3">
            <a:extLst>
              <a:ext uri="{FF2B5EF4-FFF2-40B4-BE49-F238E27FC236}">
                <a16:creationId xmlns:a16="http://schemas.microsoft.com/office/drawing/2014/main" id="{B3763F24-4C79-468D-B6A3-14C5FF1D0A49}"/>
              </a:ext>
            </a:extLst>
          </p:cNvPr>
          <p:cNvSpPr>
            <a:spLocks noGrp="1"/>
          </p:cNvSpPr>
          <p:nvPr>
            <p:ph type="ftr" sz="quarter" idx="11"/>
          </p:nvPr>
        </p:nvSpPr>
        <p:spPr/>
        <p:txBody>
          <a:bodyPr/>
          <a:lstStyle/>
          <a:p>
            <a:r>
              <a:rPr lang="en-US" altLang="en-US"/>
              <a:t>Prof. Elyr Teixeira</a:t>
            </a:r>
            <a:endParaRPr lang="en-US" altLang="en-US" dirty="0"/>
          </a:p>
        </p:txBody>
      </p:sp>
      <p:sp>
        <p:nvSpPr>
          <p:cNvPr id="5" name="Slide Number Placeholder 4">
            <a:extLst>
              <a:ext uri="{FF2B5EF4-FFF2-40B4-BE49-F238E27FC236}">
                <a16:creationId xmlns:a16="http://schemas.microsoft.com/office/drawing/2014/main" id="{80240829-A6ED-4365-99AA-E1DDF69D6121}"/>
              </a:ext>
            </a:extLst>
          </p:cNvPr>
          <p:cNvSpPr>
            <a:spLocks noGrp="1"/>
          </p:cNvSpPr>
          <p:nvPr>
            <p:ph type="sldNum" sz="quarter" idx="12"/>
          </p:nvPr>
        </p:nvSpPr>
        <p:spPr/>
        <p:txBody>
          <a:bodyPr/>
          <a:lstStyle/>
          <a:p>
            <a:fld id="{D70E266F-DC34-4EBC-B26B-29CFE51B5C59}" type="slidenum">
              <a:rPr lang="en-US" altLang="en-US" smtClean="0"/>
              <a:pPr/>
              <a:t>151</a:t>
            </a:fld>
            <a:endParaRPr lang="en-US" altLang="en-US"/>
          </a:p>
        </p:txBody>
      </p:sp>
    </p:spTree>
    <p:extLst>
      <p:ext uri="{BB962C8B-B14F-4D97-AF65-F5344CB8AC3E}">
        <p14:creationId xmlns:p14="http://schemas.microsoft.com/office/powerpoint/2010/main" val="3155306211"/>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ACEE0A0D-C741-4A11-8E53-B527214118EF}"/>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3173292" y="1447801"/>
            <a:ext cx="8849083" cy="58340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a:extLst>
              <a:ext uri="{FF2B5EF4-FFF2-40B4-BE49-F238E27FC236}">
                <a16:creationId xmlns:a16="http://schemas.microsoft.com/office/drawing/2014/main" id="{0F2A7E87-AF97-4C3A-B191-7715C2DA9927}"/>
              </a:ext>
            </a:extLst>
          </p:cNvPr>
          <p:cNvSpPr>
            <a:spLocks noGrp="1"/>
          </p:cNvSpPr>
          <p:nvPr>
            <p:ph type="title"/>
          </p:nvPr>
        </p:nvSpPr>
        <p:spPr/>
        <p:txBody>
          <a:bodyPr/>
          <a:lstStyle/>
          <a:p>
            <a:r>
              <a:rPr lang="pt-BR" dirty="0"/>
              <a:t>Polarização por divisor de tensão</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7837C0A-A64D-4367-A96C-1D2BD435A16B}"/>
                  </a:ext>
                </a:extLst>
              </p:cNvPr>
              <p:cNvSpPr>
                <a:spLocks noGrp="1"/>
              </p:cNvSpPr>
              <p:nvPr>
                <p:ph sz="half" idx="1"/>
              </p:nvPr>
            </p:nvSpPr>
            <p:spPr>
              <a:xfrm>
                <a:off x="838200" y="1825624"/>
                <a:ext cx="6248400" cy="5032375"/>
              </a:xfrm>
            </p:spPr>
            <p:txBody>
              <a:bodyPr>
                <a:normAutofit/>
              </a:bodyPr>
              <a:lstStyle/>
              <a:p>
                <a:pPr marL="0" indent="0">
                  <a:buNone/>
                </a:pPr>
                <a:r>
                  <a:rPr lang="pt-BR" sz="2400" dirty="0">
                    <a:solidFill>
                      <a:srgbClr val="FF0000"/>
                    </a:solidFill>
                  </a:rPr>
                  <a:t>a) Para a curva de transferência, se I</a:t>
                </a:r>
                <a:r>
                  <a:rPr lang="pt-BR" sz="2400" baseline="-25000" dirty="0">
                    <a:solidFill>
                      <a:srgbClr val="FF0000"/>
                    </a:solidFill>
                  </a:rPr>
                  <a:t>D</a:t>
                </a:r>
                <a:r>
                  <a:rPr lang="pt-BR" sz="2400" dirty="0">
                    <a:solidFill>
                      <a:srgbClr val="FF0000"/>
                    </a:solidFill>
                  </a:rPr>
                  <a:t> = I</a:t>
                </a:r>
                <a:r>
                  <a:rPr lang="pt-BR" sz="2400" baseline="-25000" dirty="0">
                    <a:solidFill>
                      <a:srgbClr val="FF0000"/>
                    </a:solidFill>
                  </a:rPr>
                  <a:t>DSS</a:t>
                </a:r>
                <a:r>
                  <a:rPr lang="pt-BR" sz="2400" dirty="0">
                    <a:solidFill>
                      <a:srgbClr val="FF0000"/>
                    </a:solidFill>
                  </a:rPr>
                  <a:t>/4 = 8m/4 = </a:t>
                </a:r>
                <a:r>
                  <a:rPr lang="pt-BR" sz="2400" b="1" dirty="0">
                    <a:solidFill>
                      <a:srgbClr val="FF0000"/>
                    </a:solidFill>
                  </a:rPr>
                  <a:t>2 </a:t>
                </a:r>
                <a:r>
                  <a:rPr lang="pt-BR" sz="2400" b="1" dirty="0" err="1">
                    <a:solidFill>
                      <a:srgbClr val="FF0000"/>
                    </a:solidFill>
                  </a:rPr>
                  <a:t>mA</a:t>
                </a:r>
                <a:r>
                  <a:rPr lang="pt-BR" sz="2400" dirty="0">
                    <a:solidFill>
                      <a:srgbClr val="FF0000"/>
                    </a:solidFill>
                  </a:rPr>
                  <a:t>, então V</a:t>
                </a:r>
                <a:r>
                  <a:rPr lang="pt-BR" sz="2400" baseline="-25000" dirty="0">
                    <a:solidFill>
                      <a:srgbClr val="FF0000"/>
                    </a:solidFill>
                  </a:rPr>
                  <a:t>GS</a:t>
                </a:r>
                <a:r>
                  <a:rPr lang="pt-BR" sz="2400" dirty="0">
                    <a:solidFill>
                      <a:srgbClr val="FF0000"/>
                    </a:solidFill>
                  </a:rPr>
                  <a:t> = V</a:t>
                </a:r>
                <a:r>
                  <a:rPr lang="pt-BR" sz="2400" baseline="-25000" dirty="0">
                    <a:solidFill>
                      <a:srgbClr val="FF0000"/>
                    </a:solidFill>
                  </a:rPr>
                  <a:t>P</a:t>
                </a:r>
                <a:r>
                  <a:rPr lang="pt-BR" sz="2400" dirty="0">
                    <a:solidFill>
                      <a:srgbClr val="FF0000"/>
                    </a:solidFill>
                  </a:rPr>
                  <a:t>/2 = -4/2 = </a:t>
                </a:r>
                <a:r>
                  <a:rPr lang="pt-BR" sz="2400" b="1" dirty="0">
                    <a:solidFill>
                      <a:srgbClr val="FF0000"/>
                    </a:solidFill>
                  </a:rPr>
                  <a:t>-2 V</a:t>
                </a:r>
                <a:endParaRPr lang="pt-BR" sz="2400" dirty="0">
                  <a:solidFill>
                    <a:srgbClr val="FF0000"/>
                  </a:solidFill>
                </a:endParaRPr>
              </a:p>
              <a:p>
                <a:pPr marL="0" indent="0">
                  <a:buNone/>
                </a:pPr>
                <a:r>
                  <a:rPr lang="pt-BR" sz="2400" dirty="0">
                    <a:solidFill>
                      <a:srgbClr val="FF0000"/>
                    </a:solidFill>
                  </a:rPr>
                  <a:t>A equação do circuito é definida por:</a:t>
                </a:r>
              </a:p>
              <a:p>
                <a:pPr marL="0" indent="0">
                  <a:buNone/>
                </a:pPr>
                <a:r>
                  <a:rPr lang="pt-BR" sz="2400" dirty="0">
                    <a:solidFill>
                      <a:srgbClr val="FF0000"/>
                    </a:solidFill>
                  </a:rPr>
                  <a:t> </a:t>
                </a:r>
                <a14:m>
                  <m:oMath xmlns:m="http://schemas.openxmlformats.org/officeDocument/2006/math">
                    <m:r>
                      <a:rPr lang="pt-BR" sz="3200" i="1">
                        <a:solidFill>
                          <a:srgbClr val="FF0000"/>
                        </a:solidFill>
                        <a:latin typeface="Cambria Math" panose="02040503050406030204" pitchFamily="18" charset="0"/>
                      </a:rPr>
                      <m:t>𝑉</m:t>
                    </m:r>
                    <m:r>
                      <a:rPr lang="pt-BR" sz="3200" i="1" baseline="-25000">
                        <a:solidFill>
                          <a:srgbClr val="FF0000"/>
                        </a:solidFill>
                        <a:latin typeface="Cambria Math" panose="02040503050406030204" pitchFamily="18" charset="0"/>
                      </a:rPr>
                      <m:t>𝐺</m:t>
                    </m:r>
                    <m:r>
                      <a:rPr lang="pt-BR" sz="3200" i="1">
                        <a:solidFill>
                          <a:srgbClr val="FF0000"/>
                        </a:solidFill>
                        <a:latin typeface="Cambria Math" panose="02040503050406030204" pitchFamily="18" charset="0"/>
                      </a:rPr>
                      <m:t>=</m:t>
                    </m:r>
                    <m:f>
                      <m:fPr>
                        <m:ctrlPr>
                          <a:rPr lang="pt-BR" sz="3200" i="1">
                            <a:solidFill>
                              <a:srgbClr val="FF0000"/>
                            </a:solidFill>
                            <a:latin typeface="Cambria Math" panose="02040503050406030204" pitchFamily="18" charset="0"/>
                          </a:rPr>
                        </m:ctrlPr>
                      </m:fPr>
                      <m:num>
                        <m:r>
                          <a:rPr lang="pt-BR" sz="3200" i="1">
                            <a:solidFill>
                              <a:srgbClr val="FF0000"/>
                            </a:solidFill>
                            <a:latin typeface="Cambria Math" panose="02040503050406030204" pitchFamily="18" charset="0"/>
                          </a:rPr>
                          <m:t>𝑅</m:t>
                        </m:r>
                        <m:r>
                          <a:rPr lang="pt-BR" sz="3200" i="1" baseline="-25000">
                            <a:solidFill>
                              <a:srgbClr val="FF0000"/>
                            </a:solidFill>
                            <a:latin typeface="Cambria Math" panose="02040503050406030204" pitchFamily="18" charset="0"/>
                          </a:rPr>
                          <m:t>2</m:t>
                        </m:r>
                        <m:r>
                          <a:rPr lang="pt-BR" sz="3200" i="1">
                            <a:solidFill>
                              <a:srgbClr val="FF0000"/>
                            </a:solidFill>
                            <a:latin typeface="Cambria Math" panose="02040503050406030204" pitchFamily="18" charset="0"/>
                          </a:rPr>
                          <m:t>𝑉</m:t>
                        </m:r>
                        <m:r>
                          <a:rPr lang="pt-BR" sz="3200" i="1" baseline="-25000">
                            <a:solidFill>
                              <a:srgbClr val="FF0000"/>
                            </a:solidFill>
                            <a:latin typeface="Cambria Math" panose="02040503050406030204" pitchFamily="18" charset="0"/>
                          </a:rPr>
                          <m:t>𝐷𝐷</m:t>
                        </m:r>
                      </m:num>
                      <m:den>
                        <m:r>
                          <a:rPr lang="pt-BR" sz="3200" i="1">
                            <a:solidFill>
                              <a:srgbClr val="FF0000"/>
                            </a:solidFill>
                            <a:latin typeface="Cambria Math" panose="02040503050406030204" pitchFamily="18" charset="0"/>
                          </a:rPr>
                          <m:t>𝑅</m:t>
                        </m:r>
                        <m:r>
                          <a:rPr lang="pt-BR" sz="3200" i="1" baseline="-25000">
                            <a:solidFill>
                              <a:srgbClr val="FF0000"/>
                            </a:solidFill>
                            <a:latin typeface="Cambria Math" panose="02040503050406030204" pitchFamily="18" charset="0"/>
                          </a:rPr>
                          <m:t>1</m:t>
                        </m:r>
                        <m:r>
                          <a:rPr lang="pt-BR" sz="3200" i="1">
                            <a:solidFill>
                              <a:srgbClr val="FF0000"/>
                            </a:solidFill>
                            <a:latin typeface="Cambria Math" panose="02040503050406030204" pitchFamily="18" charset="0"/>
                          </a:rPr>
                          <m:t>+</m:t>
                        </m:r>
                        <m:r>
                          <a:rPr lang="pt-BR" sz="3200" i="1">
                            <a:solidFill>
                              <a:srgbClr val="FF0000"/>
                            </a:solidFill>
                            <a:latin typeface="Cambria Math" panose="02040503050406030204" pitchFamily="18" charset="0"/>
                          </a:rPr>
                          <m:t>𝑅</m:t>
                        </m:r>
                        <m:r>
                          <a:rPr lang="pt-BR" sz="3200" i="1" baseline="-25000">
                            <a:solidFill>
                              <a:srgbClr val="FF0000"/>
                            </a:solidFill>
                            <a:latin typeface="Cambria Math" panose="02040503050406030204" pitchFamily="18" charset="0"/>
                          </a:rPr>
                          <m:t>2</m:t>
                        </m:r>
                      </m:den>
                    </m:f>
                    <m:r>
                      <a:rPr lang="pt-BR" sz="3200" b="0" i="1" smtClean="0">
                        <a:solidFill>
                          <a:srgbClr val="FF0000"/>
                        </a:solidFill>
                        <a:latin typeface="Cambria Math" panose="02040503050406030204" pitchFamily="18" charset="0"/>
                      </a:rPr>
                      <m:t>=</m:t>
                    </m:r>
                    <m:f>
                      <m:fPr>
                        <m:ctrlPr>
                          <a:rPr lang="pt-BR" sz="3200" b="0" i="1" smtClean="0">
                            <a:solidFill>
                              <a:srgbClr val="FF0000"/>
                            </a:solidFill>
                            <a:latin typeface="Cambria Math" panose="02040503050406030204" pitchFamily="18" charset="0"/>
                          </a:rPr>
                        </m:ctrlPr>
                      </m:fPr>
                      <m:num>
                        <m:r>
                          <a:rPr lang="pt-BR" sz="3200" b="0" i="1" smtClean="0">
                            <a:solidFill>
                              <a:srgbClr val="FF0000"/>
                            </a:solidFill>
                            <a:latin typeface="Cambria Math" panose="02040503050406030204" pitchFamily="18" charset="0"/>
                          </a:rPr>
                          <m:t>270</m:t>
                        </m:r>
                        <m:r>
                          <a:rPr lang="pt-BR" sz="3200" b="0" i="1" smtClean="0">
                            <a:solidFill>
                              <a:srgbClr val="FF0000"/>
                            </a:solidFill>
                            <a:latin typeface="Cambria Math" panose="02040503050406030204" pitchFamily="18" charset="0"/>
                          </a:rPr>
                          <m:t>𝑘</m:t>
                        </m:r>
                        <m:r>
                          <a:rPr lang="pt-BR" sz="3200" b="0" i="1" smtClean="0">
                            <a:solidFill>
                              <a:srgbClr val="FF0000"/>
                            </a:solidFill>
                            <a:latin typeface="Cambria Math" panose="02040503050406030204" pitchFamily="18" charset="0"/>
                          </a:rPr>
                          <m:t>∗16</m:t>
                        </m:r>
                      </m:num>
                      <m:den>
                        <m:r>
                          <a:rPr lang="pt-BR" sz="3200" b="0" i="1" smtClean="0">
                            <a:solidFill>
                              <a:srgbClr val="FF0000"/>
                            </a:solidFill>
                            <a:latin typeface="Cambria Math" panose="02040503050406030204" pitchFamily="18" charset="0"/>
                          </a:rPr>
                          <m:t>2,1</m:t>
                        </m:r>
                        <m:r>
                          <a:rPr lang="pt-BR" sz="3200" b="0" i="1" smtClean="0">
                            <a:solidFill>
                              <a:srgbClr val="FF0000"/>
                            </a:solidFill>
                            <a:latin typeface="Cambria Math" panose="02040503050406030204" pitchFamily="18" charset="0"/>
                          </a:rPr>
                          <m:t>𝑀</m:t>
                        </m:r>
                        <m:r>
                          <a:rPr lang="pt-BR" sz="3200" b="0" i="1" smtClean="0">
                            <a:solidFill>
                              <a:srgbClr val="FF0000"/>
                            </a:solidFill>
                            <a:latin typeface="Cambria Math" panose="02040503050406030204" pitchFamily="18" charset="0"/>
                          </a:rPr>
                          <m:t>+270</m:t>
                        </m:r>
                        <m:r>
                          <a:rPr lang="pt-BR" sz="3200" b="0" i="1" smtClean="0">
                            <a:solidFill>
                              <a:srgbClr val="FF0000"/>
                            </a:solidFill>
                            <a:latin typeface="Cambria Math" panose="02040503050406030204" pitchFamily="18" charset="0"/>
                          </a:rPr>
                          <m:t>𝑘</m:t>
                        </m:r>
                      </m:den>
                    </m:f>
                    <m:r>
                      <a:rPr lang="pt-BR" sz="3200" b="0" i="1" smtClean="0">
                        <a:solidFill>
                          <a:srgbClr val="FF0000"/>
                        </a:solidFill>
                        <a:latin typeface="Cambria Math" panose="02040503050406030204" pitchFamily="18" charset="0"/>
                      </a:rPr>
                      <m:t>=</m:t>
                    </m:r>
                    <m:r>
                      <a:rPr lang="pt-BR" sz="3200" b="1" i="1" smtClean="0">
                        <a:solidFill>
                          <a:srgbClr val="FF0000"/>
                        </a:solidFill>
                        <a:latin typeface="Cambria Math" panose="02040503050406030204" pitchFamily="18" charset="0"/>
                      </a:rPr>
                      <m:t>𝟏</m:t>
                    </m:r>
                    <m:r>
                      <a:rPr lang="pt-BR" sz="3200" b="1" i="1" smtClean="0">
                        <a:solidFill>
                          <a:srgbClr val="FF0000"/>
                        </a:solidFill>
                        <a:latin typeface="Cambria Math" panose="02040503050406030204" pitchFamily="18" charset="0"/>
                      </a:rPr>
                      <m:t>,</m:t>
                    </m:r>
                    <m:r>
                      <a:rPr lang="pt-BR" sz="3200" b="1" i="1" smtClean="0">
                        <a:solidFill>
                          <a:srgbClr val="FF0000"/>
                        </a:solidFill>
                        <a:latin typeface="Cambria Math" panose="02040503050406030204" pitchFamily="18" charset="0"/>
                      </a:rPr>
                      <m:t>𝟖𝟐</m:t>
                    </m:r>
                    <m:r>
                      <a:rPr lang="pt-BR" sz="3200" b="1" i="1" smtClean="0">
                        <a:solidFill>
                          <a:srgbClr val="FF0000"/>
                        </a:solidFill>
                        <a:latin typeface="Cambria Math" panose="02040503050406030204" pitchFamily="18" charset="0"/>
                      </a:rPr>
                      <m:t>𝑽</m:t>
                    </m:r>
                  </m:oMath>
                </a14:m>
                <a:endParaRPr lang="pt-BR" sz="2000" b="1" dirty="0">
                  <a:solidFill>
                    <a:srgbClr val="FF0000"/>
                  </a:solidFill>
                </a:endParaRPr>
              </a:p>
              <a:p>
                <a:pPr marL="0" indent="0">
                  <a:buNone/>
                </a:pPr>
                <a:endParaRPr lang="pt-BR" sz="2400" b="1" dirty="0">
                  <a:solidFill>
                    <a:srgbClr val="FF0000"/>
                  </a:solidFill>
                </a:endParaRPr>
              </a:p>
              <a:p>
                <a:pPr marL="0" indent="0">
                  <a:buNone/>
                </a:pPr>
                <a14:m>
                  <m:oMathPara xmlns:m="http://schemas.openxmlformats.org/officeDocument/2006/math">
                    <m:oMathParaPr>
                      <m:jc m:val="left"/>
                    </m:oMathParaPr>
                    <m:oMath xmlns:m="http://schemas.openxmlformats.org/officeDocument/2006/math">
                      <m:r>
                        <a:rPr lang="pt-BR" sz="2400" i="1">
                          <a:solidFill>
                            <a:srgbClr val="FF0000"/>
                          </a:solidFill>
                          <a:latin typeface="Cambria Math" panose="02040503050406030204" pitchFamily="18" charset="0"/>
                        </a:rPr>
                        <m:t>𝑉</m:t>
                      </m:r>
                      <m:r>
                        <a:rPr lang="pt-BR" sz="2400" i="1" baseline="-25000">
                          <a:solidFill>
                            <a:srgbClr val="FF0000"/>
                          </a:solidFill>
                          <a:latin typeface="Cambria Math" panose="02040503050406030204" pitchFamily="18" charset="0"/>
                        </a:rPr>
                        <m:t>𝐺</m:t>
                      </m:r>
                      <m:r>
                        <a:rPr lang="pt-BR" sz="2400" b="0" i="1" baseline="-25000" smtClean="0">
                          <a:solidFill>
                            <a:srgbClr val="FF0000"/>
                          </a:solidFill>
                          <a:latin typeface="Cambria Math" panose="02040503050406030204" pitchFamily="18" charset="0"/>
                        </a:rPr>
                        <m:t>𝑆</m:t>
                      </m:r>
                      <m:r>
                        <a:rPr lang="pt-BR" sz="2400" i="1">
                          <a:solidFill>
                            <a:srgbClr val="FF0000"/>
                          </a:solidFill>
                          <a:latin typeface="Cambria Math" panose="02040503050406030204" pitchFamily="18" charset="0"/>
                        </a:rPr>
                        <m:t>=</m:t>
                      </m:r>
                      <m:r>
                        <a:rPr lang="pt-BR" sz="2400" b="0" i="1" smtClean="0">
                          <a:solidFill>
                            <a:srgbClr val="FF0000"/>
                          </a:solidFill>
                          <a:latin typeface="Cambria Math" panose="02040503050406030204" pitchFamily="18" charset="0"/>
                        </a:rPr>
                        <m:t>𝑉</m:t>
                      </m:r>
                      <m:r>
                        <a:rPr lang="pt-BR" sz="2400" b="0" i="1" baseline="-25000" smtClean="0">
                          <a:solidFill>
                            <a:srgbClr val="FF0000"/>
                          </a:solidFill>
                          <a:latin typeface="Cambria Math" panose="02040503050406030204" pitchFamily="18" charset="0"/>
                        </a:rPr>
                        <m:t>𝐺</m:t>
                      </m:r>
                      <m:r>
                        <a:rPr lang="pt-BR" sz="2400" b="0" i="1" smtClean="0">
                          <a:solidFill>
                            <a:srgbClr val="FF0000"/>
                          </a:solidFill>
                          <a:latin typeface="Cambria Math" panose="02040503050406030204" pitchFamily="18" charset="0"/>
                        </a:rPr>
                        <m:t>−</m:t>
                      </m:r>
                      <m:r>
                        <a:rPr lang="pt-BR" sz="2400" i="1">
                          <a:solidFill>
                            <a:srgbClr val="FF0000"/>
                          </a:solidFill>
                          <a:latin typeface="Cambria Math" panose="02040503050406030204" pitchFamily="18" charset="0"/>
                        </a:rPr>
                        <m:t>𝐼</m:t>
                      </m:r>
                      <m:r>
                        <a:rPr lang="pt-BR" sz="2400" i="1" baseline="-25000">
                          <a:solidFill>
                            <a:srgbClr val="FF0000"/>
                          </a:solidFill>
                          <a:latin typeface="Cambria Math" panose="02040503050406030204" pitchFamily="18" charset="0"/>
                        </a:rPr>
                        <m:t>𝐷</m:t>
                      </m:r>
                      <m:r>
                        <a:rPr lang="pt-BR" sz="2400" i="1">
                          <a:solidFill>
                            <a:srgbClr val="FF0000"/>
                          </a:solidFill>
                          <a:latin typeface="Cambria Math" panose="02040503050406030204" pitchFamily="18" charset="0"/>
                        </a:rPr>
                        <m:t>𝑅</m:t>
                      </m:r>
                      <m:r>
                        <a:rPr lang="pt-BR" sz="2400" i="1" baseline="-25000">
                          <a:solidFill>
                            <a:srgbClr val="FF0000"/>
                          </a:solidFill>
                          <a:latin typeface="Cambria Math" panose="02040503050406030204" pitchFamily="18" charset="0"/>
                        </a:rPr>
                        <m:t>𝑆</m:t>
                      </m:r>
                      <m:r>
                        <a:rPr lang="pt-BR" sz="2400" b="0" i="1" smtClean="0">
                          <a:solidFill>
                            <a:srgbClr val="FF0000"/>
                          </a:solidFill>
                          <a:latin typeface="Cambria Math" panose="02040503050406030204" pitchFamily="18" charset="0"/>
                        </a:rPr>
                        <m:t>=1,82 </m:t>
                      </m:r>
                      <m:r>
                        <a:rPr lang="pt-BR" sz="2400" b="0" i="1" smtClean="0">
                          <a:solidFill>
                            <a:srgbClr val="FF0000"/>
                          </a:solidFill>
                          <a:latin typeface="Cambria Math" panose="02040503050406030204" pitchFamily="18" charset="0"/>
                        </a:rPr>
                        <m:t>𝑉</m:t>
                      </m:r>
                      <m:r>
                        <a:rPr lang="pt-BR" sz="2400" b="0" i="1" smtClean="0">
                          <a:solidFill>
                            <a:srgbClr val="FF0000"/>
                          </a:solidFill>
                          <a:latin typeface="Cambria Math" panose="02040503050406030204" pitchFamily="18" charset="0"/>
                        </a:rPr>
                        <m:t>−</m:t>
                      </m:r>
                      <m:r>
                        <a:rPr lang="pt-BR" sz="2400" i="1">
                          <a:solidFill>
                            <a:srgbClr val="FF0000"/>
                          </a:solidFill>
                          <a:latin typeface="Cambria Math" panose="02040503050406030204" pitchFamily="18" charset="0"/>
                        </a:rPr>
                        <m:t>𝐼</m:t>
                      </m:r>
                      <m:r>
                        <a:rPr lang="pt-BR" sz="2400" i="1" baseline="-25000">
                          <a:solidFill>
                            <a:srgbClr val="FF0000"/>
                          </a:solidFill>
                          <a:latin typeface="Cambria Math" panose="02040503050406030204" pitchFamily="18" charset="0"/>
                        </a:rPr>
                        <m:t>𝐷</m:t>
                      </m:r>
                      <m:r>
                        <a:rPr lang="pt-BR" sz="2400" b="0" i="1" smtClean="0">
                          <a:solidFill>
                            <a:srgbClr val="FF0000"/>
                          </a:solidFill>
                          <a:latin typeface="Cambria Math" panose="02040503050406030204" pitchFamily="18" charset="0"/>
                        </a:rPr>
                        <m:t>∗1,5</m:t>
                      </m:r>
                      <m:r>
                        <a:rPr lang="pt-BR" sz="2400" b="0" i="1" smtClean="0">
                          <a:solidFill>
                            <a:srgbClr val="FF0000"/>
                          </a:solidFill>
                          <a:latin typeface="Cambria Math" panose="02040503050406030204" pitchFamily="18" charset="0"/>
                        </a:rPr>
                        <m:t>𝑘</m:t>
                      </m:r>
                    </m:oMath>
                  </m:oMathPara>
                </a14:m>
                <a:endParaRPr lang="pt-BR" sz="2400" b="0" dirty="0">
                  <a:solidFill>
                    <a:srgbClr val="FF0000"/>
                  </a:solidFill>
                </a:endParaRPr>
              </a:p>
              <a:p>
                <a:pPr marL="0" indent="0">
                  <a:buNone/>
                </a:pPr>
                <a:endParaRPr lang="pt-BR" sz="2400" b="0" i="1" dirty="0">
                  <a:solidFill>
                    <a:srgbClr val="FF0000"/>
                  </a:solidFill>
                  <a:latin typeface="Cambria Math" panose="02040503050406030204" pitchFamily="18" charset="0"/>
                </a:endParaRPr>
              </a:p>
              <a:p>
                <a:pPr marL="0" indent="0">
                  <a:buNone/>
                </a:pPr>
                <a14:m>
                  <m:oMathPara xmlns:m="http://schemas.openxmlformats.org/officeDocument/2006/math">
                    <m:oMathParaPr>
                      <m:jc m:val="left"/>
                    </m:oMathParaPr>
                    <m:oMath xmlns:m="http://schemas.openxmlformats.org/officeDocument/2006/math">
                      <m:r>
                        <a:rPr lang="pt-BR" sz="2400" b="0" i="1" smtClean="0">
                          <a:solidFill>
                            <a:srgbClr val="FF0000"/>
                          </a:solidFill>
                          <a:latin typeface="Cambria Math" panose="02040503050406030204" pitchFamily="18" charset="0"/>
                        </a:rPr>
                        <m:t>𝑄𝑢𝑎𝑛𝑑𝑜</m:t>
                      </m:r>
                      <m:r>
                        <a:rPr lang="pt-BR" sz="2400" b="0" i="1" smtClean="0">
                          <a:solidFill>
                            <a:srgbClr val="FF0000"/>
                          </a:solidFill>
                          <a:latin typeface="Cambria Math" panose="02040503050406030204" pitchFamily="18" charset="0"/>
                        </a:rPr>
                        <m:t> </m:t>
                      </m:r>
                      <m:sSub>
                        <m:sSubPr>
                          <m:ctrlPr>
                            <a:rPr lang="pt-BR" sz="2400" b="0" i="1" smtClean="0">
                              <a:solidFill>
                                <a:srgbClr val="FF0000"/>
                              </a:solidFill>
                              <a:latin typeface="Cambria Math" panose="02040503050406030204" pitchFamily="18" charset="0"/>
                            </a:rPr>
                          </m:ctrlPr>
                        </m:sSubPr>
                        <m:e>
                          <m:r>
                            <a:rPr lang="pt-BR" sz="2400" b="0" i="1" smtClean="0">
                              <a:solidFill>
                                <a:srgbClr val="FF0000"/>
                              </a:solidFill>
                              <a:latin typeface="Cambria Math" panose="02040503050406030204" pitchFamily="18" charset="0"/>
                            </a:rPr>
                            <m:t>𝐼</m:t>
                          </m:r>
                        </m:e>
                        <m:sub>
                          <m:r>
                            <a:rPr lang="pt-BR" sz="2400" b="0" i="1" smtClean="0">
                              <a:solidFill>
                                <a:srgbClr val="FF0000"/>
                              </a:solidFill>
                              <a:latin typeface="Cambria Math" panose="02040503050406030204" pitchFamily="18" charset="0"/>
                            </a:rPr>
                            <m:t>𝐷</m:t>
                          </m:r>
                        </m:sub>
                      </m:sSub>
                      <m:r>
                        <a:rPr lang="pt-BR" sz="2400" b="0" i="1" smtClean="0">
                          <a:solidFill>
                            <a:srgbClr val="FF0000"/>
                          </a:solidFill>
                          <a:latin typeface="Cambria Math" panose="02040503050406030204" pitchFamily="18" charset="0"/>
                        </a:rPr>
                        <m:t>=0</m:t>
                      </m:r>
                      <m:r>
                        <a:rPr lang="pt-BR" sz="2400" b="0" i="1" smtClean="0">
                          <a:solidFill>
                            <a:srgbClr val="FF0000"/>
                          </a:solidFill>
                          <a:latin typeface="Cambria Math" panose="02040503050406030204" pitchFamily="18" charset="0"/>
                        </a:rPr>
                        <m:t>𝑚𝐴</m:t>
                      </m:r>
                      <m:r>
                        <a:rPr lang="pt-BR" sz="2400" b="0" i="1" smtClean="0">
                          <a:solidFill>
                            <a:srgbClr val="FF0000"/>
                          </a:solidFill>
                          <a:latin typeface="Cambria Math" panose="02040503050406030204" pitchFamily="18" charset="0"/>
                        </a:rPr>
                        <m:t>⇒ </m:t>
                      </m:r>
                      <m:r>
                        <a:rPr lang="pt-BR" sz="2400" b="1" i="1">
                          <a:solidFill>
                            <a:srgbClr val="FF0000"/>
                          </a:solidFill>
                          <a:latin typeface="Cambria Math" panose="02040503050406030204" pitchFamily="18" charset="0"/>
                        </a:rPr>
                        <m:t>𝑽</m:t>
                      </m:r>
                      <m:r>
                        <a:rPr lang="pt-BR" sz="2400" b="1" i="1" baseline="-25000">
                          <a:solidFill>
                            <a:srgbClr val="FF0000"/>
                          </a:solidFill>
                          <a:latin typeface="Cambria Math" panose="02040503050406030204" pitchFamily="18" charset="0"/>
                        </a:rPr>
                        <m:t>𝑮</m:t>
                      </m:r>
                      <m:r>
                        <a:rPr lang="pt-BR" sz="2400" b="1" i="1" baseline="-25000" smtClean="0">
                          <a:solidFill>
                            <a:srgbClr val="FF0000"/>
                          </a:solidFill>
                          <a:latin typeface="Cambria Math" panose="02040503050406030204" pitchFamily="18" charset="0"/>
                        </a:rPr>
                        <m:t>𝑺</m:t>
                      </m:r>
                      <m:r>
                        <a:rPr lang="pt-BR" sz="2400" b="1" i="1">
                          <a:solidFill>
                            <a:srgbClr val="FF0000"/>
                          </a:solidFill>
                          <a:latin typeface="Cambria Math" panose="02040503050406030204" pitchFamily="18" charset="0"/>
                        </a:rPr>
                        <m:t>=</m:t>
                      </m:r>
                      <m:r>
                        <a:rPr lang="pt-BR" sz="2400" b="1" i="1" smtClean="0">
                          <a:solidFill>
                            <a:srgbClr val="FF0000"/>
                          </a:solidFill>
                          <a:latin typeface="Cambria Math" panose="02040503050406030204" pitchFamily="18" charset="0"/>
                        </a:rPr>
                        <m:t>𝟏</m:t>
                      </m:r>
                      <m:r>
                        <a:rPr lang="pt-BR" sz="2400" b="1" i="1" smtClean="0">
                          <a:solidFill>
                            <a:srgbClr val="FF0000"/>
                          </a:solidFill>
                          <a:latin typeface="Cambria Math" panose="02040503050406030204" pitchFamily="18" charset="0"/>
                        </a:rPr>
                        <m:t>,</m:t>
                      </m:r>
                      <m:r>
                        <a:rPr lang="pt-BR" sz="2400" b="1" i="1" smtClean="0">
                          <a:solidFill>
                            <a:srgbClr val="FF0000"/>
                          </a:solidFill>
                          <a:latin typeface="Cambria Math" panose="02040503050406030204" pitchFamily="18" charset="0"/>
                        </a:rPr>
                        <m:t>𝟖𝟐</m:t>
                      </m:r>
                      <m:r>
                        <a:rPr lang="pt-BR" sz="2400" b="1" i="1" smtClean="0">
                          <a:solidFill>
                            <a:srgbClr val="FF0000"/>
                          </a:solidFill>
                          <a:latin typeface="Cambria Math" panose="02040503050406030204" pitchFamily="18" charset="0"/>
                        </a:rPr>
                        <m:t>𝑽</m:t>
                      </m:r>
                    </m:oMath>
                  </m:oMathPara>
                </a14:m>
                <a:endParaRPr lang="pt-BR" sz="2400" b="1" dirty="0">
                  <a:solidFill>
                    <a:srgbClr val="FF0000"/>
                  </a:solidFill>
                </a:endParaRPr>
              </a:p>
              <a:p>
                <a:pPr marL="0" indent="0">
                  <a:buNone/>
                </a:pPr>
                <a:endParaRPr lang="pt-BR" sz="2400" i="1" dirty="0">
                  <a:solidFill>
                    <a:srgbClr val="FF0000"/>
                  </a:solidFill>
                  <a:latin typeface="Cambria Math" panose="02040503050406030204" pitchFamily="18" charset="0"/>
                </a:endParaRPr>
              </a:p>
              <a:p>
                <a:pPr marL="0" indent="0">
                  <a:buNone/>
                </a:pPr>
                <a14:m>
                  <m:oMathPara xmlns:m="http://schemas.openxmlformats.org/officeDocument/2006/math">
                    <m:oMathParaPr>
                      <m:jc m:val="left"/>
                    </m:oMathParaPr>
                    <m:oMath xmlns:m="http://schemas.openxmlformats.org/officeDocument/2006/math">
                      <m:r>
                        <a:rPr lang="pt-BR" sz="2400" i="1">
                          <a:solidFill>
                            <a:srgbClr val="FF0000"/>
                          </a:solidFill>
                          <a:latin typeface="Cambria Math" panose="02040503050406030204" pitchFamily="18" charset="0"/>
                        </a:rPr>
                        <m:t>𝑄𝑢𝑎𝑛𝑑𝑜</m:t>
                      </m:r>
                      <m:r>
                        <a:rPr lang="pt-BR" sz="2400" i="1">
                          <a:solidFill>
                            <a:srgbClr val="FF0000"/>
                          </a:solidFill>
                          <a:latin typeface="Cambria Math" panose="02040503050406030204" pitchFamily="18" charset="0"/>
                        </a:rPr>
                        <m:t> </m:t>
                      </m:r>
                      <m:r>
                        <a:rPr lang="pt-BR" sz="2400" b="0" i="1" smtClean="0">
                          <a:solidFill>
                            <a:srgbClr val="FF0000"/>
                          </a:solidFill>
                          <a:latin typeface="Cambria Math" panose="02040503050406030204" pitchFamily="18" charset="0"/>
                        </a:rPr>
                        <m:t>𝑉</m:t>
                      </m:r>
                      <m:r>
                        <a:rPr lang="pt-BR" sz="2400" b="0" i="1" baseline="-25000" smtClean="0">
                          <a:solidFill>
                            <a:srgbClr val="FF0000"/>
                          </a:solidFill>
                          <a:latin typeface="Cambria Math" panose="02040503050406030204" pitchFamily="18" charset="0"/>
                        </a:rPr>
                        <m:t>𝐺𝑆</m:t>
                      </m:r>
                      <m:r>
                        <a:rPr lang="pt-BR" sz="2400" i="1">
                          <a:solidFill>
                            <a:srgbClr val="FF0000"/>
                          </a:solidFill>
                          <a:latin typeface="Cambria Math" panose="02040503050406030204" pitchFamily="18" charset="0"/>
                        </a:rPr>
                        <m:t>=0</m:t>
                      </m:r>
                      <m:r>
                        <a:rPr lang="pt-BR" sz="2400" b="0" i="1" smtClean="0">
                          <a:solidFill>
                            <a:srgbClr val="FF0000"/>
                          </a:solidFill>
                          <a:latin typeface="Cambria Math" panose="02040503050406030204" pitchFamily="18" charset="0"/>
                        </a:rPr>
                        <m:t> </m:t>
                      </m:r>
                      <m:r>
                        <a:rPr lang="pt-BR" sz="2400" b="0" i="1" smtClean="0">
                          <a:solidFill>
                            <a:srgbClr val="FF0000"/>
                          </a:solidFill>
                          <a:latin typeface="Cambria Math" panose="02040503050406030204" pitchFamily="18" charset="0"/>
                        </a:rPr>
                        <m:t>𝑉</m:t>
                      </m:r>
                      <m:r>
                        <a:rPr lang="pt-BR" sz="2400" i="1">
                          <a:solidFill>
                            <a:srgbClr val="FF0000"/>
                          </a:solidFill>
                          <a:latin typeface="Cambria Math" panose="02040503050406030204" pitchFamily="18" charset="0"/>
                        </a:rPr>
                        <m:t>⇒</m:t>
                      </m:r>
                      <m:r>
                        <a:rPr lang="pt-BR" sz="2400" b="0" i="1" smtClean="0">
                          <a:solidFill>
                            <a:srgbClr val="FF0000"/>
                          </a:solidFill>
                          <a:latin typeface="Cambria Math" panose="02040503050406030204" pitchFamily="18" charset="0"/>
                        </a:rPr>
                        <m:t>𝐼</m:t>
                      </m:r>
                      <m:r>
                        <a:rPr lang="pt-BR" sz="2400" b="1" i="1" baseline="-25000" smtClean="0">
                          <a:solidFill>
                            <a:srgbClr val="FF0000"/>
                          </a:solidFill>
                          <a:latin typeface="Cambria Math" panose="02040503050406030204" pitchFamily="18" charset="0"/>
                        </a:rPr>
                        <m:t>𝑫</m:t>
                      </m:r>
                      <m:r>
                        <a:rPr lang="pt-BR" sz="2400" b="1" i="1">
                          <a:solidFill>
                            <a:srgbClr val="FF0000"/>
                          </a:solidFill>
                          <a:latin typeface="Cambria Math" panose="02040503050406030204" pitchFamily="18" charset="0"/>
                        </a:rPr>
                        <m:t>=</m:t>
                      </m:r>
                      <m:f>
                        <m:fPr>
                          <m:ctrlPr>
                            <a:rPr lang="pt-BR" sz="2400" i="1" smtClean="0">
                              <a:solidFill>
                                <a:srgbClr val="FF0000"/>
                              </a:solidFill>
                              <a:latin typeface="Cambria Math" panose="02040503050406030204" pitchFamily="18" charset="0"/>
                            </a:rPr>
                          </m:ctrlPr>
                        </m:fPr>
                        <m:num>
                          <m:r>
                            <a:rPr lang="pt-BR" sz="2400" b="0" i="1" smtClean="0">
                              <a:solidFill>
                                <a:srgbClr val="FF0000"/>
                              </a:solidFill>
                              <a:latin typeface="Cambria Math" panose="02040503050406030204" pitchFamily="18" charset="0"/>
                            </a:rPr>
                            <m:t>1,82</m:t>
                          </m:r>
                        </m:num>
                        <m:den>
                          <m:r>
                            <a:rPr lang="pt-BR" sz="2400" b="0" i="1" smtClean="0">
                              <a:solidFill>
                                <a:srgbClr val="FF0000"/>
                              </a:solidFill>
                              <a:latin typeface="Cambria Math" panose="02040503050406030204" pitchFamily="18" charset="0"/>
                            </a:rPr>
                            <m:t>1,5</m:t>
                          </m:r>
                          <m:r>
                            <a:rPr lang="pt-BR" sz="2400" b="0" i="1" smtClean="0">
                              <a:solidFill>
                                <a:srgbClr val="FF0000"/>
                              </a:solidFill>
                              <a:latin typeface="Cambria Math" panose="02040503050406030204" pitchFamily="18" charset="0"/>
                            </a:rPr>
                            <m:t>𝑘</m:t>
                          </m:r>
                        </m:den>
                      </m:f>
                      <m:r>
                        <a:rPr lang="pt-BR" sz="2400" b="0" i="1" smtClean="0">
                          <a:solidFill>
                            <a:srgbClr val="FF0000"/>
                          </a:solidFill>
                          <a:latin typeface="Cambria Math" panose="02040503050406030204" pitchFamily="18" charset="0"/>
                        </a:rPr>
                        <m:t>=</m:t>
                      </m:r>
                      <m:r>
                        <a:rPr lang="pt-BR" sz="2400" b="1" i="1" smtClean="0">
                          <a:solidFill>
                            <a:srgbClr val="FF0000"/>
                          </a:solidFill>
                          <a:latin typeface="Cambria Math" panose="02040503050406030204" pitchFamily="18" charset="0"/>
                        </a:rPr>
                        <m:t>𝟏</m:t>
                      </m:r>
                      <m:r>
                        <a:rPr lang="pt-BR" sz="2400" b="1" i="1" smtClean="0">
                          <a:solidFill>
                            <a:srgbClr val="FF0000"/>
                          </a:solidFill>
                          <a:latin typeface="Cambria Math" panose="02040503050406030204" pitchFamily="18" charset="0"/>
                        </a:rPr>
                        <m:t>,</m:t>
                      </m:r>
                      <m:r>
                        <a:rPr lang="pt-BR" sz="2400" b="1" i="1" smtClean="0">
                          <a:solidFill>
                            <a:srgbClr val="FF0000"/>
                          </a:solidFill>
                          <a:latin typeface="Cambria Math" panose="02040503050406030204" pitchFamily="18" charset="0"/>
                        </a:rPr>
                        <m:t>𝟐𝟏</m:t>
                      </m:r>
                      <m:r>
                        <a:rPr lang="pt-BR" sz="2400" b="1" i="1" smtClean="0">
                          <a:solidFill>
                            <a:srgbClr val="FF0000"/>
                          </a:solidFill>
                          <a:latin typeface="Cambria Math" panose="02040503050406030204" pitchFamily="18" charset="0"/>
                        </a:rPr>
                        <m:t>𝒎𝑨</m:t>
                      </m:r>
                    </m:oMath>
                  </m:oMathPara>
                </a14:m>
                <a:endParaRPr lang="pt-BR" sz="2400" b="1" dirty="0">
                  <a:solidFill>
                    <a:srgbClr val="FF0000"/>
                  </a:solidFill>
                </a:endParaRPr>
              </a:p>
            </p:txBody>
          </p:sp>
        </mc:Choice>
        <mc:Fallback xmlns="">
          <p:sp>
            <p:nvSpPr>
              <p:cNvPr id="3" name="Content Placeholder 2">
                <a:extLst>
                  <a:ext uri="{FF2B5EF4-FFF2-40B4-BE49-F238E27FC236}">
                    <a16:creationId xmlns:a16="http://schemas.microsoft.com/office/drawing/2014/main" id="{D7837C0A-A64D-4367-A96C-1D2BD435A16B}"/>
                  </a:ext>
                </a:extLst>
              </p:cNvPr>
              <p:cNvSpPr>
                <a:spLocks noGrp="1" noRot="1" noChangeAspect="1" noMove="1" noResize="1" noEditPoints="1" noAdjustHandles="1" noChangeArrowheads="1" noChangeShapeType="1" noTextEdit="1"/>
              </p:cNvSpPr>
              <p:nvPr>
                <p:ph sz="half" idx="1"/>
              </p:nvPr>
            </p:nvSpPr>
            <p:spPr>
              <a:xfrm>
                <a:off x="838200" y="1825624"/>
                <a:ext cx="6248400" cy="5032375"/>
              </a:xfrm>
              <a:blipFill>
                <a:blip r:embed="rId3"/>
                <a:stretch>
                  <a:fillRect l="-1561" t="-1695"/>
                </a:stretch>
              </a:blipFill>
            </p:spPr>
            <p:txBody>
              <a:bodyPr/>
              <a:lstStyle/>
              <a:p>
                <a:r>
                  <a:rPr lang="pt-BR">
                    <a:noFill/>
                  </a:rPr>
                  <a:t> </a:t>
                </a:r>
              </a:p>
            </p:txBody>
          </p:sp>
        </mc:Fallback>
      </mc:AlternateContent>
      <p:sp>
        <p:nvSpPr>
          <p:cNvPr id="5" name="Slide Number Placeholder 4">
            <a:extLst>
              <a:ext uri="{FF2B5EF4-FFF2-40B4-BE49-F238E27FC236}">
                <a16:creationId xmlns:a16="http://schemas.microsoft.com/office/drawing/2014/main" id="{80240829-A6ED-4365-99AA-E1DDF69D6121}"/>
              </a:ext>
            </a:extLst>
          </p:cNvPr>
          <p:cNvSpPr>
            <a:spLocks noGrp="1"/>
          </p:cNvSpPr>
          <p:nvPr>
            <p:ph type="sldNum" sz="quarter" idx="12"/>
          </p:nvPr>
        </p:nvSpPr>
        <p:spPr/>
        <p:txBody>
          <a:bodyPr/>
          <a:lstStyle/>
          <a:p>
            <a:fld id="{D70E266F-DC34-4EBC-B26B-29CFE51B5C59}" type="slidenum">
              <a:rPr lang="en-US" altLang="en-US" smtClean="0"/>
              <a:pPr/>
              <a:t>152</a:t>
            </a:fld>
            <a:endParaRPr lang="en-US" altLang="en-US"/>
          </a:p>
        </p:txBody>
      </p:sp>
    </p:spTree>
    <p:extLst>
      <p:ext uri="{BB962C8B-B14F-4D97-AF65-F5344CB8AC3E}">
        <p14:creationId xmlns:p14="http://schemas.microsoft.com/office/powerpoint/2010/main" val="903910040"/>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a:extLst>
              <a:ext uri="{FF2B5EF4-FFF2-40B4-BE49-F238E27FC236}">
                <a16:creationId xmlns:a16="http://schemas.microsoft.com/office/drawing/2014/main" id="{E2423559-2FB3-4DA7-A2F3-61F0E8AECB8D}"/>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5768277" y="1244600"/>
            <a:ext cx="6592682" cy="56133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a:extLst>
              <a:ext uri="{FF2B5EF4-FFF2-40B4-BE49-F238E27FC236}">
                <a16:creationId xmlns:a16="http://schemas.microsoft.com/office/drawing/2014/main" id="{0F2A7E87-AF97-4C3A-B191-7715C2DA9927}"/>
              </a:ext>
            </a:extLst>
          </p:cNvPr>
          <p:cNvSpPr>
            <a:spLocks noGrp="1"/>
          </p:cNvSpPr>
          <p:nvPr>
            <p:ph type="title"/>
          </p:nvPr>
        </p:nvSpPr>
        <p:spPr/>
        <p:txBody>
          <a:bodyPr/>
          <a:lstStyle/>
          <a:p>
            <a:r>
              <a:rPr lang="pt-BR" dirty="0"/>
              <a:t>Polarização por divisor de tensão</a:t>
            </a:r>
          </a:p>
        </p:txBody>
      </p:sp>
      <p:sp>
        <p:nvSpPr>
          <p:cNvPr id="5" name="Slide Number Placeholder 4">
            <a:extLst>
              <a:ext uri="{FF2B5EF4-FFF2-40B4-BE49-F238E27FC236}">
                <a16:creationId xmlns:a16="http://schemas.microsoft.com/office/drawing/2014/main" id="{80240829-A6ED-4365-99AA-E1DDF69D6121}"/>
              </a:ext>
            </a:extLst>
          </p:cNvPr>
          <p:cNvSpPr>
            <a:spLocks noGrp="1"/>
          </p:cNvSpPr>
          <p:nvPr>
            <p:ph type="sldNum" sz="quarter" idx="12"/>
          </p:nvPr>
        </p:nvSpPr>
        <p:spPr/>
        <p:txBody>
          <a:bodyPr/>
          <a:lstStyle/>
          <a:p>
            <a:fld id="{D70E266F-DC34-4EBC-B26B-29CFE51B5C59}" type="slidenum">
              <a:rPr lang="en-US" altLang="en-US" smtClean="0"/>
              <a:pPr/>
              <a:t>153</a:t>
            </a:fld>
            <a:endParaRPr lang="en-US" altLang="en-US"/>
          </a:p>
        </p:txBody>
      </p:sp>
    </p:spTree>
    <p:extLst>
      <p:ext uri="{BB962C8B-B14F-4D97-AF65-F5344CB8AC3E}">
        <p14:creationId xmlns:p14="http://schemas.microsoft.com/office/powerpoint/2010/main" val="2323621909"/>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a:extLst>
              <a:ext uri="{FF2B5EF4-FFF2-40B4-BE49-F238E27FC236}">
                <a16:creationId xmlns:a16="http://schemas.microsoft.com/office/drawing/2014/main" id="{E2423559-2FB3-4DA7-A2F3-61F0E8AECB8D}"/>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5768277" y="1244600"/>
            <a:ext cx="6592682" cy="56133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a:extLst>
              <a:ext uri="{FF2B5EF4-FFF2-40B4-BE49-F238E27FC236}">
                <a16:creationId xmlns:a16="http://schemas.microsoft.com/office/drawing/2014/main" id="{0F2A7E87-AF97-4C3A-B191-7715C2DA9927}"/>
              </a:ext>
            </a:extLst>
          </p:cNvPr>
          <p:cNvSpPr>
            <a:spLocks noGrp="1"/>
          </p:cNvSpPr>
          <p:nvPr>
            <p:ph type="title"/>
          </p:nvPr>
        </p:nvSpPr>
        <p:spPr/>
        <p:txBody>
          <a:bodyPr/>
          <a:lstStyle/>
          <a:p>
            <a:r>
              <a:rPr lang="pt-BR" dirty="0"/>
              <a:t>Polarização por divisor de tensão</a:t>
            </a:r>
          </a:p>
        </p:txBody>
      </p:sp>
      <p:sp>
        <p:nvSpPr>
          <p:cNvPr id="6" name="Content Placeholder 5">
            <a:extLst>
              <a:ext uri="{FF2B5EF4-FFF2-40B4-BE49-F238E27FC236}">
                <a16:creationId xmlns:a16="http://schemas.microsoft.com/office/drawing/2014/main" id="{383AF54D-7E2A-4454-8EE3-85B80B0B64C1}"/>
              </a:ext>
            </a:extLst>
          </p:cNvPr>
          <p:cNvSpPr>
            <a:spLocks noGrp="1"/>
          </p:cNvSpPr>
          <p:nvPr>
            <p:ph sz="half" idx="1"/>
          </p:nvPr>
        </p:nvSpPr>
        <p:spPr>
          <a:xfrm>
            <a:off x="838200" y="1825625"/>
            <a:ext cx="6400800" cy="5032374"/>
          </a:xfrm>
        </p:spPr>
        <p:txBody>
          <a:bodyPr>
            <a:normAutofit/>
          </a:bodyPr>
          <a:lstStyle/>
          <a:p>
            <a:pPr marL="0" indent="0">
              <a:buNone/>
            </a:pPr>
            <a:r>
              <a:rPr lang="pt-BR" dirty="0">
                <a:solidFill>
                  <a:srgbClr val="FF0000"/>
                </a:solidFill>
              </a:rPr>
              <a:t>A reta de polarização resultante é vista na figura ao lado com os seguintes valores:</a:t>
            </a:r>
          </a:p>
          <a:p>
            <a:pPr marL="0" indent="0" algn="ctr">
              <a:buNone/>
            </a:pPr>
            <a:r>
              <a:rPr lang="pt-BR" b="1" dirty="0">
                <a:solidFill>
                  <a:srgbClr val="FF0000"/>
                </a:solidFill>
              </a:rPr>
              <a:t>I</a:t>
            </a:r>
            <a:r>
              <a:rPr lang="pt-BR" b="1" baseline="-25000" dirty="0">
                <a:solidFill>
                  <a:srgbClr val="FF0000"/>
                </a:solidFill>
              </a:rPr>
              <a:t>DQ</a:t>
            </a:r>
            <a:r>
              <a:rPr lang="pt-BR" b="1" dirty="0">
                <a:solidFill>
                  <a:srgbClr val="FF0000"/>
                </a:solidFill>
              </a:rPr>
              <a:t> = 2,4 </a:t>
            </a:r>
            <a:r>
              <a:rPr lang="pt-BR" b="1" dirty="0" err="1">
                <a:solidFill>
                  <a:srgbClr val="FF0000"/>
                </a:solidFill>
              </a:rPr>
              <a:t>mA</a:t>
            </a:r>
            <a:r>
              <a:rPr lang="pt-BR" dirty="0">
                <a:solidFill>
                  <a:srgbClr val="FF0000"/>
                </a:solidFill>
              </a:rPr>
              <a:t> e </a:t>
            </a:r>
            <a:r>
              <a:rPr lang="pt-BR" b="1" dirty="0">
                <a:solidFill>
                  <a:srgbClr val="FF0000"/>
                </a:solidFill>
              </a:rPr>
              <a:t>V</a:t>
            </a:r>
            <a:r>
              <a:rPr lang="pt-BR" b="1" baseline="-25000" dirty="0">
                <a:solidFill>
                  <a:srgbClr val="FF0000"/>
                </a:solidFill>
              </a:rPr>
              <a:t>GSQ</a:t>
            </a:r>
            <a:r>
              <a:rPr lang="pt-BR" b="1" dirty="0">
                <a:solidFill>
                  <a:srgbClr val="FF0000"/>
                </a:solidFill>
              </a:rPr>
              <a:t> = -1,8 V</a:t>
            </a:r>
          </a:p>
        </p:txBody>
      </p:sp>
      <p:sp>
        <p:nvSpPr>
          <p:cNvPr id="5" name="Slide Number Placeholder 4">
            <a:extLst>
              <a:ext uri="{FF2B5EF4-FFF2-40B4-BE49-F238E27FC236}">
                <a16:creationId xmlns:a16="http://schemas.microsoft.com/office/drawing/2014/main" id="{80240829-A6ED-4365-99AA-E1DDF69D6121}"/>
              </a:ext>
            </a:extLst>
          </p:cNvPr>
          <p:cNvSpPr>
            <a:spLocks noGrp="1"/>
          </p:cNvSpPr>
          <p:nvPr>
            <p:ph type="sldNum" sz="quarter" idx="12"/>
          </p:nvPr>
        </p:nvSpPr>
        <p:spPr/>
        <p:txBody>
          <a:bodyPr/>
          <a:lstStyle/>
          <a:p>
            <a:fld id="{D70E266F-DC34-4EBC-B26B-29CFE51B5C59}" type="slidenum">
              <a:rPr lang="en-US" altLang="en-US" smtClean="0"/>
              <a:pPr/>
              <a:t>154</a:t>
            </a:fld>
            <a:endParaRPr lang="en-US" altLang="en-US"/>
          </a:p>
        </p:txBody>
      </p:sp>
    </p:spTree>
    <p:extLst>
      <p:ext uri="{BB962C8B-B14F-4D97-AF65-F5344CB8AC3E}">
        <p14:creationId xmlns:p14="http://schemas.microsoft.com/office/powerpoint/2010/main" val="1399704479"/>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a:extLst>
              <a:ext uri="{FF2B5EF4-FFF2-40B4-BE49-F238E27FC236}">
                <a16:creationId xmlns:a16="http://schemas.microsoft.com/office/drawing/2014/main" id="{E2423559-2FB3-4DA7-A2F3-61F0E8AECB8D}"/>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5768277" y="1244600"/>
            <a:ext cx="6592682" cy="56133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a:extLst>
              <a:ext uri="{FF2B5EF4-FFF2-40B4-BE49-F238E27FC236}">
                <a16:creationId xmlns:a16="http://schemas.microsoft.com/office/drawing/2014/main" id="{0F2A7E87-AF97-4C3A-B191-7715C2DA9927}"/>
              </a:ext>
            </a:extLst>
          </p:cNvPr>
          <p:cNvSpPr>
            <a:spLocks noGrp="1"/>
          </p:cNvSpPr>
          <p:nvPr>
            <p:ph type="title"/>
          </p:nvPr>
        </p:nvSpPr>
        <p:spPr/>
        <p:txBody>
          <a:bodyPr/>
          <a:lstStyle/>
          <a:p>
            <a:r>
              <a:rPr lang="pt-BR" dirty="0"/>
              <a:t>Polarização por divisor de tensão</a:t>
            </a:r>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383AF54D-7E2A-4454-8EE3-85B80B0B64C1}"/>
                  </a:ext>
                </a:extLst>
              </p:cNvPr>
              <p:cNvSpPr>
                <a:spLocks noGrp="1"/>
              </p:cNvSpPr>
              <p:nvPr>
                <p:ph sz="half" idx="1"/>
              </p:nvPr>
            </p:nvSpPr>
            <p:spPr>
              <a:xfrm>
                <a:off x="838200" y="1825625"/>
                <a:ext cx="6400800" cy="5032374"/>
              </a:xfrm>
            </p:spPr>
            <p:txBody>
              <a:bodyPr>
                <a:normAutofit/>
              </a:bodyPr>
              <a:lstStyle/>
              <a:p>
                <a:pPr marL="0" indent="0">
                  <a:buNone/>
                </a:pPr>
                <a:r>
                  <a:rPr lang="pt-BR" dirty="0">
                    <a:solidFill>
                      <a:srgbClr val="FF0000"/>
                    </a:solidFill>
                  </a:rPr>
                  <a:t>A reta de polarização resultante é vista na figura ao lado com os seguintes valores:</a:t>
                </a:r>
              </a:p>
              <a:p>
                <a:pPr marL="0" indent="0" algn="ctr">
                  <a:buNone/>
                </a:pPr>
                <a:r>
                  <a:rPr lang="pt-BR" b="1" dirty="0">
                    <a:solidFill>
                      <a:srgbClr val="FF0000"/>
                    </a:solidFill>
                  </a:rPr>
                  <a:t>I</a:t>
                </a:r>
                <a:r>
                  <a:rPr lang="pt-BR" b="1" baseline="-25000" dirty="0">
                    <a:solidFill>
                      <a:srgbClr val="FF0000"/>
                    </a:solidFill>
                  </a:rPr>
                  <a:t>DQ</a:t>
                </a:r>
                <a:r>
                  <a:rPr lang="pt-BR" b="1" dirty="0">
                    <a:solidFill>
                      <a:srgbClr val="FF0000"/>
                    </a:solidFill>
                  </a:rPr>
                  <a:t> = 2,4 </a:t>
                </a:r>
                <a:r>
                  <a:rPr lang="pt-BR" b="1" dirty="0" err="1">
                    <a:solidFill>
                      <a:srgbClr val="FF0000"/>
                    </a:solidFill>
                  </a:rPr>
                  <a:t>mA</a:t>
                </a:r>
                <a:r>
                  <a:rPr lang="pt-BR" dirty="0">
                    <a:solidFill>
                      <a:srgbClr val="FF0000"/>
                    </a:solidFill>
                  </a:rPr>
                  <a:t> e </a:t>
                </a:r>
                <a:r>
                  <a:rPr lang="pt-BR" b="1" dirty="0">
                    <a:solidFill>
                      <a:srgbClr val="FF0000"/>
                    </a:solidFill>
                  </a:rPr>
                  <a:t>V</a:t>
                </a:r>
                <a:r>
                  <a:rPr lang="pt-BR" b="1" baseline="-25000" dirty="0">
                    <a:solidFill>
                      <a:srgbClr val="FF0000"/>
                    </a:solidFill>
                  </a:rPr>
                  <a:t>GSQ</a:t>
                </a:r>
                <a:r>
                  <a:rPr lang="pt-BR" b="1" dirty="0">
                    <a:solidFill>
                      <a:srgbClr val="FF0000"/>
                    </a:solidFill>
                  </a:rPr>
                  <a:t> = -1,8 V</a:t>
                </a:r>
              </a:p>
              <a:p>
                <a:pPr marL="0" indent="0">
                  <a:lnSpc>
                    <a:spcPct val="150000"/>
                  </a:lnSpc>
                  <a:buNone/>
                </a:pPr>
                <a:r>
                  <a:rPr lang="pt-BR" dirty="0">
                    <a:solidFill>
                      <a:srgbClr val="FF0000"/>
                    </a:solidFill>
                  </a:rPr>
                  <a:t>b) </a:t>
                </a:r>
                <a14:m>
                  <m:oMath xmlns:m="http://schemas.openxmlformats.org/officeDocument/2006/math">
                    <m:r>
                      <a:rPr lang="pt-BR" b="0" i="1" smtClean="0">
                        <a:solidFill>
                          <a:srgbClr val="FF0000"/>
                        </a:solidFill>
                        <a:latin typeface="Cambria Math" panose="02040503050406030204" pitchFamily="18" charset="0"/>
                      </a:rPr>
                      <m:t>𝑉</m:t>
                    </m:r>
                    <m:r>
                      <a:rPr lang="pt-BR" b="0" i="1" baseline="-25000" smtClean="0">
                        <a:solidFill>
                          <a:srgbClr val="FF0000"/>
                        </a:solidFill>
                        <a:latin typeface="Cambria Math" panose="02040503050406030204" pitchFamily="18" charset="0"/>
                      </a:rPr>
                      <m:t>𝐷</m:t>
                    </m:r>
                    <m:r>
                      <a:rPr lang="pt-BR" b="0" i="1" smtClean="0">
                        <a:solidFill>
                          <a:srgbClr val="FF0000"/>
                        </a:solidFill>
                        <a:latin typeface="Cambria Math" panose="02040503050406030204" pitchFamily="18" charset="0"/>
                      </a:rPr>
                      <m:t>=</m:t>
                    </m:r>
                    <m:sSub>
                      <m:sSubPr>
                        <m:ctrlPr>
                          <a:rPr lang="pt-BR" b="0" i="1" smtClean="0">
                            <a:solidFill>
                              <a:srgbClr val="FF0000"/>
                            </a:solidFill>
                            <a:latin typeface="Cambria Math" panose="02040503050406030204" pitchFamily="18" charset="0"/>
                          </a:rPr>
                        </m:ctrlPr>
                      </m:sSubPr>
                      <m:e>
                        <m:r>
                          <a:rPr lang="pt-BR" b="0" i="1" smtClean="0">
                            <a:solidFill>
                              <a:srgbClr val="FF0000"/>
                            </a:solidFill>
                            <a:latin typeface="Cambria Math" panose="02040503050406030204" pitchFamily="18" charset="0"/>
                          </a:rPr>
                          <m:t>𝑉</m:t>
                        </m:r>
                      </m:e>
                      <m:sub>
                        <m:r>
                          <a:rPr lang="pt-BR" b="0" i="1" smtClean="0">
                            <a:solidFill>
                              <a:srgbClr val="FF0000"/>
                            </a:solidFill>
                            <a:latin typeface="Cambria Math" panose="02040503050406030204" pitchFamily="18" charset="0"/>
                          </a:rPr>
                          <m:t>𝐷𝐷</m:t>
                        </m:r>
                      </m:sub>
                    </m:sSub>
                    <m:r>
                      <a:rPr lang="pt-BR" b="0" i="1" smtClean="0">
                        <a:solidFill>
                          <a:srgbClr val="FF0000"/>
                        </a:solidFill>
                        <a:latin typeface="Cambria Math" panose="02040503050406030204" pitchFamily="18" charset="0"/>
                      </a:rPr>
                      <m:t>−</m:t>
                    </m:r>
                    <m:sSub>
                      <m:sSubPr>
                        <m:ctrlPr>
                          <a:rPr lang="pt-BR" b="0" i="1" smtClean="0">
                            <a:solidFill>
                              <a:srgbClr val="FF0000"/>
                            </a:solidFill>
                            <a:latin typeface="Cambria Math" panose="02040503050406030204" pitchFamily="18" charset="0"/>
                          </a:rPr>
                        </m:ctrlPr>
                      </m:sSubPr>
                      <m:e>
                        <m:r>
                          <a:rPr lang="pt-BR" b="0" i="1" smtClean="0">
                            <a:solidFill>
                              <a:srgbClr val="FF0000"/>
                            </a:solidFill>
                            <a:latin typeface="Cambria Math" panose="02040503050406030204" pitchFamily="18" charset="0"/>
                          </a:rPr>
                          <m:t>𝐼</m:t>
                        </m:r>
                      </m:e>
                      <m:sub>
                        <m:r>
                          <a:rPr lang="pt-BR" b="0" i="1" smtClean="0">
                            <a:solidFill>
                              <a:srgbClr val="FF0000"/>
                            </a:solidFill>
                            <a:latin typeface="Cambria Math" panose="02040503050406030204" pitchFamily="18" charset="0"/>
                          </a:rPr>
                          <m:t>𝐷</m:t>
                        </m:r>
                      </m:sub>
                    </m:sSub>
                    <m:sSub>
                      <m:sSubPr>
                        <m:ctrlPr>
                          <a:rPr lang="pt-BR" b="0" i="1" smtClean="0">
                            <a:solidFill>
                              <a:srgbClr val="FF0000"/>
                            </a:solidFill>
                            <a:latin typeface="Cambria Math" panose="02040503050406030204" pitchFamily="18" charset="0"/>
                          </a:rPr>
                        </m:ctrlPr>
                      </m:sSubPr>
                      <m:e>
                        <m:r>
                          <a:rPr lang="pt-BR" b="0" i="1" smtClean="0">
                            <a:solidFill>
                              <a:srgbClr val="FF0000"/>
                            </a:solidFill>
                            <a:latin typeface="Cambria Math" panose="02040503050406030204" pitchFamily="18" charset="0"/>
                          </a:rPr>
                          <m:t>𝑅</m:t>
                        </m:r>
                      </m:e>
                      <m:sub>
                        <m:r>
                          <a:rPr lang="pt-BR" b="0" i="1" smtClean="0">
                            <a:solidFill>
                              <a:srgbClr val="FF0000"/>
                            </a:solidFill>
                            <a:latin typeface="Cambria Math" panose="02040503050406030204" pitchFamily="18" charset="0"/>
                          </a:rPr>
                          <m:t>𝐷</m:t>
                        </m:r>
                      </m:sub>
                    </m:sSub>
                    <m:r>
                      <a:rPr lang="pt-BR" b="0" i="1" smtClean="0">
                        <a:solidFill>
                          <a:srgbClr val="FF0000"/>
                        </a:solidFill>
                        <a:latin typeface="Cambria Math" panose="02040503050406030204" pitchFamily="18" charset="0"/>
                      </a:rPr>
                      <m:t>=16−2,4</m:t>
                    </m:r>
                    <m:r>
                      <a:rPr lang="pt-BR" b="0" i="1" smtClean="0">
                        <a:solidFill>
                          <a:srgbClr val="FF0000"/>
                        </a:solidFill>
                        <a:latin typeface="Cambria Math" panose="02040503050406030204" pitchFamily="18" charset="0"/>
                      </a:rPr>
                      <m:t>𝑚</m:t>
                    </m:r>
                    <m:r>
                      <a:rPr lang="pt-BR" b="0" i="1" smtClean="0">
                        <a:solidFill>
                          <a:srgbClr val="FF0000"/>
                        </a:solidFill>
                        <a:latin typeface="Cambria Math" panose="02040503050406030204" pitchFamily="18" charset="0"/>
                      </a:rPr>
                      <m:t>∗2,4</m:t>
                    </m:r>
                    <m:r>
                      <a:rPr lang="pt-BR" b="0" i="1" smtClean="0">
                        <a:solidFill>
                          <a:srgbClr val="FF0000"/>
                        </a:solidFill>
                        <a:latin typeface="Cambria Math" panose="02040503050406030204" pitchFamily="18" charset="0"/>
                      </a:rPr>
                      <m:t>𝑘</m:t>
                    </m:r>
                  </m:oMath>
                </a14:m>
                <a:br>
                  <a:rPr lang="pt-BR" b="0" dirty="0">
                    <a:solidFill>
                      <a:srgbClr val="FF0000"/>
                    </a:solidFill>
                  </a:rPr>
                </a:br>
                <a14:m>
                  <m:oMath xmlns:m="http://schemas.openxmlformats.org/officeDocument/2006/math">
                    <m:r>
                      <a:rPr lang="pt-BR" b="0" i="0" smtClean="0">
                        <a:solidFill>
                          <a:srgbClr val="FF0000"/>
                        </a:solidFill>
                        <a:latin typeface="Cambria Math" panose="02040503050406030204" pitchFamily="18" charset="0"/>
                      </a:rPr>
                      <m:t>           </m:t>
                    </m:r>
                    <m:r>
                      <a:rPr lang="pt-BR" b="0" i="1" smtClean="0">
                        <a:solidFill>
                          <a:srgbClr val="FF0000"/>
                        </a:solidFill>
                        <a:latin typeface="Cambria Math" panose="02040503050406030204" pitchFamily="18" charset="0"/>
                      </a:rPr>
                      <m:t>=</m:t>
                    </m:r>
                    <m:r>
                      <a:rPr lang="pt-BR" b="1" i="1" smtClean="0">
                        <a:solidFill>
                          <a:srgbClr val="FF0000"/>
                        </a:solidFill>
                        <a:latin typeface="Cambria Math" panose="02040503050406030204" pitchFamily="18" charset="0"/>
                      </a:rPr>
                      <m:t>𝟏𝟎</m:t>
                    </m:r>
                    <m:r>
                      <a:rPr lang="pt-BR" b="1" i="1" smtClean="0">
                        <a:solidFill>
                          <a:srgbClr val="FF0000"/>
                        </a:solidFill>
                        <a:latin typeface="Cambria Math" panose="02040503050406030204" pitchFamily="18" charset="0"/>
                      </a:rPr>
                      <m:t>,</m:t>
                    </m:r>
                    <m:r>
                      <a:rPr lang="pt-BR" b="1" i="1" smtClean="0">
                        <a:solidFill>
                          <a:srgbClr val="FF0000"/>
                        </a:solidFill>
                        <a:latin typeface="Cambria Math" panose="02040503050406030204" pitchFamily="18" charset="0"/>
                      </a:rPr>
                      <m:t>𝟐𝟒</m:t>
                    </m:r>
                    <m:r>
                      <a:rPr lang="pt-BR" b="1" i="1" smtClean="0">
                        <a:solidFill>
                          <a:srgbClr val="FF0000"/>
                        </a:solidFill>
                        <a:latin typeface="Cambria Math" panose="02040503050406030204" pitchFamily="18" charset="0"/>
                      </a:rPr>
                      <m:t> </m:t>
                    </m:r>
                    <m:r>
                      <a:rPr lang="pt-BR" b="1" i="1" smtClean="0">
                        <a:solidFill>
                          <a:srgbClr val="FF0000"/>
                        </a:solidFill>
                        <a:latin typeface="Cambria Math" panose="02040503050406030204" pitchFamily="18" charset="0"/>
                      </a:rPr>
                      <m:t>𝑽</m:t>
                    </m:r>
                  </m:oMath>
                </a14:m>
                <a:r>
                  <a:rPr lang="pt-BR" b="1" dirty="0">
                    <a:solidFill>
                      <a:srgbClr val="FF0000"/>
                    </a:solidFill>
                  </a:rPr>
                  <a:t> </a:t>
                </a:r>
                <a:br>
                  <a:rPr lang="pt-BR" b="1" dirty="0">
                    <a:solidFill>
                      <a:srgbClr val="FF0000"/>
                    </a:solidFill>
                  </a:rPr>
                </a:br>
                <a:endParaRPr lang="pt-BR" b="1" dirty="0">
                  <a:solidFill>
                    <a:srgbClr val="FF0000"/>
                  </a:solidFill>
                </a:endParaRPr>
              </a:p>
            </p:txBody>
          </p:sp>
        </mc:Choice>
        <mc:Fallback xmlns="">
          <p:sp>
            <p:nvSpPr>
              <p:cNvPr id="6" name="Content Placeholder 5">
                <a:extLst>
                  <a:ext uri="{FF2B5EF4-FFF2-40B4-BE49-F238E27FC236}">
                    <a16:creationId xmlns:a16="http://schemas.microsoft.com/office/drawing/2014/main" id="{383AF54D-7E2A-4454-8EE3-85B80B0B64C1}"/>
                  </a:ext>
                </a:extLst>
              </p:cNvPr>
              <p:cNvSpPr>
                <a:spLocks noGrp="1" noRot="1" noChangeAspect="1" noMove="1" noResize="1" noEditPoints="1" noAdjustHandles="1" noChangeArrowheads="1" noChangeShapeType="1" noTextEdit="1"/>
              </p:cNvSpPr>
              <p:nvPr>
                <p:ph sz="half" idx="1"/>
              </p:nvPr>
            </p:nvSpPr>
            <p:spPr>
              <a:xfrm>
                <a:off x="838200" y="1825625"/>
                <a:ext cx="6400800" cy="5032374"/>
              </a:xfrm>
              <a:blipFill>
                <a:blip r:embed="rId3"/>
                <a:stretch>
                  <a:fillRect l="-1714" t="-1816"/>
                </a:stretch>
              </a:blipFill>
            </p:spPr>
            <p:txBody>
              <a:bodyPr/>
              <a:lstStyle/>
              <a:p>
                <a:r>
                  <a:rPr lang="pt-BR">
                    <a:noFill/>
                  </a:rPr>
                  <a:t> </a:t>
                </a:r>
              </a:p>
            </p:txBody>
          </p:sp>
        </mc:Fallback>
      </mc:AlternateContent>
      <p:sp>
        <p:nvSpPr>
          <p:cNvPr id="5" name="Slide Number Placeholder 4">
            <a:extLst>
              <a:ext uri="{FF2B5EF4-FFF2-40B4-BE49-F238E27FC236}">
                <a16:creationId xmlns:a16="http://schemas.microsoft.com/office/drawing/2014/main" id="{80240829-A6ED-4365-99AA-E1DDF69D6121}"/>
              </a:ext>
            </a:extLst>
          </p:cNvPr>
          <p:cNvSpPr>
            <a:spLocks noGrp="1"/>
          </p:cNvSpPr>
          <p:nvPr>
            <p:ph type="sldNum" sz="quarter" idx="12"/>
          </p:nvPr>
        </p:nvSpPr>
        <p:spPr/>
        <p:txBody>
          <a:bodyPr/>
          <a:lstStyle/>
          <a:p>
            <a:fld id="{D70E266F-DC34-4EBC-B26B-29CFE51B5C59}" type="slidenum">
              <a:rPr lang="en-US" altLang="en-US" smtClean="0"/>
              <a:pPr/>
              <a:t>155</a:t>
            </a:fld>
            <a:endParaRPr lang="en-US" altLang="en-US"/>
          </a:p>
        </p:txBody>
      </p:sp>
    </p:spTree>
    <p:extLst>
      <p:ext uri="{BB962C8B-B14F-4D97-AF65-F5344CB8AC3E}">
        <p14:creationId xmlns:p14="http://schemas.microsoft.com/office/powerpoint/2010/main" val="1310697895"/>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a:extLst>
              <a:ext uri="{FF2B5EF4-FFF2-40B4-BE49-F238E27FC236}">
                <a16:creationId xmlns:a16="http://schemas.microsoft.com/office/drawing/2014/main" id="{E2423559-2FB3-4DA7-A2F3-61F0E8AECB8D}"/>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5768277" y="1244600"/>
            <a:ext cx="6592682" cy="56133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a:extLst>
              <a:ext uri="{FF2B5EF4-FFF2-40B4-BE49-F238E27FC236}">
                <a16:creationId xmlns:a16="http://schemas.microsoft.com/office/drawing/2014/main" id="{0F2A7E87-AF97-4C3A-B191-7715C2DA9927}"/>
              </a:ext>
            </a:extLst>
          </p:cNvPr>
          <p:cNvSpPr>
            <a:spLocks noGrp="1"/>
          </p:cNvSpPr>
          <p:nvPr>
            <p:ph type="title"/>
          </p:nvPr>
        </p:nvSpPr>
        <p:spPr/>
        <p:txBody>
          <a:bodyPr/>
          <a:lstStyle/>
          <a:p>
            <a:r>
              <a:rPr lang="pt-BR" dirty="0"/>
              <a:t>Polarização por divisor de tensão</a:t>
            </a:r>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383AF54D-7E2A-4454-8EE3-85B80B0B64C1}"/>
                  </a:ext>
                </a:extLst>
              </p:cNvPr>
              <p:cNvSpPr>
                <a:spLocks noGrp="1"/>
              </p:cNvSpPr>
              <p:nvPr>
                <p:ph sz="half" idx="1"/>
              </p:nvPr>
            </p:nvSpPr>
            <p:spPr>
              <a:xfrm>
                <a:off x="838200" y="1825625"/>
                <a:ext cx="6400800" cy="5032374"/>
              </a:xfrm>
            </p:spPr>
            <p:txBody>
              <a:bodyPr>
                <a:normAutofit/>
              </a:bodyPr>
              <a:lstStyle/>
              <a:p>
                <a:pPr marL="0" indent="0">
                  <a:buNone/>
                </a:pPr>
                <a:r>
                  <a:rPr lang="pt-BR" dirty="0">
                    <a:solidFill>
                      <a:srgbClr val="FF0000"/>
                    </a:solidFill>
                  </a:rPr>
                  <a:t>A reta de polarização resultante é vista na figura ao lado com os seguintes valores:</a:t>
                </a:r>
              </a:p>
              <a:p>
                <a:pPr marL="0" indent="0" algn="ctr">
                  <a:buNone/>
                </a:pPr>
                <a:r>
                  <a:rPr lang="pt-BR" b="1" dirty="0">
                    <a:solidFill>
                      <a:srgbClr val="FF0000"/>
                    </a:solidFill>
                  </a:rPr>
                  <a:t>I</a:t>
                </a:r>
                <a:r>
                  <a:rPr lang="pt-BR" b="1" baseline="-25000" dirty="0">
                    <a:solidFill>
                      <a:srgbClr val="FF0000"/>
                    </a:solidFill>
                  </a:rPr>
                  <a:t>DQ</a:t>
                </a:r>
                <a:r>
                  <a:rPr lang="pt-BR" b="1" dirty="0">
                    <a:solidFill>
                      <a:srgbClr val="FF0000"/>
                    </a:solidFill>
                  </a:rPr>
                  <a:t> = 2,4 </a:t>
                </a:r>
                <a:r>
                  <a:rPr lang="pt-BR" b="1" dirty="0" err="1">
                    <a:solidFill>
                      <a:srgbClr val="FF0000"/>
                    </a:solidFill>
                  </a:rPr>
                  <a:t>mA</a:t>
                </a:r>
                <a:r>
                  <a:rPr lang="pt-BR" dirty="0">
                    <a:solidFill>
                      <a:srgbClr val="FF0000"/>
                    </a:solidFill>
                  </a:rPr>
                  <a:t> e </a:t>
                </a:r>
                <a:r>
                  <a:rPr lang="pt-BR" b="1" dirty="0">
                    <a:solidFill>
                      <a:srgbClr val="FF0000"/>
                    </a:solidFill>
                  </a:rPr>
                  <a:t>V</a:t>
                </a:r>
                <a:r>
                  <a:rPr lang="pt-BR" b="1" baseline="-25000" dirty="0">
                    <a:solidFill>
                      <a:srgbClr val="FF0000"/>
                    </a:solidFill>
                  </a:rPr>
                  <a:t>GSQ</a:t>
                </a:r>
                <a:r>
                  <a:rPr lang="pt-BR" b="1" dirty="0">
                    <a:solidFill>
                      <a:srgbClr val="FF0000"/>
                    </a:solidFill>
                  </a:rPr>
                  <a:t> = -1,8 V</a:t>
                </a:r>
              </a:p>
              <a:p>
                <a:pPr marL="0" indent="0">
                  <a:lnSpc>
                    <a:spcPct val="150000"/>
                  </a:lnSpc>
                  <a:buNone/>
                </a:pPr>
                <a:r>
                  <a:rPr lang="pt-BR" dirty="0">
                    <a:solidFill>
                      <a:srgbClr val="FF0000"/>
                    </a:solidFill>
                  </a:rPr>
                  <a:t>b) </a:t>
                </a:r>
                <a14:m>
                  <m:oMath xmlns:m="http://schemas.openxmlformats.org/officeDocument/2006/math">
                    <m:r>
                      <a:rPr lang="pt-BR" b="0" i="1" smtClean="0">
                        <a:solidFill>
                          <a:srgbClr val="FF0000"/>
                        </a:solidFill>
                        <a:latin typeface="Cambria Math" panose="02040503050406030204" pitchFamily="18" charset="0"/>
                      </a:rPr>
                      <m:t>𝑉</m:t>
                    </m:r>
                    <m:r>
                      <a:rPr lang="pt-BR" b="0" i="1" baseline="-25000" smtClean="0">
                        <a:solidFill>
                          <a:srgbClr val="FF0000"/>
                        </a:solidFill>
                        <a:latin typeface="Cambria Math" panose="02040503050406030204" pitchFamily="18" charset="0"/>
                      </a:rPr>
                      <m:t>𝐷</m:t>
                    </m:r>
                    <m:r>
                      <a:rPr lang="pt-BR" b="0" i="1" smtClean="0">
                        <a:solidFill>
                          <a:srgbClr val="FF0000"/>
                        </a:solidFill>
                        <a:latin typeface="Cambria Math" panose="02040503050406030204" pitchFamily="18" charset="0"/>
                      </a:rPr>
                      <m:t>=</m:t>
                    </m:r>
                    <m:sSub>
                      <m:sSubPr>
                        <m:ctrlPr>
                          <a:rPr lang="pt-BR" i="1">
                            <a:solidFill>
                              <a:srgbClr val="FF0000"/>
                            </a:solidFill>
                            <a:latin typeface="Cambria Math" panose="02040503050406030204" pitchFamily="18" charset="0"/>
                          </a:rPr>
                        </m:ctrlPr>
                      </m:sSubPr>
                      <m:e>
                        <m:r>
                          <a:rPr lang="pt-BR" i="1">
                            <a:solidFill>
                              <a:srgbClr val="FF0000"/>
                            </a:solidFill>
                            <a:latin typeface="Cambria Math" panose="02040503050406030204" pitchFamily="18" charset="0"/>
                          </a:rPr>
                          <m:t>𝑉</m:t>
                        </m:r>
                      </m:e>
                      <m:sub>
                        <m:r>
                          <a:rPr lang="pt-BR" i="1">
                            <a:solidFill>
                              <a:srgbClr val="FF0000"/>
                            </a:solidFill>
                            <a:latin typeface="Cambria Math" panose="02040503050406030204" pitchFamily="18" charset="0"/>
                          </a:rPr>
                          <m:t>𝐷𝐷</m:t>
                        </m:r>
                      </m:sub>
                    </m:sSub>
                    <m:r>
                      <a:rPr lang="pt-BR" i="1">
                        <a:solidFill>
                          <a:srgbClr val="FF0000"/>
                        </a:solidFill>
                        <a:latin typeface="Cambria Math" panose="02040503050406030204" pitchFamily="18" charset="0"/>
                      </a:rPr>
                      <m:t>−</m:t>
                    </m:r>
                    <m:sSub>
                      <m:sSubPr>
                        <m:ctrlPr>
                          <a:rPr lang="pt-BR" i="1">
                            <a:solidFill>
                              <a:srgbClr val="FF0000"/>
                            </a:solidFill>
                            <a:latin typeface="Cambria Math" panose="02040503050406030204" pitchFamily="18" charset="0"/>
                          </a:rPr>
                        </m:ctrlPr>
                      </m:sSubPr>
                      <m:e>
                        <m:r>
                          <a:rPr lang="pt-BR" i="1">
                            <a:solidFill>
                              <a:srgbClr val="FF0000"/>
                            </a:solidFill>
                            <a:latin typeface="Cambria Math" panose="02040503050406030204" pitchFamily="18" charset="0"/>
                          </a:rPr>
                          <m:t>𝐼</m:t>
                        </m:r>
                      </m:e>
                      <m:sub>
                        <m:r>
                          <a:rPr lang="pt-BR" i="1">
                            <a:solidFill>
                              <a:srgbClr val="FF0000"/>
                            </a:solidFill>
                            <a:latin typeface="Cambria Math" panose="02040503050406030204" pitchFamily="18" charset="0"/>
                          </a:rPr>
                          <m:t>𝐷</m:t>
                        </m:r>
                      </m:sub>
                    </m:sSub>
                    <m:sSub>
                      <m:sSubPr>
                        <m:ctrlPr>
                          <a:rPr lang="pt-BR" i="1">
                            <a:solidFill>
                              <a:srgbClr val="FF0000"/>
                            </a:solidFill>
                            <a:latin typeface="Cambria Math" panose="02040503050406030204" pitchFamily="18" charset="0"/>
                          </a:rPr>
                        </m:ctrlPr>
                      </m:sSubPr>
                      <m:e>
                        <m:r>
                          <a:rPr lang="pt-BR" i="1">
                            <a:solidFill>
                              <a:srgbClr val="FF0000"/>
                            </a:solidFill>
                            <a:latin typeface="Cambria Math" panose="02040503050406030204" pitchFamily="18" charset="0"/>
                          </a:rPr>
                          <m:t>𝑅</m:t>
                        </m:r>
                      </m:e>
                      <m:sub>
                        <m:r>
                          <a:rPr lang="pt-BR" i="1">
                            <a:solidFill>
                              <a:srgbClr val="FF0000"/>
                            </a:solidFill>
                            <a:latin typeface="Cambria Math" panose="02040503050406030204" pitchFamily="18" charset="0"/>
                          </a:rPr>
                          <m:t>𝐷</m:t>
                        </m:r>
                      </m:sub>
                    </m:sSub>
                    <m:r>
                      <a:rPr lang="pt-BR" b="0" i="1" smtClean="0">
                        <a:solidFill>
                          <a:srgbClr val="FF0000"/>
                        </a:solidFill>
                        <a:latin typeface="Cambria Math" panose="02040503050406030204" pitchFamily="18" charset="0"/>
                      </a:rPr>
                      <m:t>=16−2,4</m:t>
                    </m:r>
                    <m:r>
                      <a:rPr lang="pt-BR" b="0" i="1" smtClean="0">
                        <a:solidFill>
                          <a:srgbClr val="FF0000"/>
                        </a:solidFill>
                        <a:latin typeface="Cambria Math" panose="02040503050406030204" pitchFamily="18" charset="0"/>
                      </a:rPr>
                      <m:t>𝑚</m:t>
                    </m:r>
                    <m:r>
                      <a:rPr lang="pt-BR" b="0" i="1" smtClean="0">
                        <a:solidFill>
                          <a:srgbClr val="FF0000"/>
                        </a:solidFill>
                        <a:latin typeface="Cambria Math" panose="02040503050406030204" pitchFamily="18" charset="0"/>
                      </a:rPr>
                      <m:t>∗2,4</m:t>
                    </m:r>
                    <m:r>
                      <a:rPr lang="pt-BR" b="0" i="1" smtClean="0">
                        <a:solidFill>
                          <a:srgbClr val="FF0000"/>
                        </a:solidFill>
                        <a:latin typeface="Cambria Math" panose="02040503050406030204" pitchFamily="18" charset="0"/>
                      </a:rPr>
                      <m:t>𝑘</m:t>
                    </m:r>
                  </m:oMath>
                </a14:m>
                <a:br>
                  <a:rPr lang="pt-BR" b="0" dirty="0">
                    <a:solidFill>
                      <a:srgbClr val="FF0000"/>
                    </a:solidFill>
                  </a:rPr>
                </a:br>
                <a14:m>
                  <m:oMath xmlns:m="http://schemas.openxmlformats.org/officeDocument/2006/math">
                    <m:r>
                      <a:rPr lang="pt-BR" b="0" i="0" smtClean="0">
                        <a:solidFill>
                          <a:srgbClr val="FF0000"/>
                        </a:solidFill>
                        <a:latin typeface="Cambria Math" panose="02040503050406030204" pitchFamily="18" charset="0"/>
                      </a:rPr>
                      <m:t>           </m:t>
                    </m:r>
                    <m:r>
                      <a:rPr lang="pt-BR" b="0" i="1" smtClean="0">
                        <a:solidFill>
                          <a:srgbClr val="FF0000"/>
                        </a:solidFill>
                        <a:latin typeface="Cambria Math" panose="02040503050406030204" pitchFamily="18" charset="0"/>
                      </a:rPr>
                      <m:t>=</m:t>
                    </m:r>
                    <m:r>
                      <a:rPr lang="pt-BR" b="1" i="1" smtClean="0">
                        <a:solidFill>
                          <a:srgbClr val="FF0000"/>
                        </a:solidFill>
                        <a:latin typeface="Cambria Math" panose="02040503050406030204" pitchFamily="18" charset="0"/>
                      </a:rPr>
                      <m:t>𝟏𝟎</m:t>
                    </m:r>
                    <m:r>
                      <a:rPr lang="pt-BR" b="1" i="1" smtClean="0">
                        <a:solidFill>
                          <a:srgbClr val="FF0000"/>
                        </a:solidFill>
                        <a:latin typeface="Cambria Math" panose="02040503050406030204" pitchFamily="18" charset="0"/>
                      </a:rPr>
                      <m:t>,</m:t>
                    </m:r>
                    <m:r>
                      <a:rPr lang="pt-BR" b="1" i="1" smtClean="0">
                        <a:solidFill>
                          <a:srgbClr val="FF0000"/>
                        </a:solidFill>
                        <a:latin typeface="Cambria Math" panose="02040503050406030204" pitchFamily="18" charset="0"/>
                      </a:rPr>
                      <m:t>𝟐𝟒</m:t>
                    </m:r>
                    <m:r>
                      <a:rPr lang="pt-BR" b="1" i="1" smtClean="0">
                        <a:solidFill>
                          <a:srgbClr val="FF0000"/>
                        </a:solidFill>
                        <a:latin typeface="Cambria Math" panose="02040503050406030204" pitchFamily="18" charset="0"/>
                      </a:rPr>
                      <m:t> </m:t>
                    </m:r>
                    <m:r>
                      <a:rPr lang="pt-BR" b="1" i="1" smtClean="0">
                        <a:solidFill>
                          <a:srgbClr val="FF0000"/>
                        </a:solidFill>
                        <a:latin typeface="Cambria Math" panose="02040503050406030204" pitchFamily="18" charset="0"/>
                      </a:rPr>
                      <m:t>𝑽</m:t>
                    </m:r>
                  </m:oMath>
                </a14:m>
                <a:r>
                  <a:rPr lang="pt-BR" b="1" dirty="0">
                    <a:solidFill>
                      <a:srgbClr val="FF0000"/>
                    </a:solidFill>
                  </a:rPr>
                  <a:t> </a:t>
                </a:r>
                <a:br>
                  <a:rPr lang="pt-BR" b="1" dirty="0">
                    <a:solidFill>
                      <a:srgbClr val="FF0000"/>
                    </a:solidFill>
                  </a:rPr>
                </a:br>
                <a:r>
                  <a:rPr lang="pt-BR" dirty="0">
                    <a:solidFill>
                      <a:srgbClr val="FF0000"/>
                    </a:solidFill>
                  </a:rPr>
                  <a:t>c)</a:t>
                </a:r>
                <a14:m>
                  <m:oMath xmlns:m="http://schemas.openxmlformats.org/officeDocument/2006/math">
                    <m:r>
                      <a:rPr lang="pt-BR" b="0" i="0" smtClean="0">
                        <a:solidFill>
                          <a:srgbClr val="FF0000"/>
                        </a:solidFill>
                        <a:latin typeface="Cambria Math" panose="02040503050406030204" pitchFamily="18" charset="0"/>
                      </a:rPr>
                      <m:t> </m:t>
                    </m:r>
                    <m:r>
                      <a:rPr lang="pt-BR" b="0" i="1" smtClean="0">
                        <a:solidFill>
                          <a:srgbClr val="FF0000"/>
                        </a:solidFill>
                        <a:latin typeface="Cambria Math" panose="02040503050406030204" pitchFamily="18" charset="0"/>
                      </a:rPr>
                      <m:t>𝑉</m:t>
                    </m:r>
                    <m:r>
                      <a:rPr lang="pt-BR" b="0" i="1" baseline="-25000" smtClean="0">
                        <a:solidFill>
                          <a:srgbClr val="FF0000"/>
                        </a:solidFill>
                        <a:latin typeface="Cambria Math" panose="02040503050406030204" pitchFamily="18" charset="0"/>
                      </a:rPr>
                      <m:t>𝑠</m:t>
                    </m:r>
                    <m:r>
                      <a:rPr lang="pt-BR" b="0" i="1" smtClean="0">
                        <a:solidFill>
                          <a:srgbClr val="FF0000"/>
                        </a:solidFill>
                        <a:latin typeface="Cambria Math" panose="02040503050406030204" pitchFamily="18" charset="0"/>
                      </a:rPr>
                      <m:t>=</m:t>
                    </m:r>
                    <m:sSub>
                      <m:sSubPr>
                        <m:ctrlPr>
                          <a:rPr lang="pt-BR" i="1">
                            <a:solidFill>
                              <a:srgbClr val="FF0000"/>
                            </a:solidFill>
                            <a:latin typeface="Cambria Math" panose="02040503050406030204" pitchFamily="18" charset="0"/>
                          </a:rPr>
                        </m:ctrlPr>
                      </m:sSubPr>
                      <m:e>
                        <m:r>
                          <a:rPr lang="pt-BR" i="1">
                            <a:solidFill>
                              <a:srgbClr val="FF0000"/>
                            </a:solidFill>
                            <a:latin typeface="Cambria Math" panose="02040503050406030204" pitchFamily="18" charset="0"/>
                          </a:rPr>
                          <m:t>𝐼</m:t>
                        </m:r>
                      </m:e>
                      <m:sub>
                        <m:r>
                          <a:rPr lang="pt-BR" i="1">
                            <a:solidFill>
                              <a:srgbClr val="FF0000"/>
                            </a:solidFill>
                            <a:latin typeface="Cambria Math" panose="02040503050406030204" pitchFamily="18" charset="0"/>
                          </a:rPr>
                          <m:t>𝐷</m:t>
                        </m:r>
                      </m:sub>
                    </m:sSub>
                    <m:sSub>
                      <m:sSubPr>
                        <m:ctrlPr>
                          <a:rPr lang="pt-BR" i="1">
                            <a:solidFill>
                              <a:srgbClr val="FF0000"/>
                            </a:solidFill>
                            <a:latin typeface="Cambria Math" panose="02040503050406030204" pitchFamily="18" charset="0"/>
                          </a:rPr>
                        </m:ctrlPr>
                      </m:sSubPr>
                      <m:e>
                        <m:r>
                          <a:rPr lang="pt-BR" i="1">
                            <a:solidFill>
                              <a:srgbClr val="FF0000"/>
                            </a:solidFill>
                            <a:latin typeface="Cambria Math" panose="02040503050406030204" pitchFamily="18" charset="0"/>
                          </a:rPr>
                          <m:t>𝑅</m:t>
                        </m:r>
                      </m:e>
                      <m:sub>
                        <m:r>
                          <a:rPr lang="pt-BR" b="0" i="1" smtClean="0">
                            <a:solidFill>
                              <a:srgbClr val="FF0000"/>
                            </a:solidFill>
                            <a:latin typeface="Cambria Math" panose="02040503050406030204" pitchFamily="18" charset="0"/>
                          </a:rPr>
                          <m:t>𝑆</m:t>
                        </m:r>
                      </m:sub>
                    </m:sSub>
                    <m:r>
                      <a:rPr lang="pt-BR" b="0" i="1" smtClean="0">
                        <a:solidFill>
                          <a:srgbClr val="FF0000"/>
                        </a:solidFill>
                        <a:latin typeface="Cambria Math" panose="02040503050406030204" pitchFamily="18" charset="0"/>
                      </a:rPr>
                      <m:t>=2,4</m:t>
                    </m:r>
                    <m:r>
                      <a:rPr lang="pt-BR" b="0" i="1" smtClean="0">
                        <a:solidFill>
                          <a:srgbClr val="FF0000"/>
                        </a:solidFill>
                        <a:latin typeface="Cambria Math" panose="02040503050406030204" pitchFamily="18" charset="0"/>
                      </a:rPr>
                      <m:t>𝑚</m:t>
                    </m:r>
                    <m:r>
                      <a:rPr lang="pt-BR" b="0" i="1" smtClean="0">
                        <a:solidFill>
                          <a:srgbClr val="FF0000"/>
                        </a:solidFill>
                        <a:latin typeface="Cambria Math" panose="02040503050406030204" pitchFamily="18" charset="0"/>
                      </a:rPr>
                      <m:t>∗1,5</m:t>
                    </m:r>
                    <m:r>
                      <a:rPr lang="pt-BR" b="0" i="1" smtClean="0">
                        <a:solidFill>
                          <a:srgbClr val="FF0000"/>
                        </a:solidFill>
                        <a:latin typeface="Cambria Math" panose="02040503050406030204" pitchFamily="18" charset="0"/>
                      </a:rPr>
                      <m:t>𝑘</m:t>
                    </m:r>
                    <m:r>
                      <a:rPr lang="pt-BR" b="0" i="1" smtClean="0">
                        <a:solidFill>
                          <a:srgbClr val="FF0000"/>
                        </a:solidFill>
                        <a:latin typeface="Cambria Math" panose="02040503050406030204" pitchFamily="18" charset="0"/>
                      </a:rPr>
                      <m:t>=</m:t>
                    </m:r>
                    <m:r>
                      <a:rPr lang="pt-BR" b="1" i="1" smtClean="0">
                        <a:solidFill>
                          <a:srgbClr val="FF0000"/>
                        </a:solidFill>
                        <a:latin typeface="Cambria Math" panose="02040503050406030204" pitchFamily="18" charset="0"/>
                      </a:rPr>
                      <m:t>𝟑</m:t>
                    </m:r>
                    <m:r>
                      <a:rPr lang="pt-BR" b="1" i="1" smtClean="0">
                        <a:solidFill>
                          <a:srgbClr val="FF0000"/>
                        </a:solidFill>
                        <a:latin typeface="Cambria Math" panose="02040503050406030204" pitchFamily="18" charset="0"/>
                      </a:rPr>
                      <m:t>,</m:t>
                    </m:r>
                    <m:r>
                      <a:rPr lang="pt-BR" b="1" i="1" smtClean="0">
                        <a:solidFill>
                          <a:srgbClr val="FF0000"/>
                        </a:solidFill>
                        <a:latin typeface="Cambria Math" panose="02040503050406030204" pitchFamily="18" charset="0"/>
                      </a:rPr>
                      <m:t>𝟔</m:t>
                    </m:r>
                    <m:r>
                      <a:rPr lang="pt-BR" b="1" i="1" smtClean="0">
                        <a:solidFill>
                          <a:srgbClr val="FF0000"/>
                        </a:solidFill>
                        <a:latin typeface="Cambria Math" panose="02040503050406030204" pitchFamily="18" charset="0"/>
                      </a:rPr>
                      <m:t> </m:t>
                    </m:r>
                    <m:r>
                      <a:rPr lang="pt-BR" b="1" i="1" smtClean="0">
                        <a:solidFill>
                          <a:srgbClr val="FF0000"/>
                        </a:solidFill>
                        <a:latin typeface="Cambria Math" panose="02040503050406030204" pitchFamily="18" charset="0"/>
                      </a:rPr>
                      <m:t>𝑽</m:t>
                    </m:r>
                  </m:oMath>
                </a14:m>
                <a:endParaRPr lang="pt-BR" b="1" dirty="0">
                  <a:solidFill>
                    <a:srgbClr val="FF0000"/>
                  </a:solidFill>
                </a:endParaRPr>
              </a:p>
              <a:p>
                <a:pPr marL="0" indent="0">
                  <a:buNone/>
                </a:pPr>
                <a:endParaRPr lang="pt-BR" b="1" dirty="0">
                  <a:solidFill>
                    <a:srgbClr val="FF0000"/>
                  </a:solidFill>
                </a:endParaRPr>
              </a:p>
            </p:txBody>
          </p:sp>
        </mc:Choice>
        <mc:Fallback xmlns="">
          <p:sp>
            <p:nvSpPr>
              <p:cNvPr id="6" name="Content Placeholder 5">
                <a:extLst>
                  <a:ext uri="{FF2B5EF4-FFF2-40B4-BE49-F238E27FC236}">
                    <a16:creationId xmlns:a16="http://schemas.microsoft.com/office/drawing/2014/main" id="{383AF54D-7E2A-4454-8EE3-85B80B0B64C1}"/>
                  </a:ext>
                </a:extLst>
              </p:cNvPr>
              <p:cNvSpPr>
                <a:spLocks noGrp="1" noRot="1" noChangeAspect="1" noMove="1" noResize="1" noEditPoints="1" noAdjustHandles="1" noChangeArrowheads="1" noChangeShapeType="1" noTextEdit="1"/>
              </p:cNvSpPr>
              <p:nvPr>
                <p:ph sz="half" idx="1"/>
              </p:nvPr>
            </p:nvSpPr>
            <p:spPr>
              <a:xfrm>
                <a:off x="838200" y="1825625"/>
                <a:ext cx="6400800" cy="5032374"/>
              </a:xfrm>
              <a:blipFill>
                <a:blip r:embed="rId3"/>
                <a:stretch>
                  <a:fillRect l="-1714" t="-1816"/>
                </a:stretch>
              </a:blipFill>
            </p:spPr>
            <p:txBody>
              <a:bodyPr/>
              <a:lstStyle/>
              <a:p>
                <a:r>
                  <a:rPr lang="pt-BR">
                    <a:noFill/>
                  </a:rPr>
                  <a:t> </a:t>
                </a:r>
              </a:p>
            </p:txBody>
          </p:sp>
        </mc:Fallback>
      </mc:AlternateContent>
      <p:sp>
        <p:nvSpPr>
          <p:cNvPr id="5" name="Slide Number Placeholder 4">
            <a:extLst>
              <a:ext uri="{FF2B5EF4-FFF2-40B4-BE49-F238E27FC236}">
                <a16:creationId xmlns:a16="http://schemas.microsoft.com/office/drawing/2014/main" id="{80240829-A6ED-4365-99AA-E1DDF69D6121}"/>
              </a:ext>
            </a:extLst>
          </p:cNvPr>
          <p:cNvSpPr>
            <a:spLocks noGrp="1"/>
          </p:cNvSpPr>
          <p:nvPr>
            <p:ph type="sldNum" sz="quarter" idx="12"/>
          </p:nvPr>
        </p:nvSpPr>
        <p:spPr/>
        <p:txBody>
          <a:bodyPr/>
          <a:lstStyle/>
          <a:p>
            <a:fld id="{D70E266F-DC34-4EBC-B26B-29CFE51B5C59}" type="slidenum">
              <a:rPr lang="en-US" altLang="en-US" smtClean="0"/>
              <a:pPr/>
              <a:t>156</a:t>
            </a:fld>
            <a:endParaRPr lang="en-US" altLang="en-US"/>
          </a:p>
        </p:txBody>
      </p:sp>
    </p:spTree>
    <p:extLst>
      <p:ext uri="{BB962C8B-B14F-4D97-AF65-F5344CB8AC3E}">
        <p14:creationId xmlns:p14="http://schemas.microsoft.com/office/powerpoint/2010/main" val="2196871977"/>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a:extLst>
              <a:ext uri="{FF2B5EF4-FFF2-40B4-BE49-F238E27FC236}">
                <a16:creationId xmlns:a16="http://schemas.microsoft.com/office/drawing/2014/main" id="{E2423559-2FB3-4DA7-A2F3-61F0E8AECB8D}"/>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5768277" y="1244600"/>
            <a:ext cx="6592682" cy="56133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a:extLst>
              <a:ext uri="{FF2B5EF4-FFF2-40B4-BE49-F238E27FC236}">
                <a16:creationId xmlns:a16="http://schemas.microsoft.com/office/drawing/2014/main" id="{0F2A7E87-AF97-4C3A-B191-7715C2DA9927}"/>
              </a:ext>
            </a:extLst>
          </p:cNvPr>
          <p:cNvSpPr>
            <a:spLocks noGrp="1"/>
          </p:cNvSpPr>
          <p:nvPr>
            <p:ph type="title"/>
          </p:nvPr>
        </p:nvSpPr>
        <p:spPr/>
        <p:txBody>
          <a:bodyPr/>
          <a:lstStyle/>
          <a:p>
            <a:r>
              <a:rPr lang="pt-BR" dirty="0"/>
              <a:t>Polarização por divisor de tensão</a:t>
            </a:r>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383AF54D-7E2A-4454-8EE3-85B80B0B64C1}"/>
                  </a:ext>
                </a:extLst>
              </p:cNvPr>
              <p:cNvSpPr>
                <a:spLocks noGrp="1"/>
              </p:cNvSpPr>
              <p:nvPr>
                <p:ph sz="half" idx="1"/>
              </p:nvPr>
            </p:nvSpPr>
            <p:spPr>
              <a:xfrm>
                <a:off x="838200" y="1825625"/>
                <a:ext cx="6400800" cy="5032374"/>
              </a:xfrm>
            </p:spPr>
            <p:txBody>
              <a:bodyPr>
                <a:normAutofit/>
              </a:bodyPr>
              <a:lstStyle/>
              <a:p>
                <a:pPr marL="0" indent="0">
                  <a:buNone/>
                </a:pPr>
                <a:r>
                  <a:rPr lang="pt-BR" dirty="0">
                    <a:solidFill>
                      <a:srgbClr val="FF0000"/>
                    </a:solidFill>
                  </a:rPr>
                  <a:t>A reta de polarização resultante é vista na figura ao lado com os seguintes valores:</a:t>
                </a:r>
              </a:p>
              <a:p>
                <a:pPr marL="0" indent="0" algn="ctr">
                  <a:buNone/>
                </a:pPr>
                <a:r>
                  <a:rPr lang="pt-BR" b="1" dirty="0">
                    <a:solidFill>
                      <a:srgbClr val="FF0000"/>
                    </a:solidFill>
                  </a:rPr>
                  <a:t>I</a:t>
                </a:r>
                <a:r>
                  <a:rPr lang="pt-BR" b="1" baseline="-25000" dirty="0">
                    <a:solidFill>
                      <a:srgbClr val="FF0000"/>
                    </a:solidFill>
                  </a:rPr>
                  <a:t>DQ</a:t>
                </a:r>
                <a:r>
                  <a:rPr lang="pt-BR" b="1" dirty="0">
                    <a:solidFill>
                      <a:srgbClr val="FF0000"/>
                    </a:solidFill>
                  </a:rPr>
                  <a:t> = 2,4 </a:t>
                </a:r>
                <a:r>
                  <a:rPr lang="pt-BR" b="1" dirty="0" err="1">
                    <a:solidFill>
                      <a:srgbClr val="FF0000"/>
                    </a:solidFill>
                  </a:rPr>
                  <a:t>mA</a:t>
                </a:r>
                <a:r>
                  <a:rPr lang="pt-BR" dirty="0">
                    <a:solidFill>
                      <a:srgbClr val="FF0000"/>
                    </a:solidFill>
                  </a:rPr>
                  <a:t> e </a:t>
                </a:r>
                <a:r>
                  <a:rPr lang="pt-BR" b="1" dirty="0">
                    <a:solidFill>
                      <a:srgbClr val="FF0000"/>
                    </a:solidFill>
                  </a:rPr>
                  <a:t>V</a:t>
                </a:r>
                <a:r>
                  <a:rPr lang="pt-BR" b="1" baseline="-25000" dirty="0">
                    <a:solidFill>
                      <a:srgbClr val="FF0000"/>
                    </a:solidFill>
                  </a:rPr>
                  <a:t>GSQ</a:t>
                </a:r>
                <a:r>
                  <a:rPr lang="pt-BR" b="1" dirty="0">
                    <a:solidFill>
                      <a:srgbClr val="FF0000"/>
                    </a:solidFill>
                  </a:rPr>
                  <a:t> = -1,8 V</a:t>
                </a:r>
              </a:p>
              <a:p>
                <a:pPr marL="0" indent="0">
                  <a:lnSpc>
                    <a:spcPct val="150000"/>
                  </a:lnSpc>
                  <a:buNone/>
                </a:pPr>
                <a:r>
                  <a:rPr lang="pt-BR" dirty="0">
                    <a:solidFill>
                      <a:srgbClr val="FF0000"/>
                    </a:solidFill>
                  </a:rPr>
                  <a:t>b) </a:t>
                </a:r>
                <a14:m>
                  <m:oMath xmlns:m="http://schemas.openxmlformats.org/officeDocument/2006/math">
                    <m:r>
                      <a:rPr lang="pt-BR" b="0" i="1" smtClean="0">
                        <a:solidFill>
                          <a:srgbClr val="FF0000"/>
                        </a:solidFill>
                        <a:latin typeface="Cambria Math" panose="02040503050406030204" pitchFamily="18" charset="0"/>
                      </a:rPr>
                      <m:t>𝑉</m:t>
                    </m:r>
                    <m:r>
                      <a:rPr lang="pt-BR" b="0" i="1" baseline="-25000" smtClean="0">
                        <a:solidFill>
                          <a:srgbClr val="FF0000"/>
                        </a:solidFill>
                        <a:latin typeface="Cambria Math" panose="02040503050406030204" pitchFamily="18" charset="0"/>
                      </a:rPr>
                      <m:t>𝐷</m:t>
                    </m:r>
                    <m:r>
                      <a:rPr lang="pt-BR" b="0" i="1" smtClean="0">
                        <a:solidFill>
                          <a:srgbClr val="FF0000"/>
                        </a:solidFill>
                        <a:latin typeface="Cambria Math" panose="02040503050406030204" pitchFamily="18" charset="0"/>
                      </a:rPr>
                      <m:t>=</m:t>
                    </m:r>
                    <m:sSub>
                      <m:sSubPr>
                        <m:ctrlPr>
                          <a:rPr lang="pt-BR" i="1">
                            <a:solidFill>
                              <a:srgbClr val="FF0000"/>
                            </a:solidFill>
                            <a:latin typeface="Cambria Math" panose="02040503050406030204" pitchFamily="18" charset="0"/>
                          </a:rPr>
                        </m:ctrlPr>
                      </m:sSubPr>
                      <m:e>
                        <m:r>
                          <a:rPr lang="pt-BR" i="1">
                            <a:solidFill>
                              <a:srgbClr val="FF0000"/>
                            </a:solidFill>
                            <a:latin typeface="Cambria Math" panose="02040503050406030204" pitchFamily="18" charset="0"/>
                          </a:rPr>
                          <m:t>𝑉</m:t>
                        </m:r>
                      </m:e>
                      <m:sub>
                        <m:r>
                          <a:rPr lang="pt-BR" i="1">
                            <a:solidFill>
                              <a:srgbClr val="FF0000"/>
                            </a:solidFill>
                            <a:latin typeface="Cambria Math" panose="02040503050406030204" pitchFamily="18" charset="0"/>
                          </a:rPr>
                          <m:t>𝐷𝐷</m:t>
                        </m:r>
                      </m:sub>
                    </m:sSub>
                    <m:r>
                      <a:rPr lang="pt-BR" i="1">
                        <a:solidFill>
                          <a:srgbClr val="FF0000"/>
                        </a:solidFill>
                        <a:latin typeface="Cambria Math" panose="02040503050406030204" pitchFamily="18" charset="0"/>
                      </a:rPr>
                      <m:t>−</m:t>
                    </m:r>
                    <m:sSub>
                      <m:sSubPr>
                        <m:ctrlPr>
                          <a:rPr lang="pt-BR" i="1">
                            <a:solidFill>
                              <a:srgbClr val="FF0000"/>
                            </a:solidFill>
                            <a:latin typeface="Cambria Math" panose="02040503050406030204" pitchFamily="18" charset="0"/>
                          </a:rPr>
                        </m:ctrlPr>
                      </m:sSubPr>
                      <m:e>
                        <m:r>
                          <a:rPr lang="pt-BR" i="1">
                            <a:solidFill>
                              <a:srgbClr val="FF0000"/>
                            </a:solidFill>
                            <a:latin typeface="Cambria Math" panose="02040503050406030204" pitchFamily="18" charset="0"/>
                          </a:rPr>
                          <m:t>𝐼</m:t>
                        </m:r>
                      </m:e>
                      <m:sub>
                        <m:r>
                          <a:rPr lang="pt-BR" i="1">
                            <a:solidFill>
                              <a:srgbClr val="FF0000"/>
                            </a:solidFill>
                            <a:latin typeface="Cambria Math" panose="02040503050406030204" pitchFamily="18" charset="0"/>
                          </a:rPr>
                          <m:t>𝐷</m:t>
                        </m:r>
                      </m:sub>
                    </m:sSub>
                    <m:sSub>
                      <m:sSubPr>
                        <m:ctrlPr>
                          <a:rPr lang="pt-BR" i="1">
                            <a:solidFill>
                              <a:srgbClr val="FF0000"/>
                            </a:solidFill>
                            <a:latin typeface="Cambria Math" panose="02040503050406030204" pitchFamily="18" charset="0"/>
                          </a:rPr>
                        </m:ctrlPr>
                      </m:sSubPr>
                      <m:e>
                        <m:r>
                          <a:rPr lang="pt-BR" i="1">
                            <a:solidFill>
                              <a:srgbClr val="FF0000"/>
                            </a:solidFill>
                            <a:latin typeface="Cambria Math" panose="02040503050406030204" pitchFamily="18" charset="0"/>
                          </a:rPr>
                          <m:t>𝑅</m:t>
                        </m:r>
                      </m:e>
                      <m:sub>
                        <m:r>
                          <a:rPr lang="pt-BR" i="1">
                            <a:solidFill>
                              <a:srgbClr val="FF0000"/>
                            </a:solidFill>
                            <a:latin typeface="Cambria Math" panose="02040503050406030204" pitchFamily="18" charset="0"/>
                          </a:rPr>
                          <m:t>𝐷</m:t>
                        </m:r>
                      </m:sub>
                    </m:sSub>
                    <m:r>
                      <a:rPr lang="pt-BR" b="0" i="1" smtClean="0">
                        <a:solidFill>
                          <a:srgbClr val="FF0000"/>
                        </a:solidFill>
                        <a:latin typeface="Cambria Math" panose="02040503050406030204" pitchFamily="18" charset="0"/>
                      </a:rPr>
                      <m:t>=16−2,4</m:t>
                    </m:r>
                    <m:r>
                      <a:rPr lang="pt-BR" b="0" i="1" smtClean="0">
                        <a:solidFill>
                          <a:srgbClr val="FF0000"/>
                        </a:solidFill>
                        <a:latin typeface="Cambria Math" panose="02040503050406030204" pitchFamily="18" charset="0"/>
                      </a:rPr>
                      <m:t>𝑚</m:t>
                    </m:r>
                    <m:r>
                      <a:rPr lang="pt-BR" b="0" i="1" smtClean="0">
                        <a:solidFill>
                          <a:srgbClr val="FF0000"/>
                        </a:solidFill>
                        <a:latin typeface="Cambria Math" panose="02040503050406030204" pitchFamily="18" charset="0"/>
                      </a:rPr>
                      <m:t>∗2,4</m:t>
                    </m:r>
                    <m:r>
                      <a:rPr lang="pt-BR" b="0" i="1" smtClean="0">
                        <a:solidFill>
                          <a:srgbClr val="FF0000"/>
                        </a:solidFill>
                        <a:latin typeface="Cambria Math" panose="02040503050406030204" pitchFamily="18" charset="0"/>
                      </a:rPr>
                      <m:t>𝑘</m:t>
                    </m:r>
                  </m:oMath>
                </a14:m>
                <a:br>
                  <a:rPr lang="pt-BR" b="0" dirty="0">
                    <a:solidFill>
                      <a:srgbClr val="FF0000"/>
                    </a:solidFill>
                  </a:rPr>
                </a:br>
                <a14:m>
                  <m:oMath xmlns:m="http://schemas.openxmlformats.org/officeDocument/2006/math">
                    <m:r>
                      <a:rPr lang="pt-BR" b="0" i="0" smtClean="0">
                        <a:solidFill>
                          <a:srgbClr val="FF0000"/>
                        </a:solidFill>
                        <a:latin typeface="Cambria Math" panose="02040503050406030204" pitchFamily="18" charset="0"/>
                      </a:rPr>
                      <m:t>           </m:t>
                    </m:r>
                    <m:r>
                      <a:rPr lang="pt-BR" b="0" i="1" smtClean="0">
                        <a:solidFill>
                          <a:srgbClr val="FF0000"/>
                        </a:solidFill>
                        <a:latin typeface="Cambria Math" panose="02040503050406030204" pitchFamily="18" charset="0"/>
                      </a:rPr>
                      <m:t>=</m:t>
                    </m:r>
                    <m:r>
                      <a:rPr lang="pt-BR" b="1" i="1" smtClean="0">
                        <a:solidFill>
                          <a:srgbClr val="FF0000"/>
                        </a:solidFill>
                        <a:latin typeface="Cambria Math" panose="02040503050406030204" pitchFamily="18" charset="0"/>
                      </a:rPr>
                      <m:t>𝟏𝟎</m:t>
                    </m:r>
                    <m:r>
                      <a:rPr lang="pt-BR" b="1" i="1" smtClean="0">
                        <a:solidFill>
                          <a:srgbClr val="FF0000"/>
                        </a:solidFill>
                        <a:latin typeface="Cambria Math" panose="02040503050406030204" pitchFamily="18" charset="0"/>
                      </a:rPr>
                      <m:t>,</m:t>
                    </m:r>
                    <m:r>
                      <a:rPr lang="pt-BR" b="1" i="1" smtClean="0">
                        <a:solidFill>
                          <a:srgbClr val="FF0000"/>
                        </a:solidFill>
                        <a:latin typeface="Cambria Math" panose="02040503050406030204" pitchFamily="18" charset="0"/>
                      </a:rPr>
                      <m:t>𝟐𝟒</m:t>
                    </m:r>
                    <m:r>
                      <a:rPr lang="pt-BR" b="1" i="1" smtClean="0">
                        <a:solidFill>
                          <a:srgbClr val="FF0000"/>
                        </a:solidFill>
                        <a:latin typeface="Cambria Math" panose="02040503050406030204" pitchFamily="18" charset="0"/>
                      </a:rPr>
                      <m:t> </m:t>
                    </m:r>
                    <m:r>
                      <a:rPr lang="pt-BR" b="1" i="1" smtClean="0">
                        <a:solidFill>
                          <a:srgbClr val="FF0000"/>
                        </a:solidFill>
                        <a:latin typeface="Cambria Math" panose="02040503050406030204" pitchFamily="18" charset="0"/>
                      </a:rPr>
                      <m:t>𝑽</m:t>
                    </m:r>
                  </m:oMath>
                </a14:m>
                <a:r>
                  <a:rPr lang="pt-BR" b="1" dirty="0">
                    <a:solidFill>
                      <a:srgbClr val="FF0000"/>
                    </a:solidFill>
                  </a:rPr>
                  <a:t> </a:t>
                </a:r>
                <a:br>
                  <a:rPr lang="pt-BR" b="1" dirty="0">
                    <a:solidFill>
                      <a:srgbClr val="FF0000"/>
                    </a:solidFill>
                  </a:rPr>
                </a:br>
                <a:r>
                  <a:rPr lang="pt-BR" dirty="0">
                    <a:solidFill>
                      <a:srgbClr val="FF0000"/>
                    </a:solidFill>
                  </a:rPr>
                  <a:t>c)</a:t>
                </a:r>
                <a14:m>
                  <m:oMath xmlns:m="http://schemas.openxmlformats.org/officeDocument/2006/math">
                    <m:r>
                      <a:rPr lang="pt-BR" b="0" i="0" smtClean="0">
                        <a:solidFill>
                          <a:srgbClr val="FF0000"/>
                        </a:solidFill>
                        <a:latin typeface="Cambria Math" panose="02040503050406030204" pitchFamily="18" charset="0"/>
                      </a:rPr>
                      <m:t> </m:t>
                    </m:r>
                    <m:r>
                      <a:rPr lang="pt-BR" b="0" i="1" smtClean="0">
                        <a:solidFill>
                          <a:srgbClr val="FF0000"/>
                        </a:solidFill>
                        <a:latin typeface="Cambria Math" panose="02040503050406030204" pitchFamily="18" charset="0"/>
                      </a:rPr>
                      <m:t>𝑉</m:t>
                    </m:r>
                    <m:r>
                      <a:rPr lang="pt-BR" b="0" i="1" baseline="-25000" smtClean="0">
                        <a:solidFill>
                          <a:srgbClr val="FF0000"/>
                        </a:solidFill>
                        <a:latin typeface="Cambria Math" panose="02040503050406030204" pitchFamily="18" charset="0"/>
                      </a:rPr>
                      <m:t>𝑠</m:t>
                    </m:r>
                    <m:r>
                      <a:rPr lang="pt-BR" b="0" i="1" smtClean="0">
                        <a:solidFill>
                          <a:srgbClr val="FF0000"/>
                        </a:solidFill>
                        <a:latin typeface="Cambria Math" panose="02040503050406030204" pitchFamily="18" charset="0"/>
                      </a:rPr>
                      <m:t>=</m:t>
                    </m:r>
                    <m:sSub>
                      <m:sSubPr>
                        <m:ctrlPr>
                          <a:rPr lang="pt-BR" i="1">
                            <a:solidFill>
                              <a:srgbClr val="FF0000"/>
                            </a:solidFill>
                            <a:latin typeface="Cambria Math" panose="02040503050406030204" pitchFamily="18" charset="0"/>
                          </a:rPr>
                        </m:ctrlPr>
                      </m:sSubPr>
                      <m:e>
                        <m:r>
                          <a:rPr lang="pt-BR" i="1">
                            <a:solidFill>
                              <a:srgbClr val="FF0000"/>
                            </a:solidFill>
                            <a:latin typeface="Cambria Math" panose="02040503050406030204" pitchFamily="18" charset="0"/>
                          </a:rPr>
                          <m:t>𝐼</m:t>
                        </m:r>
                      </m:e>
                      <m:sub>
                        <m:r>
                          <a:rPr lang="pt-BR" i="1">
                            <a:solidFill>
                              <a:srgbClr val="FF0000"/>
                            </a:solidFill>
                            <a:latin typeface="Cambria Math" panose="02040503050406030204" pitchFamily="18" charset="0"/>
                          </a:rPr>
                          <m:t>𝐷</m:t>
                        </m:r>
                      </m:sub>
                    </m:sSub>
                    <m:sSub>
                      <m:sSubPr>
                        <m:ctrlPr>
                          <a:rPr lang="pt-BR" i="1">
                            <a:solidFill>
                              <a:srgbClr val="FF0000"/>
                            </a:solidFill>
                            <a:latin typeface="Cambria Math" panose="02040503050406030204" pitchFamily="18" charset="0"/>
                          </a:rPr>
                        </m:ctrlPr>
                      </m:sSubPr>
                      <m:e>
                        <m:r>
                          <a:rPr lang="pt-BR" i="1">
                            <a:solidFill>
                              <a:srgbClr val="FF0000"/>
                            </a:solidFill>
                            <a:latin typeface="Cambria Math" panose="02040503050406030204" pitchFamily="18" charset="0"/>
                          </a:rPr>
                          <m:t>𝑅</m:t>
                        </m:r>
                      </m:e>
                      <m:sub>
                        <m:r>
                          <a:rPr lang="pt-BR" i="1">
                            <a:solidFill>
                              <a:srgbClr val="FF0000"/>
                            </a:solidFill>
                            <a:latin typeface="Cambria Math" panose="02040503050406030204" pitchFamily="18" charset="0"/>
                          </a:rPr>
                          <m:t>𝑆</m:t>
                        </m:r>
                      </m:sub>
                    </m:sSub>
                    <m:r>
                      <a:rPr lang="pt-BR" b="0" i="1" smtClean="0">
                        <a:solidFill>
                          <a:srgbClr val="FF0000"/>
                        </a:solidFill>
                        <a:latin typeface="Cambria Math" panose="02040503050406030204" pitchFamily="18" charset="0"/>
                      </a:rPr>
                      <m:t>=2,4</m:t>
                    </m:r>
                    <m:r>
                      <a:rPr lang="pt-BR" b="0" i="1" smtClean="0">
                        <a:solidFill>
                          <a:srgbClr val="FF0000"/>
                        </a:solidFill>
                        <a:latin typeface="Cambria Math" panose="02040503050406030204" pitchFamily="18" charset="0"/>
                      </a:rPr>
                      <m:t>𝑚</m:t>
                    </m:r>
                    <m:r>
                      <a:rPr lang="pt-BR" b="0" i="1" smtClean="0">
                        <a:solidFill>
                          <a:srgbClr val="FF0000"/>
                        </a:solidFill>
                        <a:latin typeface="Cambria Math" panose="02040503050406030204" pitchFamily="18" charset="0"/>
                      </a:rPr>
                      <m:t>∗1,5</m:t>
                    </m:r>
                    <m:r>
                      <a:rPr lang="pt-BR" b="0" i="1" smtClean="0">
                        <a:solidFill>
                          <a:srgbClr val="FF0000"/>
                        </a:solidFill>
                        <a:latin typeface="Cambria Math" panose="02040503050406030204" pitchFamily="18" charset="0"/>
                      </a:rPr>
                      <m:t>𝑘</m:t>
                    </m:r>
                    <m:r>
                      <a:rPr lang="pt-BR" b="0" i="1" smtClean="0">
                        <a:solidFill>
                          <a:srgbClr val="FF0000"/>
                        </a:solidFill>
                        <a:latin typeface="Cambria Math" panose="02040503050406030204" pitchFamily="18" charset="0"/>
                      </a:rPr>
                      <m:t>=</m:t>
                    </m:r>
                    <m:r>
                      <a:rPr lang="pt-BR" b="1" i="1" smtClean="0">
                        <a:solidFill>
                          <a:srgbClr val="FF0000"/>
                        </a:solidFill>
                        <a:latin typeface="Cambria Math" panose="02040503050406030204" pitchFamily="18" charset="0"/>
                      </a:rPr>
                      <m:t>𝟑</m:t>
                    </m:r>
                    <m:r>
                      <a:rPr lang="pt-BR" b="1" i="1" smtClean="0">
                        <a:solidFill>
                          <a:srgbClr val="FF0000"/>
                        </a:solidFill>
                        <a:latin typeface="Cambria Math" panose="02040503050406030204" pitchFamily="18" charset="0"/>
                      </a:rPr>
                      <m:t>,</m:t>
                    </m:r>
                    <m:r>
                      <a:rPr lang="pt-BR" b="1" i="1" smtClean="0">
                        <a:solidFill>
                          <a:srgbClr val="FF0000"/>
                        </a:solidFill>
                        <a:latin typeface="Cambria Math" panose="02040503050406030204" pitchFamily="18" charset="0"/>
                      </a:rPr>
                      <m:t>𝟔</m:t>
                    </m:r>
                    <m:r>
                      <a:rPr lang="pt-BR" b="1" i="1" smtClean="0">
                        <a:solidFill>
                          <a:srgbClr val="FF0000"/>
                        </a:solidFill>
                        <a:latin typeface="Cambria Math" panose="02040503050406030204" pitchFamily="18" charset="0"/>
                      </a:rPr>
                      <m:t> </m:t>
                    </m:r>
                    <m:r>
                      <a:rPr lang="pt-BR" b="1" i="1" smtClean="0">
                        <a:solidFill>
                          <a:srgbClr val="FF0000"/>
                        </a:solidFill>
                        <a:latin typeface="Cambria Math" panose="02040503050406030204" pitchFamily="18" charset="0"/>
                      </a:rPr>
                      <m:t>𝑽</m:t>
                    </m:r>
                  </m:oMath>
                </a14:m>
                <a:endParaRPr lang="pt-BR" b="1" dirty="0">
                  <a:solidFill>
                    <a:srgbClr val="FF0000"/>
                  </a:solidFill>
                </a:endParaRPr>
              </a:p>
              <a:p>
                <a:pPr marL="0" indent="0">
                  <a:buNone/>
                </a:pPr>
                <a:r>
                  <a:rPr lang="pt-BR" dirty="0">
                    <a:solidFill>
                      <a:srgbClr val="FF0000"/>
                    </a:solidFill>
                  </a:rPr>
                  <a:t>d) </a:t>
                </a:r>
                <a14:m>
                  <m:oMath xmlns:m="http://schemas.openxmlformats.org/officeDocument/2006/math">
                    <m:r>
                      <a:rPr lang="pt-BR" b="0" i="1" smtClean="0">
                        <a:solidFill>
                          <a:srgbClr val="FF0000"/>
                        </a:solidFill>
                        <a:latin typeface="Cambria Math" panose="02040503050406030204" pitchFamily="18" charset="0"/>
                      </a:rPr>
                      <m:t>𝑉</m:t>
                    </m:r>
                    <m:r>
                      <a:rPr lang="pt-BR" b="0" i="1" baseline="-25000" smtClean="0">
                        <a:solidFill>
                          <a:srgbClr val="FF0000"/>
                        </a:solidFill>
                        <a:latin typeface="Cambria Math" panose="02040503050406030204" pitchFamily="18" charset="0"/>
                      </a:rPr>
                      <m:t>𝐷𝑆</m:t>
                    </m:r>
                    <m:r>
                      <a:rPr lang="pt-BR" b="0" i="1" smtClean="0">
                        <a:solidFill>
                          <a:srgbClr val="FF0000"/>
                        </a:solidFill>
                        <a:latin typeface="Cambria Math" panose="02040503050406030204" pitchFamily="18" charset="0"/>
                      </a:rPr>
                      <m:t>=</m:t>
                    </m:r>
                    <m:sSub>
                      <m:sSubPr>
                        <m:ctrlPr>
                          <a:rPr lang="pt-BR" i="1">
                            <a:solidFill>
                              <a:srgbClr val="FF0000"/>
                            </a:solidFill>
                            <a:latin typeface="Cambria Math" panose="02040503050406030204" pitchFamily="18" charset="0"/>
                          </a:rPr>
                        </m:ctrlPr>
                      </m:sSubPr>
                      <m:e>
                        <m:r>
                          <a:rPr lang="pt-BR" i="1">
                            <a:solidFill>
                              <a:srgbClr val="FF0000"/>
                            </a:solidFill>
                            <a:latin typeface="Cambria Math" panose="02040503050406030204" pitchFamily="18" charset="0"/>
                          </a:rPr>
                          <m:t>𝑉</m:t>
                        </m:r>
                      </m:e>
                      <m:sub>
                        <m:r>
                          <a:rPr lang="pt-BR" i="1">
                            <a:solidFill>
                              <a:srgbClr val="FF0000"/>
                            </a:solidFill>
                            <a:latin typeface="Cambria Math" panose="02040503050406030204" pitchFamily="18" charset="0"/>
                          </a:rPr>
                          <m:t>𝐷𝐷</m:t>
                        </m:r>
                      </m:sub>
                    </m:sSub>
                    <m:r>
                      <a:rPr lang="pt-BR" i="1">
                        <a:solidFill>
                          <a:srgbClr val="FF0000"/>
                        </a:solidFill>
                        <a:latin typeface="Cambria Math" panose="02040503050406030204" pitchFamily="18" charset="0"/>
                      </a:rPr>
                      <m:t>−</m:t>
                    </m:r>
                    <m:sSub>
                      <m:sSubPr>
                        <m:ctrlPr>
                          <a:rPr lang="pt-BR" i="1">
                            <a:solidFill>
                              <a:srgbClr val="FF0000"/>
                            </a:solidFill>
                            <a:latin typeface="Cambria Math" panose="02040503050406030204" pitchFamily="18" charset="0"/>
                          </a:rPr>
                        </m:ctrlPr>
                      </m:sSubPr>
                      <m:e>
                        <m:r>
                          <a:rPr lang="pt-BR" i="1">
                            <a:solidFill>
                              <a:srgbClr val="FF0000"/>
                            </a:solidFill>
                            <a:latin typeface="Cambria Math" panose="02040503050406030204" pitchFamily="18" charset="0"/>
                          </a:rPr>
                          <m:t>𝐼</m:t>
                        </m:r>
                      </m:e>
                      <m:sub>
                        <m:r>
                          <a:rPr lang="pt-BR" i="1">
                            <a:solidFill>
                              <a:srgbClr val="FF0000"/>
                            </a:solidFill>
                            <a:latin typeface="Cambria Math" panose="02040503050406030204" pitchFamily="18" charset="0"/>
                          </a:rPr>
                          <m:t>𝐷</m:t>
                        </m:r>
                      </m:sub>
                    </m:sSub>
                    <m:d>
                      <m:dPr>
                        <m:ctrlPr>
                          <a:rPr lang="pt-BR" b="0" i="1" smtClean="0">
                            <a:solidFill>
                              <a:srgbClr val="FF0000"/>
                            </a:solidFill>
                            <a:latin typeface="Cambria Math" panose="02040503050406030204" pitchFamily="18" charset="0"/>
                          </a:rPr>
                        </m:ctrlPr>
                      </m:dPr>
                      <m:e>
                        <m:r>
                          <a:rPr lang="pt-BR" b="0" i="1" smtClean="0">
                            <a:solidFill>
                              <a:srgbClr val="FF0000"/>
                            </a:solidFill>
                            <a:latin typeface="Cambria Math" panose="02040503050406030204" pitchFamily="18" charset="0"/>
                          </a:rPr>
                          <m:t>𝑅</m:t>
                        </m:r>
                        <m:r>
                          <a:rPr lang="pt-BR" b="0" i="1" baseline="-25000" smtClean="0">
                            <a:solidFill>
                              <a:srgbClr val="FF0000"/>
                            </a:solidFill>
                            <a:latin typeface="Cambria Math" panose="02040503050406030204" pitchFamily="18" charset="0"/>
                          </a:rPr>
                          <m:t>𝐷</m:t>
                        </m:r>
                        <m:r>
                          <a:rPr lang="pt-BR" b="0" i="1" smtClean="0">
                            <a:solidFill>
                              <a:srgbClr val="FF0000"/>
                            </a:solidFill>
                            <a:latin typeface="Cambria Math" panose="02040503050406030204" pitchFamily="18" charset="0"/>
                          </a:rPr>
                          <m:t>+</m:t>
                        </m:r>
                        <m:sSub>
                          <m:sSubPr>
                            <m:ctrlPr>
                              <a:rPr lang="pt-BR" i="1">
                                <a:solidFill>
                                  <a:srgbClr val="FF0000"/>
                                </a:solidFill>
                                <a:latin typeface="Cambria Math" panose="02040503050406030204" pitchFamily="18" charset="0"/>
                              </a:rPr>
                            </m:ctrlPr>
                          </m:sSubPr>
                          <m:e>
                            <m:r>
                              <a:rPr lang="pt-BR" i="1">
                                <a:solidFill>
                                  <a:srgbClr val="FF0000"/>
                                </a:solidFill>
                                <a:latin typeface="Cambria Math" panose="02040503050406030204" pitchFamily="18" charset="0"/>
                              </a:rPr>
                              <m:t>𝑅</m:t>
                            </m:r>
                          </m:e>
                          <m:sub>
                            <m:r>
                              <a:rPr lang="pt-BR" b="0" i="1" smtClean="0">
                                <a:solidFill>
                                  <a:srgbClr val="FF0000"/>
                                </a:solidFill>
                                <a:latin typeface="Cambria Math" panose="02040503050406030204" pitchFamily="18" charset="0"/>
                              </a:rPr>
                              <m:t>𝑆</m:t>
                            </m:r>
                          </m:sub>
                        </m:sSub>
                      </m:e>
                    </m:d>
                  </m:oMath>
                </a14:m>
                <a:br>
                  <a:rPr lang="pt-BR" b="0" dirty="0">
                    <a:solidFill>
                      <a:srgbClr val="FF0000"/>
                    </a:solidFill>
                  </a:rPr>
                </a:br>
                <a14:m>
                  <m:oMathPara xmlns:m="http://schemas.openxmlformats.org/officeDocument/2006/math">
                    <m:oMathParaPr>
                      <m:jc m:val="centerGroup"/>
                    </m:oMathParaPr>
                    <m:oMath xmlns:m="http://schemas.openxmlformats.org/officeDocument/2006/math">
                      <m:r>
                        <a:rPr lang="pt-BR" b="0" i="0" smtClean="0">
                          <a:solidFill>
                            <a:srgbClr val="FF0000"/>
                          </a:solidFill>
                          <a:latin typeface="Cambria Math" panose="02040503050406030204" pitchFamily="18" charset="0"/>
                        </a:rPr>
                        <m:t>=</m:t>
                      </m:r>
                      <m:r>
                        <a:rPr lang="pt-BR" b="0" i="1" smtClean="0">
                          <a:solidFill>
                            <a:srgbClr val="FF0000"/>
                          </a:solidFill>
                          <a:latin typeface="Cambria Math" panose="02040503050406030204" pitchFamily="18" charset="0"/>
                        </a:rPr>
                        <m:t>16−</m:t>
                      </m:r>
                      <m:d>
                        <m:dPr>
                          <m:ctrlPr>
                            <a:rPr lang="pt-BR" b="0" i="1" smtClean="0">
                              <a:solidFill>
                                <a:srgbClr val="FF0000"/>
                              </a:solidFill>
                              <a:latin typeface="Cambria Math" panose="02040503050406030204" pitchFamily="18" charset="0"/>
                            </a:rPr>
                          </m:ctrlPr>
                        </m:dPr>
                        <m:e>
                          <m:r>
                            <a:rPr lang="pt-BR" b="0" i="1" smtClean="0">
                              <a:solidFill>
                                <a:srgbClr val="FF0000"/>
                              </a:solidFill>
                              <a:latin typeface="Cambria Math" panose="02040503050406030204" pitchFamily="18" charset="0"/>
                            </a:rPr>
                            <m:t>2,4</m:t>
                          </m:r>
                          <m:r>
                            <a:rPr lang="pt-BR" b="0" i="1" smtClean="0">
                              <a:solidFill>
                                <a:srgbClr val="FF0000"/>
                              </a:solidFill>
                              <a:latin typeface="Cambria Math" panose="02040503050406030204" pitchFamily="18" charset="0"/>
                            </a:rPr>
                            <m:t>𝑚</m:t>
                          </m:r>
                        </m:e>
                      </m:d>
                      <m:d>
                        <m:dPr>
                          <m:ctrlPr>
                            <a:rPr lang="pt-BR" b="0" i="1" smtClean="0">
                              <a:solidFill>
                                <a:srgbClr val="FF0000"/>
                              </a:solidFill>
                              <a:latin typeface="Cambria Math" panose="02040503050406030204" pitchFamily="18" charset="0"/>
                            </a:rPr>
                          </m:ctrlPr>
                        </m:dPr>
                        <m:e>
                          <m:r>
                            <a:rPr lang="pt-BR" b="0" i="1" smtClean="0">
                              <a:solidFill>
                                <a:srgbClr val="FF0000"/>
                              </a:solidFill>
                              <a:latin typeface="Cambria Math" panose="02040503050406030204" pitchFamily="18" charset="0"/>
                            </a:rPr>
                            <m:t>2,4</m:t>
                          </m:r>
                          <m:r>
                            <a:rPr lang="pt-BR" b="0" i="1" smtClean="0">
                              <a:solidFill>
                                <a:srgbClr val="FF0000"/>
                              </a:solidFill>
                              <a:latin typeface="Cambria Math" panose="02040503050406030204" pitchFamily="18" charset="0"/>
                            </a:rPr>
                            <m:t>𝑘</m:t>
                          </m:r>
                          <m:r>
                            <a:rPr lang="pt-BR" b="0" i="1" smtClean="0">
                              <a:solidFill>
                                <a:srgbClr val="FF0000"/>
                              </a:solidFill>
                              <a:latin typeface="Cambria Math" panose="02040503050406030204" pitchFamily="18" charset="0"/>
                            </a:rPr>
                            <m:t>+1,5</m:t>
                          </m:r>
                        </m:e>
                      </m:d>
                    </m:oMath>
                    <m:oMath xmlns:m="http://schemas.openxmlformats.org/officeDocument/2006/math">
                      <m:r>
                        <a:rPr lang="pt-BR" b="0" i="0" smtClean="0">
                          <a:solidFill>
                            <a:srgbClr val="FF0000"/>
                          </a:solidFill>
                          <a:latin typeface="Cambria Math" panose="02040503050406030204" pitchFamily="18" charset="0"/>
                        </a:rPr>
                        <m:t>=</m:t>
                      </m:r>
                      <m:r>
                        <a:rPr lang="pt-BR" b="1" i="1" smtClean="0">
                          <a:solidFill>
                            <a:srgbClr val="FF0000"/>
                          </a:solidFill>
                          <a:latin typeface="Cambria Math" panose="02040503050406030204" pitchFamily="18" charset="0"/>
                        </a:rPr>
                        <m:t>𝟔</m:t>
                      </m:r>
                      <m:r>
                        <a:rPr lang="pt-BR" b="1" i="1" smtClean="0">
                          <a:solidFill>
                            <a:srgbClr val="FF0000"/>
                          </a:solidFill>
                          <a:latin typeface="Cambria Math" panose="02040503050406030204" pitchFamily="18" charset="0"/>
                        </a:rPr>
                        <m:t>,</m:t>
                      </m:r>
                      <m:r>
                        <a:rPr lang="pt-BR" b="1" i="1" smtClean="0">
                          <a:solidFill>
                            <a:srgbClr val="FF0000"/>
                          </a:solidFill>
                          <a:latin typeface="Cambria Math" panose="02040503050406030204" pitchFamily="18" charset="0"/>
                        </a:rPr>
                        <m:t>𝟔𝟒</m:t>
                      </m:r>
                      <m:r>
                        <a:rPr lang="pt-BR" b="1" i="1" smtClean="0">
                          <a:solidFill>
                            <a:srgbClr val="FF0000"/>
                          </a:solidFill>
                          <a:latin typeface="Cambria Math" panose="02040503050406030204" pitchFamily="18" charset="0"/>
                        </a:rPr>
                        <m:t> </m:t>
                      </m:r>
                      <m:r>
                        <a:rPr lang="pt-BR" b="1" i="1" smtClean="0">
                          <a:solidFill>
                            <a:srgbClr val="FF0000"/>
                          </a:solidFill>
                          <a:latin typeface="Cambria Math" panose="02040503050406030204" pitchFamily="18" charset="0"/>
                        </a:rPr>
                        <m:t>𝑽</m:t>
                      </m:r>
                    </m:oMath>
                  </m:oMathPara>
                </a14:m>
                <a:endParaRPr lang="pt-BR" b="1" dirty="0">
                  <a:solidFill>
                    <a:srgbClr val="FF0000"/>
                  </a:solidFill>
                </a:endParaRPr>
              </a:p>
            </p:txBody>
          </p:sp>
        </mc:Choice>
        <mc:Fallback xmlns="">
          <p:sp>
            <p:nvSpPr>
              <p:cNvPr id="6" name="Content Placeholder 5">
                <a:extLst>
                  <a:ext uri="{FF2B5EF4-FFF2-40B4-BE49-F238E27FC236}">
                    <a16:creationId xmlns:a16="http://schemas.microsoft.com/office/drawing/2014/main" id="{383AF54D-7E2A-4454-8EE3-85B80B0B64C1}"/>
                  </a:ext>
                </a:extLst>
              </p:cNvPr>
              <p:cNvSpPr>
                <a:spLocks noGrp="1" noRot="1" noChangeAspect="1" noMove="1" noResize="1" noEditPoints="1" noAdjustHandles="1" noChangeArrowheads="1" noChangeShapeType="1" noTextEdit="1"/>
              </p:cNvSpPr>
              <p:nvPr>
                <p:ph sz="half" idx="1"/>
              </p:nvPr>
            </p:nvSpPr>
            <p:spPr>
              <a:xfrm>
                <a:off x="838200" y="1825625"/>
                <a:ext cx="6400800" cy="5032374"/>
              </a:xfrm>
              <a:blipFill>
                <a:blip r:embed="rId3"/>
                <a:stretch>
                  <a:fillRect l="-1714" t="-1816"/>
                </a:stretch>
              </a:blipFill>
            </p:spPr>
            <p:txBody>
              <a:bodyPr/>
              <a:lstStyle/>
              <a:p>
                <a:r>
                  <a:rPr lang="pt-BR">
                    <a:noFill/>
                  </a:rPr>
                  <a:t> </a:t>
                </a:r>
              </a:p>
            </p:txBody>
          </p:sp>
        </mc:Fallback>
      </mc:AlternateContent>
      <p:sp>
        <p:nvSpPr>
          <p:cNvPr id="5" name="Slide Number Placeholder 4">
            <a:extLst>
              <a:ext uri="{FF2B5EF4-FFF2-40B4-BE49-F238E27FC236}">
                <a16:creationId xmlns:a16="http://schemas.microsoft.com/office/drawing/2014/main" id="{80240829-A6ED-4365-99AA-E1DDF69D6121}"/>
              </a:ext>
            </a:extLst>
          </p:cNvPr>
          <p:cNvSpPr>
            <a:spLocks noGrp="1"/>
          </p:cNvSpPr>
          <p:nvPr>
            <p:ph type="sldNum" sz="quarter" idx="12"/>
          </p:nvPr>
        </p:nvSpPr>
        <p:spPr/>
        <p:txBody>
          <a:bodyPr/>
          <a:lstStyle/>
          <a:p>
            <a:fld id="{D70E266F-DC34-4EBC-B26B-29CFE51B5C59}" type="slidenum">
              <a:rPr lang="en-US" altLang="en-US" smtClean="0"/>
              <a:pPr/>
              <a:t>157</a:t>
            </a:fld>
            <a:endParaRPr lang="en-US" altLang="en-US"/>
          </a:p>
        </p:txBody>
      </p:sp>
    </p:spTree>
    <p:extLst>
      <p:ext uri="{BB962C8B-B14F-4D97-AF65-F5344CB8AC3E}">
        <p14:creationId xmlns:p14="http://schemas.microsoft.com/office/powerpoint/2010/main" val="658842684"/>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a:extLst>
              <a:ext uri="{FF2B5EF4-FFF2-40B4-BE49-F238E27FC236}">
                <a16:creationId xmlns:a16="http://schemas.microsoft.com/office/drawing/2014/main" id="{E2423559-2FB3-4DA7-A2F3-61F0E8AECB8D}"/>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5768277" y="1244600"/>
            <a:ext cx="6592682" cy="56133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a:extLst>
              <a:ext uri="{FF2B5EF4-FFF2-40B4-BE49-F238E27FC236}">
                <a16:creationId xmlns:a16="http://schemas.microsoft.com/office/drawing/2014/main" id="{0F2A7E87-AF97-4C3A-B191-7715C2DA9927}"/>
              </a:ext>
            </a:extLst>
          </p:cNvPr>
          <p:cNvSpPr>
            <a:spLocks noGrp="1"/>
          </p:cNvSpPr>
          <p:nvPr>
            <p:ph type="title"/>
          </p:nvPr>
        </p:nvSpPr>
        <p:spPr/>
        <p:txBody>
          <a:bodyPr/>
          <a:lstStyle/>
          <a:p>
            <a:r>
              <a:rPr lang="pt-BR" dirty="0"/>
              <a:t>Polarização por divisor de tensão</a:t>
            </a:r>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383AF54D-7E2A-4454-8EE3-85B80B0B64C1}"/>
                  </a:ext>
                </a:extLst>
              </p:cNvPr>
              <p:cNvSpPr>
                <a:spLocks noGrp="1"/>
              </p:cNvSpPr>
              <p:nvPr>
                <p:ph sz="half" idx="1"/>
              </p:nvPr>
            </p:nvSpPr>
            <p:spPr>
              <a:xfrm>
                <a:off x="838200" y="1825625"/>
                <a:ext cx="6400800" cy="5032374"/>
              </a:xfrm>
            </p:spPr>
            <p:txBody>
              <a:bodyPr>
                <a:normAutofit lnSpcReduction="10000"/>
              </a:bodyPr>
              <a:lstStyle/>
              <a:p>
                <a:pPr marL="0" indent="0">
                  <a:buNone/>
                </a:pPr>
                <a:r>
                  <a:rPr lang="pt-BR" dirty="0">
                    <a:solidFill>
                      <a:srgbClr val="FF0000"/>
                    </a:solidFill>
                  </a:rPr>
                  <a:t>A reta de polarização resultante é vista na figura ao lado com os seguintes valores:</a:t>
                </a:r>
              </a:p>
              <a:p>
                <a:pPr marL="0" indent="0" algn="ctr">
                  <a:buNone/>
                </a:pPr>
                <a:r>
                  <a:rPr lang="pt-BR" b="1" dirty="0">
                    <a:solidFill>
                      <a:srgbClr val="FF0000"/>
                    </a:solidFill>
                  </a:rPr>
                  <a:t>I</a:t>
                </a:r>
                <a:r>
                  <a:rPr lang="pt-BR" b="1" baseline="-25000" dirty="0">
                    <a:solidFill>
                      <a:srgbClr val="FF0000"/>
                    </a:solidFill>
                  </a:rPr>
                  <a:t>DQ</a:t>
                </a:r>
                <a:r>
                  <a:rPr lang="pt-BR" b="1" dirty="0">
                    <a:solidFill>
                      <a:srgbClr val="FF0000"/>
                    </a:solidFill>
                  </a:rPr>
                  <a:t> = 2,4 </a:t>
                </a:r>
                <a:r>
                  <a:rPr lang="pt-BR" b="1" dirty="0" err="1">
                    <a:solidFill>
                      <a:srgbClr val="FF0000"/>
                    </a:solidFill>
                  </a:rPr>
                  <a:t>mA</a:t>
                </a:r>
                <a:r>
                  <a:rPr lang="pt-BR" dirty="0">
                    <a:solidFill>
                      <a:srgbClr val="FF0000"/>
                    </a:solidFill>
                  </a:rPr>
                  <a:t> e </a:t>
                </a:r>
                <a:r>
                  <a:rPr lang="pt-BR" b="1" dirty="0">
                    <a:solidFill>
                      <a:srgbClr val="FF0000"/>
                    </a:solidFill>
                  </a:rPr>
                  <a:t>V</a:t>
                </a:r>
                <a:r>
                  <a:rPr lang="pt-BR" b="1" baseline="-25000" dirty="0">
                    <a:solidFill>
                      <a:srgbClr val="FF0000"/>
                    </a:solidFill>
                  </a:rPr>
                  <a:t>GSQ</a:t>
                </a:r>
                <a:r>
                  <a:rPr lang="pt-BR" b="1" dirty="0">
                    <a:solidFill>
                      <a:srgbClr val="FF0000"/>
                    </a:solidFill>
                  </a:rPr>
                  <a:t> = -1,8 V</a:t>
                </a:r>
              </a:p>
              <a:p>
                <a:pPr marL="0" indent="0">
                  <a:lnSpc>
                    <a:spcPct val="150000"/>
                  </a:lnSpc>
                  <a:buNone/>
                </a:pPr>
                <a:r>
                  <a:rPr lang="pt-BR" dirty="0">
                    <a:solidFill>
                      <a:srgbClr val="FF0000"/>
                    </a:solidFill>
                  </a:rPr>
                  <a:t>b) </a:t>
                </a:r>
                <a14:m>
                  <m:oMath xmlns:m="http://schemas.openxmlformats.org/officeDocument/2006/math">
                    <m:r>
                      <a:rPr lang="pt-BR" b="0" i="1" smtClean="0">
                        <a:solidFill>
                          <a:srgbClr val="FF0000"/>
                        </a:solidFill>
                        <a:latin typeface="Cambria Math" panose="02040503050406030204" pitchFamily="18" charset="0"/>
                      </a:rPr>
                      <m:t>𝑉</m:t>
                    </m:r>
                    <m:r>
                      <a:rPr lang="pt-BR" b="0" i="1" baseline="-25000" smtClean="0">
                        <a:solidFill>
                          <a:srgbClr val="FF0000"/>
                        </a:solidFill>
                        <a:latin typeface="Cambria Math" panose="02040503050406030204" pitchFamily="18" charset="0"/>
                      </a:rPr>
                      <m:t>𝐷</m:t>
                    </m:r>
                    <m:r>
                      <a:rPr lang="pt-BR" b="0" i="1" smtClean="0">
                        <a:solidFill>
                          <a:srgbClr val="FF0000"/>
                        </a:solidFill>
                        <a:latin typeface="Cambria Math" panose="02040503050406030204" pitchFamily="18" charset="0"/>
                      </a:rPr>
                      <m:t>=</m:t>
                    </m:r>
                    <m:sSub>
                      <m:sSubPr>
                        <m:ctrlPr>
                          <a:rPr lang="pt-BR" i="1">
                            <a:solidFill>
                              <a:srgbClr val="FF0000"/>
                            </a:solidFill>
                            <a:latin typeface="Cambria Math" panose="02040503050406030204" pitchFamily="18" charset="0"/>
                          </a:rPr>
                        </m:ctrlPr>
                      </m:sSubPr>
                      <m:e>
                        <m:r>
                          <a:rPr lang="pt-BR" i="1">
                            <a:solidFill>
                              <a:srgbClr val="FF0000"/>
                            </a:solidFill>
                            <a:latin typeface="Cambria Math" panose="02040503050406030204" pitchFamily="18" charset="0"/>
                          </a:rPr>
                          <m:t>𝑉</m:t>
                        </m:r>
                      </m:e>
                      <m:sub>
                        <m:r>
                          <a:rPr lang="pt-BR" i="1">
                            <a:solidFill>
                              <a:srgbClr val="FF0000"/>
                            </a:solidFill>
                            <a:latin typeface="Cambria Math" panose="02040503050406030204" pitchFamily="18" charset="0"/>
                          </a:rPr>
                          <m:t>𝐷𝐷</m:t>
                        </m:r>
                      </m:sub>
                    </m:sSub>
                    <m:r>
                      <a:rPr lang="pt-BR" i="1">
                        <a:solidFill>
                          <a:srgbClr val="FF0000"/>
                        </a:solidFill>
                        <a:latin typeface="Cambria Math" panose="02040503050406030204" pitchFamily="18" charset="0"/>
                      </a:rPr>
                      <m:t>−</m:t>
                    </m:r>
                    <m:sSub>
                      <m:sSubPr>
                        <m:ctrlPr>
                          <a:rPr lang="pt-BR" i="1">
                            <a:solidFill>
                              <a:srgbClr val="FF0000"/>
                            </a:solidFill>
                            <a:latin typeface="Cambria Math" panose="02040503050406030204" pitchFamily="18" charset="0"/>
                          </a:rPr>
                        </m:ctrlPr>
                      </m:sSubPr>
                      <m:e>
                        <m:r>
                          <a:rPr lang="pt-BR" i="1">
                            <a:solidFill>
                              <a:srgbClr val="FF0000"/>
                            </a:solidFill>
                            <a:latin typeface="Cambria Math" panose="02040503050406030204" pitchFamily="18" charset="0"/>
                          </a:rPr>
                          <m:t>𝐼</m:t>
                        </m:r>
                      </m:e>
                      <m:sub>
                        <m:r>
                          <a:rPr lang="pt-BR" i="1">
                            <a:solidFill>
                              <a:srgbClr val="FF0000"/>
                            </a:solidFill>
                            <a:latin typeface="Cambria Math" panose="02040503050406030204" pitchFamily="18" charset="0"/>
                          </a:rPr>
                          <m:t>𝐷</m:t>
                        </m:r>
                      </m:sub>
                    </m:sSub>
                    <m:sSub>
                      <m:sSubPr>
                        <m:ctrlPr>
                          <a:rPr lang="pt-BR" i="1">
                            <a:solidFill>
                              <a:srgbClr val="FF0000"/>
                            </a:solidFill>
                            <a:latin typeface="Cambria Math" panose="02040503050406030204" pitchFamily="18" charset="0"/>
                          </a:rPr>
                        </m:ctrlPr>
                      </m:sSubPr>
                      <m:e>
                        <m:r>
                          <a:rPr lang="pt-BR" i="1">
                            <a:solidFill>
                              <a:srgbClr val="FF0000"/>
                            </a:solidFill>
                            <a:latin typeface="Cambria Math" panose="02040503050406030204" pitchFamily="18" charset="0"/>
                          </a:rPr>
                          <m:t>𝑅</m:t>
                        </m:r>
                      </m:e>
                      <m:sub>
                        <m:r>
                          <a:rPr lang="pt-BR" i="1">
                            <a:solidFill>
                              <a:srgbClr val="FF0000"/>
                            </a:solidFill>
                            <a:latin typeface="Cambria Math" panose="02040503050406030204" pitchFamily="18" charset="0"/>
                          </a:rPr>
                          <m:t>𝐷</m:t>
                        </m:r>
                      </m:sub>
                    </m:sSub>
                    <m:r>
                      <a:rPr lang="pt-BR" b="0" i="1" smtClean="0">
                        <a:solidFill>
                          <a:srgbClr val="FF0000"/>
                        </a:solidFill>
                        <a:latin typeface="Cambria Math" panose="02040503050406030204" pitchFamily="18" charset="0"/>
                      </a:rPr>
                      <m:t>=16−2,4</m:t>
                    </m:r>
                    <m:r>
                      <a:rPr lang="pt-BR" b="0" i="1" smtClean="0">
                        <a:solidFill>
                          <a:srgbClr val="FF0000"/>
                        </a:solidFill>
                        <a:latin typeface="Cambria Math" panose="02040503050406030204" pitchFamily="18" charset="0"/>
                      </a:rPr>
                      <m:t>𝑚</m:t>
                    </m:r>
                    <m:r>
                      <a:rPr lang="pt-BR" b="0" i="1" smtClean="0">
                        <a:solidFill>
                          <a:srgbClr val="FF0000"/>
                        </a:solidFill>
                        <a:latin typeface="Cambria Math" panose="02040503050406030204" pitchFamily="18" charset="0"/>
                      </a:rPr>
                      <m:t>∗2,4</m:t>
                    </m:r>
                    <m:r>
                      <a:rPr lang="pt-BR" b="0" i="1" smtClean="0">
                        <a:solidFill>
                          <a:srgbClr val="FF0000"/>
                        </a:solidFill>
                        <a:latin typeface="Cambria Math" panose="02040503050406030204" pitchFamily="18" charset="0"/>
                      </a:rPr>
                      <m:t>𝑘</m:t>
                    </m:r>
                  </m:oMath>
                </a14:m>
                <a:br>
                  <a:rPr lang="pt-BR" b="0" dirty="0">
                    <a:solidFill>
                      <a:srgbClr val="FF0000"/>
                    </a:solidFill>
                  </a:rPr>
                </a:br>
                <a14:m>
                  <m:oMath xmlns:m="http://schemas.openxmlformats.org/officeDocument/2006/math">
                    <m:r>
                      <a:rPr lang="pt-BR" b="0" i="0" smtClean="0">
                        <a:solidFill>
                          <a:srgbClr val="FF0000"/>
                        </a:solidFill>
                        <a:latin typeface="Cambria Math" panose="02040503050406030204" pitchFamily="18" charset="0"/>
                      </a:rPr>
                      <m:t>           </m:t>
                    </m:r>
                    <m:r>
                      <a:rPr lang="pt-BR" b="0" i="1" smtClean="0">
                        <a:solidFill>
                          <a:srgbClr val="FF0000"/>
                        </a:solidFill>
                        <a:latin typeface="Cambria Math" panose="02040503050406030204" pitchFamily="18" charset="0"/>
                      </a:rPr>
                      <m:t>=</m:t>
                    </m:r>
                    <m:r>
                      <a:rPr lang="pt-BR" b="1" i="1" smtClean="0">
                        <a:solidFill>
                          <a:srgbClr val="FF0000"/>
                        </a:solidFill>
                        <a:latin typeface="Cambria Math" panose="02040503050406030204" pitchFamily="18" charset="0"/>
                      </a:rPr>
                      <m:t>𝟏𝟎</m:t>
                    </m:r>
                    <m:r>
                      <a:rPr lang="pt-BR" b="1" i="1" smtClean="0">
                        <a:solidFill>
                          <a:srgbClr val="FF0000"/>
                        </a:solidFill>
                        <a:latin typeface="Cambria Math" panose="02040503050406030204" pitchFamily="18" charset="0"/>
                      </a:rPr>
                      <m:t>,</m:t>
                    </m:r>
                    <m:r>
                      <a:rPr lang="pt-BR" b="1" i="1" smtClean="0">
                        <a:solidFill>
                          <a:srgbClr val="FF0000"/>
                        </a:solidFill>
                        <a:latin typeface="Cambria Math" panose="02040503050406030204" pitchFamily="18" charset="0"/>
                      </a:rPr>
                      <m:t>𝟐𝟒</m:t>
                    </m:r>
                    <m:r>
                      <a:rPr lang="pt-BR" b="1" i="1" smtClean="0">
                        <a:solidFill>
                          <a:srgbClr val="FF0000"/>
                        </a:solidFill>
                        <a:latin typeface="Cambria Math" panose="02040503050406030204" pitchFamily="18" charset="0"/>
                      </a:rPr>
                      <m:t> </m:t>
                    </m:r>
                    <m:r>
                      <a:rPr lang="pt-BR" b="1" i="1" smtClean="0">
                        <a:solidFill>
                          <a:srgbClr val="FF0000"/>
                        </a:solidFill>
                        <a:latin typeface="Cambria Math" panose="02040503050406030204" pitchFamily="18" charset="0"/>
                      </a:rPr>
                      <m:t>𝑽</m:t>
                    </m:r>
                  </m:oMath>
                </a14:m>
                <a:r>
                  <a:rPr lang="pt-BR" b="1" dirty="0">
                    <a:solidFill>
                      <a:srgbClr val="FF0000"/>
                    </a:solidFill>
                  </a:rPr>
                  <a:t> </a:t>
                </a:r>
                <a:br>
                  <a:rPr lang="pt-BR" b="1" dirty="0">
                    <a:solidFill>
                      <a:srgbClr val="FF0000"/>
                    </a:solidFill>
                  </a:rPr>
                </a:br>
                <a:r>
                  <a:rPr lang="pt-BR" dirty="0">
                    <a:solidFill>
                      <a:srgbClr val="FF0000"/>
                    </a:solidFill>
                  </a:rPr>
                  <a:t>c)</a:t>
                </a:r>
                <a14:m>
                  <m:oMath xmlns:m="http://schemas.openxmlformats.org/officeDocument/2006/math">
                    <m:r>
                      <a:rPr lang="pt-BR" b="0" i="0" smtClean="0">
                        <a:solidFill>
                          <a:srgbClr val="FF0000"/>
                        </a:solidFill>
                        <a:latin typeface="Cambria Math" panose="02040503050406030204" pitchFamily="18" charset="0"/>
                      </a:rPr>
                      <m:t> </m:t>
                    </m:r>
                    <m:r>
                      <a:rPr lang="pt-BR" b="0" i="1" smtClean="0">
                        <a:solidFill>
                          <a:srgbClr val="FF0000"/>
                        </a:solidFill>
                        <a:latin typeface="Cambria Math" panose="02040503050406030204" pitchFamily="18" charset="0"/>
                      </a:rPr>
                      <m:t>𝑉</m:t>
                    </m:r>
                    <m:r>
                      <a:rPr lang="pt-BR" b="0" i="1" baseline="-25000" smtClean="0">
                        <a:solidFill>
                          <a:srgbClr val="FF0000"/>
                        </a:solidFill>
                        <a:latin typeface="Cambria Math" panose="02040503050406030204" pitchFamily="18" charset="0"/>
                      </a:rPr>
                      <m:t>𝑠</m:t>
                    </m:r>
                    <m:r>
                      <a:rPr lang="pt-BR" b="0" i="1" smtClean="0">
                        <a:solidFill>
                          <a:srgbClr val="FF0000"/>
                        </a:solidFill>
                        <a:latin typeface="Cambria Math" panose="02040503050406030204" pitchFamily="18" charset="0"/>
                      </a:rPr>
                      <m:t>=</m:t>
                    </m:r>
                    <m:sSub>
                      <m:sSubPr>
                        <m:ctrlPr>
                          <a:rPr lang="pt-BR" i="1">
                            <a:solidFill>
                              <a:srgbClr val="FF0000"/>
                            </a:solidFill>
                            <a:latin typeface="Cambria Math" panose="02040503050406030204" pitchFamily="18" charset="0"/>
                          </a:rPr>
                        </m:ctrlPr>
                      </m:sSubPr>
                      <m:e>
                        <m:r>
                          <a:rPr lang="pt-BR" i="1">
                            <a:solidFill>
                              <a:srgbClr val="FF0000"/>
                            </a:solidFill>
                            <a:latin typeface="Cambria Math" panose="02040503050406030204" pitchFamily="18" charset="0"/>
                          </a:rPr>
                          <m:t>𝐼</m:t>
                        </m:r>
                      </m:e>
                      <m:sub>
                        <m:r>
                          <a:rPr lang="pt-BR" i="1">
                            <a:solidFill>
                              <a:srgbClr val="FF0000"/>
                            </a:solidFill>
                            <a:latin typeface="Cambria Math" panose="02040503050406030204" pitchFamily="18" charset="0"/>
                          </a:rPr>
                          <m:t>𝐷</m:t>
                        </m:r>
                      </m:sub>
                    </m:sSub>
                    <m:sSub>
                      <m:sSubPr>
                        <m:ctrlPr>
                          <a:rPr lang="pt-BR" i="1">
                            <a:solidFill>
                              <a:srgbClr val="FF0000"/>
                            </a:solidFill>
                            <a:latin typeface="Cambria Math" panose="02040503050406030204" pitchFamily="18" charset="0"/>
                          </a:rPr>
                        </m:ctrlPr>
                      </m:sSubPr>
                      <m:e>
                        <m:r>
                          <a:rPr lang="pt-BR" i="1">
                            <a:solidFill>
                              <a:srgbClr val="FF0000"/>
                            </a:solidFill>
                            <a:latin typeface="Cambria Math" panose="02040503050406030204" pitchFamily="18" charset="0"/>
                          </a:rPr>
                          <m:t>𝑅</m:t>
                        </m:r>
                      </m:e>
                      <m:sub>
                        <m:r>
                          <a:rPr lang="pt-BR" i="1">
                            <a:solidFill>
                              <a:srgbClr val="FF0000"/>
                            </a:solidFill>
                            <a:latin typeface="Cambria Math" panose="02040503050406030204" pitchFamily="18" charset="0"/>
                          </a:rPr>
                          <m:t>𝑆</m:t>
                        </m:r>
                      </m:sub>
                    </m:sSub>
                    <m:r>
                      <a:rPr lang="pt-BR" b="0" i="1" smtClean="0">
                        <a:solidFill>
                          <a:srgbClr val="FF0000"/>
                        </a:solidFill>
                        <a:latin typeface="Cambria Math" panose="02040503050406030204" pitchFamily="18" charset="0"/>
                      </a:rPr>
                      <m:t>=2,4</m:t>
                    </m:r>
                    <m:r>
                      <a:rPr lang="pt-BR" b="0" i="1" smtClean="0">
                        <a:solidFill>
                          <a:srgbClr val="FF0000"/>
                        </a:solidFill>
                        <a:latin typeface="Cambria Math" panose="02040503050406030204" pitchFamily="18" charset="0"/>
                      </a:rPr>
                      <m:t>𝑚</m:t>
                    </m:r>
                    <m:r>
                      <a:rPr lang="pt-BR" b="0" i="1" smtClean="0">
                        <a:solidFill>
                          <a:srgbClr val="FF0000"/>
                        </a:solidFill>
                        <a:latin typeface="Cambria Math" panose="02040503050406030204" pitchFamily="18" charset="0"/>
                      </a:rPr>
                      <m:t>∗1,5</m:t>
                    </m:r>
                    <m:r>
                      <a:rPr lang="pt-BR" b="0" i="1" smtClean="0">
                        <a:solidFill>
                          <a:srgbClr val="FF0000"/>
                        </a:solidFill>
                        <a:latin typeface="Cambria Math" panose="02040503050406030204" pitchFamily="18" charset="0"/>
                      </a:rPr>
                      <m:t>𝑘</m:t>
                    </m:r>
                    <m:r>
                      <a:rPr lang="pt-BR" b="0" i="1" smtClean="0">
                        <a:solidFill>
                          <a:srgbClr val="FF0000"/>
                        </a:solidFill>
                        <a:latin typeface="Cambria Math" panose="02040503050406030204" pitchFamily="18" charset="0"/>
                      </a:rPr>
                      <m:t>=</m:t>
                    </m:r>
                    <m:r>
                      <a:rPr lang="pt-BR" b="1" i="1" smtClean="0">
                        <a:solidFill>
                          <a:srgbClr val="FF0000"/>
                        </a:solidFill>
                        <a:latin typeface="Cambria Math" panose="02040503050406030204" pitchFamily="18" charset="0"/>
                      </a:rPr>
                      <m:t>𝟑</m:t>
                    </m:r>
                    <m:r>
                      <a:rPr lang="pt-BR" b="1" i="1" smtClean="0">
                        <a:solidFill>
                          <a:srgbClr val="FF0000"/>
                        </a:solidFill>
                        <a:latin typeface="Cambria Math" panose="02040503050406030204" pitchFamily="18" charset="0"/>
                      </a:rPr>
                      <m:t>,</m:t>
                    </m:r>
                    <m:r>
                      <a:rPr lang="pt-BR" b="1" i="1" smtClean="0">
                        <a:solidFill>
                          <a:srgbClr val="FF0000"/>
                        </a:solidFill>
                        <a:latin typeface="Cambria Math" panose="02040503050406030204" pitchFamily="18" charset="0"/>
                      </a:rPr>
                      <m:t>𝟔</m:t>
                    </m:r>
                    <m:r>
                      <a:rPr lang="pt-BR" b="1" i="1" smtClean="0">
                        <a:solidFill>
                          <a:srgbClr val="FF0000"/>
                        </a:solidFill>
                        <a:latin typeface="Cambria Math" panose="02040503050406030204" pitchFamily="18" charset="0"/>
                      </a:rPr>
                      <m:t> </m:t>
                    </m:r>
                    <m:r>
                      <a:rPr lang="pt-BR" b="1" i="1" smtClean="0">
                        <a:solidFill>
                          <a:srgbClr val="FF0000"/>
                        </a:solidFill>
                        <a:latin typeface="Cambria Math" panose="02040503050406030204" pitchFamily="18" charset="0"/>
                      </a:rPr>
                      <m:t>𝑽</m:t>
                    </m:r>
                  </m:oMath>
                </a14:m>
                <a:endParaRPr lang="pt-BR" b="1" dirty="0">
                  <a:solidFill>
                    <a:srgbClr val="FF0000"/>
                  </a:solidFill>
                </a:endParaRPr>
              </a:p>
              <a:p>
                <a:pPr marL="0" indent="0">
                  <a:buNone/>
                </a:pPr>
                <a:r>
                  <a:rPr lang="pt-BR" dirty="0">
                    <a:solidFill>
                      <a:srgbClr val="FF0000"/>
                    </a:solidFill>
                  </a:rPr>
                  <a:t>d) </a:t>
                </a:r>
                <a14:m>
                  <m:oMath xmlns:m="http://schemas.openxmlformats.org/officeDocument/2006/math">
                    <m:r>
                      <a:rPr lang="pt-BR" i="1">
                        <a:solidFill>
                          <a:srgbClr val="FF0000"/>
                        </a:solidFill>
                        <a:latin typeface="Cambria Math" panose="02040503050406030204" pitchFamily="18" charset="0"/>
                      </a:rPr>
                      <m:t>𝑉</m:t>
                    </m:r>
                    <m:r>
                      <a:rPr lang="pt-BR" i="1" baseline="-25000">
                        <a:solidFill>
                          <a:srgbClr val="FF0000"/>
                        </a:solidFill>
                        <a:latin typeface="Cambria Math" panose="02040503050406030204" pitchFamily="18" charset="0"/>
                      </a:rPr>
                      <m:t>𝐷𝑆</m:t>
                    </m:r>
                    <m:r>
                      <a:rPr lang="pt-BR" i="1">
                        <a:solidFill>
                          <a:srgbClr val="FF0000"/>
                        </a:solidFill>
                        <a:latin typeface="Cambria Math" panose="02040503050406030204" pitchFamily="18" charset="0"/>
                      </a:rPr>
                      <m:t>=</m:t>
                    </m:r>
                    <m:sSub>
                      <m:sSubPr>
                        <m:ctrlPr>
                          <a:rPr lang="pt-BR" i="1">
                            <a:solidFill>
                              <a:srgbClr val="FF0000"/>
                            </a:solidFill>
                            <a:latin typeface="Cambria Math" panose="02040503050406030204" pitchFamily="18" charset="0"/>
                          </a:rPr>
                        </m:ctrlPr>
                      </m:sSubPr>
                      <m:e>
                        <m:r>
                          <a:rPr lang="pt-BR" i="1">
                            <a:solidFill>
                              <a:srgbClr val="FF0000"/>
                            </a:solidFill>
                            <a:latin typeface="Cambria Math" panose="02040503050406030204" pitchFamily="18" charset="0"/>
                          </a:rPr>
                          <m:t>𝑉</m:t>
                        </m:r>
                      </m:e>
                      <m:sub>
                        <m:r>
                          <a:rPr lang="pt-BR" i="1">
                            <a:solidFill>
                              <a:srgbClr val="FF0000"/>
                            </a:solidFill>
                            <a:latin typeface="Cambria Math" panose="02040503050406030204" pitchFamily="18" charset="0"/>
                          </a:rPr>
                          <m:t>𝐷𝐷</m:t>
                        </m:r>
                      </m:sub>
                    </m:sSub>
                    <m:r>
                      <a:rPr lang="pt-BR" i="1">
                        <a:solidFill>
                          <a:srgbClr val="FF0000"/>
                        </a:solidFill>
                        <a:latin typeface="Cambria Math" panose="02040503050406030204" pitchFamily="18" charset="0"/>
                      </a:rPr>
                      <m:t>−</m:t>
                    </m:r>
                    <m:sSub>
                      <m:sSubPr>
                        <m:ctrlPr>
                          <a:rPr lang="pt-BR" i="1">
                            <a:solidFill>
                              <a:srgbClr val="FF0000"/>
                            </a:solidFill>
                            <a:latin typeface="Cambria Math" panose="02040503050406030204" pitchFamily="18" charset="0"/>
                          </a:rPr>
                        </m:ctrlPr>
                      </m:sSubPr>
                      <m:e>
                        <m:r>
                          <a:rPr lang="pt-BR" i="1">
                            <a:solidFill>
                              <a:srgbClr val="FF0000"/>
                            </a:solidFill>
                            <a:latin typeface="Cambria Math" panose="02040503050406030204" pitchFamily="18" charset="0"/>
                          </a:rPr>
                          <m:t>𝐼</m:t>
                        </m:r>
                      </m:e>
                      <m:sub>
                        <m:r>
                          <a:rPr lang="pt-BR" i="1">
                            <a:solidFill>
                              <a:srgbClr val="FF0000"/>
                            </a:solidFill>
                            <a:latin typeface="Cambria Math" panose="02040503050406030204" pitchFamily="18" charset="0"/>
                          </a:rPr>
                          <m:t>𝐷</m:t>
                        </m:r>
                      </m:sub>
                    </m:sSub>
                    <m:d>
                      <m:dPr>
                        <m:ctrlPr>
                          <a:rPr lang="pt-BR" i="1">
                            <a:solidFill>
                              <a:srgbClr val="FF0000"/>
                            </a:solidFill>
                            <a:latin typeface="Cambria Math" panose="02040503050406030204" pitchFamily="18" charset="0"/>
                          </a:rPr>
                        </m:ctrlPr>
                      </m:dPr>
                      <m:e>
                        <m:r>
                          <a:rPr lang="pt-BR" i="1">
                            <a:solidFill>
                              <a:srgbClr val="FF0000"/>
                            </a:solidFill>
                            <a:latin typeface="Cambria Math" panose="02040503050406030204" pitchFamily="18" charset="0"/>
                          </a:rPr>
                          <m:t>𝑅</m:t>
                        </m:r>
                        <m:r>
                          <a:rPr lang="pt-BR" i="1" baseline="-25000">
                            <a:solidFill>
                              <a:srgbClr val="FF0000"/>
                            </a:solidFill>
                            <a:latin typeface="Cambria Math" panose="02040503050406030204" pitchFamily="18" charset="0"/>
                          </a:rPr>
                          <m:t>𝐷</m:t>
                        </m:r>
                        <m:r>
                          <a:rPr lang="pt-BR" i="1">
                            <a:solidFill>
                              <a:srgbClr val="FF0000"/>
                            </a:solidFill>
                            <a:latin typeface="Cambria Math" panose="02040503050406030204" pitchFamily="18" charset="0"/>
                          </a:rPr>
                          <m:t>+</m:t>
                        </m:r>
                        <m:sSub>
                          <m:sSubPr>
                            <m:ctrlPr>
                              <a:rPr lang="pt-BR" i="1">
                                <a:solidFill>
                                  <a:srgbClr val="FF0000"/>
                                </a:solidFill>
                                <a:latin typeface="Cambria Math" panose="02040503050406030204" pitchFamily="18" charset="0"/>
                              </a:rPr>
                            </m:ctrlPr>
                          </m:sSubPr>
                          <m:e>
                            <m:r>
                              <a:rPr lang="pt-BR" i="1">
                                <a:solidFill>
                                  <a:srgbClr val="FF0000"/>
                                </a:solidFill>
                                <a:latin typeface="Cambria Math" panose="02040503050406030204" pitchFamily="18" charset="0"/>
                              </a:rPr>
                              <m:t>𝑅</m:t>
                            </m:r>
                          </m:e>
                          <m:sub>
                            <m:r>
                              <a:rPr lang="pt-BR" i="1">
                                <a:solidFill>
                                  <a:srgbClr val="FF0000"/>
                                </a:solidFill>
                                <a:latin typeface="Cambria Math" panose="02040503050406030204" pitchFamily="18" charset="0"/>
                              </a:rPr>
                              <m:t>𝑆</m:t>
                            </m:r>
                          </m:sub>
                        </m:sSub>
                      </m:e>
                    </m:d>
                  </m:oMath>
                </a14:m>
                <a:br>
                  <a:rPr lang="pt-BR" b="0" dirty="0">
                    <a:solidFill>
                      <a:srgbClr val="FF0000"/>
                    </a:solidFill>
                  </a:rPr>
                </a:br>
                <a14:m>
                  <m:oMathPara xmlns:m="http://schemas.openxmlformats.org/officeDocument/2006/math">
                    <m:oMathParaPr>
                      <m:jc m:val="centerGroup"/>
                    </m:oMathParaPr>
                    <m:oMath xmlns:m="http://schemas.openxmlformats.org/officeDocument/2006/math">
                      <m:r>
                        <a:rPr lang="pt-BR" b="0" i="0" smtClean="0">
                          <a:solidFill>
                            <a:srgbClr val="FF0000"/>
                          </a:solidFill>
                          <a:latin typeface="Cambria Math" panose="02040503050406030204" pitchFamily="18" charset="0"/>
                        </a:rPr>
                        <m:t>=</m:t>
                      </m:r>
                      <m:r>
                        <a:rPr lang="pt-BR" b="0" i="1" smtClean="0">
                          <a:solidFill>
                            <a:srgbClr val="FF0000"/>
                          </a:solidFill>
                          <a:latin typeface="Cambria Math" panose="02040503050406030204" pitchFamily="18" charset="0"/>
                        </a:rPr>
                        <m:t>16−</m:t>
                      </m:r>
                      <m:d>
                        <m:dPr>
                          <m:ctrlPr>
                            <a:rPr lang="pt-BR" b="0" i="1" smtClean="0">
                              <a:solidFill>
                                <a:srgbClr val="FF0000"/>
                              </a:solidFill>
                              <a:latin typeface="Cambria Math" panose="02040503050406030204" pitchFamily="18" charset="0"/>
                            </a:rPr>
                          </m:ctrlPr>
                        </m:dPr>
                        <m:e>
                          <m:r>
                            <a:rPr lang="pt-BR" b="0" i="1" smtClean="0">
                              <a:solidFill>
                                <a:srgbClr val="FF0000"/>
                              </a:solidFill>
                              <a:latin typeface="Cambria Math" panose="02040503050406030204" pitchFamily="18" charset="0"/>
                            </a:rPr>
                            <m:t>2,4</m:t>
                          </m:r>
                          <m:r>
                            <a:rPr lang="pt-BR" b="0" i="1" smtClean="0">
                              <a:solidFill>
                                <a:srgbClr val="FF0000"/>
                              </a:solidFill>
                              <a:latin typeface="Cambria Math" panose="02040503050406030204" pitchFamily="18" charset="0"/>
                            </a:rPr>
                            <m:t>𝑚</m:t>
                          </m:r>
                        </m:e>
                      </m:d>
                      <m:d>
                        <m:dPr>
                          <m:ctrlPr>
                            <a:rPr lang="pt-BR" b="0" i="1" smtClean="0">
                              <a:solidFill>
                                <a:srgbClr val="FF0000"/>
                              </a:solidFill>
                              <a:latin typeface="Cambria Math" panose="02040503050406030204" pitchFamily="18" charset="0"/>
                            </a:rPr>
                          </m:ctrlPr>
                        </m:dPr>
                        <m:e>
                          <m:r>
                            <a:rPr lang="pt-BR" b="0" i="1" smtClean="0">
                              <a:solidFill>
                                <a:srgbClr val="FF0000"/>
                              </a:solidFill>
                              <a:latin typeface="Cambria Math" panose="02040503050406030204" pitchFamily="18" charset="0"/>
                            </a:rPr>
                            <m:t>2,4</m:t>
                          </m:r>
                          <m:r>
                            <a:rPr lang="pt-BR" b="0" i="1" smtClean="0">
                              <a:solidFill>
                                <a:srgbClr val="FF0000"/>
                              </a:solidFill>
                              <a:latin typeface="Cambria Math" panose="02040503050406030204" pitchFamily="18" charset="0"/>
                            </a:rPr>
                            <m:t>𝑘</m:t>
                          </m:r>
                          <m:r>
                            <a:rPr lang="pt-BR" b="0" i="1" smtClean="0">
                              <a:solidFill>
                                <a:srgbClr val="FF0000"/>
                              </a:solidFill>
                              <a:latin typeface="Cambria Math" panose="02040503050406030204" pitchFamily="18" charset="0"/>
                            </a:rPr>
                            <m:t>+1,5</m:t>
                          </m:r>
                        </m:e>
                      </m:d>
                    </m:oMath>
                    <m:oMath xmlns:m="http://schemas.openxmlformats.org/officeDocument/2006/math">
                      <m:r>
                        <a:rPr lang="pt-BR" b="0" i="0" smtClean="0">
                          <a:solidFill>
                            <a:srgbClr val="FF0000"/>
                          </a:solidFill>
                          <a:latin typeface="Cambria Math" panose="02040503050406030204" pitchFamily="18" charset="0"/>
                        </a:rPr>
                        <m:t>=</m:t>
                      </m:r>
                      <m:r>
                        <a:rPr lang="pt-BR" b="1" i="1" smtClean="0">
                          <a:solidFill>
                            <a:srgbClr val="FF0000"/>
                          </a:solidFill>
                          <a:latin typeface="Cambria Math" panose="02040503050406030204" pitchFamily="18" charset="0"/>
                        </a:rPr>
                        <m:t>𝟔</m:t>
                      </m:r>
                      <m:r>
                        <a:rPr lang="pt-BR" b="1" i="1" smtClean="0">
                          <a:solidFill>
                            <a:srgbClr val="FF0000"/>
                          </a:solidFill>
                          <a:latin typeface="Cambria Math" panose="02040503050406030204" pitchFamily="18" charset="0"/>
                        </a:rPr>
                        <m:t>,</m:t>
                      </m:r>
                      <m:r>
                        <a:rPr lang="pt-BR" b="1" i="1" smtClean="0">
                          <a:solidFill>
                            <a:srgbClr val="FF0000"/>
                          </a:solidFill>
                          <a:latin typeface="Cambria Math" panose="02040503050406030204" pitchFamily="18" charset="0"/>
                        </a:rPr>
                        <m:t>𝟔𝟒</m:t>
                      </m:r>
                      <m:r>
                        <a:rPr lang="pt-BR" b="1" i="1" smtClean="0">
                          <a:solidFill>
                            <a:srgbClr val="FF0000"/>
                          </a:solidFill>
                          <a:latin typeface="Cambria Math" panose="02040503050406030204" pitchFamily="18" charset="0"/>
                        </a:rPr>
                        <m:t> </m:t>
                      </m:r>
                      <m:r>
                        <a:rPr lang="pt-BR" b="1" i="1" smtClean="0">
                          <a:solidFill>
                            <a:srgbClr val="FF0000"/>
                          </a:solidFill>
                          <a:latin typeface="Cambria Math" panose="02040503050406030204" pitchFamily="18" charset="0"/>
                        </a:rPr>
                        <m:t>𝑽</m:t>
                      </m:r>
                    </m:oMath>
                  </m:oMathPara>
                </a14:m>
                <a:endParaRPr lang="pt-BR" b="1" dirty="0">
                  <a:solidFill>
                    <a:srgbClr val="FF0000"/>
                  </a:solidFill>
                </a:endParaRPr>
              </a:p>
              <a:p>
                <a:pPr marL="0" indent="0">
                  <a:buNone/>
                </a:pPr>
                <a:r>
                  <a:rPr lang="pt-BR" dirty="0">
                    <a:solidFill>
                      <a:srgbClr val="FF0000"/>
                    </a:solidFill>
                  </a:rPr>
                  <a:t>Ou </a:t>
                </a:r>
                <a14:m>
                  <m:oMath xmlns:m="http://schemas.openxmlformats.org/officeDocument/2006/math">
                    <m:r>
                      <a:rPr lang="pt-BR" i="1">
                        <a:solidFill>
                          <a:srgbClr val="FF0000"/>
                        </a:solidFill>
                        <a:latin typeface="Cambria Math" panose="02040503050406030204" pitchFamily="18" charset="0"/>
                      </a:rPr>
                      <m:t>𝑉</m:t>
                    </m:r>
                    <m:r>
                      <a:rPr lang="pt-BR" i="1" baseline="-25000">
                        <a:solidFill>
                          <a:srgbClr val="FF0000"/>
                        </a:solidFill>
                        <a:latin typeface="Cambria Math" panose="02040503050406030204" pitchFamily="18" charset="0"/>
                      </a:rPr>
                      <m:t>𝐷𝑆</m:t>
                    </m:r>
                    <m:r>
                      <a:rPr lang="pt-BR" i="1">
                        <a:solidFill>
                          <a:srgbClr val="FF0000"/>
                        </a:solidFill>
                        <a:latin typeface="Cambria Math" panose="02040503050406030204" pitchFamily="18" charset="0"/>
                      </a:rPr>
                      <m:t>=</m:t>
                    </m:r>
                    <m:sSub>
                      <m:sSubPr>
                        <m:ctrlPr>
                          <a:rPr lang="pt-BR" i="1">
                            <a:solidFill>
                              <a:srgbClr val="FF0000"/>
                            </a:solidFill>
                            <a:latin typeface="Cambria Math" panose="02040503050406030204" pitchFamily="18" charset="0"/>
                          </a:rPr>
                        </m:ctrlPr>
                      </m:sSubPr>
                      <m:e>
                        <m:r>
                          <a:rPr lang="pt-BR" i="1">
                            <a:solidFill>
                              <a:srgbClr val="FF0000"/>
                            </a:solidFill>
                            <a:latin typeface="Cambria Math" panose="02040503050406030204" pitchFamily="18" charset="0"/>
                          </a:rPr>
                          <m:t>𝑉</m:t>
                        </m:r>
                      </m:e>
                      <m:sub>
                        <m:r>
                          <a:rPr lang="pt-BR" i="1">
                            <a:solidFill>
                              <a:srgbClr val="FF0000"/>
                            </a:solidFill>
                            <a:latin typeface="Cambria Math" panose="02040503050406030204" pitchFamily="18" charset="0"/>
                          </a:rPr>
                          <m:t>𝐷</m:t>
                        </m:r>
                      </m:sub>
                    </m:sSub>
                    <m:r>
                      <a:rPr lang="pt-BR" i="1">
                        <a:solidFill>
                          <a:srgbClr val="FF0000"/>
                        </a:solidFill>
                        <a:latin typeface="Cambria Math" panose="02040503050406030204" pitchFamily="18" charset="0"/>
                      </a:rPr>
                      <m:t>−</m:t>
                    </m:r>
                    <m:sSub>
                      <m:sSubPr>
                        <m:ctrlPr>
                          <a:rPr lang="pt-BR" i="1">
                            <a:solidFill>
                              <a:srgbClr val="FF0000"/>
                            </a:solidFill>
                            <a:latin typeface="Cambria Math" panose="02040503050406030204" pitchFamily="18" charset="0"/>
                          </a:rPr>
                        </m:ctrlPr>
                      </m:sSubPr>
                      <m:e>
                        <m:r>
                          <a:rPr lang="pt-BR" i="1">
                            <a:solidFill>
                              <a:srgbClr val="FF0000"/>
                            </a:solidFill>
                            <a:latin typeface="Cambria Math" panose="02040503050406030204" pitchFamily="18" charset="0"/>
                          </a:rPr>
                          <m:t>𝑉</m:t>
                        </m:r>
                      </m:e>
                      <m:sub>
                        <m:r>
                          <a:rPr lang="pt-BR" b="0" i="1" smtClean="0">
                            <a:solidFill>
                              <a:srgbClr val="FF0000"/>
                            </a:solidFill>
                            <a:latin typeface="Cambria Math" panose="02040503050406030204" pitchFamily="18" charset="0"/>
                          </a:rPr>
                          <m:t>𝑆</m:t>
                        </m:r>
                      </m:sub>
                    </m:sSub>
                    <m:r>
                      <a:rPr lang="pt-BR" i="1">
                        <a:solidFill>
                          <a:srgbClr val="FF0000"/>
                        </a:solidFill>
                        <a:latin typeface="Cambria Math" panose="02040503050406030204" pitchFamily="18" charset="0"/>
                      </a:rPr>
                      <m:t>=10,24−3,6</m:t>
                    </m:r>
                  </m:oMath>
                </a14:m>
                <a:br>
                  <a:rPr lang="pt-BR" i="1" dirty="0">
                    <a:solidFill>
                      <a:srgbClr val="FF0000"/>
                    </a:solidFill>
                    <a:latin typeface="Cambria Math" panose="02040503050406030204" pitchFamily="18" charset="0"/>
                  </a:rPr>
                </a:br>
                <a14:m>
                  <m:oMathPara xmlns:m="http://schemas.openxmlformats.org/officeDocument/2006/math">
                    <m:oMathParaPr>
                      <m:jc m:val="centerGroup"/>
                    </m:oMathParaPr>
                    <m:oMath xmlns:m="http://schemas.openxmlformats.org/officeDocument/2006/math">
                      <m:r>
                        <a:rPr lang="pt-BR" b="1" i="1">
                          <a:solidFill>
                            <a:srgbClr val="FF0000"/>
                          </a:solidFill>
                          <a:latin typeface="Cambria Math" panose="02040503050406030204" pitchFamily="18" charset="0"/>
                        </a:rPr>
                        <m:t>𝑽</m:t>
                      </m:r>
                      <m:r>
                        <a:rPr lang="pt-BR" b="1" i="1" baseline="-25000">
                          <a:solidFill>
                            <a:srgbClr val="FF0000"/>
                          </a:solidFill>
                          <a:latin typeface="Cambria Math" panose="02040503050406030204" pitchFamily="18" charset="0"/>
                        </a:rPr>
                        <m:t>𝑫𝑺</m:t>
                      </m:r>
                      <m:r>
                        <a:rPr lang="pt-BR" b="1" i="1">
                          <a:solidFill>
                            <a:srgbClr val="FF0000"/>
                          </a:solidFill>
                          <a:latin typeface="Cambria Math" panose="02040503050406030204" pitchFamily="18" charset="0"/>
                        </a:rPr>
                        <m:t>=</m:t>
                      </m:r>
                      <m:r>
                        <a:rPr lang="pt-BR" b="1" i="1">
                          <a:solidFill>
                            <a:srgbClr val="FF0000"/>
                          </a:solidFill>
                          <a:latin typeface="Cambria Math" panose="02040503050406030204" pitchFamily="18" charset="0"/>
                        </a:rPr>
                        <m:t>𝟔</m:t>
                      </m:r>
                      <m:r>
                        <a:rPr lang="pt-BR" b="1" i="1">
                          <a:solidFill>
                            <a:srgbClr val="FF0000"/>
                          </a:solidFill>
                          <a:latin typeface="Cambria Math" panose="02040503050406030204" pitchFamily="18" charset="0"/>
                        </a:rPr>
                        <m:t>,</m:t>
                      </m:r>
                      <m:r>
                        <a:rPr lang="pt-BR" b="1" i="1">
                          <a:solidFill>
                            <a:srgbClr val="FF0000"/>
                          </a:solidFill>
                          <a:latin typeface="Cambria Math" panose="02040503050406030204" pitchFamily="18" charset="0"/>
                        </a:rPr>
                        <m:t>𝟔𝟒</m:t>
                      </m:r>
                      <m:r>
                        <a:rPr lang="pt-BR" b="1" i="1" smtClean="0">
                          <a:solidFill>
                            <a:srgbClr val="FF0000"/>
                          </a:solidFill>
                          <a:latin typeface="Cambria Math" panose="02040503050406030204" pitchFamily="18" charset="0"/>
                        </a:rPr>
                        <m:t> </m:t>
                      </m:r>
                      <m:r>
                        <a:rPr lang="pt-BR" b="1" i="1" smtClean="0">
                          <a:solidFill>
                            <a:srgbClr val="FF0000"/>
                          </a:solidFill>
                          <a:latin typeface="Cambria Math" panose="02040503050406030204" pitchFamily="18" charset="0"/>
                        </a:rPr>
                        <m:t>𝑽</m:t>
                      </m:r>
                    </m:oMath>
                  </m:oMathPara>
                </a14:m>
                <a:endParaRPr lang="pt-BR" b="1" dirty="0">
                  <a:solidFill>
                    <a:srgbClr val="FF0000"/>
                  </a:solidFill>
                </a:endParaRPr>
              </a:p>
            </p:txBody>
          </p:sp>
        </mc:Choice>
        <mc:Fallback xmlns="">
          <p:sp>
            <p:nvSpPr>
              <p:cNvPr id="6" name="Content Placeholder 5">
                <a:extLst>
                  <a:ext uri="{FF2B5EF4-FFF2-40B4-BE49-F238E27FC236}">
                    <a16:creationId xmlns:a16="http://schemas.microsoft.com/office/drawing/2014/main" id="{383AF54D-7E2A-4454-8EE3-85B80B0B64C1}"/>
                  </a:ext>
                </a:extLst>
              </p:cNvPr>
              <p:cNvSpPr>
                <a:spLocks noGrp="1" noRot="1" noChangeAspect="1" noMove="1" noResize="1" noEditPoints="1" noAdjustHandles="1" noChangeArrowheads="1" noChangeShapeType="1" noTextEdit="1"/>
              </p:cNvSpPr>
              <p:nvPr>
                <p:ph sz="half" idx="1"/>
              </p:nvPr>
            </p:nvSpPr>
            <p:spPr>
              <a:xfrm>
                <a:off x="838200" y="1825625"/>
                <a:ext cx="6400800" cy="5032374"/>
              </a:xfrm>
              <a:blipFill>
                <a:blip r:embed="rId3"/>
                <a:stretch>
                  <a:fillRect l="-1714" t="-2421"/>
                </a:stretch>
              </a:blipFill>
            </p:spPr>
            <p:txBody>
              <a:bodyPr/>
              <a:lstStyle/>
              <a:p>
                <a:r>
                  <a:rPr lang="pt-BR">
                    <a:noFill/>
                  </a:rPr>
                  <a:t> </a:t>
                </a:r>
              </a:p>
            </p:txBody>
          </p:sp>
        </mc:Fallback>
      </mc:AlternateContent>
      <p:sp>
        <p:nvSpPr>
          <p:cNvPr id="5" name="Slide Number Placeholder 4">
            <a:extLst>
              <a:ext uri="{FF2B5EF4-FFF2-40B4-BE49-F238E27FC236}">
                <a16:creationId xmlns:a16="http://schemas.microsoft.com/office/drawing/2014/main" id="{80240829-A6ED-4365-99AA-E1DDF69D6121}"/>
              </a:ext>
            </a:extLst>
          </p:cNvPr>
          <p:cNvSpPr>
            <a:spLocks noGrp="1"/>
          </p:cNvSpPr>
          <p:nvPr>
            <p:ph type="sldNum" sz="quarter" idx="12"/>
          </p:nvPr>
        </p:nvSpPr>
        <p:spPr/>
        <p:txBody>
          <a:bodyPr/>
          <a:lstStyle/>
          <a:p>
            <a:fld id="{D70E266F-DC34-4EBC-B26B-29CFE51B5C59}" type="slidenum">
              <a:rPr lang="en-US" altLang="en-US" smtClean="0"/>
              <a:pPr/>
              <a:t>158</a:t>
            </a:fld>
            <a:endParaRPr lang="en-US" altLang="en-US"/>
          </a:p>
        </p:txBody>
      </p:sp>
    </p:spTree>
    <p:extLst>
      <p:ext uri="{BB962C8B-B14F-4D97-AF65-F5344CB8AC3E}">
        <p14:creationId xmlns:p14="http://schemas.microsoft.com/office/powerpoint/2010/main" val="1704952313"/>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a:extLst>
              <a:ext uri="{FF2B5EF4-FFF2-40B4-BE49-F238E27FC236}">
                <a16:creationId xmlns:a16="http://schemas.microsoft.com/office/drawing/2014/main" id="{E2423559-2FB3-4DA7-A2F3-61F0E8AECB8D}"/>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5768277" y="1244600"/>
            <a:ext cx="6592682" cy="56133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a:extLst>
              <a:ext uri="{FF2B5EF4-FFF2-40B4-BE49-F238E27FC236}">
                <a16:creationId xmlns:a16="http://schemas.microsoft.com/office/drawing/2014/main" id="{0F2A7E87-AF97-4C3A-B191-7715C2DA9927}"/>
              </a:ext>
            </a:extLst>
          </p:cNvPr>
          <p:cNvSpPr>
            <a:spLocks noGrp="1"/>
          </p:cNvSpPr>
          <p:nvPr>
            <p:ph type="title"/>
          </p:nvPr>
        </p:nvSpPr>
        <p:spPr/>
        <p:txBody>
          <a:bodyPr/>
          <a:lstStyle/>
          <a:p>
            <a:r>
              <a:rPr lang="pt-BR" dirty="0"/>
              <a:t>Polarização por divisor de tensão</a:t>
            </a:r>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383AF54D-7E2A-4454-8EE3-85B80B0B64C1}"/>
                  </a:ext>
                </a:extLst>
              </p:cNvPr>
              <p:cNvSpPr>
                <a:spLocks noGrp="1"/>
              </p:cNvSpPr>
              <p:nvPr>
                <p:ph sz="half" idx="1"/>
              </p:nvPr>
            </p:nvSpPr>
            <p:spPr>
              <a:xfrm>
                <a:off x="838200" y="1825625"/>
                <a:ext cx="6057900" cy="5032374"/>
              </a:xfrm>
            </p:spPr>
            <p:txBody>
              <a:bodyPr/>
              <a:lstStyle/>
              <a:p>
                <a:pPr marL="0" indent="0">
                  <a:buNone/>
                </a:pPr>
                <a:r>
                  <a:rPr lang="pt-BR" dirty="0">
                    <a:solidFill>
                      <a:srgbClr val="FF0000"/>
                    </a:solidFill>
                  </a:rPr>
                  <a:t>e) Embora raramente solicitada, </a:t>
                </a:r>
                <a14:m>
                  <m:oMath xmlns:m="http://schemas.openxmlformats.org/officeDocument/2006/math">
                    <m:r>
                      <a:rPr lang="pt-BR" i="1">
                        <a:solidFill>
                          <a:srgbClr val="FF0000"/>
                        </a:solidFill>
                        <a:latin typeface="Cambria Math" panose="02040503050406030204" pitchFamily="18" charset="0"/>
                      </a:rPr>
                      <m:t>𝑉</m:t>
                    </m:r>
                    <m:r>
                      <a:rPr lang="pt-BR" i="1" baseline="-25000">
                        <a:solidFill>
                          <a:srgbClr val="FF0000"/>
                        </a:solidFill>
                        <a:latin typeface="Cambria Math" panose="02040503050406030204" pitchFamily="18" charset="0"/>
                      </a:rPr>
                      <m:t>𝐷</m:t>
                    </m:r>
                    <m:r>
                      <a:rPr lang="pt-BR" b="0" i="1" baseline="-25000" smtClean="0">
                        <a:solidFill>
                          <a:srgbClr val="FF0000"/>
                        </a:solidFill>
                        <a:latin typeface="Cambria Math" panose="02040503050406030204" pitchFamily="18" charset="0"/>
                      </a:rPr>
                      <m:t>𝐺</m:t>
                    </m:r>
                  </m:oMath>
                </a14:m>
                <a:r>
                  <a:rPr lang="pt-BR" dirty="0">
                    <a:solidFill>
                      <a:srgbClr val="FF0000"/>
                    </a:solidFill>
                  </a:rPr>
                  <a:t> pode ser encontrada por:</a:t>
                </a:r>
              </a:p>
              <a:p>
                <a:pPr marL="0" indent="0">
                  <a:buNone/>
                </a:pPr>
                <a14:m>
                  <m:oMathPara xmlns:m="http://schemas.openxmlformats.org/officeDocument/2006/math">
                    <m:oMathParaPr>
                      <m:jc m:val="centerGroup"/>
                    </m:oMathParaPr>
                    <m:oMath xmlns:m="http://schemas.openxmlformats.org/officeDocument/2006/math">
                      <m:r>
                        <a:rPr lang="pt-BR" b="0" i="1" smtClean="0">
                          <a:solidFill>
                            <a:srgbClr val="FF0000"/>
                          </a:solidFill>
                          <a:latin typeface="Cambria Math" panose="02040503050406030204" pitchFamily="18" charset="0"/>
                        </a:rPr>
                        <m:t>𝑉</m:t>
                      </m:r>
                      <m:r>
                        <a:rPr lang="pt-BR" b="0" i="1" baseline="-25000" smtClean="0">
                          <a:solidFill>
                            <a:srgbClr val="FF0000"/>
                          </a:solidFill>
                          <a:latin typeface="Cambria Math" panose="02040503050406030204" pitchFamily="18" charset="0"/>
                        </a:rPr>
                        <m:t>𝐷𝐺</m:t>
                      </m:r>
                      <m:r>
                        <a:rPr lang="pt-BR" b="0" i="1" smtClean="0">
                          <a:solidFill>
                            <a:srgbClr val="FF0000"/>
                          </a:solidFill>
                          <a:latin typeface="Cambria Math" panose="02040503050406030204" pitchFamily="18" charset="0"/>
                        </a:rPr>
                        <m:t>=</m:t>
                      </m:r>
                      <m:sSub>
                        <m:sSubPr>
                          <m:ctrlPr>
                            <a:rPr lang="pt-BR" i="1">
                              <a:solidFill>
                                <a:srgbClr val="FF0000"/>
                              </a:solidFill>
                              <a:latin typeface="Cambria Math" panose="02040503050406030204" pitchFamily="18" charset="0"/>
                            </a:rPr>
                          </m:ctrlPr>
                        </m:sSubPr>
                        <m:e>
                          <m:r>
                            <a:rPr lang="pt-BR" i="1">
                              <a:solidFill>
                                <a:srgbClr val="FF0000"/>
                              </a:solidFill>
                              <a:latin typeface="Cambria Math" panose="02040503050406030204" pitchFamily="18" charset="0"/>
                            </a:rPr>
                            <m:t>𝑉</m:t>
                          </m:r>
                        </m:e>
                        <m:sub>
                          <m:r>
                            <a:rPr lang="pt-BR" i="1">
                              <a:solidFill>
                                <a:srgbClr val="FF0000"/>
                              </a:solidFill>
                              <a:latin typeface="Cambria Math" panose="02040503050406030204" pitchFamily="18" charset="0"/>
                            </a:rPr>
                            <m:t>𝐷</m:t>
                          </m:r>
                        </m:sub>
                      </m:sSub>
                      <m:r>
                        <a:rPr lang="pt-BR" b="0" i="1" smtClean="0">
                          <a:solidFill>
                            <a:srgbClr val="FF0000"/>
                          </a:solidFill>
                          <a:latin typeface="Cambria Math" panose="02040503050406030204" pitchFamily="18" charset="0"/>
                        </a:rPr>
                        <m:t>−</m:t>
                      </m:r>
                      <m:sSub>
                        <m:sSubPr>
                          <m:ctrlPr>
                            <a:rPr lang="pt-BR" i="1">
                              <a:solidFill>
                                <a:srgbClr val="FF0000"/>
                              </a:solidFill>
                              <a:latin typeface="Cambria Math" panose="02040503050406030204" pitchFamily="18" charset="0"/>
                            </a:rPr>
                          </m:ctrlPr>
                        </m:sSubPr>
                        <m:e>
                          <m:r>
                            <a:rPr lang="pt-BR" i="1">
                              <a:solidFill>
                                <a:srgbClr val="FF0000"/>
                              </a:solidFill>
                              <a:latin typeface="Cambria Math" panose="02040503050406030204" pitchFamily="18" charset="0"/>
                            </a:rPr>
                            <m:t>𝑉</m:t>
                          </m:r>
                        </m:e>
                        <m:sub>
                          <m:r>
                            <a:rPr lang="pt-BR" b="0" i="1" smtClean="0">
                              <a:solidFill>
                                <a:srgbClr val="FF0000"/>
                              </a:solidFill>
                              <a:latin typeface="Cambria Math" panose="02040503050406030204" pitchFamily="18" charset="0"/>
                            </a:rPr>
                            <m:t>𝐺</m:t>
                          </m:r>
                        </m:sub>
                      </m:sSub>
                    </m:oMath>
                    <m:oMath xmlns:m="http://schemas.openxmlformats.org/officeDocument/2006/math">
                      <m:r>
                        <a:rPr lang="pt-BR" b="0" i="0" smtClean="0">
                          <a:solidFill>
                            <a:srgbClr val="FF0000"/>
                          </a:solidFill>
                          <a:latin typeface="Cambria Math" panose="02040503050406030204" pitchFamily="18" charset="0"/>
                        </a:rPr>
                        <m:t>=</m:t>
                      </m:r>
                      <m:r>
                        <a:rPr lang="pt-BR" b="0" i="1" smtClean="0">
                          <a:solidFill>
                            <a:srgbClr val="FF0000"/>
                          </a:solidFill>
                          <a:latin typeface="Cambria Math" panose="02040503050406030204" pitchFamily="18" charset="0"/>
                        </a:rPr>
                        <m:t>10,24−1,82</m:t>
                      </m:r>
                    </m:oMath>
                    <m:oMath xmlns:m="http://schemas.openxmlformats.org/officeDocument/2006/math">
                      <m:r>
                        <a:rPr lang="pt-BR" b="1" i="1" smtClean="0">
                          <a:solidFill>
                            <a:srgbClr val="FF0000"/>
                          </a:solidFill>
                          <a:latin typeface="Cambria Math" panose="02040503050406030204" pitchFamily="18" charset="0"/>
                        </a:rPr>
                        <m:t>=</m:t>
                      </m:r>
                      <m:r>
                        <a:rPr lang="pt-BR" b="1" i="1" smtClean="0">
                          <a:solidFill>
                            <a:srgbClr val="FF0000"/>
                          </a:solidFill>
                          <a:latin typeface="Cambria Math" panose="02040503050406030204" pitchFamily="18" charset="0"/>
                        </a:rPr>
                        <m:t>𝟖</m:t>
                      </m:r>
                      <m:r>
                        <a:rPr lang="pt-BR" b="1" i="1" smtClean="0">
                          <a:solidFill>
                            <a:srgbClr val="FF0000"/>
                          </a:solidFill>
                          <a:latin typeface="Cambria Math" panose="02040503050406030204" pitchFamily="18" charset="0"/>
                        </a:rPr>
                        <m:t>,</m:t>
                      </m:r>
                      <m:r>
                        <a:rPr lang="pt-BR" b="1" i="1" smtClean="0">
                          <a:solidFill>
                            <a:srgbClr val="FF0000"/>
                          </a:solidFill>
                          <a:latin typeface="Cambria Math" panose="02040503050406030204" pitchFamily="18" charset="0"/>
                        </a:rPr>
                        <m:t>𝟒𝟐</m:t>
                      </m:r>
                      <m:r>
                        <a:rPr lang="pt-BR" b="1" i="1" smtClean="0">
                          <a:solidFill>
                            <a:srgbClr val="FF0000"/>
                          </a:solidFill>
                          <a:latin typeface="Cambria Math" panose="02040503050406030204" pitchFamily="18" charset="0"/>
                        </a:rPr>
                        <m:t> </m:t>
                      </m:r>
                      <m:r>
                        <a:rPr lang="pt-BR" b="1" i="1" smtClean="0">
                          <a:solidFill>
                            <a:srgbClr val="FF0000"/>
                          </a:solidFill>
                          <a:latin typeface="Cambria Math" panose="02040503050406030204" pitchFamily="18" charset="0"/>
                        </a:rPr>
                        <m:t>𝑽</m:t>
                      </m:r>
                    </m:oMath>
                  </m:oMathPara>
                </a14:m>
                <a:endParaRPr lang="pt-BR" b="1" dirty="0">
                  <a:solidFill>
                    <a:srgbClr val="FF0000"/>
                  </a:solidFill>
                </a:endParaRPr>
              </a:p>
            </p:txBody>
          </p:sp>
        </mc:Choice>
        <mc:Fallback xmlns="">
          <p:sp>
            <p:nvSpPr>
              <p:cNvPr id="6" name="Content Placeholder 5">
                <a:extLst>
                  <a:ext uri="{FF2B5EF4-FFF2-40B4-BE49-F238E27FC236}">
                    <a16:creationId xmlns:a16="http://schemas.microsoft.com/office/drawing/2014/main" id="{383AF54D-7E2A-4454-8EE3-85B80B0B64C1}"/>
                  </a:ext>
                </a:extLst>
              </p:cNvPr>
              <p:cNvSpPr>
                <a:spLocks noGrp="1" noRot="1" noChangeAspect="1" noMove="1" noResize="1" noEditPoints="1" noAdjustHandles="1" noChangeArrowheads="1" noChangeShapeType="1" noTextEdit="1"/>
              </p:cNvSpPr>
              <p:nvPr>
                <p:ph sz="half" idx="1"/>
              </p:nvPr>
            </p:nvSpPr>
            <p:spPr>
              <a:xfrm>
                <a:off x="838200" y="1825625"/>
                <a:ext cx="6057900" cy="5032374"/>
              </a:xfrm>
              <a:blipFill>
                <a:blip r:embed="rId3"/>
                <a:stretch>
                  <a:fillRect l="-1813" t="-1816"/>
                </a:stretch>
              </a:blipFill>
            </p:spPr>
            <p:txBody>
              <a:bodyPr/>
              <a:lstStyle/>
              <a:p>
                <a:r>
                  <a:rPr lang="pt-BR">
                    <a:noFill/>
                  </a:rPr>
                  <a:t> </a:t>
                </a:r>
              </a:p>
            </p:txBody>
          </p:sp>
        </mc:Fallback>
      </mc:AlternateContent>
      <p:sp>
        <p:nvSpPr>
          <p:cNvPr id="5" name="Slide Number Placeholder 4">
            <a:extLst>
              <a:ext uri="{FF2B5EF4-FFF2-40B4-BE49-F238E27FC236}">
                <a16:creationId xmlns:a16="http://schemas.microsoft.com/office/drawing/2014/main" id="{80240829-A6ED-4365-99AA-E1DDF69D6121}"/>
              </a:ext>
            </a:extLst>
          </p:cNvPr>
          <p:cNvSpPr>
            <a:spLocks noGrp="1"/>
          </p:cNvSpPr>
          <p:nvPr>
            <p:ph type="sldNum" sz="quarter" idx="12"/>
          </p:nvPr>
        </p:nvSpPr>
        <p:spPr/>
        <p:txBody>
          <a:bodyPr/>
          <a:lstStyle/>
          <a:p>
            <a:fld id="{D70E266F-DC34-4EBC-B26B-29CFE51B5C59}" type="slidenum">
              <a:rPr lang="en-US" altLang="en-US" smtClean="0"/>
              <a:pPr/>
              <a:t>159</a:t>
            </a:fld>
            <a:endParaRPr lang="en-US" altLang="en-US"/>
          </a:p>
        </p:txBody>
      </p:sp>
    </p:spTree>
    <p:extLst>
      <p:ext uri="{BB962C8B-B14F-4D97-AF65-F5344CB8AC3E}">
        <p14:creationId xmlns:p14="http://schemas.microsoft.com/office/powerpoint/2010/main" val="27504193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Aula prática </a:t>
            </a:r>
            <a:r>
              <a:rPr lang="pt-BR" dirty="0">
                <a:solidFill>
                  <a:srgbClr val="FF0000"/>
                </a:solidFill>
              </a:rPr>
              <a:t>esperada</a:t>
            </a:r>
          </a:p>
        </p:txBody>
      </p:sp>
      <p:pic>
        <p:nvPicPr>
          <p:cNvPr id="4098" name="Picture 2" descr="Imagem relacionad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67314" y="1346820"/>
            <a:ext cx="6997172" cy="53845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7410018"/>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ítulo 1"/>
          <p:cNvSpPr>
            <a:spLocks noGrp="1"/>
          </p:cNvSpPr>
          <p:nvPr>
            <p:ph type="ctrTitle"/>
          </p:nvPr>
        </p:nvSpPr>
        <p:spPr>
          <a:xfrm>
            <a:off x="1" y="1866505"/>
            <a:ext cx="12192000" cy="3161171"/>
          </a:xfrm>
        </p:spPr>
        <p:txBody>
          <a:bodyPr>
            <a:normAutofit fontScale="90000"/>
          </a:bodyPr>
          <a:lstStyle/>
          <a:p>
            <a:br>
              <a:rPr lang="pt-BR" b="1" dirty="0">
                <a:solidFill>
                  <a:schemeClr val="accent6">
                    <a:lumMod val="50000"/>
                  </a:schemeClr>
                </a:solidFill>
              </a:rPr>
            </a:br>
            <a:r>
              <a:rPr lang="pt-BR" dirty="0">
                <a:solidFill>
                  <a:schemeClr val="tx1"/>
                </a:solidFill>
              </a:rPr>
              <a:t>eletrônica analógica</a:t>
            </a:r>
            <a:br>
              <a:rPr lang="pt-BR" dirty="0">
                <a:solidFill>
                  <a:schemeClr val="tx1"/>
                </a:solidFill>
              </a:rPr>
            </a:br>
            <a:br>
              <a:rPr lang="pt-BR" sz="5400" dirty="0">
                <a:solidFill>
                  <a:schemeClr val="tx1"/>
                </a:solidFill>
              </a:rPr>
            </a:br>
            <a:r>
              <a:rPr lang="pt-BR" sz="5400" dirty="0" err="1">
                <a:solidFill>
                  <a:schemeClr val="bg1"/>
                </a:solidFill>
              </a:rPr>
              <a:t>jfet</a:t>
            </a:r>
            <a:r>
              <a:rPr lang="pt-BR" sz="5400" dirty="0">
                <a:solidFill>
                  <a:schemeClr val="bg1"/>
                </a:solidFill>
              </a:rPr>
              <a:t>: configuração </a:t>
            </a:r>
            <a:br>
              <a:rPr lang="pt-BR" sz="5400" dirty="0">
                <a:solidFill>
                  <a:schemeClr val="bg1"/>
                </a:solidFill>
              </a:rPr>
            </a:br>
            <a:r>
              <a:rPr lang="pt-BR" sz="5400" dirty="0">
                <a:solidFill>
                  <a:schemeClr val="bg1"/>
                </a:solidFill>
              </a:rPr>
              <a:t>porta-comum</a:t>
            </a:r>
            <a:br>
              <a:rPr lang="pt-BR" dirty="0"/>
            </a:br>
            <a:br>
              <a:rPr lang="pt-BR" b="1" dirty="0">
                <a:solidFill>
                  <a:schemeClr val="tx1"/>
                </a:solidFill>
              </a:rPr>
            </a:br>
            <a:r>
              <a:rPr lang="pt-BR" sz="3600" b="1" dirty="0">
                <a:solidFill>
                  <a:schemeClr val="tx1"/>
                </a:solidFill>
              </a:rPr>
              <a:t>curso </a:t>
            </a:r>
            <a:r>
              <a:rPr lang="pt-BR" sz="3600" dirty="0">
                <a:solidFill>
                  <a:schemeClr val="tx1"/>
                </a:solidFill>
              </a:rPr>
              <a:t>de </a:t>
            </a:r>
            <a:r>
              <a:rPr lang="pt-BR" sz="3600" b="1" dirty="0">
                <a:solidFill>
                  <a:schemeClr val="tx1"/>
                </a:solidFill>
              </a:rPr>
              <a:t>Eng. elétrica</a:t>
            </a:r>
            <a:endParaRPr lang="pt-BR" b="1" dirty="0">
              <a:solidFill>
                <a:schemeClr val="tx1"/>
              </a:solidFill>
            </a:endParaRPr>
          </a:p>
        </p:txBody>
      </p:sp>
      <p:sp>
        <p:nvSpPr>
          <p:cNvPr id="3" name="Subtítulo 2"/>
          <p:cNvSpPr>
            <a:spLocks noGrp="1"/>
          </p:cNvSpPr>
          <p:nvPr>
            <p:ph type="subTitle" idx="1"/>
          </p:nvPr>
        </p:nvSpPr>
        <p:spPr>
          <a:xfrm>
            <a:off x="1524000" y="5562814"/>
            <a:ext cx="9144000" cy="875694"/>
          </a:xfrm>
        </p:spPr>
        <p:txBody>
          <a:bodyPr>
            <a:noAutofit/>
          </a:bodyPr>
          <a:lstStyle/>
          <a:p>
            <a:pPr>
              <a:lnSpc>
                <a:spcPct val="100000"/>
              </a:lnSpc>
            </a:pPr>
            <a:r>
              <a:rPr lang="pt-BR" sz="2000" i="1" dirty="0"/>
              <a:t>Prof. Elyr Teixeira, </a:t>
            </a:r>
            <a:r>
              <a:rPr lang="pt-BR" sz="2000" i="1" dirty="0" err="1"/>
              <a:t>D.Sc</a:t>
            </a:r>
            <a:r>
              <a:rPr lang="pt-BR" sz="2000" i="1" dirty="0"/>
              <a:t>.</a:t>
            </a:r>
          </a:p>
          <a:p>
            <a:pPr>
              <a:lnSpc>
                <a:spcPct val="100000"/>
              </a:lnSpc>
            </a:pPr>
            <a:r>
              <a:rPr lang="pt-BR" sz="2000" dirty="0"/>
              <a:t>2018</a:t>
            </a:r>
          </a:p>
        </p:txBody>
      </p:sp>
      <p:sp>
        <p:nvSpPr>
          <p:cNvPr id="4" name="Retângulo 3"/>
          <p:cNvSpPr/>
          <p:nvPr/>
        </p:nvSpPr>
        <p:spPr>
          <a:xfrm>
            <a:off x="5198533" y="6438508"/>
            <a:ext cx="1778000" cy="2501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Imagem" descr="Imagem">
            <a:extLst>
              <a:ext uri="{FF2B5EF4-FFF2-40B4-BE49-F238E27FC236}">
                <a16:creationId xmlns:a16="http://schemas.microsoft.com/office/drawing/2014/main" id="{2F330037-3211-40E1-A39A-B1AF9C2A5D6D}"/>
              </a:ext>
            </a:extLst>
          </p:cNvPr>
          <p:cNvPicPr>
            <a:picLocks noChangeAspect="1"/>
          </p:cNvPicPr>
          <p:nvPr/>
        </p:nvPicPr>
        <p:blipFill>
          <a:blip r:embed="rId2">
            <a:extLst/>
          </a:blip>
          <a:stretch>
            <a:fillRect/>
          </a:stretch>
        </p:blipFill>
        <p:spPr>
          <a:xfrm>
            <a:off x="190662" y="119213"/>
            <a:ext cx="3999142" cy="752172"/>
          </a:xfrm>
          <a:prstGeom prst="rect">
            <a:avLst/>
          </a:prstGeom>
          <a:ln w="12700">
            <a:miter lim="400000"/>
          </a:ln>
        </p:spPr>
      </p:pic>
    </p:spTree>
    <p:extLst>
      <p:ext uri="{BB962C8B-B14F-4D97-AF65-F5344CB8AC3E}">
        <p14:creationId xmlns:p14="http://schemas.microsoft.com/office/powerpoint/2010/main" val="2971177945"/>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DBDAD911-42C1-4924-9F35-CECA8717713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58954" b="22377"/>
          <a:stretch/>
        </p:blipFill>
        <p:spPr bwMode="auto">
          <a:xfrm>
            <a:off x="6515100" y="1825625"/>
            <a:ext cx="5181599" cy="475022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a:extLst>
              <a:ext uri="{FF2B5EF4-FFF2-40B4-BE49-F238E27FC236}">
                <a16:creationId xmlns:a16="http://schemas.microsoft.com/office/drawing/2014/main" id="{D6EE2B97-7574-495C-BAC0-9EF188ECB023}"/>
              </a:ext>
            </a:extLst>
          </p:cNvPr>
          <p:cNvSpPr>
            <a:spLocks noGrp="1"/>
          </p:cNvSpPr>
          <p:nvPr>
            <p:ph type="title"/>
          </p:nvPr>
        </p:nvSpPr>
        <p:spPr/>
        <p:txBody>
          <a:bodyPr/>
          <a:lstStyle/>
          <a:p>
            <a:r>
              <a:rPr lang="pt-BR" dirty="0"/>
              <a:t>Configuração porta-comum</a:t>
            </a:r>
          </a:p>
        </p:txBody>
      </p:sp>
      <p:sp>
        <p:nvSpPr>
          <p:cNvPr id="3" name="Content Placeholder 2">
            <a:extLst>
              <a:ext uri="{FF2B5EF4-FFF2-40B4-BE49-F238E27FC236}">
                <a16:creationId xmlns:a16="http://schemas.microsoft.com/office/drawing/2014/main" id="{7B79F78C-04B0-4562-8D9A-32F65C83D869}"/>
              </a:ext>
            </a:extLst>
          </p:cNvPr>
          <p:cNvSpPr>
            <a:spLocks noGrp="1"/>
          </p:cNvSpPr>
          <p:nvPr>
            <p:ph sz="half" idx="1"/>
          </p:nvPr>
        </p:nvSpPr>
        <p:spPr>
          <a:xfrm>
            <a:off x="838199" y="1825624"/>
            <a:ext cx="6576391" cy="5032375"/>
          </a:xfrm>
        </p:spPr>
        <p:txBody>
          <a:bodyPr>
            <a:normAutofit/>
          </a:bodyPr>
          <a:lstStyle/>
          <a:p>
            <a:r>
              <a:rPr lang="pt-BR" dirty="0"/>
              <a:t>Nessa configuração o terminal porta está ligado ao terra, o sinal de entrada é usualmente aplicado ao terminal de fonte e o sinal de saída é obtido no terminal de dreno.</a:t>
            </a:r>
          </a:p>
        </p:txBody>
      </p:sp>
      <p:sp>
        <p:nvSpPr>
          <p:cNvPr id="5" name="Slide Number Placeholder 4">
            <a:extLst>
              <a:ext uri="{FF2B5EF4-FFF2-40B4-BE49-F238E27FC236}">
                <a16:creationId xmlns:a16="http://schemas.microsoft.com/office/drawing/2014/main" id="{2880BFCA-7340-4F3E-851D-BC69965A75C5}"/>
              </a:ext>
            </a:extLst>
          </p:cNvPr>
          <p:cNvSpPr>
            <a:spLocks noGrp="1"/>
          </p:cNvSpPr>
          <p:nvPr>
            <p:ph type="sldNum" sz="quarter" idx="12"/>
          </p:nvPr>
        </p:nvSpPr>
        <p:spPr/>
        <p:txBody>
          <a:bodyPr/>
          <a:lstStyle/>
          <a:p>
            <a:fld id="{D70E266F-DC34-4EBC-B26B-29CFE51B5C59}" type="slidenum">
              <a:rPr lang="en-US" altLang="en-US" smtClean="0"/>
              <a:pPr/>
              <a:t>161</a:t>
            </a:fld>
            <a:endParaRPr lang="en-US" altLang="en-US"/>
          </a:p>
        </p:txBody>
      </p:sp>
      <p:sp>
        <p:nvSpPr>
          <p:cNvPr id="8" name="Footer Placeholder 4">
            <a:extLst>
              <a:ext uri="{FF2B5EF4-FFF2-40B4-BE49-F238E27FC236}">
                <a16:creationId xmlns:a16="http://schemas.microsoft.com/office/drawing/2014/main" id="{9C11F4EC-F7D1-4E49-8C04-61395EF79B82}"/>
              </a:ext>
            </a:extLst>
          </p:cNvPr>
          <p:cNvSpPr>
            <a:spLocks noGrp="1"/>
          </p:cNvSpPr>
          <p:nvPr>
            <p:ph type="ftr" sz="quarter" idx="11"/>
          </p:nvPr>
        </p:nvSpPr>
        <p:spPr>
          <a:xfrm>
            <a:off x="4038600" y="6356350"/>
            <a:ext cx="4114800" cy="365125"/>
          </a:xfrm>
        </p:spPr>
        <p:txBody>
          <a:bodyPr/>
          <a:lstStyle/>
          <a:p>
            <a:r>
              <a:rPr lang="en-US" altLang="en-US"/>
              <a:t>Prof. Elyr Teixeira</a:t>
            </a:r>
            <a:endParaRPr lang="en-US" altLang="en-US" dirty="0"/>
          </a:p>
        </p:txBody>
      </p:sp>
    </p:spTree>
    <p:extLst>
      <p:ext uri="{BB962C8B-B14F-4D97-AF65-F5344CB8AC3E}">
        <p14:creationId xmlns:p14="http://schemas.microsoft.com/office/powerpoint/2010/main" val="2796852359"/>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a:extLst>
              <a:ext uri="{FF2B5EF4-FFF2-40B4-BE49-F238E27FC236}">
                <a16:creationId xmlns:a16="http://schemas.microsoft.com/office/drawing/2014/main" id="{67144A15-8CA7-4529-807B-814DFDF00D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62366" y="1325249"/>
            <a:ext cx="5729634" cy="50311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a:extLst>
              <a:ext uri="{FF2B5EF4-FFF2-40B4-BE49-F238E27FC236}">
                <a16:creationId xmlns:a16="http://schemas.microsoft.com/office/drawing/2014/main" id="{D6EE2B97-7574-495C-BAC0-9EF188ECB023}"/>
              </a:ext>
            </a:extLst>
          </p:cNvPr>
          <p:cNvSpPr>
            <a:spLocks noGrp="1"/>
          </p:cNvSpPr>
          <p:nvPr>
            <p:ph type="title"/>
          </p:nvPr>
        </p:nvSpPr>
        <p:spPr/>
        <p:txBody>
          <a:bodyPr/>
          <a:lstStyle/>
          <a:p>
            <a:r>
              <a:rPr lang="pt-BR" dirty="0"/>
              <a:t>Configuração porta-comum</a:t>
            </a:r>
          </a:p>
        </p:txBody>
      </p:sp>
      <p:sp>
        <p:nvSpPr>
          <p:cNvPr id="3" name="Content Placeholder 2">
            <a:extLst>
              <a:ext uri="{FF2B5EF4-FFF2-40B4-BE49-F238E27FC236}">
                <a16:creationId xmlns:a16="http://schemas.microsoft.com/office/drawing/2014/main" id="{7B79F78C-04B0-4562-8D9A-32F65C83D869}"/>
              </a:ext>
            </a:extLst>
          </p:cNvPr>
          <p:cNvSpPr>
            <a:spLocks noGrp="1"/>
          </p:cNvSpPr>
          <p:nvPr>
            <p:ph sz="half" idx="1"/>
          </p:nvPr>
        </p:nvSpPr>
        <p:spPr>
          <a:xfrm>
            <a:off x="838199" y="1825624"/>
            <a:ext cx="6576391" cy="5032375"/>
          </a:xfrm>
        </p:spPr>
        <p:txBody>
          <a:bodyPr>
            <a:normAutofit/>
          </a:bodyPr>
          <a:lstStyle/>
          <a:p>
            <a:r>
              <a:rPr lang="pt-BR" dirty="0"/>
              <a:t>Nessa configuração o terminal porta está ligado ao terra, o sinal de entrada é usualmente aplicado ao terminal de fonte e o sinal de saída é obtido no terminal de dreno.</a:t>
            </a:r>
          </a:p>
          <a:p>
            <a:r>
              <a:rPr lang="pt-BR" dirty="0"/>
              <a:t>Nesse sentido, a equação do circuito pode ser entendida pela seguinte figura ao lado.</a:t>
            </a:r>
          </a:p>
        </p:txBody>
      </p:sp>
      <p:sp>
        <p:nvSpPr>
          <p:cNvPr id="5" name="Slide Number Placeholder 4">
            <a:extLst>
              <a:ext uri="{FF2B5EF4-FFF2-40B4-BE49-F238E27FC236}">
                <a16:creationId xmlns:a16="http://schemas.microsoft.com/office/drawing/2014/main" id="{2880BFCA-7340-4F3E-851D-BC69965A75C5}"/>
              </a:ext>
            </a:extLst>
          </p:cNvPr>
          <p:cNvSpPr>
            <a:spLocks noGrp="1"/>
          </p:cNvSpPr>
          <p:nvPr>
            <p:ph type="sldNum" sz="quarter" idx="12"/>
          </p:nvPr>
        </p:nvSpPr>
        <p:spPr/>
        <p:txBody>
          <a:bodyPr/>
          <a:lstStyle/>
          <a:p>
            <a:fld id="{D70E266F-DC34-4EBC-B26B-29CFE51B5C59}" type="slidenum">
              <a:rPr lang="en-US" altLang="en-US" smtClean="0"/>
              <a:pPr/>
              <a:t>162</a:t>
            </a:fld>
            <a:endParaRPr lang="en-US" altLang="en-US"/>
          </a:p>
        </p:txBody>
      </p:sp>
      <p:sp>
        <p:nvSpPr>
          <p:cNvPr id="8" name="Footer Placeholder 4">
            <a:extLst>
              <a:ext uri="{FF2B5EF4-FFF2-40B4-BE49-F238E27FC236}">
                <a16:creationId xmlns:a16="http://schemas.microsoft.com/office/drawing/2014/main" id="{9C11F4EC-F7D1-4E49-8C04-61395EF79B82}"/>
              </a:ext>
            </a:extLst>
          </p:cNvPr>
          <p:cNvSpPr>
            <a:spLocks noGrp="1"/>
          </p:cNvSpPr>
          <p:nvPr>
            <p:ph type="ftr" sz="quarter" idx="11"/>
          </p:nvPr>
        </p:nvSpPr>
        <p:spPr>
          <a:xfrm>
            <a:off x="4038600" y="6356350"/>
            <a:ext cx="4114800" cy="365125"/>
          </a:xfrm>
        </p:spPr>
        <p:txBody>
          <a:bodyPr/>
          <a:lstStyle/>
          <a:p>
            <a:r>
              <a:rPr lang="en-US" altLang="en-US"/>
              <a:t>Prof. Elyr Teixeira</a:t>
            </a:r>
            <a:endParaRPr lang="en-US" altLang="en-US" dirty="0"/>
          </a:p>
        </p:txBody>
      </p:sp>
    </p:spTree>
    <p:extLst>
      <p:ext uri="{BB962C8B-B14F-4D97-AF65-F5344CB8AC3E}">
        <p14:creationId xmlns:p14="http://schemas.microsoft.com/office/powerpoint/2010/main" val="505743304"/>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E2B97-7574-495C-BAC0-9EF188ECB023}"/>
              </a:ext>
            </a:extLst>
          </p:cNvPr>
          <p:cNvSpPr>
            <a:spLocks noGrp="1"/>
          </p:cNvSpPr>
          <p:nvPr>
            <p:ph type="title"/>
          </p:nvPr>
        </p:nvSpPr>
        <p:spPr/>
        <p:txBody>
          <a:bodyPr/>
          <a:lstStyle/>
          <a:p>
            <a:r>
              <a:rPr lang="pt-BR" dirty="0"/>
              <a:t>Configuração porta-comum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B79F78C-04B0-4562-8D9A-32F65C83D869}"/>
                  </a:ext>
                </a:extLst>
              </p:cNvPr>
              <p:cNvSpPr>
                <a:spLocks noGrp="1"/>
              </p:cNvSpPr>
              <p:nvPr>
                <p:ph sz="half" idx="1"/>
              </p:nvPr>
            </p:nvSpPr>
            <p:spPr>
              <a:xfrm>
                <a:off x="838199" y="1825624"/>
                <a:ext cx="6576391" cy="5032375"/>
              </a:xfrm>
            </p:spPr>
            <p:txBody>
              <a:bodyPr>
                <a:normAutofit/>
              </a:bodyPr>
              <a:lstStyle/>
              <a:p>
                <a:r>
                  <a:rPr lang="pt-BR" dirty="0"/>
                  <a:t>A equação do circuito será:</a:t>
                </a:r>
              </a:p>
              <a:p>
                <a:pPr marL="0" indent="0">
                  <a:buNone/>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𝐺𝑆</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𝐼</m:t>
                          </m:r>
                        </m:e>
                        <m:sub>
                          <m:r>
                            <a:rPr lang="pt-BR" b="0" i="1" smtClean="0">
                              <a:latin typeface="Cambria Math" panose="02040503050406030204" pitchFamily="18" charset="0"/>
                            </a:rPr>
                            <m:t>𝑆</m:t>
                          </m:r>
                        </m:sub>
                      </m:sSub>
                      <m:sSub>
                        <m:sSubPr>
                          <m:ctrlPr>
                            <a:rPr lang="pt-BR" b="0" i="1" smtClean="0">
                              <a:latin typeface="Cambria Math" panose="02040503050406030204" pitchFamily="18" charset="0"/>
                            </a:rPr>
                          </m:ctrlPr>
                        </m:sSubPr>
                        <m:e>
                          <m:r>
                            <a:rPr lang="pt-BR" b="0" i="1" smtClean="0">
                              <a:latin typeface="Cambria Math" panose="02040503050406030204" pitchFamily="18" charset="0"/>
                            </a:rPr>
                            <m:t>𝑅</m:t>
                          </m:r>
                        </m:e>
                        <m:sub>
                          <m:r>
                            <a:rPr lang="pt-BR" b="0" i="1" smtClean="0">
                              <a:latin typeface="Cambria Math" panose="02040503050406030204" pitchFamily="18" charset="0"/>
                            </a:rPr>
                            <m:t>𝑆</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𝑆𝑆</m:t>
                          </m:r>
                        </m:sub>
                      </m:sSub>
                      <m:r>
                        <a:rPr lang="pt-BR" b="0" i="1" smtClean="0">
                          <a:latin typeface="Cambria Math" panose="02040503050406030204" pitchFamily="18" charset="0"/>
                        </a:rPr>
                        <m:t>=0</m:t>
                      </m:r>
                    </m:oMath>
                  </m:oMathPara>
                </a14:m>
                <a:endParaRPr lang="pt-BR" b="0" dirty="0"/>
              </a:p>
              <a:p>
                <a:pPr marL="0" indent="0">
                  <a:buNone/>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𝑉</m:t>
                      </m:r>
                      <m:r>
                        <a:rPr lang="pt-BR" b="0" i="1" baseline="-25000" smtClean="0">
                          <a:latin typeface="Cambria Math" panose="02040503050406030204" pitchFamily="18" charset="0"/>
                        </a:rPr>
                        <m:t>𝐺𝑆</m:t>
                      </m:r>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𝑉</m:t>
                          </m:r>
                        </m:e>
                        <m:sub>
                          <m:r>
                            <a:rPr lang="pt-BR" i="1">
                              <a:latin typeface="Cambria Math" panose="02040503050406030204" pitchFamily="18" charset="0"/>
                            </a:rPr>
                            <m:t>𝑆𝑆</m:t>
                          </m:r>
                        </m:sub>
                      </m:sSub>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𝐼</m:t>
                          </m:r>
                        </m:e>
                        <m:sub>
                          <m:r>
                            <a:rPr lang="pt-BR" i="1">
                              <a:latin typeface="Cambria Math" panose="02040503050406030204" pitchFamily="18" charset="0"/>
                            </a:rPr>
                            <m:t>𝑆</m:t>
                          </m:r>
                        </m:sub>
                      </m:sSub>
                      <m:sSub>
                        <m:sSubPr>
                          <m:ctrlPr>
                            <a:rPr lang="pt-BR" i="1">
                              <a:latin typeface="Cambria Math" panose="02040503050406030204" pitchFamily="18" charset="0"/>
                            </a:rPr>
                          </m:ctrlPr>
                        </m:sSubPr>
                        <m:e>
                          <m:r>
                            <a:rPr lang="pt-BR" i="1">
                              <a:latin typeface="Cambria Math" panose="02040503050406030204" pitchFamily="18" charset="0"/>
                            </a:rPr>
                            <m:t>𝑅</m:t>
                          </m:r>
                        </m:e>
                        <m:sub>
                          <m:r>
                            <a:rPr lang="pt-BR" i="1">
                              <a:latin typeface="Cambria Math" panose="02040503050406030204" pitchFamily="18" charset="0"/>
                            </a:rPr>
                            <m:t>𝑆</m:t>
                          </m:r>
                        </m:sub>
                      </m:sSub>
                    </m:oMath>
                  </m:oMathPara>
                </a14:m>
                <a:endParaRPr lang="pt-BR" b="0" baseline="-25000" dirty="0"/>
              </a:p>
              <a:p>
                <a:pPr marL="0" indent="0">
                  <a:buNone/>
                </a:pPr>
                <a:r>
                  <a:rPr lang="pt-BR" b="0" dirty="0"/>
                  <a:t>para</a:t>
                </a:r>
              </a:p>
              <a:p>
                <a:pPr marL="0" indent="0">
                  <a:buNone/>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𝐼</m:t>
                      </m:r>
                      <m:r>
                        <a:rPr lang="pt-BR" b="0" i="1" baseline="-25000" smtClean="0">
                          <a:latin typeface="Cambria Math" panose="02040503050406030204" pitchFamily="18" charset="0"/>
                        </a:rPr>
                        <m:t>𝑆</m:t>
                      </m:r>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𝐼</m:t>
                          </m:r>
                        </m:e>
                        <m:sub>
                          <m:r>
                            <a:rPr lang="pt-BR" b="0" i="1" smtClean="0">
                              <a:latin typeface="Cambria Math" panose="02040503050406030204" pitchFamily="18" charset="0"/>
                            </a:rPr>
                            <m:t>𝐷</m:t>
                          </m:r>
                        </m:sub>
                      </m:sSub>
                    </m:oMath>
                  </m:oMathPara>
                </a14:m>
                <a:endParaRPr lang="pt-BR" b="0" baseline="-25000" dirty="0"/>
              </a:p>
            </p:txBody>
          </p:sp>
        </mc:Choice>
        <mc:Fallback xmlns="">
          <p:sp>
            <p:nvSpPr>
              <p:cNvPr id="3" name="Content Placeholder 2">
                <a:extLst>
                  <a:ext uri="{FF2B5EF4-FFF2-40B4-BE49-F238E27FC236}">
                    <a16:creationId xmlns:a16="http://schemas.microsoft.com/office/drawing/2014/main" id="{7B79F78C-04B0-4562-8D9A-32F65C83D869}"/>
                  </a:ext>
                </a:extLst>
              </p:cNvPr>
              <p:cNvSpPr>
                <a:spLocks noGrp="1" noRot="1" noChangeAspect="1" noMove="1" noResize="1" noEditPoints="1" noAdjustHandles="1" noChangeArrowheads="1" noChangeShapeType="1" noTextEdit="1"/>
              </p:cNvSpPr>
              <p:nvPr>
                <p:ph sz="half" idx="1"/>
              </p:nvPr>
            </p:nvSpPr>
            <p:spPr>
              <a:xfrm>
                <a:off x="838199" y="1825624"/>
                <a:ext cx="6576391" cy="5032375"/>
              </a:xfrm>
              <a:blipFill>
                <a:blip r:embed="rId2"/>
                <a:stretch>
                  <a:fillRect l="-1576" t="-1816"/>
                </a:stretch>
              </a:blipFill>
            </p:spPr>
            <p:txBody>
              <a:bodyPr/>
              <a:lstStyle/>
              <a:p>
                <a:r>
                  <a:rPr lang="pt-BR">
                    <a:noFill/>
                  </a:rPr>
                  <a:t> </a:t>
                </a:r>
              </a:p>
            </p:txBody>
          </p:sp>
        </mc:Fallback>
      </mc:AlternateContent>
      <p:sp>
        <p:nvSpPr>
          <p:cNvPr id="5" name="Slide Number Placeholder 4">
            <a:extLst>
              <a:ext uri="{FF2B5EF4-FFF2-40B4-BE49-F238E27FC236}">
                <a16:creationId xmlns:a16="http://schemas.microsoft.com/office/drawing/2014/main" id="{2880BFCA-7340-4F3E-851D-BC69965A75C5}"/>
              </a:ext>
            </a:extLst>
          </p:cNvPr>
          <p:cNvSpPr>
            <a:spLocks noGrp="1"/>
          </p:cNvSpPr>
          <p:nvPr>
            <p:ph type="sldNum" sz="quarter" idx="12"/>
          </p:nvPr>
        </p:nvSpPr>
        <p:spPr/>
        <p:txBody>
          <a:bodyPr/>
          <a:lstStyle/>
          <a:p>
            <a:fld id="{D70E266F-DC34-4EBC-B26B-29CFE51B5C59}" type="slidenum">
              <a:rPr lang="en-US" altLang="en-US" smtClean="0"/>
              <a:pPr/>
              <a:t>163</a:t>
            </a:fld>
            <a:endParaRPr lang="en-US" altLang="en-US"/>
          </a:p>
        </p:txBody>
      </p:sp>
      <p:sp>
        <p:nvSpPr>
          <p:cNvPr id="8" name="Footer Placeholder 4">
            <a:extLst>
              <a:ext uri="{FF2B5EF4-FFF2-40B4-BE49-F238E27FC236}">
                <a16:creationId xmlns:a16="http://schemas.microsoft.com/office/drawing/2014/main" id="{9C11F4EC-F7D1-4E49-8C04-61395EF79B82}"/>
              </a:ext>
            </a:extLst>
          </p:cNvPr>
          <p:cNvSpPr>
            <a:spLocks noGrp="1"/>
          </p:cNvSpPr>
          <p:nvPr>
            <p:ph type="ftr" sz="quarter" idx="11"/>
          </p:nvPr>
        </p:nvSpPr>
        <p:spPr>
          <a:xfrm>
            <a:off x="4038600" y="6356350"/>
            <a:ext cx="4114800" cy="365125"/>
          </a:xfrm>
        </p:spPr>
        <p:txBody>
          <a:bodyPr/>
          <a:lstStyle/>
          <a:p>
            <a:r>
              <a:rPr lang="en-US" altLang="en-US"/>
              <a:t>Prof. Elyr Teixeira</a:t>
            </a:r>
            <a:endParaRPr lang="en-US" altLang="en-US" dirty="0"/>
          </a:p>
        </p:txBody>
      </p:sp>
      <p:pic>
        <p:nvPicPr>
          <p:cNvPr id="6" name="Picture 2">
            <a:extLst>
              <a:ext uri="{FF2B5EF4-FFF2-40B4-BE49-F238E27FC236}">
                <a16:creationId xmlns:a16="http://schemas.microsoft.com/office/drawing/2014/main" id="{7B6314DF-203B-4E00-8C57-EDE957C6AF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62366" y="1325249"/>
            <a:ext cx="5729634" cy="50311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74939347"/>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E2B97-7574-495C-BAC0-9EF188ECB023}"/>
              </a:ext>
            </a:extLst>
          </p:cNvPr>
          <p:cNvSpPr>
            <a:spLocks noGrp="1"/>
          </p:cNvSpPr>
          <p:nvPr>
            <p:ph type="title"/>
          </p:nvPr>
        </p:nvSpPr>
        <p:spPr/>
        <p:txBody>
          <a:bodyPr/>
          <a:lstStyle/>
          <a:p>
            <a:r>
              <a:rPr lang="pt-BR" dirty="0"/>
              <a:t>Configuração porta-comum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B79F78C-04B0-4562-8D9A-32F65C83D869}"/>
                  </a:ext>
                </a:extLst>
              </p:cNvPr>
              <p:cNvSpPr>
                <a:spLocks noGrp="1"/>
              </p:cNvSpPr>
              <p:nvPr>
                <p:ph sz="half" idx="1"/>
              </p:nvPr>
            </p:nvSpPr>
            <p:spPr>
              <a:xfrm>
                <a:off x="838199" y="1825624"/>
                <a:ext cx="6576391" cy="5032375"/>
              </a:xfrm>
            </p:spPr>
            <p:txBody>
              <a:bodyPr>
                <a:normAutofit/>
              </a:bodyPr>
              <a:lstStyle/>
              <a:p>
                <a:r>
                  <a:rPr lang="pt-BR" dirty="0"/>
                  <a:t>A equação do circuito será:</a:t>
                </a:r>
              </a:p>
              <a:p>
                <a:pPr marL="0" indent="0">
                  <a:buNone/>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𝐺𝑆</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𝐼</m:t>
                          </m:r>
                        </m:e>
                        <m:sub>
                          <m:r>
                            <a:rPr lang="pt-BR" b="0" i="1" smtClean="0">
                              <a:latin typeface="Cambria Math" panose="02040503050406030204" pitchFamily="18" charset="0"/>
                            </a:rPr>
                            <m:t>𝑆</m:t>
                          </m:r>
                        </m:sub>
                      </m:sSub>
                      <m:sSub>
                        <m:sSubPr>
                          <m:ctrlPr>
                            <a:rPr lang="pt-BR" b="0" i="1" smtClean="0">
                              <a:latin typeface="Cambria Math" panose="02040503050406030204" pitchFamily="18" charset="0"/>
                            </a:rPr>
                          </m:ctrlPr>
                        </m:sSubPr>
                        <m:e>
                          <m:r>
                            <a:rPr lang="pt-BR" b="0" i="1" smtClean="0">
                              <a:latin typeface="Cambria Math" panose="02040503050406030204" pitchFamily="18" charset="0"/>
                            </a:rPr>
                            <m:t>𝑅</m:t>
                          </m:r>
                        </m:e>
                        <m:sub>
                          <m:r>
                            <a:rPr lang="pt-BR" b="0" i="1" smtClean="0">
                              <a:latin typeface="Cambria Math" panose="02040503050406030204" pitchFamily="18" charset="0"/>
                            </a:rPr>
                            <m:t>𝑆</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𝑆𝑆</m:t>
                          </m:r>
                        </m:sub>
                      </m:sSub>
                      <m:r>
                        <a:rPr lang="pt-BR" b="0" i="1" smtClean="0">
                          <a:latin typeface="Cambria Math" panose="02040503050406030204" pitchFamily="18" charset="0"/>
                        </a:rPr>
                        <m:t>=0</m:t>
                      </m:r>
                    </m:oMath>
                  </m:oMathPara>
                </a14:m>
                <a:endParaRPr lang="pt-BR" b="0" dirty="0"/>
              </a:p>
              <a:p>
                <a:pPr marL="0" indent="0">
                  <a:buNone/>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𝑉</m:t>
                      </m:r>
                      <m:r>
                        <a:rPr lang="pt-BR" b="0" i="1" baseline="-25000" smtClean="0">
                          <a:latin typeface="Cambria Math" panose="02040503050406030204" pitchFamily="18" charset="0"/>
                        </a:rPr>
                        <m:t>𝐺𝑆</m:t>
                      </m:r>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𝑉</m:t>
                          </m:r>
                        </m:e>
                        <m:sub>
                          <m:r>
                            <a:rPr lang="pt-BR" i="1">
                              <a:latin typeface="Cambria Math" panose="02040503050406030204" pitchFamily="18" charset="0"/>
                            </a:rPr>
                            <m:t>𝑆𝑆</m:t>
                          </m:r>
                        </m:sub>
                      </m:sSub>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𝐼</m:t>
                          </m:r>
                        </m:e>
                        <m:sub>
                          <m:r>
                            <a:rPr lang="pt-BR" i="1">
                              <a:latin typeface="Cambria Math" panose="02040503050406030204" pitchFamily="18" charset="0"/>
                            </a:rPr>
                            <m:t>𝑆</m:t>
                          </m:r>
                        </m:sub>
                      </m:sSub>
                      <m:sSub>
                        <m:sSubPr>
                          <m:ctrlPr>
                            <a:rPr lang="pt-BR" i="1">
                              <a:latin typeface="Cambria Math" panose="02040503050406030204" pitchFamily="18" charset="0"/>
                            </a:rPr>
                          </m:ctrlPr>
                        </m:sSubPr>
                        <m:e>
                          <m:r>
                            <a:rPr lang="pt-BR" i="1">
                              <a:latin typeface="Cambria Math" panose="02040503050406030204" pitchFamily="18" charset="0"/>
                            </a:rPr>
                            <m:t>𝑅</m:t>
                          </m:r>
                        </m:e>
                        <m:sub>
                          <m:r>
                            <a:rPr lang="pt-BR" i="1">
                              <a:latin typeface="Cambria Math" panose="02040503050406030204" pitchFamily="18" charset="0"/>
                            </a:rPr>
                            <m:t>𝑆</m:t>
                          </m:r>
                        </m:sub>
                      </m:sSub>
                    </m:oMath>
                  </m:oMathPara>
                </a14:m>
                <a:endParaRPr lang="pt-BR" b="0" baseline="-25000" dirty="0"/>
              </a:p>
              <a:p>
                <a:pPr marL="0" indent="0">
                  <a:buNone/>
                </a:pPr>
                <a:r>
                  <a:rPr lang="pt-BR" b="0" dirty="0"/>
                  <a:t>para</a:t>
                </a:r>
              </a:p>
              <a:p>
                <a:pPr marL="0" indent="0">
                  <a:buNone/>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𝐼</m:t>
                      </m:r>
                      <m:r>
                        <a:rPr lang="pt-BR" b="0" i="1" baseline="-25000" smtClean="0">
                          <a:latin typeface="Cambria Math" panose="02040503050406030204" pitchFamily="18" charset="0"/>
                        </a:rPr>
                        <m:t>𝑆</m:t>
                      </m:r>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𝐼</m:t>
                          </m:r>
                        </m:e>
                        <m:sub>
                          <m:r>
                            <a:rPr lang="pt-BR" b="0" i="1" smtClean="0">
                              <a:latin typeface="Cambria Math" panose="02040503050406030204" pitchFamily="18" charset="0"/>
                            </a:rPr>
                            <m:t>𝐷</m:t>
                          </m:r>
                        </m:sub>
                      </m:sSub>
                    </m:oMath>
                  </m:oMathPara>
                </a14:m>
                <a:endParaRPr lang="pt-BR" b="0" baseline="-25000" dirty="0"/>
              </a:p>
              <a:p>
                <a:pPr marL="0" indent="0">
                  <a:buNone/>
                </a:pPr>
                <a:r>
                  <a:rPr lang="pt-BR" dirty="0"/>
                  <a:t>logo</a:t>
                </a:r>
                <a:endParaRPr lang="pt-BR" b="0" dirty="0"/>
              </a:p>
              <a:p>
                <a:pPr marL="0" indent="0">
                  <a:buNone/>
                </a:pPr>
                <a14:m>
                  <m:oMathPara xmlns:m="http://schemas.openxmlformats.org/officeDocument/2006/math">
                    <m:oMathParaPr>
                      <m:jc m:val="centerGroup"/>
                    </m:oMathParaPr>
                    <m:oMath xmlns:m="http://schemas.openxmlformats.org/officeDocument/2006/math">
                      <m:r>
                        <a:rPr lang="pt-BR" b="0" i="1" smtClean="0">
                          <a:solidFill>
                            <a:srgbClr val="FF0000"/>
                          </a:solidFill>
                          <a:latin typeface="Cambria Math" panose="02040503050406030204" pitchFamily="18" charset="0"/>
                        </a:rPr>
                        <m:t>𝑉</m:t>
                      </m:r>
                      <m:r>
                        <a:rPr lang="pt-BR" b="0" i="1" baseline="-25000" smtClean="0">
                          <a:solidFill>
                            <a:srgbClr val="FF0000"/>
                          </a:solidFill>
                          <a:latin typeface="Cambria Math" panose="02040503050406030204" pitchFamily="18" charset="0"/>
                        </a:rPr>
                        <m:t>𝐺𝑆</m:t>
                      </m:r>
                      <m:r>
                        <a:rPr lang="pt-BR" b="0" i="1" smtClean="0">
                          <a:solidFill>
                            <a:srgbClr val="FF0000"/>
                          </a:solidFill>
                          <a:latin typeface="Cambria Math" panose="02040503050406030204" pitchFamily="18" charset="0"/>
                        </a:rPr>
                        <m:t>=</m:t>
                      </m:r>
                      <m:sSub>
                        <m:sSubPr>
                          <m:ctrlPr>
                            <a:rPr lang="pt-BR" i="1">
                              <a:solidFill>
                                <a:srgbClr val="FF0000"/>
                              </a:solidFill>
                              <a:latin typeface="Cambria Math" panose="02040503050406030204" pitchFamily="18" charset="0"/>
                            </a:rPr>
                          </m:ctrlPr>
                        </m:sSubPr>
                        <m:e>
                          <m:r>
                            <a:rPr lang="pt-BR" i="1">
                              <a:solidFill>
                                <a:srgbClr val="FF0000"/>
                              </a:solidFill>
                              <a:latin typeface="Cambria Math" panose="02040503050406030204" pitchFamily="18" charset="0"/>
                            </a:rPr>
                            <m:t>𝑉</m:t>
                          </m:r>
                        </m:e>
                        <m:sub>
                          <m:r>
                            <a:rPr lang="pt-BR" i="1">
                              <a:solidFill>
                                <a:srgbClr val="FF0000"/>
                              </a:solidFill>
                              <a:latin typeface="Cambria Math" panose="02040503050406030204" pitchFamily="18" charset="0"/>
                            </a:rPr>
                            <m:t>𝑆𝑆</m:t>
                          </m:r>
                        </m:sub>
                      </m:sSub>
                      <m:r>
                        <a:rPr lang="pt-BR" b="0" i="1" smtClean="0">
                          <a:solidFill>
                            <a:srgbClr val="FF0000"/>
                          </a:solidFill>
                          <a:latin typeface="Cambria Math" panose="02040503050406030204" pitchFamily="18" charset="0"/>
                        </a:rPr>
                        <m:t>−</m:t>
                      </m:r>
                      <m:sSub>
                        <m:sSubPr>
                          <m:ctrlPr>
                            <a:rPr lang="pt-BR" i="1">
                              <a:solidFill>
                                <a:srgbClr val="FF0000"/>
                              </a:solidFill>
                              <a:latin typeface="Cambria Math" panose="02040503050406030204" pitchFamily="18" charset="0"/>
                            </a:rPr>
                          </m:ctrlPr>
                        </m:sSubPr>
                        <m:e>
                          <m:r>
                            <a:rPr lang="pt-BR" i="1">
                              <a:solidFill>
                                <a:srgbClr val="FF0000"/>
                              </a:solidFill>
                              <a:latin typeface="Cambria Math" panose="02040503050406030204" pitchFamily="18" charset="0"/>
                            </a:rPr>
                            <m:t>𝐼</m:t>
                          </m:r>
                        </m:e>
                        <m:sub>
                          <m:r>
                            <a:rPr lang="pt-BR" b="0" i="1" smtClean="0">
                              <a:solidFill>
                                <a:srgbClr val="FF0000"/>
                              </a:solidFill>
                              <a:latin typeface="Cambria Math" panose="02040503050406030204" pitchFamily="18" charset="0"/>
                            </a:rPr>
                            <m:t>𝐷</m:t>
                          </m:r>
                        </m:sub>
                      </m:sSub>
                      <m:sSub>
                        <m:sSubPr>
                          <m:ctrlPr>
                            <a:rPr lang="pt-BR" i="1">
                              <a:solidFill>
                                <a:srgbClr val="FF0000"/>
                              </a:solidFill>
                              <a:latin typeface="Cambria Math" panose="02040503050406030204" pitchFamily="18" charset="0"/>
                            </a:rPr>
                          </m:ctrlPr>
                        </m:sSubPr>
                        <m:e>
                          <m:r>
                            <a:rPr lang="pt-BR" i="1">
                              <a:solidFill>
                                <a:srgbClr val="FF0000"/>
                              </a:solidFill>
                              <a:latin typeface="Cambria Math" panose="02040503050406030204" pitchFamily="18" charset="0"/>
                            </a:rPr>
                            <m:t>𝑅</m:t>
                          </m:r>
                        </m:e>
                        <m:sub>
                          <m:r>
                            <a:rPr lang="pt-BR" i="1">
                              <a:solidFill>
                                <a:srgbClr val="FF0000"/>
                              </a:solidFill>
                              <a:latin typeface="Cambria Math" panose="02040503050406030204" pitchFamily="18" charset="0"/>
                            </a:rPr>
                            <m:t>𝑆</m:t>
                          </m:r>
                        </m:sub>
                      </m:sSub>
                    </m:oMath>
                  </m:oMathPara>
                </a14:m>
                <a:endParaRPr lang="pt-BR" baseline="-25000" dirty="0">
                  <a:solidFill>
                    <a:srgbClr val="FF0000"/>
                  </a:solidFill>
                </a:endParaRPr>
              </a:p>
            </p:txBody>
          </p:sp>
        </mc:Choice>
        <mc:Fallback xmlns="">
          <p:sp>
            <p:nvSpPr>
              <p:cNvPr id="3" name="Content Placeholder 2">
                <a:extLst>
                  <a:ext uri="{FF2B5EF4-FFF2-40B4-BE49-F238E27FC236}">
                    <a16:creationId xmlns:a16="http://schemas.microsoft.com/office/drawing/2014/main" id="{7B79F78C-04B0-4562-8D9A-32F65C83D869}"/>
                  </a:ext>
                </a:extLst>
              </p:cNvPr>
              <p:cNvSpPr>
                <a:spLocks noGrp="1" noRot="1" noChangeAspect="1" noMove="1" noResize="1" noEditPoints="1" noAdjustHandles="1" noChangeArrowheads="1" noChangeShapeType="1" noTextEdit="1"/>
              </p:cNvSpPr>
              <p:nvPr>
                <p:ph sz="half" idx="1"/>
              </p:nvPr>
            </p:nvSpPr>
            <p:spPr>
              <a:xfrm>
                <a:off x="838199" y="1825624"/>
                <a:ext cx="6576391" cy="5032375"/>
              </a:xfrm>
              <a:blipFill>
                <a:blip r:embed="rId2"/>
                <a:stretch>
                  <a:fillRect l="-1576" t="-1816"/>
                </a:stretch>
              </a:blipFill>
            </p:spPr>
            <p:txBody>
              <a:bodyPr/>
              <a:lstStyle/>
              <a:p>
                <a:r>
                  <a:rPr lang="pt-BR">
                    <a:noFill/>
                  </a:rPr>
                  <a:t> </a:t>
                </a:r>
              </a:p>
            </p:txBody>
          </p:sp>
        </mc:Fallback>
      </mc:AlternateContent>
      <p:sp>
        <p:nvSpPr>
          <p:cNvPr id="5" name="Slide Number Placeholder 4">
            <a:extLst>
              <a:ext uri="{FF2B5EF4-FFF2-40B4-BE49-F238E27FC236}">
                <a16:creationId xmlns:a16="http://schemas.microsoft.com/office/drawing/2014/main" id="{2880BFCA-7340-4F3E-851D-BC69965A75C5}"/>
              </a:ext>
            </a:extLst>
          </p:cNvPr>
          <p:cNvSpPr>
            <a:spLocks noGrp="1"/>
          </p:cNvSpPr>
          <p:nvPr>
            <p:ph type="sldNum" sz="quarter" idx="12"/>
          </p:nvPr>
        </p:nvSpPr>
        <p:spPr/>
        <p:txBody>
          <a:bodyPr/>
          <a:lstStyle/>
          <a:p>
            <a:fld id="{D70E266F-DC34-4EBC-B26B-29CFE51B5C59}" type="slidenum">
              <a:rPr lang="en-US" altLang="en-US" smtClean="0"/>
              <a:pPr/>
              <a:t>164</a:t>
            </a:fld>
            <a:endParaRPr lang="en-US" altLang="en-US"/>
          </a:p>
        </p:txBody>
      </p:sp>
      <p:sp>
        <p:nvSpPr>
          <p:cNvPr id="8" name="Footer Placeholder 4">
            <a:extLst>
              <a:ext uri="{FF2B5EF4-FFF2-40B4-BE49-F238E27FC236}">
                <a16:creationId xmlns:a16="http://schemas.microsoft.com/office/drawing/2014/main" id="{9C11F4EC-F7D1-4E49-8C04-61395EF79B82}"/>
              </a:ext>
            </a:extLst>
          </p:cNvPr>
          <p:cNvSpPr>
            <a:spLocks noGrp="1"/>
          </p:cNvSpPr>
          <p:nvPr>
            <p:ph type="ftr" sz="quarter" idx="11"/>
          </p:nvPr>
        </p:nvSpPr>
        <p:spPr>
          <a:xfrm>
            <a:off x="4038600" y="6356350"/>
            <a:ext cx="4114800" cy="365125"/>
          </a:xfrm>
        </p:spPr>
        <p:txBody>
          <a:bodyPr/>
          <a:lstStyle/>
          <a:p>
            <a:r>
              <a:rPr lang="en-US" altLang="en-US"/>
              <a:t>Prof. Elyr Teixeira</a:t>
            </a:r>
            <a:endParaRPr lang="en-US" altLang="en-US" dirty="0"/>
          </a:p>
        </p:txBody>
      </p:sp>
      <p:pic>
        <p:nvPicPr>
          <p:cNvPr id="6" name="Picture 2">
            <a:extLst>
              <a:ext uri="{FF2B5EF4-FFF2-40B4-BE49-F238E27FC236}">
                <a16:creationId xmlns:a16="http://schemas.microsoft.com/office/drawing/2014/main" id="{7B6314DF-203B-4E00-8C57-EDE957C6AF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62366" y="1325249"/>
            <a:ext cx="5729634" cy="50311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84945457"/>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6E77F3-E578-404D-B9AE-B646E4B6AC65}"/>
              </a:ext>
            </a:extLst>
          </p:cNvPr>
          <p:cNvSpPr>
            <a:spLocks noGrp="1"/>
          </p:cNvSpPr>
          <p:nvPr>
            <p:ph type="title"/>
          </p:nvPr>
        </p:nvSpPr>
        <p:spPr/>
        <p:txBody>
          <a:bodyPr/>
          <a:lstStyle/>
          <a:p>
            <a:r>
              <a:rPr lang="pt-BR" dirty="0"/>
              <a:t>Configuração porta-comum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2685F86-7262-45AE-817E-A4FECAF6478D}"/>
                  </a:ext>
                </a:extLst>
              </p:cNvPr>
              <p:cNvSpPr>
                <a:spLocks noGrp="1"/>
              </p:cNvSpPr>
              <p:nvPr>
                <p:ph idx="1"/>
              </p:nvPr>
            </p:nvSpPr>
            <p:spPr>
              <a:xfrm>
                <a:off x="838199" y="1825625"/>
                <a:ext cx="11032957" cy="4783898"/>
              </a:xfrm>
            </p:spPr>
            <p:txBody>
              <a:bodyPr>
                <a:normAutofit/>
              </a:bodyPr>
              <a:lstStyle/>
              <a:p>
                <a:r>
                  <a:rPr lang="pt-BR" sz="2400" dirty="0"/>
                  <a:t>Para elaborar a equação de sua reta de polarização é necessário encontrar, pelo menos, dois pontos.</a:t>
                </a:r>
              </a:p>
              <a:p>
                <a:r>
                  <a:rPr lang="pt-BR" sz="2400" dirty="0"/>
                  <a:t>Aplicando-se a condição de I</a:t>
                </a:r>
                <a:r>
                  <a:rPr lang="pt-BR" sz="2400" baseline="-25000" dirty="0"/>
                  <a:t>D</a:t>
                </a:r>
                <a:r>
                  <a:rPr lang="pt-BR" sz="2400" dirty="0"/>
                  <a:t> = 0 </a:t>
                </a:r>
                <a:r>
                  <a:rPr lang="pt-BR" sz="2400" dirty="0" err="1"/>
                  <a:t>mA</a:t>
                </a:r>
                <a:r>
                  <a:rPr lang="pt-BR" sz="2400" dirty="0"/>
                  <a:t>, resultará:</a:t>
                </a:r>
              </a:p>
              <a:p>
                <a:pPr marL="0" indent="0">
                  <a:buNone/>
                </a:pPr>
                <a14:m>
                  <m:oMathPara xmlns:m="http://schemas.openxmlformats.org/officeDocument/2006/math">
                    <m:oMathParaPr>
                      <m:jc m:val="centerGroup"/>
                    </m:oMathParaPr>
                    <m:oMath xmlns:m="http://schemas.openxmlformats.org/officeDocument/2006/math">
                      <m:r>
                        <a:rPr lang="pt-BR" sz="2400" i="1">
                          <a:latin typeface="Cambria Math" panose="02040503050406030204" pitchFamily="18" charset="0"/>
                        </a:rPr>
                        <m:t>𝑉</m:t>
                      </m:r>
                      <m:r>
                        <a:rPr lang="pt-BR" sz="2400" i="1" baseline="-25000">
                          <a:latin typeface="Cambria Math" panose="02040503050406030204" pitchFamily="18" charset="0"/>
                        </a:rPr>
                        <m:t>𝐺𝑆</m:t>
                      </m:r>
                      <m:r>
                        <a:rPr lang="pt-BR" sz="2400" i="1">
                          <a:latin typeface="Cambria Math" panose="02040503050406030204" pitchFamily="18" charset="0"/>
                        </a:rPr>
                        <m:t>=</m:t>
                      </m:r>
                      <m:sSub>
                        <m:sSubPr>
                          <m:ctrlPr>
                            <a:rPr lang="pt-BR" sz="2400" i="1">
                              <a:latin typeface="Cambria Math" panose="02040503050406030204" pitchFamily="18" charset="0"/>
                            </a:rPr>
                          </m:ctrlPr>
                        </m:sSubPr>
                        <m:e>
                          <m:r>
                            <a:rPr lang="pt-BR" sz="2400" i="1">
                              <a:latin typeface="Cambria Math" panose="02040503050406030204" pitchFamily="18" charset="0"/>
                            </a:rPr>
                            <m:t>𝑉</m:t>
                          </m:r>
                        </m:e>
                        <m:sub>
                          <m:r>
                            <a:rPr lang="pt-BR" sz="2400" i="1">
                              <a:latin typeface="Cambria Math" panose="02040503050406030204" pitchFamily="18" charset="0"/>
                            </a:rPr>
                            <m:t>𝑆𝑆</m:t>
                          </m:r>
                        </m:sub>
                      </m:sSub>
                      <m:r>
                        <a:rPr lang="pt-BR" sz="2400" i="1">
                          <a:latin typeface="Cambria Math" panose="02040503050406030204" pitchFamily="18" charset="0"/>
                        </a:rPr>
                        <m:t>−</m:t>
                      </m:r>
                      <m:sSub>
                        <m:sSubPr>
                          <m:ctrlPr>
                            <a:rPr lang="pt-BR" sz="2400" i="1">
                              <a:latin typeface="Cambria Math" panose="02040503050406030204" pitchFamily="18" charset="0"/>
                            </a:rPr>
                          </m:ctrlPr>
                        </m:sSubPr>
                        <m:e>
                          <m:r>
                            <a:rPr lang="pt-BR" sz="2400" i="1">
                              <a:latin typeface="Cambria Math" panose="02040503050406030204" pitchFamily="18" charset="0"/>
                            </a:rPr>
                            <m:t>𝐼</m:t>
                          </m:r>
                        </m:e>
                        <m:sub>
                          <m:r>
                            <a:rPr lang="pt-BR" sz="2400" b="0" i="1" smtClean="0">
                              <a:latin typeface="Cambria Math" panose="02040503050406030204" pitchFamily="18" charset="0"/>
                            </a:rPr>
                            <m:t>𝐷</m:t>
                          </m:r>
                        </m:sub>
                      </m:sSub>
                      <m:sSub>
                        <m:sSubPr>
                          <m:ctrlPr>
                            <a:rPr lang="pt-BR" sz="2400" i="1">
                              <a:latin typeface="Cambria Math" panose="02040503050406030204" pitchFamily="18" charset="0"/>
                            </a:rPr>
                          </m:ctrlPr>
                        </m:sSubPr>
                        <m:e>
                          <m:r>
                            <a:rPr lang="pt-BR" sz="2400" i="1">
                              <a:latin typeface="Cambria Math" panose="02040503050406030204" pitchFamily="18" charset="0"/>
                            </a:rPr>
                            <m:t>𝑅</m:t>
                          </m:r>
                        </m:e>
                        <m:sub>
                          <m:r>
                            <a:rPr lang="pt-BR" sz="2400" i="1">
                              <a:latin typeface="Cambria Math" panose="02040503050406030204" pitchFamily="18" charset="0"/>
                            </a:rPr>
                            <m:t>𝑆</m:t>
                          </m:r>
                        </m:sub>
                      </m:sSub>
                    </m:oMath>
                  </m:oMathPara>
                </a14:m>
                <a:endParaRPr lang="pt-BR" sz="2400" baseline="-25000" dirty="0">
                  <a:solidFill>
                    <a:schemeClr val="tx1"/>
                  </a:solidFill>
                </a:endParaRPr>
              </a:p>
              <a:p>
                <a:pPr marL="0" indent="0">
                  <a:buNone/>
                </a:pPr>
                <a14:m>
                  <m:oMathPara xmlns:m="http://schemas.openxmlformats.org/officeDocument/2006/math">
                    <m:oMathParaPr>
                      <m:jc m:val="centerGroup"/>
                    </m:oMathParaPr>
                    <m:oMath xmlns:m="http://schemas.openxmlformats.org/officeDocument/2006/math">
                      <m:r>
                        <a:rPr lang="pt-BR" sz="2400" i="1">
                          <a:solidFill>
                            <a:schemeClr val="tx1"/>
                          </a:solidFill>
                          <a:latin typeface="Cambria Math" panose="02040503050406030204" pitchFamily="18" charset="0"/>
                        </a:rPr>
                        <m:t>𝑉</m:t>
                      </m:r>
                      <m:r>
                        <a:rPr lang="pt-BR" sz="2400" i="1" baseline="-25000">
                          <a:solidFill>
                            <a:schemeClr val="tx1"/>
                          </a:solidFill>
                          <a:latin typeface="Cambria Math" panose="02040503050406030204" pitchFamily="18" charset="0"/>
                        </a:rPr>
                        <m:t>𝐺𝑆</m:t>
                      </m:r>
                      <m:r>
                        <a:rPr lang="pt-BR" sz="2400" i="1">
                          <a:solidFill>
                            <a:schemeClr val="tx1"/>
                          </a:solidFill>
                          <a:latin typeface="Cambria Math" panose="02040503050406030204" pitchFamily="18" charset="0"/>
                        </a:rPr>
                        <m:t>=</m:t>
                      </m:r>
                      <m:sSub>
                        <m:sSubPr>
                          <m:ctrlPr>
                            <a:rPr lang="pt-BR" sz="2400" i="1" smtClean="0">
                              <a:solidFill>
                                <a:schemeClr val="tx1"/>
                              </a:solidFill>
                              <a:latin typeface="Cambria Math" panose="02040503050406030204" pitchFamily="18" charset="0"/>
                            </a:rPr>
                          </m:ctrlPr>
                        </m:sSubPr>
                        <m:e>
                          <m:r>
                            <a:rPr lang="pt-BR" sz="2400" b="0" i="1" smtClean="0">
                              <a:solidFill>
                                <a:schemeClr val="tx1"/>
                              </a:solidFill>
                              <a:latin typeface="Cambria Math" panose="02040503050406030204" pitchFamily="18" charset="0"/>
                            </a:rPr>
                            <m:t>𝑉</m:t>
                          </m:r>
                        </m:e>
                        <m:sub>
                          <m:r>
                            <a:rPr lang="pt-BR" sz="2400" b="0" i="1" smtClean="0">
                              <a:solidFill>
                                <a:schemeClr val="tx1"/>
                              </a:solidFill>
                              <a:latin typeface="Cambria Math" panose="02040503050406030204" pitchFamily="18" charset="0"/>
                            </a:rPr>
                            <m:t>𝑆𝑆</m:t>
                          </m:r>
                        </m:sub>
                      </m:sSub>
                      <m:r>
                        <a:rPr lang="pt-BR" sz="2400" i="1">
                          <a:solidFill>
                            <a:schemeClr val="tx1"/>
                          </a:solidFill>
                          <a:latin typeface="Cambria Math" panose="02040503050406030204" pitchFamily="18" charset="0"/>
                        </a:rPr>
                        <m:t>−</m:t>
                      </m:r>
                      <m:d>
                        <m:dPr>
                          <m:ctrlPr>
                            <a:rPr lang="pt-BR" sz="2400" b="0" i="1" smtClean="0">
                              <a:solidFill>
                                <a:schemeClr val="tx1"/>
                              </a:solidFill>
                              <a:latin typeface="Cambria Math" panose="02040503050406030204" pitchFamily="18" charset="0"/>
                            </a:rPr>
                          </m:ctrlPr>
                        </m:dPr>
                        <m:e>
                          <m:r>
                            <a:rPr lang="pt-BR" sz="2400" b="0" i="1" smtClean="0">
                              <a:solidFill>
                                <a:schemeClr val="tx1"/>
                              </a:solidFill>
                              <a:latin typeface="Cambria Math" panose="02040503050406030204" pitchFamily="18" charset="0"/>
                            </a:rPr>
                            <m:t>0</m:t>
                          </m:r>
                        </m:e>
                      </m:d>
                      <m:r>
                        <a:rPr lang="pt-BR" sz="2400" i="1">
                          <a:solidFill>
                            <a:schemeClr val="tx1"/>
                          </a:solidFill>
                          <a:latin typeface="Cambria Math" panose="02040503050406030204" pitchFamily="18" charset="0"/>
                        </a:rPr>
                        <m:t>𝑅</m:t>
                      </m:r>
                      <m:r>
                        <a:rPr lang="pt-BR" sz="2400" i="1" baseline="-25000">
                          <a:solidFill>
                            <a:schemeClr val="tx1"/>
                          </a:solidFill>
                          <a:latin typeface="Cambria Math" panose="02040503050406030204" pitchFamily="18" charset="0"/>
                        </a:rPr>
                        <m:t>𝑆</m:t>
                      </m:r>
                    </m:oMath>
                  </m:oMathPara>
                </a14:m>
                <a:endParaRPr lang="pt-BR" sz="2400" baseline="-25000" dirty="0">
                  <a:solidFill>
                    <a:schemeClr val="tx1"/>
                  </a:solidFill>
                </a:endParaRPr>
              </a:p>
              <a:p>
                <a:pPr marL="0" indent="0">
                  <a:buNone/>
                </a:pPr>
                <a14:m>
                  <m:oMathPara xmlns:m="http://schemas.openxmlformats.org/officeDocument/2006/math">
                    <m:oMathParaPr>
                      <m:jc m:val="centerGroup"/>
                    </m:oMathParaPr>
                    <m:oMath xmlns:m="http://schemas.openxmlformats.org/officeDocument/2006/math">
                      <m:r>
                        <a:rPr lang="pt-BR" sz="2400" i="1">
                          <a:solidFill>
                            <a:srgbClr val="FF0000"/>
                          </a:solidFill>
                          <a:latin typeface="Cambria Math" panose="02040503050406030204" pitchFamily="18" charset="0"/>
                        </a:rPr>
                        <m:t>𝑉</m:t>
                      </m:r>
                      <m:r>
                        <a:rPr lang="pt-BR" sz="2400" i="1" baseline="-25000">
                          <a:solidFill>
                            <a:srgbClr val="FF0000"/>
                          </a:solidFill>
                          <a:latin typeface="Cambria Math" panose="02040503050406030204" pitchFamily="18" charset="0"/>
                        </a:rPr>
                        <m:t>𝐺𝑆</m:t>
                      </m:r>
                      <m:r>
                        <a:rPr lang="pt-BR" sz="2400" i="1">
                          <a:solidFill>
                            <a:srgbClr val="FF0000"/>
                          </a:solidFill>
                          <a:latin typeface="Cambria Math" panose="02040503050406030204" pitchFamily="18" charset="0"/>
                        </a:rPr>
                        <m:t>=</m:t>
                      </m:r>
                      <m:d>
                        <m:dPr>
                          <m:begChr m:val=""/>
                          <m:endChr m:val="|"/>
                          <m:ctrlPr>
                            <a:rPr lang="pt-BR" sz="2400" i="1" smtClean="0">
                              <a:solidFill>
                                <a:srgbClr val="FF0000"/>
                              </a:solidFill>
                              <a:latin typeface="Cambria Math" panose="02040503050406030204" pitchFamily="18" charset="0"/>
                            </a:rPr>
                          </m:ctrlPr>
                        </m:dPr>
                        <m:e>
                          <m:r>
                            <a:rPr lang="pt-BR" sz="2400" i="1">
                              <a:solidFill>
                                <a:srgbClr val="FF0000"/>
                              </a:solidFill>
                              <a:latin typeface="Cambria Math" panose="02040503050406030204" pitchFamily="18" charset="0"/>
                            </a:rPr>
                            <m:t>𝑉</m:t>
                          </m:r>
                          <m:r>
                            <a:rPr lang="pt-BR" sz="2400" i="1" baseline="-25000">
                              <a:solidFill>
                                <a:srgbClr val="FF0000"/>
                              </a:solidFill>
                              <a:latin typeface="Cambria Math" panose="02040503050406030204" pitchFamily="18" charset="0"/>
                            </a:rPr>
                            <m:t>𝑆𝑆</m:t>
                          </m:r>
                        </m:e>
                      </m:d>
                      <m:r>
                        <a:rPr lang="pt-BR" sz="2400" b="0" i="1" baseline="-25000" smtClean="0">
                          <a:solidFill>
                            <a:srgbClr val="FF0000"/>
                          </a:solidFill>
                          <a:latin typeface="Cambria Math" panose="02040503050406030204" pitchFamily="18" charset="0"/>
                        </a:rPr>
                        <m:t>𝐼𝐷</m:t>
                      </m:r>
                      <m:r>
                        <a:rPr lang="pt-BR" sz="2400" b="0" i="1" baseline="-25000" smtClean="0">
                          <a:solidFill>
                            <a:srgbClr val="FF0000"/>
                          </a:solidFill>
                          <a:latin typeface="Cambria Math" panose="02040503050406030204" pitchFamily="18" charset="0"/>
                        </a:rPr>
                        <m:t>=0</m:t>
                      </m:r>
                      <m:r>
                        <a:rPr lang="pt-BR" sz="2400" b="0" i="1" baseline="-25000" smtClean="0">
                          <a:solidFill>
                            <a:srgbClr val="FF0000"/>
                          </a:solidFill>
                          <a:latin typeface="Cambria Math" panose="02040503050406030204" pitchFamily="18" charset="0"/>
                        </a:rPr>
                        <m:t>𝑚𝐴</m:t>
                      </m:r>
                    </m:oMath>
                  </m:oMathPara>
                </a14:m>
                <a:endParaRPr lang="pt-BR" sz="2400" baseline="-25000" dirty="0">
                  <a:solidFill>
                    <a:srgbClr val="FF0000"/>
                  </a:solidFill>
                </a:endParaRPr>
              </a:p>
              <a:p>
                <a:pPr marL="0" indent="0">
                  <a:buNone/>
                </a:pPr>
                <a:endParaRPr lang="pt-BR" sz="2400" dirty="0">
                  <a:solidFill>
                    <a:srgbClr val="FF0000"/>
                  </a:solidFill>
                </a:endParaRPr>
              </a:p>
              <a:p>
                <a:pPr marL="0" indent="0">
                  <a:buNone/>
                </a:pPr>
                <a:endParaRPr lang="pt-BR" sz="2400" baseline="-25000" dirty="0">
                  <a:solidFill>
                    <a:srgbClr val="FF0000"/>
                  </a:solidFill>
                </a:endParaRPr>
              </a:p>
              <a:p>
                <a:pPr marL="0" indent="0">
                  <a:buNone/>
                </a:pPr>
                <a:endParaRPr lang="pt-BR" sz="2400" baseline="-25000" dirty="0">
                  <a:solidFill>
                    <a:srgbClr val="FF0000"/>
                  </a:solidFill>
                </a:endParaRPr>
              </a:p>
              <a:p>
                <a:pPr marL="0" indent="0">
                  <a:buNone/>
                </a:pPr>
                <a:endParaRPr lang="pt-BR" sz="2400" dirty="0"/>
              </a:p>
              <a:p>
                <a:endParaRPr lang="pt-BR" sz="2400" dirty="0"/>
              </a:p>
            </p:txBody>
          </p:sp>
        </mc:Choice>
        <mc:Fallback xmlns="">
          <p:sp>
            <p:nvSpPr>
              <p:cNvPr id="3" name="Content Placeholder 2">
                <a:extLst>
                  <a:ext uri="{FF2B5EF4-FFF2-40B4-BE49-F238E27FC236}">
                    <a16:creationId xmlns:a16="http://schemas.microsoft.com/office/drawing/2014/main" id="{F2685F86-7262-45AE-817E-A4FECAF6478D}"/>
                  </a:ext>
                </a:extLst>
              </p:cNvPr>
              <p:cNvSpPr>
                <a:spLocks noGrp="1" noRot="1" noChangeAspect="1" noMove="1" noResize="1" noEditPoints="1" noAdjustHandles="1" noChangeArrowheads="1" noChangeShapeType="1" noTextEdit="1"/>
              </p:cNvSpPr>
              <p:nvPr>
                <p:ph idx="1"/>
              </p:nvPr>
            </p:nvSpPr>
            <p:spPr>
              <a:xfrm>
                <a:off x="838199" y="1825625"/>
                <a:ext cx="11032957" cy="4783898"/>
              </a:xfrm>
              <a:blipFill>
                <a:blip r:embed="rId2"/>
                <a:stretch>
                  <a:fillRect l="-718" t="-510"/>
                </a:stretch>
              </a:blipFill>
            </p:spPr>
            <p:txBody>
              <a:bodyPr/>
              <a:lstStyle/>
              <a:p>
                <a:r>
                  <a:rPr lang="pt-BR">
                    <a:noFill/>
                  </a:rPr>
                  <a:t> </a:t>
                </a:r>
              </a:p>
            </p:txBody>
          </p:sp>
        </mc:Fallback>
      </mc:AlternateContent>
      <p:sp>
        <p:nvSpPr>
          <p:cNvPr id="5" name="Footer Placeholder 4">
            <a:extLst>
              <a:ext uri="{FF2B5EF4-FFF2-40B4-BE49-F238E27FC236}">
                <a16:creationId xmlns:a16="http://schemas.microsoft.com/office/drawing/2014/main" id="{898FC8CF-3E36-4597-957D-14656D50DE23}"/>
              </a:ext>
            </a:extLst>
          </p:cNvPr>
          <p:cNvSpPr>
            <a:spLocks noGrp="1"/>
          </p:cNvSpPr>
          <p:nvPr>
            <p:ph type="ftr" sz="quarter" idx="11"/>
          </p:nvPr>
        </p:nvSpPr>
        <p:spPr/>
        <p:txBody>
          <a:bodyPr/>
          <a:lstStyle/>
          <a:p>
            <a:r>
              <a:rPr lang="en-US" altLang="en-US" dirty="0"/>
              <a:t>Prof. Elyr Teixeira</a:t>
            </a:r>
          </a:p>
        </p:txBody>
      </p:sp>
      <p:sp>
        <p:nvSpPr>
          <p:cNvPr id="6" name="Slide Number Placeholder 5">
            <a:extLst>
              <a:ext uri="{FF2B5EF4-FFF2-40B4-BE49-F238E27FC236}">
                <a16:creationId xmlns:a16="http://schemas.microsoft.com/office/drawing/2014/main" id="{979BB2A7-FA8D-49C6-8A5D-876B971C2D62}"/>
              </a:ext>
            </a:extLst>
          </p:cNvPr>
          <p:cNvSpPr>
            <a:spLocks noGrp="1"/>
          </p:cNvSpPr>
          <p:nvPr>
            <p:ph type="sldNum" sz="quarter" idx="12"/>
          </p:nvPr>
        </p:nvSpPr>
        <p:spPr/>
        <p:txBody>
          <a:bodyPr/>
          <a:lstStyle/>
          <a:p>
            <a:fld id="{48BF32D8-1DE8-449E-9DAA-0E19DCA81A04}" type="slidenum">
              <a:rPr lang="en-US" altLang="en-US" smtClean="0"/>
              <a:pPr/>
              <a:t>165</a:t>
            </a:fld>
            <a:endParaRPr lang="en-US" altLang="en-US"/>
          </a:p>
        </p:txBody>
      </p:sp>
    </p:spTree>
    <p:extLst>
      <p:ext uri="{BB962C8B-B14F-4D97-AF65-F5344CB8AC3E}">
        <p14:creationId xmlns:p14="http://schemas.microsoft.com/office/powerpoint/2010/main" val="60811927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6E77F3-E578-404D-B9AE-B646E4B6AC65}"/>
              </a:ext>
            </a:extLst>
          </p:cNvPr>
          <p:cNvSpPr>
            <a:spLocks noGrp="1"/>
          </p:cNvSpPr>
          <p:nvPr>
            <p:ph type="title"/>
          </p:nvPr>
        </p:nvSpPr>
        <p:spPr/>
        <p:txBody>
          <a:bodyPr/>
          <a:lstStyle/>
          <a:p>
            <a:r>
              <a:rPr lang="pt-BR" dirty="0"/>
              <a:t>Configuração porta-comum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2685F86-7262-45AE-817E-A4FECAF6478D}"/>
                  </a:ext>
                </a:extLst>
              </p:cNvPr>
              <p:cNvSpPr>
                <a:spLocks noGrp="1"/>
              </p:cNvSpPr>
              <p:nvPr>
                <p:ph idx="1"/>
              </p:nvPr>
            </p:nvSpPr>
            <p:spPr>
              <a:xfrm>
                <a:off x="838199" y="1825625"/>
                <a:ext cx="11032957" cy="4783898"/>
              </a:xfrm>
            </p:spPr>
            <p:txBody>
              <a:bodyPr>
                <a:normAutofit fontScale="92500"/>
              </a:bodyPr>
              <a:lstStyle/>
              <a:p>
                <a:r>
                  <a:rPr lang="pt-BR" dirty="0"/>
                  <a:t>Para elaborar a equação de sua reta de polarização é necessário encontrar, pelo menos, dois pontos.</a:t>
                </a:r>
              </a:p>
              <a:p>
                <a:r>
                  <a:rPr lang="pt-BR" dirty="0"/>
                  <a:t>Aplicando-se a condição de I</a:t>
                </a:r>
                <a:r>
                  <a:rPr lang="pt-BR" baseline="-25000" dirty="0"/>
                  <a:t>D</a:t>
                </a:r>
                <a:r>
                  <a:rPr lang="pt-BR" dirty="0"/>
                  <a:t> = 0 </a:t>
                </a:r>
                <a:r>
                  <a:rPr lang="pt-BR" dirty="0" err="1"/>
                  <a:t>mA</a:t>
                </a:r>
                <a:r>
                  <a:rPr lang="pt-BR" dirty="0"/>
                  <a:t>, resultará:</a:t>
                </a:r>
              </a:p>
              <a:p>
                <a:pPr marL="0" indent="0">
                  <a:buNone/>
                </a:pPr>
                <a14:m>
                  <m:oMathPara xmlns:m="http://schemas.openxmlformats.org/officeDocument/2006/math">
                    <m:oMathParaPr>
                      <m:jc m:val="centerGroup"/>
                    </m:oMathParaPr>
                    <m:oMath xmlns:m="http://schemas.openxmlformats.org/officeDocument/2006/math">
                      <m:r>
                        <a:rPr lang="pt-BR" i="1">
                          <a:latin typeface="Cambria Math" panose="02040503050406030204" pitchFamily="18" charset="0"/>
                        </a:rPr>
                        <m:t>𝑉</m:t>
                      </m:r>
                      <m:r>
                        <a:rPr lang="pt-BR" i="1" baseline="-25000">
                          <a:latin typeface="Cambria Math" panose="02040503050406030204" pitchFamily="18" charset="0"/>
                        </a:rPr>
                        <m:t>𝐺𝑆</m:t>
                      </m:r>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𝑉</m:t>
                          </m:r>
                        </m:e>
                        <m:sub>
                          <m:r>
                            <a:rPr lang="pt-BR" i="1">
                              <a:latin typeface="Cambria Math" panose="02040503050406030204" pitchFamily="18" charset="0"/>
                            </a:rPr>
                            <m:t>𝑆𝑆</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𝐼</m:t>
                          </m:r>
                        </m:e>
                        <m:sub>
                          <m:r>
                            <a:rPr lang="pt-BR" b="0" i="1" smtClean="0">
                              <a:latin typeface="Cambria Math" panose="02040503050406030204" pitchFamily="18" charset="0"/>
                            </a:rPr>
                            <m:t>𝐷</m:t>
                          </m:r>
                        </m:sub>
                      </m:sSub>
                      <m:sSub>
                        <m:sSubPr>
                          <m:ctrlPr>
                            <a:rPr lang="pt-BR" i="1">
                              <a:latin typeface="Cambria Math" panose="02040503050406030204" pitchFamily="18" charset="0"/>
                            </a:rPr>
                          </m:ctrlPr>
                        </m:sSubPr>
                        <m:e>
                          <m:r>
                            <a:rPr lang="pt-BR" i="1">
                              <a:latin typeface="Cambria Math" panose="02040503050406030204" pitchFamily="18" charset="0"/>
                            </a:rPr>
                            <m:t>𝑅</m:t>
                          </m:r>
                        </m:e>
                        <m:sub>
                          <m:r>
                            <a:rPr lang="pt-BR" i="1">
                              <a:latin typeface="Cambria Math" panose="02040503050406030204" pitchFamily="18" charset="0"/>
                            </a:rPr>
                            <m:t>𝑆</m:t>
                          </m:r>
                        </m:sub>
                      </m:sSub>
                    </m:oMath>
                  </m:oMathPara>
                </a14:m>
                <a:endParaRPr lang="pt-BR" baseline="-25000" dirty="0">
                  <a:solidFill>
                    <a:schemeClr val="tx1"/>
                  </a:solidFill>
                </a:endParaRPr>
              </a:p>
              <a:p>
                <a:pPr marL="0" indent="0">
                  <a:buNone/>
                </a:pPr>
                <a14:m>
                  <m:oMathPara xmlns:m="http://schemas.openxmlformats.org/officeDocument/2006/math">
                    <m:oMathParaPr>
                      <m:jc m:val="centerGroup"/>
                    </m:oMathParaPr>
                    <m:oMath xmlns:m="http://schemas.openxmlformats.org/officeDocument/2006/math">
                      <m:r>
                        <a:rPr lang="pt-BR" i="1">
                          <a:solidFill>
                            <a:schemeClr val="tx1"/>
                          </a:solidFill>
                          <a:latin typeface="Cambria Math" panose="02040503050406030204" pitchFamily="18" charset="0"/>
                        </a:rPr>
                        <m:t>𝑉</m:t>
                      </m:r>
                      <m:r>
                        <a:rPr lang="pt-BR" i="1" baseline="-25000">
                          <a:solidFill>
                            <a:schemeClr val="tx1"/>
                          </a:solidFill>
                          <a:latin typeface="Cambria Math" panose="02040503050406030204" pitchFamily="18" charset="0"/>
                        </a:rPr>
                        <m:t>𝐺𝑆</m:t>
                      </m:r>
                      <m:r>
                        <a:rPr lang="pt-BR" i="1">
                          <a:solidFill>
                            <a:schemeClr val="tx1"/>
                          </a:solidFill>
                          <a:latin typeface="Cambria Math" panose="02040503050406030204" pitchFamily="18" charset="0"/>
                        </a:rPr>
                        <m:t>=</m:t>
                      </m:r>
                      <m:sSub>
                        <m:sSubPr>
                          <m:ctrlPr>
                            <a:rPr lang="pt-BR" i="1" smtClean="0">
                              <a:solidFill>
                                <a:schemeClr val="tx1"/>
                              </a:solidFill>
                              <a:latin typeface="Cambria Math" panose="02040503050406030204" pitchFamily="18" charset="0"/>
                            </a:rPr>
                          </m:ctrlPr>
                        </m:sSubPr>
                        <m:e>
                          <m:r>
                            <a:rPr lang="pt-BR" b="0" i="1" smtClean="0">
                              <a:solidFill>
                                <a:schemeClr val="tx1"/>
                              </a:solidFill>
                              <a:latin typeface="Cambria Math" panose="02040503050406030204" pitchFamily="18" charset="0"/>
                            </a:rPr>
                            <m:t>𝑉</m:t>
                          </m:r>
                        </m:e>
                        <m:sub>
                          <m:r>
                            <a:rPr lang="pt-BR" b="0" i="1" smtClean="0">
                              <a:solidFill>
                                <a:schemeClr val="tx1"/>
                              </a:solidFill>
                              <a:latin typeface="Cambria Math" panose="02040503050406030204" pitchFamily="18" charset="0"/>
                            </a:rPr>
                            <m:t>𝑆𝑆</m:t>
                          </m:r>
                        </m:sub>
                      </m:sSub>
                      <m:r>
                        <a:rPr lang="pt-BR" i="1">
                          <a:solidFill>
                            <a:schemeClr val="tx1"/>
                          </a:solidFill>
                          <a:latin typeface="Cambria Math" panose="02040503050406030204" pitchFamily="18" charset="0"/>
                        </a:rPr>
                        <m:t>−</m:t>
                      </m:r>
                      <m:d>
                        <m:dPr>
                          <m:ctrlPr>
                            <a:rPr lang="pt-BR" b="0" i="1" smtClean="0">
                              <a:solidFill>
                                <a:schemeClr val="tx1"/>
                              </a:solidFill>
                              <a:latin typeface="Cambria Math" panose="02040503050406030204" pitchFamily="18" charset="0"/>
                            </a:rPr>
                          </m:ctrlPr>
                        </m:dPr>
                        <m:e>
                          <m:r>
                            <a:rPr lang="pt-BR" b="0" i="1" smtClean="0">
                              <a:solidFill>
                                <a:schemeClr val="tx1"/>
                              </a:solidFill>
                              <a:latin typeface="Cambria Math" panose="02040503050406030204" pitchFamily="18" charset="0"/>
                            </a:rPr>
                            <m:t>0</m:t>
                          </m:r>
                        </m:e>
                      </m:d>
                      <m:r>
                        <a:rPr lang="pt-BR" i="1">
                          <a:solidFill>
                            <a:schemeClr val="tx1"/>
                          </a:solidFill>
                          <a:latin typeface="Cambria Math" panose="02040503050406030204" pitchFamily="18" charset="0"/>
                        </a:rPr>
                        <m:t>𝑅</m:t>
                      </m:r>
                      <m:r>
                        <a:rPr lang="pt-BR" i="1" baseline="-25000">
                          <a:solidFill>
                            <a:schemeClr val="tx1"/>
                          </a:solidFill>
                          <a:latin typeface="Cambria Math" panose="02040503050406030204" pitchFamily="18" charset="0"/>
                        </a:rPr>
                        <m:t>𝑆</m:t>
                      </m:r>
                    </m:oMath>
                  </m:oMathPara>
                </a14:m>
                <a:endParaRPr lang="pt-BR" baseline="-25000" dirty="0">
                  <a:solidFill>
                    <a:schemeClr val="tx1"/>
                  </a:solidFill>
                </a:endParaRPr>
              </a:p>
              <a:p>
                <a:pPr marL="0" indent="0">
                  <a:buNone/>
                </a:pPr>
                <a14:m>
                  <m:oMathPara xmlns:m="http://schemas.openxmlformats.org/officeDocument/2006/math">
                    <m:oMathParaPr>
                      <m:jc m:val="centerGroup"/>
                    </m:oMathParaPr>
                    <m:oMath xmlns:m="http://schemas.openxmlformats.org/officeDocument/2006/math">
                      <m:r>
                        <a:rPr lang="pt-BR" i="1">
                          <a:solidFill>
                            <a:srgbClr val="FF0000"/>
                          </a:solidFill>
                          <a:latin typeface="Cambria Math" panose="02040503050406030204" pitchFamily="18" charset="0"/>
                        </a:rPr>
                        <m:t>𝑉</m:t>
                      </m:r>
                      <m:r>
                        <a:rPr lang="pt-BR" i="1" baseline="-25000">
                          <a:solidFill>
                            <a:srgbClr val="FF0000"/>
                          </a:solidFill>
                          <a:latin typeface="Cambria Math" panose="02040503050406030204" pitchFamily="18" charset="0"/>
                        </a:rPr>
                        <m:t>𝐺𝑆</m:t>
                      </m:r>
                      <m:r>
                        <a:rPr lang="pt-BR" i="1">
                          <a:solidFill>
                            <a:srgbClr val="FF0000"/>
                          </a:solidFill>
                          <a:latin typeface="Cambria Math" panose="02040503050406030204" pitchFamily="18" charset="0"/>
                        </a:rPr>
                        <m:t>=</m:t>
                      </m:r>
                      <m:d>
                        <m:dPr>
                          <m:begChr m:val=""/>
                          <m:endChr m:val="|"/>
                          <m:ctrlPr>
                            <a:rPr lang="pt-BR" i="1" smtClean="0">
                              <a:solidFill>
                                <a:srgbClr val="FF0000"/>
                              </a:solidFill>
                              <a:latin typeface="Cambria Math" panose="02040503050406030204" pitchFamily="18" charset="0"/>
                            </a:rPr>
                          </m:ctrlPr>
                        </m:dPr>
                        <m:e>
                          <m:r>
                            <a:rPr lang="pt-BR" i="1">
                              <a:solidFill>
                                <a:srgbClr val="FF0000"/>
                              </a:solidFill>
                              <a:latin typeface="Cambria Math" panose="02040503050406030204" pitchFamily="18" charset="0"/>
                            </a:rPr>
                            <m:t>𝑉</m:t>
                          </m:r>
                          <m:r>
                            <a:rPr lang="pt-BR" i="1" baseline="-25000">
                              <a:solidFill>
                                <a:srgbClr val="FF0000"/>
                              </a:solidFill>
                              <a:latin typeface="Cambria Math" panose="02040503050406030204" pitchFamily="18" charset="0"/>
                            </a:rPr>
                            <m:t>𝑆𝑆</m:t>
                          </m:r>
                        </m:e>
                      </m:d>
                      <m:r>
                        <a:rPr lang="pt-BR" b="0" i="1" baseline="-25000" smtClean="0">
                          <a:solidFill>
                            <a:srgbClr val="FF0000"/>
                          </a:solidFill>
                          <a:latin typeface="Cambria Math" panose="02040503050406030204" pitchFamily="18" charset="0"/>
                        </a:rPr>
                        <m:t>𝐼𝐷</m:t>
                      </m:r>
                      <m:r>
                        <a:rPr lang="pt-BR" b="0" i="1" baseline="-25000" smtClean="0">
                          <a:solidFill>
                            <a:srgbClr val="FF0000"/>
                          </a:solidFill>
                          <a:latin typeface="Cambria Math" panose="02040503050406030204" pitchFamily="18" charset="0"/>
                        </a:rPr>
                        <m:t>=0</m:t>
                      </m:r>
                      <m:r>
                        <a:rPr lang="pt-BR" b="0" i="1" baseline="-25000" smtClean="0">
                          <a:solidFill>
                            <a:srgbClr val="FF0000"/>
                          </a:solidFill>
                          <a:latin typeface="Cambria Math" panose="02040503050406030204" pitchFamily="18" charset="0"/>
                        </a:rPr>
                        <m:t>𝑚𝐴</m:t>
                      </m:r>
                    </m:oMath>
                  </m:oMathPara>
                </a14:m>
                <a:endParaRPr lang="pt-BR" baseline="-25000" dirty="0">
                  <a:solidFill>
                    <a:srgbClr val="FF0000"/>
                  </a:solidFill>
                </a:endParaRPr>
              </a:p>
              <a:p>
                <a:pPr marL="0" indent="0">
                  <a:buNone/>
                </a:pPr>
                <a:r>
                  <a:rPr lang="pt-BR" dirty="0"/>
                  <a:t>Já para V</a:t>
                </a:r>
                <a:r>
                  <a:rPr lang="pt-BR" baseline="-25000" dirty="0"/>
                  <a:t>GS</a:t>
                </a:r>
                <a:r>
                  <a:rPr lang="pt-BR" dirty="0"/>
                  <a:t> = 0 V, teremos:</a:t>
                </a:r>
              </a:p>
              <a:p>
                <a:pPr marL="0" indent="0">
                  <a:buNone/>
                </a:pPr>
                <a14:m>
                  <m:oMathPara xmlns:m="http://schemas.openxmlformats.org/officeDocument/2006/math">
                    <m:oMathParaPr>
                      <m:jc m:val="centerGroup"/>
                    </m:oMathParaPr>
                    <m:oMath xmlns:m="http://schemas.openxmlformats.org/officeDocument/2006/math">
                      <m:r>
                        <a:rPr lang="pt-BR" b="0" i="1" smtClean="0">
                          <a:solidFill>
                            <a:schemeClr val="tx1"/>
                          </a:solidFill>
                          <a:latin typeface="Cambria Math" panose="02040503050406030204" pitchFamily="18" charset="0"/>
                        </a:rPr>
                        <m:t>0</m:t>
                      </m:r>
                      <m:r>
                        <a:rPr lang="pt-BR" i="1">
                          <a:solidFill>
                            <a:schemeClr val="tx1"/>
                          </a:solidFill>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𝑉</m:t>
                          </m:r>
                        </m:e>
                        <m:sub>
                          <m:r>
                            <a:rPr lang="pt-BR" i="1">
                              <a:latin typeface="Cambria Math" panose="02040503050406030204" pitchFamily="18" charset="0"/>
                            </a:rPr>
                            <m:t>𝑆𝑆</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𝐼</m:t>
                          </m:r>
                        </m:e>
                        <m:sub>
                          <m:r>
                            <a:rPr lang="pt-BR" i="1">
                              <a:latin typeface="Cambria Math" panose="02040503050406030204" pitchFamily="18" charset="0"/>
                            </a:rPr>
                            <m:t>𝐷</m:t>
                          </m:r>
                        </m:sub>
                      </m:sSub>
                      <m:sSub>
                        <m:sSubPr>
                          <m:ctrlPr>
                            <a:rPr lang="pt-BR" i="1">
                              <a:latin typeface="Cambria Math" panose="02040503050406030204" pitchFamily="18" charset="0"/>
                            </a:rPr>
                          </m:ctrlPr>
                        </m:sSubPr>
                        <m:e>
                          <m:r>
                            <a:rPr lang="pt-BR" i="1">
                              <a:latin typeface="Cambria Math" panose="02040503050406030204" pitchFamily="18" charset="0"/>
                            </a:rPr>
                            <m:t>𝑅</m:t>
                          </m:r>
                        </m:e>
                        <m:sub>
                          <m:r>
                            <a:rPr lang="pt-BR" i="1">
                              <a:latin typeface="Cambria Math" panose="02040503050406030204" pitchFamily="18" charset="0"/>
                            </a:rPr>
                            <m:t>𝑆</m:t>
                          </m:r>
                        </m:sub>
                      </m:sSub>
                    </m:oMath>
                  </m:oMathPara>
                </a14:m>
                <a:endParaRPr lang="pt-BR" baseline="-25000" dirty="0">
                  <a:solidFill>
                    <a:schemeClr val="tx1"/>
                  </a:solidFill>
                </a:endParaRPr>
              </a:p>
              <a:p>
                <a:pPr marL="0" indent="0">
                  <a:buNone/>
                </a:pPr>
                <a14:m>
                  <m:oMathPara xmlns:m="http://schemas.openxmlformats.org/officeDocument/2006/math">
                    <m:oMathParaPr>
                      <m:jc m:val="centerGroup"/>
                    </m:oMathParaPr>
                    <m:oMath xmlns:m="http://schemas.openxmlformats.org/officeDocument/2006/math">
                      <m:sSub>
                        <m:sSubPr>
                          <m:ctrlPr>
                            <a:rPr lang="pt-BR" i="1" smtClean="0">
                              <a:solidFill>
                                <a:srgbClr val="FF0000"/>
                              </a:solidFill>
                              <a:latin typeface="Cambria Math" panose="02040503050406030204" pitchFamily="18" charset="0"/>
                            </a:rPr>
                          </m:ctrlPr>
                        </m:sSubPr>
                        <m:e>
                          <m:r>
                            <a:rPr lang="pt-BR" b="0" i="1" smtClean="0">
                              <a:solidFill>
                                <a:srgbClr val="FF0000"/>
                              </a:solidFill>
                              <a:latin typeface="Cambria Math" panose="02040503050406030204" pitchFamily="18" charset="0"/>
                            </a:rPr>
                            <m:t>𝐼</m:t>
                          </m:r>
                        </m:e>
                        <m:sub>
                          <m:r>
                            <a:rPr lang="pt-BR" b="0" i="1" smtClean="0">
                              <a:solidFill>
                                <a:srgbClr val="FF0000"/>
                              </a:solidFill>
                              <a:latin typeface="Cambria Math" panose="02040503050406030204" pitchFamily="18" charset="0"/>
                            </a:rPr>
                            <m:t>𝐷</m:t>
                          </m:r>
                        </m:sub>
                      </m:sSub>
                      <m:r>
                        <a:rPr lang="pt-BR" b="0" i="1" smtClean="0">
                          <a:solidFill>
                            <a:srgbClr val="FF0000"/>
                          </a:solidFill>
                          <a:latin typeface="Cambria Math" panose="02040503050406030204" pitchFamily="18" charset="0"/>
                        </a:rPr>
                        <m:t>=</m:t>
                      </m:r>
                      <m:sSub>
                        <m:sSubPr>
                          <m:ctrlPr>
                            <a:rPr lang="pt-BR" b="0" i="1" smtClean="0">
                              <a:solidFill>
                                <a:srgbClr val="FF0000"/>
                              </a:solidFill>
                              <a:latin typeface="Cambria Math" panose="02040503050406030204" pitchFamily="18" charset="0"/>
                            </a:rPr>
                          </m:ctrlPr>
                        </m:sSubPr>
                        <m:e>
                          <m:d>
                            <m:dPr>
                              <m:begChr m:val=""/>
                              <m:endChr m:val="|"/>
                              <m:ctrlPr>
                                <a:rPr lang="pt-BR" i="1">
                                  <a:solidFill>
                                    <a:srgbClr val="FF0000"/>
                                  </a:solidFill>
                                  <a:latin typeface="Cambria Math" panose="02040503050406030204" pitchFamily="18" charset="0"/>
                                </a:rPr>
                              </m:ctrlPr>
                            </m:dPr>
                            <m:e>
                              <m:f>
                                <m:fPr>
                                  <m:ctrlPr>
                                    <a:rPr lang="pt-BR" i="1">
                                      <a:solidFill>
                                        <a:srgbClr val="FF0000"/>
                                      </a:solidFill>
                                      <a:latin typeface="Cambria Math" panose="02040503050406030204" pitchFamily="18" charset="0"/>
                                    </a:rPr>
                                  </m:ctrlPr>
                                </m:fPr>
                                <m:num>
                                  <m:sSub>
                                    <m:sSubPr>
                                      <m:ctrlPr>
                                        <a:rPr lang="pt-BR" i="1">
                                          <a:solidFill>
                                            <a:srgbClr val="FF0000"/>
                                          </a:solidFill>
                                          <a:latin typeface="Cambria Math" panose="02040503050406030204" pitchFamily="18" charset="0"/>
                                        </a:rPr>
                                      </m:ctrlPr>
                                    </m:sSubPr>
                                    <m:e>
                                      <m:r>
                                        <a:rPr lang="pt-BR" i="1">
                                          <a:solidFill>
                                            <a:srgbClr val="FF0000"/>
                                          </a:solidFill>
                                          <a:latin typeface="Cambria Math" panose="02040503050406030204" pitchFamily="18" charset="0"/>
                                        </a:rPr>
                                        <m:t>𝑉</m:t>
                                      </m:r>
                                    </m:e>
                                    <m:sub>
                                      <m:r>
                                        <a:rPr lang="pt-BR" i="1">
                                          <a:solidFill>
                                            <a:srgbClr val="FF0000"/>
                                          </a:solidFill>
                                          <a:latin typeface="Cambria Math" panose="02040503050406030204" pitchFamily="18" charset="0"/>
                                        </a:rPr>
                                        <m:t>𝑆𝑆</m:t>
                                      </m:r>
                                    </m:sub>
                                  </m:sSub>
                                </m:num>
                                <m:den>
                                  <m:sSub>
                                    <m:sSubPr>
                                      <m:ctrlPr>
                                        <a:rPr lang="pt-BR" i="1">
                                          <a:solidFill>
                                            <a:srgbClr val="FF0000"/>
                                          </a:solidFill>
                                          <a:latin typeface="Cambria Math" panose="02040503050406030204" pitchFamily="18" charset="0"/>
                                        </a:rPr>
                                      </m:ctrlPr>
                                    </m:sSubPr>
                                    <m:e>
                                      <m:r>
                                        <a:rPr lang="pt-BR" i="1">
                                          <a:solidFill>
                                            <a:srgbClr val="FF0000"/>
                                          </a:solidFill>
                                          <a:latin typeface="Cambria Math" panose="02040503050406030204" pitchFamily="18" charset="0"/>
                                        </a:rPr>
                                        <m:t>𝑅</m:t>
                                      </m:r>
                                    </m:e>
                                    <m:sub>
                                      <m:r>
                                        <a:rPr lang="pt-BR" i="1">
                                          <a:solidFill>
                                            <a:srgbClr val="FF0000"/>
                                          </a:solidFill>
                                          <a:latin typeface="Cambria Math" panose="02040503050406030204" pitchFamily="18" charset="0"/>
                                        </a:rPr>
                                        <m:t>𝑆</m:t>
                                      </m:r>
                                    </m:sub>
                                  </m:sSub>
                                </m:den>
                              </m:f>
                            </m:e>
                          </m:d>
                        </m:e>
                        <m:sub>
                          <m:sSub>
                            <m:sSubPr>
                              <m:ctrlPr>
                                <a:rPr lang="pt-BR" b="0" i="1" smtClean="0">
                                  <a:solidFill>
                                    <a:srgbClr val="FF0000"/>
                                  </a:solidFill>
                                  <a:latin typeface="Cambria Math" panose="02040503050406030204" pitchFamily="18" charset="0"/>
                                </a:rPr>
                              </m:ctrlPr>
                            </m:sSubPr>
                            <m:e>
                              <m:r>
                                <a:rPr lang="pt-BR" b="0" i="1" smtClean="0">
                                  <a:solidFill>
                                    <a:srgbClr val="FF0000"/>
                                  </a:solidFill>
                                  <a:latin typeface="Cambria Math" panose="02040503050406030204" pitchFamily="18" charset="0"/>
                                </a:rPr>
                                <m:t>𝑉</m:t>
                              </m:r>
                            </m:e>
                            <m:sub>
                              <m:r>
                                <a:rPr lang="pt-BR" b="0" i="1" smtClean="0">
                                  <a:solidFill>
                                    <a:srgbClr val="FF0000"/>
                                  </a:solidFill>
                                  <a:latin typeface="Cambria Math" panose="02040503050406030204" pitchFamily="18" charset="0"/>
                                </a:rPr>
                                <m:t>𝐺𝑆</m:t>
                              </m:r>
                            </m:sub>
                          </m:sSub>
                          <m:r>
                            <a:rPr lang="pt-BR" b="0" i="1" smtClean="0">
                              <a:solidFill>
                                <a:srgbClr val="FF0000"/>
                              </a:solidFill>
                              <a:latin typeface="Cambria Math" panose="02040503050406030204" pitchFamily="18" charset="0"/>
                            </a:rPr>
                            <m:t>=0</m:t>
                          </m:r>
                          <m:r>
                            <a:rPr lang="pt-BR" b="0" i="1" smtClean="0">
                              <a:solidFill>
                                <a:srgbClr val="FF0000"/>
                              </a:solidFill>
                              <a:latin typeface="Cambria Math" panose="02040503050406030204" pitchFamily="18" charset="0"/>
                            </a:rPr>
                            <m:t>𝑉</m:t>
                          </m:r>
                        </m:sub>
                      </m:sSub>
                    </m:oMath>
                  </m:oMathPara>
                </a14:m>
                <a:endParaRPr lang="pt-BR" dirty="0">
                  <a:solidFill>
                    <a:srgbClr val="FF0000"/>
                  </a:solidFill>
                </a:endParaRPr>
              </a:p>
              <a:p>
                <a:pPr marL="0" indent="0">
                  <a:buNone/>
                </a:pPr>
                <a:endParaRPr lang="pt-BR" baseline="-25000" dirty="0">
                  <a:solidFill>
                    <a:srgbClr val="FF0000"/>
                  </a:solidFill>
                </a:endParaRPr>
              </a:p>
              <a:p>
                <a:pPr marL="0" indent="0">
                  <a:buNone/>
                </a:pPr>
                <a:endParaRPr lang="pt-BR" baseline="-25000" dirty="0">
                  <a:solidFill>
                    <a:srgbClr val="FF0000"/>
                  </a:solidFill>
                </a:endParaRPr>
              </a:p>
              <a:p>
                <a:pPr marL="0" indent="0">
                  <a:buNone/>
                </a:pPr>
                <a:endParaRPr lang="pt-BR" dirty="0"/>
              </a:p>
              <a:p>
                <a:endParaRPr lang="pt-BR" dirty="0"/>
              </a:p>
            </p:txBody>
          </p:sp>
        </mc:Choice>
        <mc:Fallback xmlns="">
          <p:sp>
            <p:nvSpPr>
              <p:cNvPr id="3" name="Content Placeholder 2">
                <a:extLst>
                  <a:ext uri="{FF2B5EF4-FFF2-40B4-BE49-F238E27FC236}">
                    <a16:creationId xmlns:a16="http://schemas.microsoft.com/office/drawing/2014/main" id="{F2685F86-7262-45AE-817E-A4FECAF6478D}"/>
                  </a:ext>
                </a:extLst>
              </p:cNvPr>
              <p:cNvSpPr>
                <a:spLocks noGrp="1" noRot="1" noChangeAspect="1" noMove="1" noResize="1" noEditPoints="1" noAdjustHandles="1" noChangeArrowheads="1" noChangeShapeType="1" noTextEdit="1"/>
              </p:cNvSpPr>
              <p:nvPr>
                <p:ph idx="1"/>
              </p:nvPr>
            </p:nvSpPr>
            <p:spPr>
              <a:xfrm>
                <a:off x="838199" y="1825625"/>
                <a:ext cx="11032957" cy="4783898"/>
              </a:xfrm>
              <a:blipFill>
                <a:blip r:embed="rId2"/>
                <a:stretch>
                  <a:fillRect l="-829" t="-510"/>
                </a:stretch>
              </a:blipFill>
            </p:spPr>
            <p:txBody>
              <a:bodyPr/>
              <a:lstStyle/>
              <a:p>
                <a:r>
                  <a:rPr lang="pt-BR">
                    <a:noFill/>
                  </a:rPr>
                  <a:t> </a:t>
                </a:r>
              </a:p>
            </p:txBody>
          </p:sp>
        </mc:Fallback>
      </mc:AlternateContent>
      <p:sp>
        <p:nvSpPr>
          <p:cNvPr id="5" name="Footer Placeholder 4">
            <a:extLst>
              <a:ext uri="{FF2B5EF4-FFF2-40B4-BE49-F238E27FC236}">
                <a16:creationId xmlns:a16="http://schemas.microsoft.com/office/drawing/2014/main" id="{898FC8CF-3E36-4597-957D-14656D50DE23}"/>
              </a:ext>
            </a:extLst>
          </p:cNvPr>
          <p:cNvSpPr>
            <a:spLocks noGrp="1"/>
          </p:cNvSpPr>
          <p:nvPr>
            <p:ph type="ftr" sz="quarter" idx="11"/>
          </p:nvPr>
        </p:nvSpPr>
        <p:spPr/>
        <p:txBody>
          <a:bodyPr/>
          <a:lstStyle/>
          <a:p>
            <a:r>
              <a:rPr lang="en-US" altLang="en-US"/>
              <a:t>Prof. Elyr Teixeira</a:t>
            </a:r>
            <a:endParaRPr lang="en-US" altLang="en-US" dirty="0"/>
          </a:p>
        </p:txBody>
      </p:sp>
      <p:sp>
        <p:nvSpPr>
          <p:cNvPr id="6" name="Slide Number Placeholder 5">
            <a:extLst>
              <a:ext uri="{FF2B5EF4-FFF2-40B4-BE49-F238E27FC236}">
                <a16:creationId xmlns:a16="http://schemas.microsoft.com/office/drawing/2014/main" id="{979BB2A7-FA8D-49C6-8A5D-876B971C2D62}"/>
              </a:ext>
            </a:extLst>
          </p:cNvPr>
          <p:cNvSpPr>
            <a:spLocks noGrp="1"/>
          </p:cNvSpPr>
          <p:nvPr>
            <p:ph type="sldNum" sz="quarter" idx="12"/>
          </p:nvPr>
        </p:nvSpPr>
        <p:spPr/>
        <p:txBody>
          <a:bodyPr/>
          <a:lstStyle/>
          <a:p>
            <a:fld id="{48BF32D8-1DE8-449E-9DAA-0E19DCA81A04}" type="slidenum">
              <a:rPr lang="en-US" altLang="en-US" smtClean="0"/>
              <a:pPr/>
              <a:t>166</a:t>
            </a:fld>
            <a:endParaRPr lang="en-US" altLang="en-US"/>
          </a:p>
        </p:txBody>
      </p:sp>
    </p:spTree>
    <p:extLst>
      <p:ext uri="{BB962C8B-B14F-4D97-AF65-F5344CB8AC3E}">
        <p14:creationId xmlns:p14="http://schemas.microsoft.com/office/powerpoint/2010/main" val="2602125823"/>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8A967BAD-E861-4179-943B-2A82C32A2C8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48611"/>
          <a:stretch/>
        </p:blipFill>
        <p:spPr bwMode="auto">
          <a:xfrm>
            <a:off x="6515100" y="1322550"/>
            <a:ext cx="5595729" cy="54019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a:extLst>
              <a:ext uri="{FF2B5EF4-FFF2-40B4-BE49-F238E27FC236}">
                <a16:creationId xmlns:a16="http://schemas.microsoft.com/office/drawing/2014/main" id="{A76E77F3-E578-404D-B9AE-B646E4B6AC65}"/>
              </a:ext>
            </a:extLst>
          </p:cNvPr>
          <p:cNvSpPr>
            <a:spLocks noGrp="1"/>
          </p:cNvSpPr>
          <p:nvPr>
            <p:ph type="title"/>
          </p:nvPr>
        </p:nvSpPr>
        <p:spPr/>
        <p:txBody>
          <a:bodyPr/>
          <a:lstStyle/>
          <a:p>
            <a:r>
              <a:rPr lang="pt-BR" dirty="0"/>
              <a:t>Configuração porta-comum</a:t>
            </a:r>
          </a:p>
        </p:txBody>
      </p:sp>
      <p:sp>
        <p:nvSpPr>
          <p:cNvPr id="3" name="Content Placeholder 2">
            <a:extLst>
              <a:ext uri="{FF2B5EF4-FFF2-40B4-BE49-F238E27FC236}">
                <a16:creationId xmlns:a16="http://schemas.microsoft.com/office/drawing/2014/main" id="{F2685F86-7262-45AE-817E-A4FECAF6478D}"/>
              </a:ext>
            </a:extLst>
          </p:cNvPr>
          <p:cNvSpPr>
            <a:spLocks noGrp="1"/>
          </p:cNvSpPr>
          <p:nvPr>
            <p:ph sz="half" idx="1"/>
          </p:nvPr>
        </p:nvSpPr>
        <p:spPr>
          <a:xfrm>
            <a:off x="838200" y="1825625"/>
            <a:ext cx="6367670" cy="4351338"/>
          </a:xfrm>
        </p:spPr>
        <p:txBody>
          <a:bodyPr/>
          <a:lstStyle/>
          <a:p>
            <a:r>
              <a:rPr lang="pt-BR" dirty="0"/>
              <a:t>A reta de carga calculada nas equações até agora, definem a interseção com a curva de transferência da figura ao lado.</a:t>
            </a:r>
          </a:p>
        </p:txBody>
      </p:sp>
      <p:sp>
        <p:nvSpPr>
          <p:cNvPr id="5" name="Footer Placeholder 4">
            <a:extLst>
              <a:ext uri="{FF2B5EF4-FFF2-40B4-BE49-F238E27FC236}">
                <a16:creationId xmlns:a16="http://schemas.microsoft.com/office/drawing/2014/main" id="{898FC8CF-3E36-4597-957D-14656D50DE23}"/>
              </a:ext>
            </a:extLst>
          </p:cNvPr>
          <p:cNvSpPr>
            <a:spLocks noGrp="1"/>
          </p:cNvSpPr>
          <p:nvPr>
            <p:ph type="ftr" sz="quarter" idx="11"/>
          </p:nvPr>
        </p:nvSpPr>
        <p:spPr/>
        <p:txBody>
          <a:bodyPr/>
          <a:lstStyle/>
          <a:p>
            <a:r>
              <a:rPr lang="en-US" altLang="en-US"/>
              <a:t>Prof. Elyr Teixeira</a:t>
            </a:r>
            <a:endParaRPr lang="en-US" altLang="en-US" dirty="0"/>
          </a:p>
        </p:txBody>
      </p:sp>
      <p:sp>
        <p:nvSpPr>
          <p:cNvPr id="6" name="Slide Number Placeholder 5">
            <a:extLst>
              <a:ext uri="{FF2B5EF4-FFF2-40B4-BE49-F238E27FC236}">
                <a16:creationId xmlns:a16="http://schemas.microsoft.com/office/drawing/2014/main" id="{979BB2A7-FA8D-49C6-8A5D-876B971C2D62}"/>
              </a:ext>
            </a:extLst>
          </p:cNvPr>
          <p:cNvSpPr>
            <a:spLocks noGrp="1"/>
          </p:cNvSpPr>
          <p:nvPr>
            <p:ph type="sldNum" sz="quarter" idx="12"/>
          </p:nvPr>
        </p:nvSpPr>
        <p:spPr/>
        <p:txBody>
          <a:bodyPr/>
          <a:lstStyle/>
          <a:p>
            <a:fld id="{48BF32D8-1DE8-449E-9DAA-0E19DCA81A04}" type="slidenum">
              <a:rPr lang="en-US" altLang="en-US" smtClean="0"/>
              <a:pPr/>
              <a:t>167</a:t>
            </a:fld>
            <a:endParaRPr lang="en-US" altLang="en-US"/>
          </a:p>
        </p:txBody>
      </p:sp>
    </p:spTree>
    <p:extLst>
      <p:ext uri="{BB962C8B-B14F-4D97-AF65-F5344CB8AC3E}">
        <p14:creationId xmlns:p14="http://schemas.microsoft.com/office/powerpoint/2010/main" val="449505059"/>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a:extLst>
              <a:ext uri="{FF2B5EF4-FFF2-40B4-BE49-F238E27FC236}">
                <a16:creationId xmlns:a16="http://schemas.microsoft.com/office/drawing/2014/main" id="{24B31348-99F1-4ED7-B793-433E62BEB0C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58954" b="22377"/>
          <a:stretch/>
        </p:blipFill>
        <p:spPr bwMode="auto">
          <a:xfrm>
            <a:off x="6515100" y="1825625"/>
            <a:ext cx="5181599" cy="475022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a:extLst>
              <a:ext uri="{FF2B5EF4-FFF2-40B4-BE49-F238E27FC236}">
                <a16:creationId xmlns:a16="http://schemas.microsoft.com/office/drawing/2014/main" id="{A76E77F3-E578-404D-B9AE-B646E4B6AC65}"/>
              </a:ext>
            </a:extLst>
          </p:cNvPr>
          <p:cNvSpPr>
            <a:spLocks noGrp="1"/>
          </p:cNvSpPr>
          <p:nvPr>
            <p:ph type="title"/>
          </p:nvPr>
        </p:nvSpPr>
        <p:spPr/>
        <p:txBody>
          <a:bodyPr/>
          <a:lstStyle/>
          <a:p>
            <a:r>
              <a:rPr lang="pt-BR" dirty="0"/>
              <a:t>Configuração porta-comum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2685F86-7262-45AE-817E-A4FECAF6478D}"/>
                  </a:ext>
                </a:extLst>
              </p:cNvPr>
              <p:cNvSpPr>
                <a:spLocks noGrp="1"/>
              </p:cNvSpPr>
              <p:nvPr>
                <p:ph sz="half" idx="1"/>
              </p:nvPr>
            </p:nvSpPr>
            <p:spPr>
              <a:xfrm>
                <a:off x="838200" y="1825625"/>
                <a:ext cx="6387548" cy="4351338"/>
              </a:xfrm>
            </p:spPr>
            <p:txBody>
              <a:bodyPr/>
              <a:lstStyle/>
              <a:p>
                <a:r>
                  <a:rPr lang="pt-BR" dirty="0"/>
                  <a:t>A aplicação da Lei das Tensões de </a:t>
                </a:r>
                <a:r>
                  <a:rPr lang="pt-BR" dirty="0" err="1"/>
                  <a:t>Kirchhoff</a:t>
                </a:r>
                <a:r>
                  <a:rPr lang="pt-BR" dirty="0"/>
                  <a:t> resulta em:</a:t>
                </a:r>
              </a:p>
              <a:p>
                <a:pPr marL="0" indent="0">
                  <a:buNone/>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m:t>
                          </m:r>
                          <m:r>
                            <a:rPr lang="pt-BR" b="0" i="1" smtClean="0">
                              <a:latin typeface="Cambria Math" panose="02040503050406030204" pitchFamily="18" charset="0"/>
                            </a:rPr>
                            <m:t>𝑉</m:t>
                          </m:r>
                        </m:e>
                        <m:sub>
                          <m:r>
                            <a:rPr lang="pt-BR" b="0" i="1" smtClean="0">
                              <a:latin typeface="Cambria Math" panose="02040503050406030204" pitchFamily="18" charset="0"/>
                            </a:rPr>
                            <m:t>𝐷𝐷</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𝐼</m:t>
                          </m:r>
                        </m:e>
                        <m:sub>
                          <m:r>
                            <a:rPr lang="pt-BR" b="0" i="1" smtClean="0">
                              <a:latin typeface="Cambria Math" panose="02040503050406030204" pitchFamily="18" charset="0"/>
                            </a:rPr>
                            <m:t>𝐷</m:t>
                          </m:r>
                        </m:sub>
                      </m:sSub>
                      <m:sSub>
                        <m:sSubPr>
                          <m:ctrlPr>
                            <a:rPr lang="pt-BR" i="1">
                              <a:latin typeface="Cambria Math" panose="02040503050406030204" pitchFamily="18" charset="0"/>
                            </a:rPr>
                          </m:ctrlPr>
                        </m:sSubPr>
                        <m:e>
                          <m:r>
                            <a:rPr lang="pt-BR" b="0" i="1" smtClean="0">
                              <a:latin typeface="Cambria Math" panose="02040503050406030204" pitchFamily="18" charset="0"/>
                            </a:rPr>
                            <m:t>𝑅</m:t>
                          </m:r>
                        </m:e>
                        <m:sub>
                          <m:r>
                            <a:rPr lang="pt-BR" b="0" i="1" smtClean="0">
                              <a:latin typeface="Cambria Math" panose="02040503050406030204" pitchFamily="18" charset="0"/>
                            </a:rPr>
                            <m:t>𝐷</m:t>
                          </m:r>
                        </m:sub>
                      </m:sSub>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𝐷𝑆</m:t>
                          </m:r>
                        </m:sub>
                      </m:sSub>
                      <m:r>
                        <a:rPr lang="pt-BR" b="0" i="0" smtClean="0">
                          <a:latin typeface="Cambria Math" panose="02040503050406030204" pitchFamily="18" charset="0"/>
                        </a:rPr>
                        <m:t>−</m:t>
                      </m:r>
                      <m:sSub>
                        <m:sSubPr>
                          <m:ctrlPr>
                            <a:rPr lang="pt-BR" i="1">
                              <a:latin typeface="Cambria Math" panose="02040503050406030204" pitchFamily="18" charset="0"/>
                            </a:rPr>
                          </m:ctrlPr>
                        </m:sSubPr>
                        <m:e>
                          <m:r>
                            <a:rPr lang="pt-BR" b="0" i="1" smtClean="0">
                              <a:latin typeface="Cambria Math" panose="02040503050406030204" pitchFamily="18" charset="0"/>
                            </a:rPr>
                            <m:t>𝐼</m:t>
                          </m:r>
                        </m:e>
                        <m:sub>
                          <m:r>
                            <a:rPr lang="pt-BR" b="0" i="1" smtClean="0">
                              <a:latin typeface="Cambria Math" panose="02040503050406030204" pitchFamily="18" charset="0"/>
                            </a:rPr>
                            <m:t>𝑆</m:t>
                          </m:r>
                        </m:sub>
                      </m:sSub>
                      <m:sSub>
                        <m:sSubPr>
                          <m:ctrlPr>
                            <a:rPr lang="pt-BR" i="1">
                              <a:latin typeface="Cambria Math" panose="02040503050406030204" pitchFamily="18" charset="0"/>
                            </a:rPr>
                          </m:ctrlPr>
                        </m:sSubPr>
                        <m:e>
                          <m:r>
                            <a:rPr lang="pt-BR" b="0" i="1" smtClean="0">
                              <a:latin typeface="Cambria Math" panose="02040503050406030204" pitchFamily="18" charset="0"/>
                            </a:rPr>
                            <m:t>𝑅</m:t>
                          </m:r>
                        </m:e>
                        <m:sub>
                          <m:r>
                            <a:rPr lang="pt-BR" b="0" i="1" smtClean="0">
                              <a:latin typeface="Cambria Math" panose="02040503050406030204" pitchFamily="18" charset="0"/>
                            </a:rPr>
                            <m:t>𝑆</m:t>
                          </m:r>
                        </m:sub>
                      </m:sSub>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𝑆𝑆</m:t>
                          </m:r>
                        </m:sub>
                      </m:sSub>
                      <m:r>
                        <a:rPr lang="pt-BR" b="0" i="1" smtClean="0">
                          <a:latin typeface="Cambria Math" panose="02040503050406030204" pitchFamily="18" charset="0"/>
                        </a:rPr>
                        <m:t>=0</m:t>
                      </m:r>
                    </m:oMath>
                  </m:oMathPara>
                </a14:m>
                <a:endParaRPr lang="pt-BR" b="0" dirty="0"/>
              </a:p>
              <a:p>
                <a:pPr marL="0" indent="0">
                  <a:buNone/>
                </a:pPr>
                <a:endParaRPr lang="pt-BR" dirty="0"/>
              </a:p>
              <a:p>
                <a:pPr marL="0" indent="0">
                  <a:buNone/>
                </a:pPr>
                <a:endParaRPr lang="pt-BR" dirty="0"/>
              </a:p>
            </p:txBody>
          </p:sp>
        </mc:Choice>
        <mc:Fallback xmlns="">
          <p:sp>
            <p:nvSpPr>
              <p:cNvPr id="3" name="Content Placeholder 2">
                <a:extLst>
                  <a:ext uri="{FF2B5EF4-FFF2-40B4-BE49-F238E27FC236}">
                    <a16:creationId xmlns:a16="http://schemas.microsoft.com/office/drawing/2014/main" id="{F2685F86-7262-45AE-817E-A4FECAF6478D}"/>
                  </a:ext>
                </a:extLst>
              </p:cNvPr>
              <p:cNvSpPr>
                <a:spLocks noGrp="1" noRot="1" noChangeAspect="1" noMove="1" noResize="1" noEditPoints="1" noAdjustHandles="1" noChangeArrowheads="1" noChangeShapeType="1" noTextEdit="1"/>
              </p:cNvSpPr>
              <p:nvPr>
                <p:ph sz="half" idx="1"/>
              </p:nvPr>
            </p:nvSpPr>
            <p:spPr>
              <a:xfrm>
                <a:off x="838200" y="1825625"/>
                <a:ext cx="6387548" cy="4351338"/>
              </a:xfrm>
              <a:blipFill>
                <a:blip r:embed="rId3"/>
                <a:stretch>
                  <a:fillRect l="-1528" t="-2101"/>
                </a:stretch>
              </a:blipFill>
            </p:spPr>
            <p:txBody>
              <a:bodyPr/>
              <a:lstStyle/>
              <a:p>
                <a:r>
                  <a:rPr lang="pt-BR">
                    <a:noFill/>
                  </a:rPr>
                  <a:t> </a:t>
                </a:r>
              </a:p>
            </p:txBody>
          </p:sp>
        </mc:Fallback>
      </mc:AlternateContent>
      <p:sp>
        <p:nvSpPr>
          <p:cNvPr id="5" name="Footer Placeholder 4">
            <a:extLst>
              <a:ext uri="{FF2B5EF4-FFF2-40B4-BE49-F238E27FC236}">
                <a16:creationId xmlns:a16="http://schemas.microsoft.com/office/drawing/2014/main" id="{898FC8CF-3E36-4597-957D-14656D50DE23}"/>
              </a:ext>
            </a:extLst>
          </p:cNvPr>
          <p:cNvSpPr>
            <a:spLocks noGrp="1"/>
          </p:cNvSpPr>
          <p:nvPr>
            <p:ph type="ftr" sz="quarter" idx="11"/>
          </p:nvPr>
        </p:nvSpPr>
        <p:spPr/>
        <p:txBody>
          <a:bodyPr/>
          <a:lstStyle/>
          <a:p>
            <a:r>
              <a:rPr lang="en-US" altLang="en-US"/>
              <a:t>Prof. Elyr Teixeira</a:t>
            </a:r>
            <a:endParaRPr lang="en-US" altLang="en-US" dirty="0"/>
          </a:p>
        </p:txBody>
      </p:sp>
      <p:sp>
        <p:nvSpPr>
          <p:cNvPr id="6" name="Slide Number Placeholder 5">
            <a:extLst>
              <a:ext uri="{FF2B5EF4-FFF2-40B4-BE49-F238E27FC236}">
                <a16:creationId xmlns:a16="http://schemas.microsoft.com/office/drawing/2014/main" id="{979BB2A7-FA8D-49C6-8A5D-876B971C2D62}"/>
              </a:ext>
            </a:extLst>
          </p:cNvPr>
          <p:cNvSpPr>
            <a:spLocks noGrp="1"/>
          </p:cNvSpPr>
          <p:nvPr>
            <p:ph type="sldNum" sz="quarter" idx="12"/>
          </p:nvPr>
        </p:nvSpPr>
        <p:spPr/>
        <p:txBody>
          <a:bodyPr/>
          <a:lstStyle/>
          <a:p>
            <a:fld id="{48BF32D8-1DE8-449E-9DAA-0E19DCA81A04}" type="slidenum">
              <a:rPr lang="en-US" altLang="en-US" smtClean="0"/>
              <a:pPr/>
              <a:t>168</a:t>
            </a:fld>
            <a:endParaRPr lang="en-US" altLang="en-US"/>
          </a:p>
        </p:txBody>
      </p:sp>
    </p:spTree>
    <p:extLst>
      <p:ext uri="{BB962C8B-B14F-4D97-AF65-F5344CB8AC3E}">
        <p14:creationId xmlns:p14="http://schemas.microsoft.com/office/powerpoint/2010/main" val="1509712961"/>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a:extLst>
              <a:ext uri="{FF2B5EF4-FFF2-40B4-BE49-F238E27FC236}">
                <a16:creationId xmlns:a16="http://schemas.microsoft.com/office/drawing/2014/main" id="{24B31348-99F1-4ED7-B793-433E62BEB0C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58954" b="22377"/>
          <a:stretch/>
        </p:blipFill>
        <p:spPr bwMode="auto">
          <a:xfrm>
            <a:off x="6515100" y="1825625"/>
            <a:ext cx="5181599" cy="475022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a:extLst>
              <a:ext uri="{FF2B5EF4-FFF2-40B4-BE49-F238E27FC236}">
                <a16:creationId xmlns:a16="http://schemas.microsoft.com/office/drawing/2014/main" id="{A76E77F3-E578-404D-B9AE-B646E4B6AC65}"/>
              </a:ext>
            </a:extLst>
          </p:cNvPr>
          <p:cNvSpPr>
            <a:spLocks noGrp="1"/>
          </p:cNvSpPr>
          <p:nvPr>
            <p:ph type="title"/>
          </p:nvPr>
        </p:nvSpPr>
        <p:spPr/>
        <p:txBody>
          <a:bodyPr/>
          <a:lstStyle/>
          <a:p>
            <a:r>
              <a:rPr lang="pt-BR" dirty="0"/>
              <a:t>Configuração porta-comum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2685F86-7262-45AE-817E-A4FECAF6478D}"/>
                  </a:ext>
                </a:extLst>
              </p:cNvPr>
              <p:cNvSpPr>
                <a:spLocks noGrp="1"/>
              </p:cNvSpPr>
              <p:nvPr>
                <p:ph sz="half" idx="1"/>
              </p:nvPr>
            </p:nvSpPr>
            <p:spPr>
              <a:xfrm>
                <a:off x="838200" y="1825625"/>
                <a:ext cx="6387548" cy="4351338"/>
              </a:xfrm>
            </p:spPr>
            <p:txBody>
              <a:bodyPr/>
              <a:lstStyle/>
              <a:p>
                <a:r>
                  <a:rPr lang="pt-BR" dirty="0"/>
                  <a:t>A aplicação da Lei das Tensões de </a:t>
                </a:r>
                <a:r>
                  <a:rPr lang="pt-BR" dirty="0" err="1"/>
                  <a:t>Kirchhoff</a:t>
                </a:r>
                <a:r>
                  <a:rPr lang="pt-BR" dirty="0"/>
                  <a:t> resulta em:</a:t>
                </a:r>
              </a:p>
              <a:p>
                <a:pPr marL="0" indent="0">
                  <a:buNone/>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m:t>
                          </m:r>
                          <m:r>
                            <a:rPr lang="pt-BR" b="0" i="1" smtClean="0">
                              <a:latin typeface="Cambria Math" panose="02040503050406030204" pitchFamily="18" charset="0"/>
                            </a:rPr>
                            <m:t>𝑉</m:t>
                          </m:r>
                        </m:e>
                        <m:sub>
                          <m:r>
                            <a:rPr lang="pt-BR" b="0" i="1" smtClean="0">
                              <a:latin typeface="Cambria Math" panose="02040503050406030204" pitchFamily="18" charset="0"/>
                            </a:rPr>
                            <m:t>𝐷𝐷</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𝐼</m:t>
                          </m:r>
                        </m:e>
                        <m:sub>
                          <m:r>
                            <a:rPr lang="pt-BR" b="0" i="1" smtClean="0">
                              <a:latin typeface="Cambria Math" panose="02040503050406030204" pitchFamily="18" charset="0"/>
                            </a:rPr>
                            <m:t>𝐷</m:t>
                          </m:r>
                        </m:sub>
                      </m:sSub>
                      <m:sSub>
                        <m:sSubPr>
                          <m:ctrlPr>
                            <a:rPr lang="pt-BR" i="1">
                              <a:latin typeface="Cambria Math" panose="02040503050406030204" pitchFamily="18" charset="0"/>
                            </a:rPr>
                          </m:ctrlPr>
                        </m:sSubPr>
                        <m:e>
                          <m:r>
                            <a:rPr lang="pt-BR" b="0" i="1" smtClean="0">
                              <a:latin typeface="Cambria Math" panose="02040503050406030204" pitchFamily="18" charset="0"/>
                            </a:rPr>
                            <m:t>𝑅</m:t>
                          </m:r>
                        </m:e>
                        <m:sub>
                          <m:r>
                            <a:rPr lang="pt-BR" b="0" i="1" smtClean="0">
                              <a:latin typeface="Cambria Math" panose="02040503050406030204" pitchFamily="18" charset="0"/>
                            </a:rPr>
                            <m:t>𝐷</m:t>
                          </m:r>
                        </m:sub>
                      </m:sSub>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𝐷𝑆</m:t>
                          </m:r>
                        </m:sub>
                      </m:sSub>
                      <m:r>
                        <a:rPr lang="pt-BR" b="0" i="0" smtClean="0">
                          <a:latin typeface="Cambria Math" panose="02040503050406030204" pitchFamily="18" charset="0"/>
                        </a:rPr>
                        <m:t>−</m:t>
                      </m:r>
                      <m:sSub>
                        <m:sSubPr>
                          <m:ctrlPr>
                            <a:rPr lang="pt-BR" i="1">
                              <a:latin typeface="Cambria Math" panose="02040503050406030204" pitchFamily="18" charset="0"/>
                            </a:rPr>
                          </m:ctrlPr>
                        </m:sSubPr>
                        <m:e>
                          <m:r>
                            <a:rPr lang="pt-BR" b="0" i="1" smtClean="0">
                              <a:latin typeface="Cambria Math" panose="02040503050406030204" pitchFamily="18" charset="0"/>
                            </a:rPr>
                            <m:t>𝐼</m:t>
                          </m:r>
                        </m:e>
                        <m:sub>
                          <m:r>
                            <a:rPr lang="pt-BR" b="0" i="1" smtClean="0">
                              <a:latin typeface="Cambria Math" panose="02040503050406030204" pitchFamily="18" charset="0"/>
                            </a:rPr>
                            <m:t>𝑆</m:t>
                          </m:r>
                        </m:sub>
                      </m:sSub>
                      <m:sSub>
                        <m:sSubPr>
                          <m:ctrlPr>
                            <a:rPr lang="pt-BR" i="1">
                              <a:latin typeface="Cambria Math" panose="02040503050406030204" pitchFamily="18" charset="0"/>
                            </a:rPr>
                          </m:ctrlPr>
                        </m:sSubPr>
                        <m:e>
                          <m:r>
                            <a:rPr lang="pt-BR" b="0" i="1" smtClean="0">
                              <a:latin typeface="Cambria Math" panose="02040503050406030204" pitchFamily="18" charset="0"/>
                            </a:rPr>
                            <m:t>𝑅</m:t>
                          </m:r>
                        </m:e>
                        <m:sub>
                          <m:r>
                            <a:rPr lang="pt-BR" b="0" i="1" smtClean="0">
                              <a:latin typeface="Cambria Math" panose="02040503050406030204" pitchFamily="18" charset="0"/>
                            </a:rPr>
                            <m:t>𝑆</m:t>
                          </m:r>
                        </m:sub>
                      </m:sSub>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𝑆𝑆</m:t>
                          </m:r>
                        </m:sub>
                      </m:sSub>
                      <m:r>
                        <a:rPr lang="pt-BR" b="0" i="1" smtClean="0">
                          <a:latin typeface="Cambria Math" panose="02040503050406030204" pitchFamily="18" charset="0"/>
                        </a:rPr>
                        <m:t>=0</m:t>
                      </m:r>
                    </m:oMath>
                  </m:oMathPara>
                </a14:m>
                <a:endParaRPr lang="pt-BR" b="0" dirty="0"/>
              </a:p>
              <a:p>
                <a:pPr marL="0" indent="0">
                  <a:buNone/>
                </a:pPr>
                <a:r>
                  <a:rPr lang="pt-BR" dirty="0"/>
                  <a:t>Substituindo </a:t>
                </a:r>
                <a14:m>
                  <m:oMath xmlns:m="http://schemas.openxmlformats.org/officeDocument/2006/math">
                    <m:sSub>
                      <m:sSubPr>
                        <m:ctrlPr>
                          <a:rPr lang="pt-BR" i="1">
                            <a:latin typeface="Cambria Math" panose="02040503050406030204" pitchFamily="18" charset="0"/>
                          </a:rPr>
                        </m:ctrlPr>
                      </m:sSubPr>
                      <m:e>
                        <m:r>
                          <a:rPr lang="pt-BR" b="0" i="1" smtClean="0">
                            <a:latin typeface="Cambria Math" panose="02040503050406030204" pitchFamily="18" charset="0"/>
                          </a:rPr>
                          <m:t>𝐼</m:t>
                        </m:r>
                      </m:e>
                      <m:sub>
                        <m:r>
                          <a:rPr lang="pt-BR" b="0" i="1" smtClean="0">
                            <a:latin typeface="Cambria Math" panose="02040503050406030204" pitchFamily="18" charset="0"/>
                          </a:rPr>
                          <m:t>𝑆</m:t>
                        </m:r>
                      </m:sub>
                    </m:sSub>
                    <m:r>
                      <a:rPr lang="pt-BR" b="0" i="1" smtClean="0">
                        <a:latin typeface="Cambria Math" panose="02040503050406030204" pitchFamily="18" charset="0"/>
                      </a:rPr>
                      <m:t>=</m:t>
                    </m:r>
                    <m:sSub>
                      <m:sSubPr>
                        <m:ctrlPr>
                          <a:rPr lang="pt-BR" i="1" smtClean="0">
                            <a:latin typeface="Cambria Math" panose="02040503050406030204" pitchFamily="18" charset="0"/>
                          </a:rPr>
                        </m:ctrlPr>
                      </m:sSubPr>
                      <m:e>
                        <m:r>
                          <a:rPr lang="pt-BR" b="0" i="1" smtClean="0">
                            <a:latin typeface="Cambria Math" panose="02040503050406030204" pitchFamily="18" charset="0"/>
                          </a:rPr>
                          <m:t>𝐼</m:t>
                        </m:r>
                      </m:e>
                      <m:sub>
                        <m:r>
                          <a:rPr lang="pt-BR" b="0" i="1" smtClean="0">
                            <a:latin typeface="Cambria Math" panose="02040503050406030204" pitchFamily="18" charset="0"/>
                          </a:rPr>
                          <m:t>𝐷</m:t>
                        </m:r>
                      </m:sub>
                    </m:sSub>
                  </m:oMath>
                </a14:m>
                <a:r>
                  <a:rPr lang="pt-BR" dirty="0"/>
                  <a:t>, temos:</a:t>
                </a:r>
              </a:p>
              <a:p>
                <a:pPr marL="0" indent="0">
                  <a:buNone/>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m:t>
                          </m:r>
                          <m:r>
                            <a:rPr lang="pt-BR" i="1">
                              <a:latin typeface="Cambria Math" panose="02040503050406030204" pitchFamily="18" charset="0"/>
                            </a:rPr>
                            <m:t>𝑉</m:t>
                          </m:r>
                        </m:e>
                        <m:sub>
                          <m:r>
                            <a:rPr lang="pt-BR" i="1">
                              <a:latin typeface="Cambria Math" panose="02040503050406030204" pitchFamily="18" charset="0"/>
                            </a:rPr>
                            <m:t>𝐷𝐷</m:t>
                          </m:r>
                        </m:sub>
                      </m:sSub>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𝑉</m:t>
                          </m:r>
                        </m:e>
                        <m:sub>
                          <m:r>
                            <a:rPr lang="pt-BR" i="1">
                              <a:latin typeface="Cambria Math" panose="02040503050406030204" pitchFamily="18" charset="0"/>
                            </a:rPr>
                            <m:t>𝑆𝑆</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𝑉</m:t>
                          </m:r>
                        </m:e>
                        <m:sub>
                          <m:r>
                            <a:rPr lang="pt-BR" i="1">
                              <a:latin typeface="Cambria Math" panose="02040503050406030204" pitchFamily="18" charset="0"/>
                            </a:rPr>
                            <m:t>𝐷𝑆</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𝐼</m:t>
                          </m:r>
                        </m:e>
                        <m:sub>
                          <m:r>
                            <a:rPr lang="pt-BR" i="1">
                              <a:latin typeface="Cambria Math" panose="02040503050406030204" pitchFamily="18" charset="0"/>
                            </a:rPr>
                            <m:t>𝐷</m:t>
                          </m:r>
                        </m:sub>
                      </m:sSub>
                      <m:d>
                        <m:dPr>
                          <m:ctrlPr>
                            <a:rPr lang="pt-BR" b="0" i="1" smtClean="0">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𝑅</m:t>
                              </m:r>
                            </m:e>
                            <m:sub>
                              <m:r>
                                <a:rPr lang="pt-BR" i="1">
                                  <a:latin typeface="Cambria Math" panose="02040503050406030204" pitchFamily="18" charset="0"/>
                                </a:rPr>
                                <m:t>𝐷</m:t>
                              </m:r>
                            </m:sub>
                          </m:sSub>
                          <m:r>
                            <a:rPr lang="pt-BR" b="0" i="0"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𝑅</m:t>
                              </m:r>
                            </m:e>
                            <m:sub>
                              <m:r>
                                <a:rPr lang="pt-BR" i="1">
                                  <a:latin typeface="Cambria Math" panose="02040503050406030204" pitchFamily="18" charset="0"/>
                                </a:rPr>
                                <m:t>𝑆</m:t>
                              </m:r>
                            </m:sub>
                          </m:sSub>
                        </m:e>
                      </m:d>
                      <m:r>
                        <a:rPr lang="pt-BR" i="1">
                          <a:latin typeface="Cambria Math" panose="02040503050406030204" pitchFamily="18" charset="0"/>
                        </a:rPr>
                        <m:t>=0</m:t>
                      </m:r>
                    </m:oMath>
                  </m:oMathPara>
                </a14:m>
                <a:endParaRPr lang="pt-BR" dirty="0"/>
              </a:p>
              <a:p>
                <a:pPr marL="0" indent="0">
                  <a:buNone/>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𝑉</m:t>
                          </m:r>
                        </m:e>
                        <m:sub>
                          <m:r>
                            <a:rPr lang="pt-BR" i="1">
                              <a:latin typeface="Cambria Math" panose="02040503050406030204" pitchFamily="18" charset="0"/>
                            </a:rPr>
                            <m:t>𝐷</m:t>
                          </m:r>
                          <m:r>
                            <a:rPr lang="pt-BR" b="0" i="1" smtClean="0">
                              <a:latin typeface="Cambria Math" panose="02040503050406030204" pitchFamily="18" charset="0"/>
                            </a:rPr>
                            <m:t>𝑆</m:t>
                          </m:r>
                        </m:sub>
                      </m:sSub>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𝑉</m:t>
                          </m:r>
                        </m:e>
                        <m:sub>
                          <m:r>
                            <a:rPr lang="pt-BR" b="0" i="1" smtClean="0">
                              <a:latin typeface="Cambria Math" panose="02040503050406030204" pitchFamily="18" charset="0"/>
                            </a:rPr>
                            <m:t>𝐷𝐷</m:t>
                          </m:r>
                        </m:sub>
                      </m:sSub>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𝑉</m:t>
                          </m:r>
                        </m:e>
                        <m:sub>
                          <m:r>
                            <a:rPr lang="pt-BR" b="0" i="1" smtClean="0">
                              <a:latin typeface="Cambria Math" panose="02040503050406030204" pitchFamily="18" charset="0"/>
                            </a:rPr>
                            <m:t>𝑆</m:t>
                          </m:r>
                          <m:r>
                            <a:rPr lang="pt-BR" i="1">
                              <a:latin typeface="Cambria Math" panose="02040503050406030204" pitchFamily="18" charset="0"/>
                            </a:rPr>
                            <m:t>𝑆</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𝐼</m:t>
                          </m:r>
                        </m:e>
                        <m:sub>
                          <m:r>
                            <a:rPr lang="pt-BR" i="1">
                              <a:latin typeface="Cambria Math" panose="02040503050406030204" pitchFamily="18" charset="0"/>
                            </a:rPr>
                            <m:t>𝐷</m:t>
                          </m:r>
                        </m:sub>
                      </m:sSub>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𝑅</m:t>
                              </m:r>
                            </m:e>
                            <m:sub>
                              <m:r>
                                <a:rPr lang="pt-BR" i="1">
                                  <a:latin typeface="Cambria Math" panose="02040503050406030204" pitchFamily="18" charset="0"/>
                                </a:rPr>
                                <m:t>𝐷</m:t>
                              </m:r>
                            </m:sub>
                          </m:sSub>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𝑅</m:t>
                              </m:r>
                            </m:e>
                            <m:sub>
                              <m:r>
                                <a:rPr lang="pt-BR" i="1">
                                  <a:latin typeface="Cambria Math" panose="02040503050406030204" pitchFamily="18" charset="0"/>
                                </a:rPr>
                                <m:t>𝑆</m:t>
                              </m:r>
                            </m:sub>
                          </m:sSub>
                        </m:e>
                      </m:d>
                    </m:oMath>
                  </m:oMathPara>
                </a14:m>
                <a:endParaRPr lang="pt-BR" dirty="0"/>
              </a:p>
              <a:p>
                <a:pPr marL="0" indent="0">
                  <a:buNone/>
                </a:pPr>
                <a:endParaRPr lang="pt-BR" dirty="0"/>
              </a:p>
              <a:p>
                <a:pPr marL="0" indent="0">
                  <a:buNone/>
                </a:pPr>
                <a:endParaRPr lang="pt-BR" dirty="0"/>
              </a:p>
              <a:p>
                <a:pPr marL="0" indent="0">
                  <a:buNone/>
                </a:pPr>
                <a:endParaRPr lang="pt-BR" dirty="0"/>
              </a:p>
              <a:p>
                <a:pPr marL="0" indent="0">
                  <a:buNone/>
                </a:pPr>
                <a:endParaRPr lang="pt-BR" dirty="0"/>
              </a:p>
            </p:txBody>
          </p:sp>
        </mc:Choice>
        <mc:Fallback xmlns="">
          <p:sp>
            <p:nvSpPr>
              <p:cNvPr id="3" name="Content Placeholder 2">
                <a:extLst>
                  <a:ext uri="{FF2B5EF4-FFF2-40B4-BE49-F238E27FC236}">
                    <a16:creationId xmlns:a16="http://schemas.microsoft.com/office/drawing/2014/main" id="{F2685F86-7262-45AE-817E-A4FECAF6478D}"/>
                  </a:ext>
                </a:extLst>
              </p:cNvPr>
              <p:cNvSpPr>
                <a:spLocks noGrp="1" noRot="1" noChangeAspect="1" noMove="1" noResize="1" noEditPoints="1" noAdjustHandles="1" noChangeArrowheads="1" noChangeShapeType="1" noTextEdit="1"/>
              </p:cNvSpPr>
              <p:nvPr>
                <p:ph sz="half" idx="1"/>
              </p:nvPr>
            </p:nvSpPr>
            <p:spPr>
              <a:xfrm>
                <a:off x="838200" y="1825625"/>
                <a:ext cx="6387548" cy="4351338"/>
              </a:xfrm>
              <a:blipFill>
                <a:blip r:embed="rId3"/>
                <a:stretch>
                  <a:fillRect l="-1719" t="-2101"/>
                </a:stretch>
              </a:blipFill>
            </p:spPr>
            <p:txBody>
              <a:bodyPr/>
              <a:lstStyle/>
              <a:p>
                <a:r>
                  <a:rPr lang="pt-BR">
                    <a:noFill/>
                  </a:rPr>
                  <a:t> </a:t>
                </a:r>
              </a:p>
            </p:txBody>
          </p:sp>
        </mc:Fallback>
      </mc:AlternateContent>
      <p:sp>
        <p:nvSpPr>
          <p:cNvPr id="5" name="Footer Placeholder 4">
            <a:extLst>
              <a:ext uri="{FF2B5EF4-FFF2-40B4-BE49-F238E27FC236}">
                <a16:creationId xmlns:a16="http://schemas.microsoft.com/office/drawing/2014/main" id="{898FC8CF-3E36-4597-957D-14656D50DE23}"/>
              </a:ext>
            </a:extLst>
          </p:cNvPr>
          <p:cNvSpPr>
            <a:spLocks noGrp="1"/>
          </p:cNvSpPr>
          <p:nvPr>
            <p:ph type="ftr" sz="quarter" idx="11"/>
          </p:nvPr>
        </p:nvSpPr>
        <p:spPr/>
        <p:txBody>
          <a:bodyPr/>
          <a:lstStyle/>
          <a:p>
            <a:r>
              <a:rPr lang="en-US" altLang="en-US"/>
              <a:t>Prof. Elyr Teixeira</a:t>
            </a:r>
            <a:endParaRPr lang="en-US" altLang="en-US" dirty="0"/>
          </a:p>
        </p:txBody>
      </p:sp>
      <p:sp>
        <p:nvSpPr>
          <p:cNvPr id="6" name="Slide Number Placeholder 5">
            <a:extLst>
              <a:ext uri="{FF2B5EF4-FFF2-40B4-BE49-F238E27FC236}">
                <a16:creationId xmlns:a16="http://schemas.microsoft.com/office/drawing/2014/main" id="{979BB2A7-FA8D-49C6-8A5D-876B971C2D62}"/>
              </a:ext>
            </a:extLst>
          </p:cNvPr>
          <p:cNvSpPr>
            <a:spLocks noGrp="1"/>
          </p:cNvSpPr>
          <p:nvPr>
            <p:ph type="sldNum" sz="quarter" idx="12"/>
          </p:nvPr>
        </p:nvSpPr>
        <p:spPr/>
        <p:txBody>
          <a:bodyPr/>
          <a:lstStyle/>
          <a:p>
            <a:fld id="{48BF32D8-1DE8-449E-9DAA-0E19DCA81A04}" type="slidenum">
              <a:rPr lang="en-US" altLang="en-US" smtClean="0"/>
              <a:pPr/>
              <a:t>169</a:t>
            </a:fld>
            <a:endParaRPr lang="en-US" altLang="en-US"/>
          </a:p>
        </p:txBody>
      </p:sp>
    </p:spTree>
    <p:extLst>
      <p:ext uri="{BB962C8B-B14F-4D97-AF65-F5344CB8AC3E}">
        <p14:creationId xmlns:p14="http://schemas.microsoft.com/office/powerpoint/2010/main" val="40940327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Aula prática </a:t>
            </a:r>
            <a:r>
              <a:rPr lang="pt-BR" dirty="0">
                <a:solidFill>
                  <a:srgbClr val="FF0000"/>
                </a:solidFill>
              </a:rPr>
              <a:t>realizada</a:t>
            </a:r>
          </a:p>
        </p:txBody>
      </p:sp>
      <p:pic>
        <p:nvPicPr>
          <p:cNvPr id="5126" name="Picture 6" descr="Resultado de imagem para electronic circuits protoboar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55133" y="1414417"/>
            <a:ext cx="6542133" cy="52643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1344712"/>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a:extLst>
              <a:ext uri="{FF2B5EF4-FFF2-40B4-BE49-F238E27FC236}">
                <a16:creationId xmlns:a16="http://schemas.microsoft.com/office/drawing/2014/main" id="{24B31348-99F1-4ED7-B793-433E62BEB0C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58954" b="22377"/>
          <a:stretch/>
        </p:blipFill>
        <p:spPr bwMode="auto">
          <a:xfrm>
            <a:off x="6515100" y="1825625"/>
            <a:ext cx="5181599" cy="475022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a:extLst>
              <a:ext uri="{FF2B5EF4-FFF2-40B4-BE49-F238E27FC236}">
                <a16:creationId xmlns:a16="http://schemas.microsoft.com/office/drawing/2014/main" id="{A76E77F3-E578-404D-B9AE-B646E4B6AC65}"/>
              </a:ext>
            </a:extLst>
          </p:cNvPr>
          <p:cNvSpPr>
            <a:spLocks noGrp="1"/>
          </p:cNvSpPr>
          <p:nvPr>
            <p:ph type="title"/>
          </p:nvPr>
        </p:nvSpPr>
        <p:spPr/>
        <p:txBody>
          <a:bodyPr/>
          <a:lstStyle/>
          <a:p>
            <a:r>
              <a:rPr lang="pt-BR" dirty="0"/>
              <a:t>Configuração porta-comum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2685F86-7262-45AE-817E-A4FECAF6478D}"/>
                  </a:ext>
                </a:extLst>
              </p:cNvPr>
              <p:cNvSpPr>
                <a:spLocks noGrp="1"/>
              </p:cNvSpPr>
              <p:nvPr>
                <p:ph sz="half" idx="1"/>
              </p:nvPr>
            </p:nvSpPr>
            <p:spPr>
              <a:xfrm>
                <a:off x="838200" y="1825625"/>
                <a:ext cx="6387548" cy="4351338"/>
              </a:xfrm>
            </p:spPr>
            <p:txBody>
              <a:bodyPr/>
              <a:lstStyle/>
              <a:p>
                <a:r>
                  <a:rPr lang="pt-BR" dirty="0"/>
                  <a:t>A aplicação da Lei das Tensões de </a:t>
                </a:r>
                <a:r>
                  <a:rPr lang="pt-BR" dirty="0" err="1"/>
                  <a:t>Kirchhoff</a:t>
                </a:r>
                <a:r>
                  <a:rPr lang="pt-BR" dirty="0"/>
                  <a:t> resulta em:</a:t>
                </a:r>
              </a:p>
              <a:p>
                <a:pPr marL="0" indent="0">
                  <a:buNone/>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m:t>
                          </m:r>
                          <m:r>
                            <a:rPr lang="pt-BR" b="0" i="1" smtClean="0">
                              <a:latin typeface="Cambria Math" panose="02040503050406030204" pitchFamily="18" charset="0"/>
                            </a:rPr>
                            <m:t>𝑉</m:t>
                          </m:r>
                        </m:e>
                        <m:sub>
                          <m:r>
                            <a:rPr lang="pt-BR" b="0" i="1" smtClean="0">
                              <a:latin typeface="Cambria Math" panose="02040503050406030204" pitchFamily="18" charset="0"/>
                            </a:rPr>
                            <m:t>𝐷𝐷</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𝐼</m:t>
                          </m:r>
                        </m:e>
                        <m:sub>
                          <m:r>
                            <a:rPr lang="pt-BR" b="0" i="1" smtClean="0">
                              <a:latin typeface="Cambria Math" panose="02040503050406030204" pitchFamily="18" charset="0"/>
                            </a:rPr>
                            <m:t>𝐷</m:t>
                          </m:r>
                        </m:sub>
                      </m:sSub>
                      <m:sSub>
                        <m:sSubPr>
                          <m:ctrlPr>
                            <a:rPr lang="pt-BR" i="1">
                              <a:latin typeface="Cambria Math" panose="02040503050406030204" pitchFamily="18" charset="0"/>
                            </a:rPr>
                          </m:ctrlPr>
                        </m:sSubPr>
                        <m:e>
                          <m:r>
                            <a:rPr lang="pt-BR" b="0" i="1" smtClean="0">
                              <a:latin typeface="Cambria Math" panose="02040503050406030204" pitchFamily="18" charset="0"/>
                            </a:rPr>
                            <m:t>𝑅</m:t>
                          </m:r>
                        </m:e>
                        <m:sub>
                          <m:r>
                            <a:rPr lang="pt-BR" b="0" i="1" smtClean="0">
                              <a:latin typeface="Cambria Math" panose="02040503050406030204" pitchFamily="18" charset="0"/>
                            </a:rPr>
                            <m:t>𝐷</m:t>
                          </m:r>
                        </m:sub>
                      </m:sSub>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𝐷𝑆</m:t>
                          </m:r>
                        </m:sub>
                      </m:sSub>
                      <m:r>
                        <a:rPr lang="pt-BR" b="0" i="0" smtClean="0">
                          <a:latin typeface="Cambria Math" panose="02040503050406030204" pitchFamily="18" charset="0"/>
                        </a:rPr>
                        <m:t>−</m:t>
                      </m:r>
                      <m:sSub>
                        <m:sSubPr>
                          <m:ctrlPr>
                            <a:rPr lang="pt-BR" i="1">
                              <a:latin typeface="Cambria Math" panose="02040503050406030204" pitchFamily="18" charset="0"/>
                            </a:rPr>
                          </m:ctrlPr>
                        </m:sSubPr>
                        <m:e>
                          <m:r>
                            <a:rPr lang="pt-BR" b="0" i="1" smtClean="0">
                              <a:latin typeface="Cambria Math" panose="02040503050406030204" pitchFamily="18" charset="0"/>
                            </a:rPr>
                            <m:t>𝐼</m:t>
                          </m:r>
                        </m:e>
                        <m:sub>
                          <m:r>
                            <a:rPr lang="pt-BR" b="0" i="1" smtClean="0">
                              <a:latin typeface="Cambria Math" panose="02040503050406030204" pitchFamily="18" charset="0"/>
                            </a:rPr>
                            <m:t>𝑆</m:t>
                          </m:r>
                        </m:sub>
                      </m:sSub>
                      <m:sSub>
                        <m:sSubPr>
                          <m:ctrlPr>
                            <a:rPr lang="pt-BR" i="1">
                              <a:latin typeface="Cambria Math" panose="02040503050406030204" pitchFamily="18" charset="0"/>
                            </a:rPr>
                          </m:ctrlPr>
                        </m:sSubPr>
                        <m:e>
                          <m:r>
                            <a:rPr lang="pt-BR" b="0" i="1" smtClean="0">
                              <a:latin typeface="Cambria Math" panose="02040503050406030204" pitchFamily="18" charset="0"/>
                            </a:rPr>
                            <m:t>𝑅</m:t>
                          </m:r>
                        </m:e>
                        <m:sub>
                          <m:r>
                            <a:rPr lang="pt-BR" b="0" i="1" smtClean="0">
                              <a:latin typeface="Cambria Math" panose="02040503050406030204" pitchFamily="18" charset="0"/>
                            </a:rPr>
                            <m:t>𝑆</m:t>
                          </m:r>
                        </m:sub>
                      </m:sSub>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𝑆𝑆</m:t>
                          </m:r>
                        </m:sub>
                      </m:sSub>
                      <m:r>
                        <a:rPr lang="pt-BR" b="0" i="1" smtClean="0">
                          <a:latin typeface="Cambria Math" panose="02040503050406030204" pitchFamily="18" charset="0"/>
                        </a:rPr>
                        <m:t>=0</m:t>
                      </m:r>
                    </m:oMath>
                  </m:oMathPara>
                </a14:m>
                <a:endParaRPr lang="pt-BR" b="0" dirty="0"/>
              </a:p>
              <a:p>
                <a:pPr marL="0" indent="0">
                  <a:buNone/>
                </a:pPr>
                <a:r>
                  <a:rPr lang="pt-BR" dirty="0"/>
                  <a:t>Substituindo </a:t>
                </a:r>
                <a14:m>
                  <m:oMath xmlns:m="http://schemas.openxmlformats.org/officeDocument/2006/math">
                    <m:sSub>
                      <m:sSubPr>
                        <m:ctrlPr>
                          <a:rPr lang="pt-BR" i="1">
                            <a:latin typeface="Cambria Math" panose="02040503050406030204" pitchFamily="18" charset="0"/>
                          </a:rPr>
                        </m:ctrlPr>
                      </m:sSubPr>
                      <m:e>
                        <m:r>
                          <a:rPr lang="pt-BR" b="0" i="1" smtClean="0">
                            <a:latin typeface="Cambria Math" panose="02040503050406030204" pitchFamily="18" charset="0"/>
                          </a:rPr>
                          <m:t>𝐼</m:t>
                        </m:r>
                      </m:e>
                      <m:sub>
                        <m:r>
                          <a:rPr lang="pt-BR" b="0" i="1" smtClean="0">
                            <a:latin typeface="Cambria Math" panose="02040503050406030204" pitchFamily="18" charset="0"/>
                          </a:rPr>
                          <m:t>𝑆</m:t>
                        </m:r>
                      </m:sub>
                    </m:sSub>
                    <m:r>
                      <a:rPr lang="pt-BR" b="0" i="1" smtClean="0">
                        <a:latin typeface="Cambria Math" panose="02040503050406030204" pitchFamily="18" charset="0"/>
                      </a:rPr>
                      <m:t>=</m:t>
                    </m:r>
                    <m:sSub>
                      <m:sSubPr>
                        <m:ctrlPr>
                          <a:rPr lang="pt-BR" i="1" smtClean="0">
                            <a:latin typeface="Cambria Math" panose="02040503050406030204" pitchFamily="18" charset="0"/>
                          </a:rPr>
                        </m:ctrlPr>
                      </m:sSubPr>
                      <m:e>
                        <m:r>
                          <a:rPr lang="pt-BR" b="0" i="1" smtClean="0">
                            <a:latin typeface="Cambria Math" panose="02040503050406030204" pitchFamily="18" charset="0"/>
                          </a:rPr>
                          <m:t>𝐼</m:t>
                        </m:r>
                      </m:e>
                      <m:sub>
                        <m:r>
                          <a:rPr lang="pt-BR" b="0" i="1" smtClean="0">
                            <a:latin typeface="Cambria Math" panose="02040503050406030204" pitchFamily="18" charset="0"/>
                          </a:rPr>
                          <m:t>𝐷</m:t>
                        </m:r>
                      </m:sub>
                    </m:sSub>
                  </m:oMath>
                </a14:m>
                <a:r>
                  <a:rPr lang="pt-BR" dirty="0"/>
                  <a:t>, temos:</a:t>
                </a:r>
              </a:p>
              <a:p>
                <a:pPr marL="0" indent="0">
                  <a:buNone/>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m:t>
                          </m:r>
                          <m:r>
                            <a:rPr lang="pt-BR" i="1">
                              <a:latin typeface="Cambria Math" panose="02040503050406030204" pitchFamily="18" charset="0"/>
                            </a:rPr>
                            <m:t>𝑉</m:t>
                          </m:r>
                        </m:e>
                        <m:sub>
                          <m:r>
                            <a:rPr lang="pt-BR" i="1">
                              <a:latin typeface="Cambria Math" panose="02040503050406030204" pitchFamily="18" charset="0"/>
                            </a:rPr>
                            <m:t>𝐷𝐷</m:t>
                          </m:r>
                        </m:sub>
                      </m:sSub>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𝑉</m:t>
                          </m:r>
                        </m:e>
                        <m:sub>
                          <m:r>
                            <a:rPr lang="pt-BR" i="1">
                              <a:latin typeface="Cambria Math" panose="02040503050406030204" pitchFamily="18" charset="0"/>
                            </a:rPr>
                            <m:t>𝑆𝑆</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𝑉</m:t>
                          </m:r>
                        </m:e>
                        <m:sub>
                          <m:r>
                            <a:rPr lang="pt-BR" i="1">
                              <a:latin typeface="Cambria Math" panose="02040503050406030204" pitchFamily="18" charset="0"/>
                            </a:rPr>
                            <m:t>𝐷𝑆</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𝐼</m:t>
                          </m:r>
                        </m:e>
                        <m:sub>
                          <m:r>
                            <a:rPr lang="pt-BR" i="1">
                              <a:latin typeface="Cambria Math" panose="02040503050406030204" pitchFamily="18" charset="0"/>
                            </a:rPr>
                            <m:t>𝐷</m:t>
                          </m:r>
                        </m:sub>
                      </m:sSub>
                      <m:d>
                        <m:dPr>
                          <m:ctrlPr>
                            <a:rPr lang="pt-BR" b="0" i="1" smtClean="0">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𝑅</m:t>
                              </m:r>
                            </m:e>
                            <m:sub>
                              <m:r>
                                <a:rPr lang="pt-BR" i="1">
                                  <a:latin typeface="Cambria Math" panose="02040503050406030204" pitchFamily="18" charset="0"/>
                                </a:rPr>
                                <m:t>𝐷</m:t>
                              </m:r>
                            </m:sub>
                          </m:sSub>
                          <m:r>
                            <a:rPr lang="pt-BR" b="0" i="0"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𝑅</m:t>
                              </m:r>
                            </m:e>
                            <m:sub>
                              <m:r>
                                <a:rPr lang="pt-BR" i="1">
                                  <a:latin typeface="Cambria Math" panose="02040503050406030204" pitchFamily="18" charset="0"/>
                                </a:rPr>
                                <m:t>𝑆</m:t>
                              </m:r>
                            </m:sub>
                          </m:sSub>
                        </m:e>
                      </m:d>
                      <m:r>
                        <a:rPr lang="pt-BR" i="1">
                          <a:latin typeface="Cambria Math" panose="02040503050406030204" pitchFamily="18" charset="0"/>
                        </a:rPr>
                        <m:t>=0</m:t>
                      </m:r>
                    </m:oMath>
                  </m:oMathPara>
                </a14:m>
                <a:endParaRPr lang="pt-BR" dirty="0"/>
              </a:p>
              <a:p>
                <a:pPr marL="0" indent="0">
                  <a:buNone/>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𝑉</m:t>
                          </m:r>
                        </m:e>
                        <m:sub>
                          <m:r>
                            <a:rPr lang="pt-BR" i="1">
                              <a:latin typeface="Cambria Math" panose="02040503050406030204" pitchFamily="18" charset="0"/>
                            </a:rPr>
                            <m:t>𝐷</m:t>
                          </m:r>
                          <m:r>
                            <a:rPr lang="pt-BR" b="0" i="1" smtClean="0">
                              <a:latin typeface="Cambria Math" panose="02040503050406030204" pitchFamily="18" charset="0"/>
                            </a:rPr>
                            <m:t>𝑆</m:t>
                          </m:r>
                        </m:sub>
                      </m:sSub>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𝑉</m:t>
                          </m:r>
                        </m:e>
                        <m:sub>
                          <m:r>
                            <a:rPr lang="pt-BR" b="0" i="1" smtClean="0">
                              <a:latin typeface="Cambria Math" panose="02040503050406030204" pitchFamily="18" charset="0"/>
                            </a:rPr>
                            <m:t>𝐷𝐷</m:t>
                          </m:r>
                        </m:sub>
                      </m:sSub>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𝑉</m:t>
                          </m:r>
                        </m:e>
                        <m:sub>
                          <m:r>
                            <a:rPr lang="pt-BR" b="0" i="1" smtClean="0">
                              <a:latin typeface="Cambria Math" panose="02040503050406030204" pitchFamily="18" charset="0"/>
                            </a:rPr>
                            <m:t>𝑆</m:t>
                          </m:r>
                          <m:r>
                            <a:rPr lang="pt-BR" i="1">
                              <a:latin typeface="Cambria Math" panose="02040503050406030204" pitchFamily="18" charset="0"/>
                            </a:rPr>
                            <m:t>𝑆</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𝐼</m:t>
                          </m:r>
                        </m:e>
                        <m:sub>
                          <m:r>
                            <a:rPr lang="pt-BR" i="1">
                              <a:latin typeface="Cambria Math" panose="02040503050406030204" pitchFamily="18" charset="0"/>
                            </a:rPr>
                            <m:t>𝐷</m:t>
                          </m:r>
                        </m:sub>
                      </m:sSub>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𝑅</m:t>
                              </m:r>
                            </m:e>
                            <m:sub>
                              <m:r>
                                <a:rPr lang="pt-BR" i="1">
                                  <a:latin typeface="Cambria Math" panose="02040503050406030204" pitchFamily="18" charset="0"/>
                                </a:rPr>
                                <m:t>𝐷</m:t>
                              </m:r>
                            </m:sub>
                          </m:sSub>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𝑅</m:t>
                              </m:r>
                            </m:e>
                            <m:sub>
                              <m:r>
                                <a:rPr lang="pt-BR" i="1">
                                  <a:latin typeface="Cambria Math" panose="02040503050406030204" pitchFamily="18" charset="0"/>
                                </a:rPr>
                                <m:t>𝑆</m:t>
                              </m:r>
                            </m:sub>
                          </m:sSub>
                        </m:e>
                      </m:d>
                    </m:oMath>
                  </m:oMathPara>
                </a14:m>
                <a:endParaRPr lang="pt-BR" dirty="0"/>
              </a:p>
              <a:p>
                <a:pPr marL="0" indent="0">
                  <a:buNone/>
                </a:pPr>
                <a:endParaRPr lang="pt-BR" dirty="0"/>
              </a:p>
              <a:p>
                <a:pPr marL="0" indent="0">
                  <a:buNone/>
                </a:pPr>
                <a:r>
                  <a:rPr lang="pt-BR" dirty="0"/>
                  <a:t>Com;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𝑉</m:t>
                        </m:r>
                      </m:e>
                      <m:sub>
                        <m:r>
                          <a:rPr lang="pt-BR" i="1">
                            <a:latin typeface="Cambria Math" panose="02040503050406030204" pitchFamily="18" charset="0"/>
                          </a:rPr>
                          <m:t>𝐷</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𝑉</m:t>
                        </m:r>
                      </m:e>
                      <m:sub>
                        <m:r>
                          <a:rPr lang="pt-BR" i="1">
                            <a:latin typeface="Cambria Math" panose="02040503050406030204" pitchFamily="18" charset="0"/>
                          </a:rPr>
                          <m:t>𝐷𝐷</m:t>
                        </m:r>
                      </m:sub>
                    </m:sSub>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b="0" i="1" smtClean="0">
                            <a:latin typeface="Cambria Math" panose="02040503050406030204" pitchFamily="18" charset="0"/>
                          </a:rPr>
                          <m:t>𝐼</m:t>
                        </m:r>
                      </m:e>
                      <m:sub>
                        <m:r>
                          <a:rPr lang="pt-BR" b="0" i="1" smtClean="0">
                            <a:latin typeface="Cambria Math" panose="02040503050406030204" pitchFamily="18" charset="0"/>
                          </a:rPr>
                          <m:t>𝐷</m:t>
                        </m:r>
                      </m:sub>
                    </m:sSub>
                    <m:sSub>
                      <m:sSubPr>
                        <m:ctrlPr>
                          <a:rPr lang="pt-BR" i="1">
                            <a:latin typeface="Cambria Math" panose="02040503050406030204" pitchFamily="18" charset="0"/>
                          </a:rPr>
                        </m:ctrlPr>
                      </m:sSubPr>
                      <m:e>
                        <m:r>
                          <a:rPr lang="pt-BR" b="0" i="1" smtClean="0">
                            <a:latin typeface="Cambria Math" panose="02040503050406030204" pitchFamily="18" charset="0"/>
                          </a:rPr>
                          <m:t>𝑅</m:t>
                        </m:r>
                      </m:e>
                      <m:sub>
                        <m:r>
                          <a:rPr lang="pt-BR" i="1">
                            <a:latin typeface="Cambria Math" panose="02040503050406030204" pitchFamily="18" charset="0"/>
                          </a:rPr>
                          <m:t>𝐷</m:t>
                        </m:r>
                      </m:sub>
                    </m:sSub>
                  </m:oMath>
                </a14:m>
                <a:endParaRPr lang="pt-BR" dirty="0"/>
              </a:p>
              <a:p>
                <a:pPr marL="0" indent="0">
                  <a:buNone/>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𝑉</m:t>
                          </m:r>
                        </m:e>
                        <m:sub>
                          <m:r>
                            <a:rPr lang="pt-BR" b="0" i="1" smtClean="0">
                              <a:latin typeface="Cambria Math" panose="02040503050406030204" pitchFamily="18" charset="0"/>
                            </a:rPr>
                            <m:t>𝑆</m:t>
                          </m:r>
                        </m:sub>
                      </m:sSub>
                      <m:r>
                        <a:rPr lang="pt-BR" i="1">
                          <a:latin typeface="Cambria Math" panose="02040503050406030204" pitchFamily="18" charset="0"/>
                        </a:rPr>
                        <m:t>=</m:t>
                      </m:r>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𝑉</m:t>
                          </m:r>
                        </m:e>
                        <m:sub>
                          <m:r>
                            <a:rPr lang="pt-BR" b="0" i="1" smtClean="0">
                              <a:latin typeface="Cambria Math" panose="02040503050406030204" pitchFamily="18" charset="0"/>
                            </a:rPr>
                            <m:t>𝑆𝑆</m:t>
                          </m:r>
                        </m:sub>
                      </m:sSub>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𝐼</m:t>
                          </m:r>
                        </m:e>
                        <m:sub>
                          <m:r>
                            <a:rPr lang="pt-BR" i="1">
                              <a:latin typeface="Cambria Math" panose="02040503050406030204" pitchFamily="18" charset="0"/>
                            </a:rPr>
                            <m:t>𝐷</m:t>
                          </m:r>
                        </m:sub>
                      </m:sSub>
                      <m:sSub>
                        <m:sSubPr>
                          <m:ctrlPr>
                            <a:rPr lang="pt-BR" i="1">
                              <a:latin typeface="Cambria Math" panose="02040503050406030204" pitchFamily="18" charset="0"/>
                            </a:rPr>
                          </m:ctrlPr>
                        </m:sSubPr>
                        <m:e>
                          <m:r>
                            <a:rPr lang="pt-BR" i="1">
                              <a:latin typeface="Cambria Math" panose="02040503050406030204" pitchFamily="18" charset="0"/>
                            </a:rPr>
                            <m:t>𝑅</m:t>
                          </m:r>
                        </m:e>
                        <m:sub>
                          <m:r>
                            <a:rPr lang="pt-BR" b="0" i="1" smtClean="0">
                              <a:latin typeface="Cambria Math" panose="02040503050406030204" pitchFamily="18" charset="0"/>
                            </a:rPr>
                            <m:t>𝑆</m:t>
                          </m:r>
                        </m:sub>
                      </m:sSub>
                    </m:oMath>
                  </m:oMathPara>
                </a14:m>
                <a:endParaRPr lang="pt-BR" dirty="0"/>
              </a:p>
              <a:p>
                <a:pPr marL="0" indent="0">
                  <a:buNone/>
                </a:pPr>
                <a:endParaRPr lang="pt-BR" dirty="0"/>
              </a:p>
              <a:p>
                <a:pPr marL="0" indent="0">
                  <a:buNone/>
                </a:pPr>
                <a:endParaRPr lang="pt-BR" dirty="0"/>
              </a:p>
              <a:p>
                <a:pPr marL="0" indent="0">
                  <a:buNone/>
                </a:pPr>
                <a:endParaRPr lang="pt-BR" dirty="0"/>
              </a:p>
            </p:txBody>
          </p:sp>
        </mc:Choice>
        <mc:Fallback xmlns="">
          <p:sp>
            <p:nvSpPr>
              <p:cNvPr id="3" name="Content Placeholder 2">
                <a:extLst>
                  <a:ext uri="{FF2B5EF4-FFF2-40B4-BE49-F238E27FC236}">
                    <a16:creationId xmlns:a16="http://schemas.microsoft.com/office/drawing/2014/main" id="{F2685F86-7262-45AE-817E-A4FECAF6478D}"/>
                  </a:ext>
                </a:extLst>
              </p:cNvPr>
              <p:cNvSpPr>
                <a:spLocks noGrp="1" noRot="1" noChangeAspect="1" noMove="1" noResize="1" noEditPoints="1" noAdjustHandles="1" noChangeArrowheads="1" noChangeShapeType="1" noTextEdit="1"/>
              </p:cNvSpPr>
              <p:nvPr>
                <p:ph sz="half" idx="1"/>
              </p:nvPr>
            </p:nvSpPr>
            <p:spPr>
              <a:xfrm>
                <a:off x="838200" y="1825625"/>
                <a:ext cx="6387548" cy="4351338"/>
              </a:xfrm>
              <a:blipFill>
                <a:blip r:embed="rId3"/>
                <a:stretch>
                  <a:fillRect l="-1719" t="-2101"/>
                </a:stretch>
              </a:blipFill>
            </p:spPr>
            <p:txBody>
              <a:bodyPr/>
              <a:lstStyle/>
              <a:p>
                <a:r>
                  <a:rPr lang="pt-BR">
                    <a:noFill/>
                  </a:rPr>
                  <a:t> </a:t>
                </a:r>
              </a:p>
            </p:txBody>
          </p:sp>
        </mc:Fallback>
      </mc:AlternateContent>
      <p:sp>
        <p:nvSpPr>
          <p:cNvPr id="5" name="Footer Placeholder 4">
            <a:extLst>
              <a:ext uri="{FF2B5EF4-FFF2-40B4-BE49-F238E27FC236}">
                <a16:creationId xmlns:a16="http://schemas.microsoft.com/office/drawing/2014/main" id="{898FC8CF-3E36-4597-957D-14656D50DE23}"/>
              </a:ext>
            </a:extLst>
          </p:cNvPr>
          <p:cNvSpPr>
            <a:spLocks noGrp="1"/>
          </p:cNvSpPr>
          <p:nvPr>
            <p:ph type="ftr" sz="quarter" idx="11"/>
          </p:nvPr>
        </p:nvSpPr>
        <p:spPr/>
        <p:txBody>
          <a:bodyPr/>
          <a:lstStyle/>
          <a:p>
            <a:r>
              <a:rPr lang="en-US" altLang="en-US"/>
              <a:t>Prof. Elyr Teixeira</a:t>
            </a:r>
            <a:endParaRPr lang="en-US" altLang="en-US" dirty="0"/>
          </a:p>
        </p:txBody>
      </p:sp>
      <p:sp>
        <p:nvSpPr>
          <p:cNvPr id="6" name="Slide Number Placeholder 5">
            <a:extLst>
              <a:ext uri="{FF2B5EF4-FFF2-40B4-BE49-F238E27FC236}">
                <a16:creationId xmlns:a16="http://schemas.microsoft.com/office/drawing/2014/main" id="{979BB2A7-FA8D-49C6-8A5D-876B971C2D62}"/>
              </a:ext>
            </a:extLst>
          </p:cNvPr>
          <p:cNvSpPr>
            <a:spLocks noGrp="1"/>
          </p:cNvSpPr>
          <p:nvPr>
            <p:ph type="sldNum" sz="quarter" idx="12"/>
          </p:nvPr>
        </p:nvSpPr>
        <p:spPr/>
        <p:txBody>
          <a:bodyPr/>
          <a:lstStyle/>
          <a:p>
            <a:fld id="{48BF32D8-1DE8-449E-9DAA-0E19DCA81A04}" type="slidenum">
              <a:rPr lang="en-US" altLang="en-US" smtClean="0"/>
              <a:pPr/>
              <a:t>170</a:t>
            </a:fld>
            <a:endParaRPr lang="en-US" altLang="en-US"/>
          </a:p>
        </p:txBody>
      </p:sp>
    </p:spTree>
    <p:extLst>
      <p:ext uri="{BB962C8B-B14F-4D97-AF65-F5344CB8AC3E}">
        <p14:creationId xmlns:p14="http://schemas.microsoft.com/office/powerpoint/2010/main" val="3593325059"/>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8A97C4-E066-4C3E-9CE7-78FFEF50DB7C}"/>
              </a:ext>
            </a:extLst>
          </p:cNvPr>
          <p:cNvSpPr>
            <a:spLocks noGrp="1"/>
          </p:cNvSpPr>
          <p:nvPr>
            <p:ph type="ctrTitle"/>
          </p:nvPr>
        </p:nvSpPr>
        <p:spPr/>
        <p:txBody>
          <a:bodyPr/>
          <a:lstStyle/>
          <a:p>
            <a:r>
              <a:rPr lang="pt-BR" dirty="0"/>
              <a:t>Relembrando a aula anterior</a:t>
            </a:r>
          </a:p>
        </p:txBody>
      </p:sp>
      <p:sp>
        <p:nvSpPr>
          <p:cNvPr id="4" name="Footer Placeholder 3">
            <a:extLst>
              <a:ext uri="{FF2B5EF4-FFF2-40B4-BE49-F238E27FC236}">
                <a16:creationId xmlns:a16="http://schemas.microsoft.com/office/drawing/2014/main" id="{71DDAB08-C6F7-40E8-8C3C-29C0B38BF690}"/>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600" b="0" i="1" u="none" strike="noStrike" kern="1200" cap="none" spc="0" normalizeH="0" baseline="0" noProof="0">
                <a:ln>
                  <a:noFill/>
                </a:ln>
                <a:solidFill>
                  <a:prstClr val="black"/>
                </a:solidFill>
                <a:effectLst/>
                <a:uLnTx/>
                <a:uFillTx/>
                <a:latin typeface="Calibri" panose="020F0502020204030204"/>
                <a:ea typeface="+mn-ea"/>
                <a:cs typeface="+mn-cs"/>
              </a:rPr>
              <a:t>Prof. Elyr Teixeira</a:t>
            </a:r>
            <a:endParaRPr kumimoji="0" lang="en-US" altLang="en-US" sz="1600" b="0" i="1"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Slide Number Placeholder 4">
            <a:extLst>
              <a:ext uri="{FF2B5EF4-FFF2-40B4-BE49-F238E27FC236}">
                <a16:creationId xmlns:a16="http://schemas.microsoft.com/office/drawing/2014/main" id="{9A7EC415-E32B-4918-B265-90CBE7299C2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0E266F-DC34-4EBC-B26B-29CFE51B5C59}"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171</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1026" name="Picture 2" descr="Resultado de imagem para old past">
            <a:extLst>
              <a:ext uri="{FF2B5EF4-FFF2-40B4-BE49-F238E27FC236}">
                <a16:creationId xmlns:a16="http://schemas.microsoft.com/office/drawing/2014/main" id="{93FA33AC-3235-4519-83B4-CF67E0E41E3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9410"/>
          <a:stretch/>
        </p:blipFill>
        <p:spPr bwMode="auto">
          <a:xfrm>
            <a:off x="3901325" y="3429000"/>
            <a:ext cx="4389350" cy="2927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6766189"/>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DC485994-1183-4F0E-94B5-85DCF43E411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3681"/>
          <a:stretch/>
        </p:blipFill>
        <p:spPr bwMode="auto">
          <a:xfrm>
            <a:off x="6096000" y="-52316"/>
            <a:ext cx="6098140" cy="65313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a:extLst>
              <a:ext uri="{FF2B5EF4-FFF2-40B4-BE49-F238E27FC236}">
                <a16:creationId xmlns:a16="http://schemas.microsoft.com/office/drawing/2014/main" id="{A76E77F3-E578-404D-B9AE-B646E4B6AC65}"/>
              </a:ext>
            </a:extLst>
          </p:cNvPr>
          <p:cNvSpPr>
            <a:spLocks noGrp="1"/>
          </p:cNvSpPr>
          <p:nvPr>
            <p:ph type="title"/>
          </p:nvPr>
        </p:nvSpPr>
        <p:spPr/>
        <p:txBody>
          <a:bodyPr/>
          <a:lstStyle/>
          <a:p>
            <a:r>
              <a:rPr lang="pt-BR" dirty="0" err="1"/>
              <a:t>eXEMPLO</a:t>
            </a:r>
            <a:endParaRPr lang="pt-BR"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2685F86-7262-45AE-817E-A4FECAF6478D}"/>
                  </a:ext>
                </a:extLst>
              </p:cNvPr>
              <p:cNvSpPr>
                <a:spLocks noGrp="1"/>
              </p:cNvSpPr>
              <p:nvPr>
                <p:ph sz="half" idx="1"/>
              </p:nvPr>
            </p:nvSpPr>
            <p:spPr>
              <a:xfrm>
                <a:off x="838199" y="1825625"/>
                <a:ext cx="6098139" cy="4351338"/>
              </a:xfrm>
            </p:spPr>
            <p:txBody>
              <a:bodyPr>
                <a:normAutofit/>
              </a:bodyPr>
              <a:lstStyle/>
              <a:p>
                <a:pPr marL="0" indent="0">
                  <a:buNone/>
                </a:pPr>
                <a:r>
                  <a:rPr lang="pt-BR" dirty="0"/>
                  <a:t>Ex: Determine os seguintes parâmetros para a configuração porta-comum.</a:t>
                </a:r>
              </a:p>
              <a:p>
                <a:pPr marL="514350" indent="-514350">
                  <a:buFont typeface="+mj-lt"/>
                  <a:buAutoNum type="alphaLcParenR"/>
                </a:pPr>
                <a14:m>
                  <m:oMath xmlns:m="http://schemas.openxmlformats.org/officeDocument/2006/math">
                    <m:sSub>
                      <m:sSubPr>
                        <m:ctrlPr>
                          <a:rPr lang="pt-BR" i="1" smtClean="0">
                            <a:latin typeface="Cambria Math" panose="02040503050406030204" pitchFamily="18" charset="0"/>
                          </a:rPr>
                        </m:ctrlPr>
                      </m:sSubPr>
                      <m:e>
                        <m:r>
                          <m:rPr>
                            <m:sty m:val="p"/>
                          </m:rPr>
                          <a:rPr lang="pt-BR" b="0" i="0" smtClean="0">
                            <a:latin typeface="Cambria Math" panose="02040503050406030204" pitchFamily="18" charset="0"/>
                          </a:rPr>
                          <m:t>V</m:t>
                        </m:r>
                      </m:e>
                      <m:sub>
                        <m:sSub>
                          <m:sSubPr>
                            <m:ctrlPr>
                              <a:rPr lang="pt-BR" b="0" i="1" smtClean="0">
                                <a:latin typeface="Cambria Math" panose="02040503050406030204" pitchFamily="18" charset="0"/>
                              </a:rPr>
                            </m:ctrlPr>
                          </m:sSubPr>
                          <m:e>
                            <m:r>
                              <m:rPr>
                                <m:sty m:val="p"/>
                              </m:rPr>
                              <a:rPr lang="pt-BR" i="0" smtClean="0">
                                <a:latin typeface="Cambria Math" panose="02040503050406030204" pitchFamily="18" charset="0"/>
                              </a:rPr>
                              <m:t>GS</m:t>
                            </m:r>
                          </m:e>
                          <m:sub>
                            <m:r>
                              <m:rPr>
                                <m:sty m:val="p"/>
                              </m:rPr>
                              <a:rPr lang="pt-BR" b="0" i="0" smtClean="0">
                                <a:latin typeface="Cambria Math" panose="02040503050406030204" pitchFamily="18" charset="0"/>
                              </a:rPr>
                              <m:t>Q</m:t>
                            </m:r>
                          </m:sub>
                        </m:sSub>
                      </m:sub>
                    </m:sSub>
                  </m:oMath>
                </a14:m>
                <a:endParaRPr lang="pt-BR" dirty="0"/>
              </a:p>
              <a:p>
                <a:pPr marL="514350" indent="-514350">
                  <a:buAutoNum type="alphaLcParenR"/>
                </a:pPr>
                <a14:m>
                  <m:oMath xmlns:m="http://schemas.openxmlformats.org/officeDocument/2006/math">
                    <m:sSub>
                      <m:sSubPr>
                        <m:ctrlPr>
                          <a:rPr lang="pt-BR" i="1">
                            <a:latin typeface="Cambria Math" panose="02040503050406030204" pitchFamily="18" charset="0"/>
                          </a:rPr>
                        </m:ctrlPr>
                      </m:sSubPr>
                      <m:e>
                        <m:r>
                          <m:rPr>
                            <m:sty m:val="p"/>
                          </m:rPr>
                          <a:rPr lang="pt-BR" b="0" i="0" smtClean="0">
                            <a:latin typeface="Cambria Math" panose="02040503050406030204" pitchFamily="18" charset="0"/>
                          </a:rPr>
                          <m:t>I</m:t>
                        </m:r>
                      </m:e>
                      <m:sub>
                        <m:sSub>
                          <m:sSubPr>
                            <m:ctrlPr>
                              <a:rPr lang="pt-BR" i="1">
                                <a:latin typeface="Cambria Math" panose="02040503050406030204" pitchFamily="18" charset="0"/>
                              </a:rPr>
                            </m:ctrlPr>
                          </m:sSubPr>
                          <m:e>
                            <m:r>
                              <m:rPr>
                                <m:sty m:val="p"/>
                              </m:rPr>
                              <a:rPr lang="pt-BR" b="0" i="0" smtClean="0">
                                <a:latin typeface="Cambria Math" panose="02040503050406030204" pitchFamily="18" charset="0"/>
                              </a:rPr>
                              <m:t>D</m:t>
                            </m:r>
                          </m:e>
                          <m:sub>
                            <m:r>
                              <m:rPr>
                                <m:sty m:val="p"/>
                              </m:rPr>
                              <a:rPr lang="pt-BR" i="0">
                                <a:latin typeface="Cambria Math" panose="02040503050406030204" pitchFamily="18" charset="0"/>
                              </a:rPr>
                              <m:t>Q</m:t>
                            </m:r>
                          </m:sub>
                        </m:sSub>
                      </m:sub>
                    </m:sSub>
                  </m:oMath>
                </a14:m>
                <a:endParaRPr lang="pt-BR" dirty="0"/>
              </a:p>
              <a:p>
                <a:pPr marL="514350" indent="-514350">
                  <a:buAutoNum type="alphaLcParenR"/>
                </a:pPr>
                <a14:m>
                  <m:oMath xmlns:m="http://schemas.openxmlformats.org/officeDocument/2006/math">
                    <m:sSub>
                      <m:sSubPr>
                        <m:ctrlPr>
                          <a:rPr lang="pt-BR" i="1">
                            <a:latin typeface="Cambria Math" panose="02040503050406030204" pitchFamily="18" charset="0"/>
                          </a:rPr>
                        </m:ctrlPr>
                      </m:sSubPr>
                      <m:e>
                        <m:r>
                          <m:rPr>
                            <m:sty m:val="p"/>
                          </m:rPr>
                          <a:rPr lang="pt-BR" i="0">
                            <a:latin typeface="Cambria Math" panose="02040503050406030204" pitchFamily="18" charset="0"/>
                          </a:rPr>
                          <m:t>V</m:t>
                        </m:r>
                      </m:e>
                      <m:sub>
                        <m:r>
                          <m:rPr>
                            <m:sty m:val="p"/>
                          </m:rPr>
                          <a:rPr lang="pt-BR" b="0" i="0" smtClean="0">
                            <a:latin typeface="Cambria Math" panose="02040503050406030204" pitchFamily="18" charset="0"/>
                          </a:rPr>
                          <m:t>D</m:t>
                        </m:r>
                      </m:sub>
                    </m:sSub>
                  </m:oMath>
                </a14:m>
                <a:endParaRPr lang="pt-BR" dirty="0"/>
              </a:p>
              <a:p>
                <a:pPr marL="514350" indent="-514350">
                  <a:buAutoNum type="alphaLcParenR"/>
                </a:pPr>
                <a14:m>
                  <m:oMath xmlns:m="http://schemas.openxmlformats.org/officeDocument/2006/math">
                    <m:sSub>
                      <m:sSubPr>
                        <m:ctrlPr>
                          <a:rPr lang="pt-BR" i="1">
                            <a:latin typeface="Cambria Math" panose="02040503050406030204" pitchFamily="18" charset="0"/>
                          </a:rPr>
                        </m:ctrlPr>
                      </m:sSubPr>
                      <m:e>
                        <m:r>
                          <m:rPr>
                            <m:sty m:val="p"/>
                          </m:rPr>
                          <a:rPr lang="pt-BR" i="0">
                            <a:latin typeface="Cambria Math" panose="02040503050406030204" pitchFamily="18" charset="0"/>
                          </a:rPr>
                          <m:t>V</m:t>
                        </m:r>
                      </m:e>
                      <m:sub>
                        <m:r>
                          <m:rPr>
                            <m:sty m:val="p"/>
                          </m:rPr>
                          <a:rPr lang="pt-BR" b="0" i="0" smtClean="0">
                            <a:latin typeface="Cambria Math" panose="02040503050406030204" pitchFamily="18" charset="0"/>
                          </a:rPr>
                          <m:t>G</m:t>
                        </m:r>
                      </m:sub>
                    </m:sSub>
                  </m:oMath>
                </a14:m>
                <a:endParaRPr lang="pt-BR" dirty="0"/>
              </a:p>
              <a:p>
                <a:pPr marL="514350" indent="-514350">
                  <a:buAutoNum type="alphaLcParenR"/>
                </a:pPr>
                <a14:m>
                  <m:oMath xmlns:m="http://schemas.openxmlformats.org/officeDocument/2006/math">
                    <m:sSub>
                      <m:sSubPr>
                        <m:ctrlPr>
                          <a:rPr lang="pt-BR" i="1">
                            <a:latin typeface="Cambria Math" panose="02040503050406030204" pitchFamily="18" charset="0"/>
                          </a:rPr>
                        </m:ctrlPr>
                      </m:sSubPr>
                      <m:e>
                        <m:r>
                          <m:rPr>
                            <m:sty m:val="p"/>
                          </m:rPr>
                          <a:rPr lang="pt-BR" i="0">
                            <a:latin typeface="Cambria Math" panose="02040503050406030204" pitchFamily="18" charset="0"/>
                          </a:rPr>
                          <m:t>V</m:t>
                        </m:r>
                      </m:e>
                      <m:sub>
                        <m:r>
                          <m:rPr>
                            <m:sty m:val="p"/>
                          </m:rPr>
                          <a:rPr lang="pt-BR" b="0" i="0" smtClean="0">
                            <a:latin typeface="Cambria Math" panose="02040503050406030204" pitchFamily="18" charset="0"/>
                          </a:rPr>
                          <m:t>S</m:t>
                        </m:r>
                      </m:sub>
                    </m:sSub>
                  </m:oMath>
                </a14:m>
                <a:endParaRPr lang="pt-BR" dirty="0"/>
              </a:p>
              <a:p>
                <a:pPr marL="514350" indent="-514350">
                  <a:buAutoNum type="alphaLcParenR"/>
                </a:pPr>
                <a14:m>
                  <m:oMath xmlns:m="http://schemas.openxmlformats.org/officeDocument/2006/math">
                    <m:sSub>
                      <m:sSubPr>
                        <m:ctrlPr>
                          <a:rPr lang="pt-BR" i="1">
                            <a:latin typeface="Cambria Math" panose="02040503050406030204" pitchFamily="18" charset="0"/>
                          </a:rPr>
                        </m:ctrlPr>
                      </m:sSubPr>
                      <m:e>
                        <m:r>
                          <m:rPr>
                            <m:sty m:val="p"/>
                          </m:rPr>
                          <a:rPr lang="pt-BR" i="0">
                            <a:latin typeface="Cambria Math" panose="02040503050406030204" pitchFamily="18" charset="0"/>
                          </a:rPr>
                          <m:t>V</m:t>
                        </m:r>
                      </m:e>
                      <m:sub>
                        <m:r>
                          <m:rPr>
                            <m:sty m:val="p"/>
                          </m:rPr>
                          <a:rPr lang="pt-BR" b="0" i="0" smtClean="0">
                            <a:latin typeface="Cambria Math" panose="02040503050406030204" pitchFamily="18" charset="0"/>
                          </a:rPr>
                          <m:t>DS</m:t>
                        </m:r>
                      </m:sub>
                    </m:sSub>
                  </m:oMath>
                </a14:m>
                <a:endParaRPr lang="pt-BR" dirty="0"/>
              </a:p>
            </p:txBody>
          </p:sp>
        </mc:Choice>
        <mc:Fallback xmlns="">
          <p:sp>
            <p:nvSpPr>
              <p:cNvPr id="3" name="Content Placeholder 2">
                <a:extLst>
                  <a:ext uri="{FF2B5EF4-FFF2-40B4-BE49-F238E27FC236}">
                    <a16:creationId xmlns:a16="http://schemas.microsoft.com/office/drawing/2014/main" id="{F2685F86-7262-45AE-817E-A4FECAF6478D}"/>
                  </a:ext>
                </a:extLst>
              </p:cNvPr>
              <p:cNvSpPr>
                <a:spLocks noGrp="1" noRot="1" noChangeAspect="1" noMove="1" noResize="1" noEditPoints="1" noAdjustHandles="1" noChangeArrowheads="1" noChangeShapeType="1" noTextEdit="1"/>
              </p:cNvSpPr>
              <p:nvPr>
                <p:ph sz="half" idx="1"/>
              </p:nvPr>
            </p:nvSpPr>
            <p:spPr>
              <a:xfrm>
                <a:off x="838199" y="1825625"/>
                <a:ext cx="6098139" cy="4351338"/>
              </a:xfrm>
              <a:blipFill>
                <a:blip r:embed="rId3"/>
                <a:stretch>
                  <a:fillRect l="-1698" t="-2101" r="-2897"/>
                </a:stretch>
              </a:blipFill>
            </p:spPr>
            <p:txBody>
              <a:bodyPr/>
              <a:lstStyle/>
              <a:p>
                <a:r>
                  <a:rPr lang="pt-BR">
                    <a:noFill/>
                  </a:rPr>
                  <a:t> </a:t>
                </a:r>
              </a:p>
            </p:txBody>
          </p:sp>
        </mc:Fallback>
      </mc:AlternateContent>
      <p:sp>
        <p:nvSpPr>
          <p:cNvPr id="5" name="Footer Placeholder 4">
            <a:extLst>
              <a:ext uri="{FF2B5EF4-FFF2-40B4-BE49-F238E27FC236}">
                <a16:creationId xmlns:a16="http://schemas.microsoft.com/office/drawing/2014/main" id="{898FC8CF-3E36-4597-957D-14656D50DE23}"/>
              </a:ext>
            </a:extLst>
          </p:cNvPr>
          <p:cNvSpPr>
            <a:spLocks noGrp="1"/>
          </p:cNvSpPr>
          <p:nvPr>
            <p:ph type="ftr" sz="quarter" idx="11"/>
          </p:nvPr>
        </p:nvSpPr>
        <p:spPr/>
        <p:txBody>
          <a:bodyPr/>
          <a:lstStyle/>
          <a:p>
            <a:r>
              <a:rPr lang="en-US" altLang="en-US"/>
              <a:t>Prof. Elyr Teixeira</a:t>
            </a:r>
            <a:endParaRPr lang="en-US" altLang="en-US" dirty="0"/>
          </a:p>
        </p:txBody>
      </p:sp>
      <p:sp>
        <p:nvSpPr>
          <p:cNvPr id="6" name="Slide Number Placeholder 5">
            <a:extLst>
              <a:ext uri="{FF2B5EF4-FFF2-40B4-BE49-F238E27FC236}">
                <a16:creationId xmlns:a16="http://schemas.microsoft.com/office/drawing/2014/main" id="{979BB2A7-FA8D-49C6-8A5D-876B971C2D62}"/>
              </a:ext>
            </a:extLst>
          </p:cNvPr>
          <p:cNvSpPr>
            <a:spLocks noGrp="1"/>
          </p:cNvSpPr>
          <p:nvPr>
            <p:ph type="sldNum" sz="quarter" idx="12"/>
          </p:nvPr>
        </p:nvSpPr>
        <p:spPr/>
        <p:txBody>
          <a:bodyPr/>
          <a:lstStyle/>
          <a:p>
            <a:fld id="{48BF32D8-1DE8-449E-9DAA-0E19DCA81A04}" type="slidenum">
              <a:rPr lang="en-US" altLang="en-US" smtClean="0"/>
              <a:pPr/>
              <a:t>172</a:t>
            </a:fld>
            <a:endParaRPr lang="en-US" altLang="en-US"/>
          </a:p>
        </p:txBody>
      </p:sp>
    </p:spTree>
    <p:extLst>
      <p:ext uri="{BB962C8B-B14F-4D97-AF65-F5344CB8AC3E}">
        <p14:creationId xmlns:p14="http://schemas.microsoft.com/office/powerpoint/2010/main" val="565635666"/>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F45C9E8-5A1C-4A79-8700-C722EE58381C}"/>
              </a:ext>
            </a:extLst>
          </p:cNvPr>
          <p:cNvPicPr>
            <a:picLocks noChangeAspect="1"/>
          </p:cNvPicPr>
          <p:nvPr/>
        </p:nvPicPr>
        <p:blipFill>
          <a:blip r:embed="rId2"/>
          <a:stretch>
            <a:fillRect/>
          </a:stretch>
        </p:blipFill>
        <p:spPr>
          <a:xfrm>
            <a:off x="6934617" y="1019209"/>
            <a:ext cx="4743450" cy="5267325"/>
          </a:xfrm>
          <a:prstGeom prst="rect">
            <a:avLst/>
          </a:prstGeom>
        </p:spPr>
      </p:pic>
      <p:sp>
        <p:nvSpPr>
          <p:cNvPr id="2" name="Title 1">
            <a:extLst>
              <a:ext uri="{FF2B5EF4-FFF2-40B4-BE49-F238E27FC236}">
                <a16:creationId xmlns:a16="http://schemas.microsoft.com/office/drawing/2014/main" id="{A76E77F3-E578-404D-B9AE-B646E4B6AC65}"/>
              </a:ext>
            </a:extLst>
          </p:cNvPr>
          <p:cNvSpPr>
            <a:spLocks noGrp="1"/>
          </p:cNvSpPr>
          <p:nvPr>
            <p:ph type="title"/>
          </p:nvPr>
        </p:nvSpPr>
        <p:spPr/>
        <p:txBody>
          <a:bodyPr/>
          <a:lstStyle/>
          <a:p>
            <a:r>
              <a:rPr lang="pt-BR" dirty="0" err="1"/>
              <a:t>eXEMPLO</a:t>
            </a:r>
            <a:endParaRPr lang="pt-BR"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2685F86-7262-45AE-817E-A4FECAF6478D}"/>
                  </a:ext>
                </a:extLst>
              </p:cNvPr>
              <p:cNvSpPr>
                <a:spLocks noGrp="1"/>
              </p:cNvSpPr>
              <p:nvPr>
                <p:ph sz="half" idx="1"/>
              </p:nvPr>
            </p:nvSpPr>
            <p:spPr>
              <a:xfrm>
                <a:off x="838199" y="1825625"/>
                <a:ext cx="8325679" cy="4351338"/>
              </a:xfrm>
            </p:spPr>
            <p:txBody>
              <a:bodyPr>
                <a:normAutofit/>
              </a:bodyPr>
              <a:lstStyle/>
              <a:p>
                <a:pPr marL="514350" indent="-514350">
                  <a:buAutoNum type="alphaLcParenR"/>
                </a:pPr>
                <a:r>
                  <a:rPr lang="pt-BR" dirty="0">
                    <a:solidFill>
                      <a:srgbClr val="FF0000"/>
                    </a:solidFill>
                  </a:rPr>
                  <a:t>Primeiro deve-se criar sua curva de transferência</a:t>
                </a:r>
              </a:p>
              <a:p>
                <a:pPr marL="0" indent="0">
                  <a:buNone/>
                </a:pPr>
                <a:r>
                  <a:rPr lang="pt-BR" dirty="0">
                    <a:solidFill>
                      <a:srgbClr val="FF0000"/>
                    </a:solidFill>
                  </a:rPr>
                  <a:t>Para </a:t>
                </a:r>
                <a14:m>
                  <m:oMath xmlns:m="http://schemas.openxmlformats.org/officeDocument/2006/math">
                    <m:sSub>
                      <m:sSubPr>
                        <m:ctrlPr>
                          <a:rPr lang="pt-BR" i="1" smtClean="0">
                            <a:solidFill>
                              <a:srgbClr val="FF0000"/>
                            </a:solidFill>
                            <a:latin typeface="Cambria Math" panose="02040503050406030204" pitchFamily="18" charset="0"/>
                          </a:rPr>
                        </m:ctrlPr>
                      </m:sSubPr>
                      <m:e>
                        <m:r>
                          <a:rPr lang="pt-BR" b="0" i="1" smtClean="0">
                            <a:solidFill>
                              <a:srgbClr val="FF0000"/>
                            </a:solidFill>
                            <a:latin typeface="Cambria Math" panose="02040503050406030204" pitchFamily="18" charset="0"/>
                          </a:rPr>
                          <m:t>𝐼</m:t>
                        </m:r>
                      </m:e>
                      <m:sub>
                        <m:r>
                          <a:rPr lang="pt-BR" b="0" i="1" smtClean="0">
                            <a:solidFill>
                              <a:srgbClr val="FF0000"/>
                            </a:solidFill>
                            <a:latin typeface="Cambria Math" panose="02040503050406030204" pitchFamily="18" charset="0"/>
                          </a:rPr>
                          <m:t>𝐷</m:t>
                        </m:r>
                      </m:sub>
                    </m:sSub>
                    <m:r>
                      <a:rPr lang="pt-BR" b="0" i="1" smtClean="0">
                        <a:solidFill>
                          <a:srgbClr val="FF0000"/>
                        </a:solidFill>
                        <a:latin typeface="Cambria Math" panose="02040503050406030204" pitchFamily="18" charset="0"/>
                      </a:rPr>
                      <m:t>=</m:t>
                    </m:r>
                    <m:f>
                      <m:fPr>
                        <m:ctrlPr>
                          <a:rPr lang="pt-BR" b="0" i="1" smtClean="0">
                            <a:solidFill>
                              <a:srgbClr val="FF0000"/>
                            </a:solidFill>
                            <a:latin typeface="Cambria Math" panose="02040503050406030204" pitchFamily="18" charset="0"/>
                          </a:rPr>
                        </m:ctrlPr>
                      </m:fPr>
                      <m:num>
                        <m:sSub>
                          <m:sSubPr>
                            <m:ctrlPr>
                              <a:rPr lang="pt-BR" b="0" i="1" smtClean="0">
                                <a:solidFill>
                                  <a:srgbClr val="FF0000"/>
                                </a:solidFill>
                                <a:latin typeface="Cambria Math" panose="02040503050406030204" pitchFamily="18" charset="0"/>
                              </a:rPr>
                            </m:ctrlPr>
                          </m:sSubPr>
                          <m:e>
                            <m:r>
                              <a:rPr lang="pt-BR" b="0" i="1" smtClean="0">
                                <a:solidFill>
                                  <a:srgbClr val="FF0000"/>
                                </a:solidFill>
                                <a:latin typeface="Cambria Math" panose="02040503050406030204" pitchFamily="18" charset="0"/>
                              </a:rPr>
                              <m:t>𝐼</m:t>
                            </m:r>
                          </m:e>
                          <m:sub>
                            <m:r>
                              <a:rPr lang="pt-BR" b="0" i="1" smtClean="0">
                                <a:solidFill>
                                  <a:srgbClr val="FF0000"/>
                                </a:solidFill>
                                <a:latin typeface="Cambria Math" panose="02040503050406030204" pitchFamily="18" charset="0"/>
                              </a:rPr>
                              <m:t>𝐷𝑆𝑆</m:t>
                            </m:r>
                          </m:sub>
                        </m:sSub>
                      </m:num>
                      <m:den>
                        <m:r>
                          <a:rPr lang="pt-BR" b="0" i="1" smtClean="0">
                            <a:solidFill>
                              <a:srgbClr val="FF0000"/>
                            </a:solidFill>
                            <a:latin typeface="Cambria Math" panose="02040503050406030204" pitchFamily="18" charset="0"/>
                          </a:rPr>
                          <m:t>4</m:t>
                        </m:r>
                      </m:den>
                    </m:f>
                    <m:r>
                      <a:rPr lang="pt-BR" b="0" i="1" smtClean="0">
                        <a:solidFill>
                          <a:srgbClr val="FF0000"/>
                        </a:solidFill>
                        <a:latin typeface="Cambria Math" panose="02040503050406030204" pitchFamily="18" charset="0"/>
                      </a:rPr>
                      <m:t>=</m:t>
                    </m:r>
                    <m:f>
                      <m:fPr>
                        <m:ctrlPr>
                          <a:rPr lang="pt-BR" b="0" i="1" smtClean="0">
                            <a:solidFill>
                              <a:srgbClr val="FF0000"/>
                            </a:solidFill>
                            <a:latin typeface="Cambria Math" panose="02040503050406030204" pitchFamily="18" charset="0"/>
                          </a:rPr>
                        </m:ctrlPr>
                      </m:fPr>
                      <m:num>
                        <m:r>
                          <a:rPr lang="pt-BR" b="0" i="1" smtClean="0">
                            <a:solidFill>
                              <a:srgbClr val="FF0000"/>
                            </a:solidFill>
                            <a:latin typeface="Cambria Math" panose="02040503050406030204" pitchFamily="18" charset="0"/>
                          </a:rPr>
                          <m:t>12</m:t>
                        </m:r>
                      </m:num>
                      <m:den>
                        <m:r>
                          <a:rPr lang="pt-BR" b="0" i="1" smtClean="0">
                            <a:solidFill>
                              <a:srgbClr val="FF0000"/>
                            </a:solidFill>
                            <a:latin typeface="Cambria Math" panose="02040503050406030204" pitchFamily="18" charset="0"/>
                          </a:rPr>
                          <m:t>4</m:t>
                        </m:r>
                      </m:den>
                    </m:f>
                    <m:r>
                      <a:rPr lang="pt-BR" b="0" i="1" smtClean="0">
                        <a:solidFill>
                          <a:srgbClr val="FF0000"/>
                        </a:solidFill>
                        <a:latin typeface="Cambria Math" panose="02040503050406030204" pitchFamily="18" charset="0"/>
                      </a:rPr>
                      <m:t>=3 </m:t>
                    </m:r>
                    <m:r>
                      <a:rPr lang="pt-BR" b="0" i="1" smtClean="0">
                        <a:solidFill>
                          <a:srgbClr val="FF0000"/>
                        </a:solidFill>
                        <a:latin typeface="Cambria Math" panose="02040503050406030204" pitchFamily="18" charset="0"/>
                      </a:rPr>
                      <m:t>𝑚𝐴</m:t>
                    </m:r>
                  </m:oMath>
                </a14:m>
                <a:r>
                  <a:rPr lang="pt-BR" dirty="0">
                    <a:solidFill>
                      <a:srgbClr val="FF0000"/>
                    </a:solidFill>
                  </a:rPr>
                  <a:t>, temos </a:t>
                </a:r>
              </a:p>
              <a:p>
                <a:pPr marL="0" indent="0">
                  <a:buNone/>
                </a:pPr>
                <a14:m>
                  <m:oMathPara xmlns:m="http://schemas.openxmlformats.org/officeDocument/2006/math">
                    <m:oMathParaPr>
                      <m:jc m:val="left"/>
                    </m:oMathParaPr>
                    <m:oMath xmlns:m="http://schemas.openxmlformats.org/officeDocument/2006/math">
                      <m:sSub>
                        <m:sSubPr>
                          <m:ctrlPr>
                            <a:rPr lang="pt-BR" i="1" smtClean="0">
                              <a:solidFill>
                                <a:srgbClr val="FF0000"/>
                              </a:solidFill>
                              <a:latin typeface="Cambria Math" panose="02040503050406030204" pitchFamily="18" charset="0"/>
                            </a:rPr>
                          </m:ctrlPr>
                        </m:sSubPr>
                        <m:e>
                          <m:r>
                            <a:rPr lang="pt-BR" b="0" i="1" smtClean="0">
                              <a:solidFill>
                                <a:srgbClr val="FF0000"/>
                              </a:solidFill>
                              <a:latin typeface="Cambria Math" panose="02040503050406030204" pitchFamily="18" charset="0"/>
                            </a:rPr>
                            <m:t>𝑉</m:t>
                          </m:r>
                        </m:e>
                        <m:sub>
                          <m:r>
                            <a:rPr lang="pt-BR" b="0" i="1" smtClean="0">
                              <a:solidFill>
                                <a:srgbClr val="FF0000"/>
                              </a:solidFill>
                              <a:latin typeface="Cambria Math" panose="02040503050406030204" pitchFamily="18" charset="0"/>
                            </a:rPr>
                            <m:t>𝐺𝑆</m:t>
                          </m:r>
                        </m:sub>
                      </m:sSub>
                      <m:r>
                        <a:rPr lang="pt-BR" b="0" i="1" smtClean="0">
                          <a:solidFill>
                            <a:srgbClr val="FF0000"/>
                          </a:solidFill>
                          <a:latin typeface="Cambria Math" panose="02040503050406030204" pitchFamily="18" charset="0"/>
                        </a:rPr>
                        <m:t>=</m:t>
                      </m:r>
                      <m:f>
                        <m:fPr>
                          <m:ctrlPr>
                            <a:rPr lang="pt-BR" b="0" i="1" smtClean="0">
                              <a:solidFill>
                                <a:srgbClr val="FF0000"/>
                              </a:solidFill>
                              <a:latin typeface="Cambria Math" panose="02040503050406030204" pitchFamily="18" charset="0"/>
                            </a:rPr>
                          </m:ctrlPr>
                        </m:fPr>
                        <m:num>
                          <m:sSub>
                            <m:sSubPr>
                              <m:ctrlPr>
                                <a:rPr lang="pt-BR" b="0" i="1" smtClean="0">
                                  <a:solidFill>
                                    <a:srgbClr val="FF0000"/>
                                  </a:solidFill>
                                  <a:latin typeface="Cambria Math" panose="02040503050406030204" pitchFamily="18" charset="0"/>
                                </a:rPr>
                              </m:ctrlPr>
                            </m:sSubPr>
                            <m:e>
                              <m:r>
                                <a:rPr lang="pt-BR" b="0" i="1" smtClean="0">
                                  <a:solidFill>
                                    <a:srgbClr val="FF0000"/>
                                  </a:solidFill>
                                  <a:latin typeface="Cambria Math" panose="02040503050406030204" pitchFamily="18" charset="0"/>
                                </a:rPr>
                                <m:t>𝑉</m:t>
                              </m:r>
                            </m:e>
                            <m:sub>
                              <m:r>
                                <a:rPr lang="pt-BR" b="0" i="1" smtClean="0">
                                  <a:solidFill>
                                    <a:srgbClr val="FF0000"/>
                                  </a:solidFill>
                                  <a:latin typeface="Cambria Math" panose="02040503050406030204" pitchFamily="18" charset="0"/>
                                </a:rPr>
                                <m:t>𝑝</m:t>
                              </m:r>
                            </m:sub>
                          </m:sSub>
                        </m:num>
                        <m:den>
                          <m:r>
                            <a:rPr lang="pt-BR" b="0" i="1" smtClean="0">
                              <a:solidFill>
                                <a:srgbClr val="FF0000"/>
                              </a:solidFill>
                              <a:latin typeface="Cambria Math" panose="02040503050406030204" pitchFamily="18" charset="0"/>
                            </a:rPr>
                            <m:t>2</m:t>
                          </m:r>
                        </m:den>
                      </m:f>
                      <m:r>
                        <a:rPr lang="pt-BR" b="0" i="1" smtClean="0">
                          <a:solidFill>
                            <a:srgbClr val="FF0000"/>
                          </a:solidFill>
                          <a:latin typeface="Cambria Math" panose="02040503050406030204" pitchFamily="18" charset="0"/>
                        </a:rPr>
                        <m:t>=−</m:t>
                      </m:r>
                      <m:f>
                        <m:fPr>
                          <m:ctrlPr>
                            <a:rPr lang="pt-BR" b="0" i="1" smtClean="0">
                              <a:solidFill>
                                <a:srgbClr val="FF0000"/>
                              </a:solidFill>
                              <a:latin typeface="Cambria Math" panose="02040503050406030204" pitchFamily="18" charset="0"/>
                            </a:rPr>
                          </m:ctrlPr>
                        </m:fPr>
                        <m:num>
                          <m:r>
                            <a:rPr lang="pt-BR" b="0" i="1" smtClean="0">
                              <a:solidFill>
                                <a:srgbClr val="FF0000"/>
                              </a:solidFill>
                              <a:latin typeface="Cambria Math" panose="02040503050406030204" pitchFamily="18" charset="0"/>
                            </a:rPr>
                            <m:t>6</m:t>
                          </m:r>
                        </m:num>
                        <m:den>
                          <m:r>
                            <a:rPr lang="pt-BR" b="0" i="1" smtClean="0">
                              <a:solidFill>
                                <a:srgbClr val="FF0000"/>
                              </a:solidFill>
                              <a:latin typeface="Cambria Math" panose="02040503050406030204" pitchFamily="18" charset="0"/>
                            </a:rPr>
                            <m:t>2</m:t>
                          </m:r>
                        </m:den>
                      </m:f>
                      <m:r>
                        <a:rPr lang="pt-BR" b="0" i="1" smtClean="0">
                          <a:solidFill>
                            <a:srgbClr val="FF0000"/>
                          </a:solidFill>
                          <a:latin typeface="Cambria Math" panose="02040503050406030204" pitchFamily="18" charset="0"/>
                        </a:rPr>
                        <m:t>=−3 </m:t>
                      </m:r>
                      <m:r>
                        <a:rPr lang="pt-BR" b="0" i="1" smtClean="0">
                          <a:solidFill>
                            <a:srgbClr val="FF0000"/>
                          </a:solidFill>
                          <a:latin typeface="Cambria Math" panose="02040503050406030204" pitchFamily="18" charset="0"/>
                        </a:rPr>
                        <m:t>𝑉</m:t>
                      </m:r>
                    </m:oMath>
                  </m:oMathPara>
                </a14:m>
                <a:endParaRPr lang="pt-BR" b="0" dirty="0">
                  <a:solidFill>
                    <a:srgbClr val="FF0000"/>
                  </a:solidFill>
                </a:endParaRPr>
              </a:p>
              <a:p>
                <a:pPr marL="0" indent="0">
                  <a:buNone/>
                </a:pPr>
                <a:endParaRPr lang="pt-BR" dirty="0">
                  <a:solidFill>
                    <a:srgbClr val="FF0000"/>
                  </a:solidFill>
                </a:endParaRPr>
              </a:p>
            </p:txBody>
          </p:sp>
        </mc:Choice>
        <mc:Fallback xmlns="">
          <p:sp>
            <p:nvSpPr>
              <p:cNvPr id="3" name="Content Placeholder 2">
                <a:extLst>
                  <a:ext uri="{FF2B5EF4-FFF2-40B4-BE49-F238E27FC236}">
                    <a16:creationId xmlns:a16="http://schemas.microsoft.com/office/drawing/2014/main" id="{F2685F86-7262-45AE-817E-A4FECAF6478D}"/>
                  </a:ext>
                </a:extLst>
              </p:cNvPr>
              <p:cNvSpPr>
                <a:spLocks noGrp="1" noRot="1" noChangeAspect="1" noMove="1" noResize="1" noEditPoints="1" noAdjustHandles="1" noChangeArrowheads="1" noChangeShapeType="1" noTextEdit="1"/>
              </p:cNvSpPr>
              <p:nvPr>
                <p:ph sz="half" idx="1"/>
              </p:nvPr>
            </p:nvSpPr>
            <p:spPr>
              <a:xfrm>
                <a:off x="838199" y="1825625"/>
                <a:ext cx="8325679" cy="4351338"/>
              </a:xfrm>
              <a:blipFill>
                <a:blip r:embed="rId3"/>
                <a:stretch>
                  <a:fillRect l="-1318" t="-2241"/>
                </a:stretch>
              </a:blipFill>
            </p:spPr>
            <p:txBody>
              <a:bodyPr/>
              <a:lstStyle/>
              <a:p>
                <a:r>
                  <a:rPr lang="pt-BR">
                    <a:noFill/>
                  </a:rPr>
                  <a:t> </a:t>
                </a:r>
              </a:p>
            </p:txBody>
          </p:sp>
        </mc:Fallback>
      </mc:AlternateContent>
      <p:sp>
        <p:nvSpPr>
          <p:cNvPr id="5" name="Footer Placeholder 4">
            <a:extLst>
              <a:ext uri="{FF2B5EF4-FFF2-40B4-BE49-F238E27FC236}">
                <a16:creationId xmlns:a16="http://schemas.microsoft.com/office/drawing/2014/main" id="{898FC8CF-3E36-4597-957D-14656D50DE23}"/>
              </a:ext>
            </a:extLst>
          </p:cNvPr>
          <p:cNvSpPr>
            <a:spLocks noGrp="1"/>
          </p:cNvSpPr>
          <p:nvPr>
            <p:ph type="ftr" sz="quarter" idx="11"/>
          </p:nvPr>
        </p:nvSpPr>
        <p:spPr/>
        <p:txBody>
          <a:bodyPr/>
          <a:lstStyle/>
          <a:p>
            <a:r>
              <a:rPr lang="en-US" altLang="en-US"/>
              <a:t>Prof. Elyr Teixeira</a:t>
            </a:r>
            <a:endParaRPr lang="en-US" altLang="en-US" dirty="0"/>
          </a:p>
        </p:txBody>
      </p:sp>
      <p:sp>
        <p:nvSpPr>
          <p:cNvPr id="6" name="Slide Number Placeholder 5">
            <a:extLst>
              <a:ext uri="{FF2B5EF4-FFF2-40B4-BE49-F238E27FC236}">
                <a16:creationId xmlns:a16="http://schemas.microsoft.com/office/drawing/2014/main" id="{979BB2A7-FA8D-49C6-8A5D-876B971C2D62}"/>
              </a:ext>
            </a:extLst>
          </p:cNvPr>
          <p:cNvSpPr>
            <a:spLocks noGrp="1"/>
          </p:cNvSpPr>
          <p:nvPr>
            <p:ph type="sldNum" sz="quarter" idx="12"/>
          </p:nvPr>
        </p:nvSpPr>
        <p:spPr/>
        <p:txBody>
          <a:bodyPr/>
          <a:lstStyle/>
          <a:p>
            <a:fld id="{48BF32D8-1DE8-449E-9DAA-0E19DCA81A04}" type="slidenum">
              <a:rPr lang="en-US" altLang="en-US" smtClean="0"/>
              <a:pPr/>
              <a:t>173</a:t>
            </a:fld>
            <a:endParaRPr lang="en-US" altLang="en-US"/>
          </a:p>
        </p:txBody>
      </p:sp>
    </p:spTree>
    <p:extLst>
      <p:ext uri="{BB962C8B-B14F-4D97-AF65-F5344CB8AC3E}">
        <p14:creationId xmlns:p14="http://schemas.microsoft.com/office/powerpoint/2010/main" val="2044953267"/>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F45C9E8-5A1C-4A79-8700-C722EE58381C}"/>
              </a:ext>
            </a:extLst>
          </p:cNvPr>
          <p:cNvPicPr>
            <a:picLocks noChangeAspect="1"/>
          </p:cNvPicPr>
          <p:nvPr/>
        </p:nvPicPr>
        <p:blipFill>
          <a:blip r:embed="rId2"/>
          <a:stretch>
            <a:fillRect/>
          </a:stretch>
        </p:blipFill>
        <p:spPr>
          <a:xfrm>
            <a:off x="6934617" y="1019209"/>
            <a:ext cx="4743450" cy="5267325"/>
          </a:xfrm>
          <a:prstGeom prst="rect">
            <a:avLst/>
          </a:prstGeom>
        </p:spPr>
      </p:pic>
      <p:sp>
        <p:nvSpPr>
          <p:cNvPr id="2" name="Title 1">
            <a:extLst>
              <a:ext uri="{FF2B5EF4-FFF2-40B4-BE49-F238E27FC236}">
                <a16:creationId xmlns:a16="http://schemas.microsoft.com/office/drawing/2014/main" id="{A76E77F3-E578-404D-B9AE-B646E4B6AC65}"/>
              </a:ext>
            </a:extLst>
          </p:cNvPr>
          <p:cNvSpPr>
            <a:spLocks noGrp="1"/>
          </p:cNvSpPr>
          <p:nvPr>
            <p:ph type="title"/>
          </p:nvPr>
        </p:nvSpPr>
        <p:spPr/>
        <p:txBody>
          <a:bodyPr/>
          <a:lstStyle/>
          <a:p>
            <a:r>
              <a:rPr lang="pt-BR" dirty="0" err="1"/>
              <a:t>eXEMPLO</a:t>
            </a:r>
            <a:endParaRPr lang="pt-BR"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2685F86-7262-45AE-817E-A4FECAF6478D}"/>
                  </a:ext>
                </a:extLst>
              </p:cNvPr>
              <p:cNvSpPr>
                <a:spLocks noGrp="1"/>
              </p:cNvSpPr>
              <p:nvPr>
                <p:ph sz="half" idx="1"/>
              </p:nvPr>
            </p:nvSpPr>
            <p:spPr>
              <a:xfrm>
                <a:off x="838199" y="1825625"/>
                <a:ext cx="8325679" cy="4351338"/>
              </a:xfrm>
            </p:spPr>
            <p:txBody>
              <a:bodyPr>
                <a:normAutofit/>
              </a:bodyPr>
              <a:lstStyle/>
              <a:p>
                <a:pPr marL="514350" indent="-514350">
                  <a:buAutoNum type="alphaLcParenR"/>
                </a:pPr>
                <a:r>
                  <a:rPr lang="pt-BR" dirty="0">
                    <a:solidFill>
                      <a:srgbClr val="FF0000"/>
                    </a:solidFill>
                  </a:rPr>
                  <a:t>Primeiro deve-se criar sua curva de transferência</a:t>
                </a:r>
              </a:p>
              <a:p>
                <a:pPr marL="0" indent="0">
                  <a:buNone/>
                </a:pPr>
                <a:r>
                  <a:rPr lang="pt-BR" dirty="0">
                    <a:solidFill>
                      <a:srgbClr val="FF0000"/>
                    </a:solidFill>
                  </a:rPr>
                  <a:t>Para </a:t>
                </a:r>
                <a14:m>
                  <m:oMath xmlns:m="http://schemas.openxmlformats.org/officeDocument/2006/math">
                    <m:sSub>
                      <m:sSubPr>
                        <m:ctrlPr>
                          <a:rPr lang="pt-BR" i="1" smtClean="0">
                            <a:solidFill>
                              <a:srgbClr val="FF0000"/>
                            </a:solidFill>
                            <a:latin typeface="Cambria Math" panose="02040503050406030204" pitchFamily="18" charset="0"/>
                          </a:rPr>
                        </m:ctrlPr>
                      </m:sSubPr>
                      <m:e>
                        <m:r>
                          <a:rPr lang="pt-BR" b="0" i="1" smtClean="0">
                            <a:solidFill>
                              <a:srgbClr val="FF0000"/>
                            </a:solidFill>
                            <a:latin typeface="Cambria Math" panose="02040503050406030204" pitchFamily="18" charset="0"/>
                          </a:rPr>
                          <m:t>𝐼</m:t>
                        </m:r>
                      </m:e>
                      <m:sub>
                        <m:r>
                          <a:rPr lang="pt-BR" b="0" i="1" smtClean="0">
                            <a:solidFill>
                              <a:srgbClr val="FF0000"/>
                            </a:solidFill>
                            <a:latin typeface="Cambria Math" panose="02040503050406030204" pitchFamily="18" charset="0"/>
                          </a:rPr>
                          <m:t>𝐷</m:t>
                        </m:r>
                      </m:sub>
                    </m:sSub>
                    <m:r>
                      <a:rPr lang="pt-BR" b="0" i="1" smtClean="0">
                        <a:solidFill>
                          <a:srgbClr val="FF0000"/>
                        </a:solidFill>
                        <a:latin typeface="Cambria Math" panose="02040503050406030204" pitchFamily="18" charset="0"/>
                      </a:rPr>
                      <m:t>=</m:t>
                    </m:r>
                    <m:f>
                      <m:fPr>
                        <m:ctrlPr>
                          <a:rPr lang="pt-BR" b="0" i="1" smtClean="0">
                            <a:solidFill>
                              <a:srgbClr val="FF0000"/>
                            </a:solidFill>
                            <a:latin typeface="Cambria Math" panose="02040503050406030204" pitchFamily="18" charset="0"/>
                          </a:rPr>
                        </m:ctrlPr>
                      </m:fPr>
                      <m:num>
                        <m:sSub>
                          <m:sSubPr>
                            <m:ctrlPr>
                              <a:rPr lang="pt-BR" b="0" i="1" smtClean="0">
                                <a:solidFill>
                                  <a:srgbClr val="FF0000"/>
                                </a:solidFill>
                                <a:latin typeface="Cambria Math" panose="02040503050406030204" pitchFamily="18" charset="0"/>
                              </a:rPr>
                            </m:ctrlPr>
                          </m:sSubPr>
                          <m:e>
                            <m:r>
                              <a:rPr lang="pt-BR" b="0" i="1" smtClean="0">
                                <a:solidFill>
                                  <a:srgbClr val="FF0000"/>
                                </a:solidFill>
                                <a:latin typeface="Cambria Math" panose="02040503050406030204" pitchFamily="18" charset="0"/>
                              </a:rPr>
                              <m:t>𝐼</m:t>
                            </m:r>
                          </m:e>
                          <m:sub>
                            <m:r>
                              <a:rPr lang="pt-BR" b="0" i="1" smtClean="0">
                                <a:solidFill>
                                  <a:srgbClr val="FF0000"/>
                                </a:solidFill>
                                <a:latin typeface="Cambria Math" panose="02040503050406030204" pitchFamily="18" charset="0"/>
                              </a:rPr>
                              <m:t>𝐷𝑆𝑆</m:t>
                            </m:r>
                          </m:sub>
                        </m:sSub>
                      </m:num>
                      <m:den>
                        <m:r>
                          <a:rPr lang="pt-BR" b="0" i="1" smtClean="0">
                            <a:solidFill>
                              <a:srgbClr val="FF0000"/>
                            </a:solidFill>
                            <a:latin typeface="Cambria Math" panose="02040503050406030204" pitchFamily="18" charset="0"/>
                          </a:rPr>
                          <m:t>4</m:t>
                        </m:r>
                      </m:den>
                    </m:f>
                    <m:r>
                      <a:rPr lang="pt-BR" b="0" i="1" smtClean="0">
                        <a:solidFill>
                          <a:srgbClr val="FF0000"/>
                        </a:solidFill>
                        <a:latin typeface="Cambria Math" panose="02040503050406030204" pitchFamily="18" charset="0"/>
                      </a:rPr>
                      <m:t>=</m:t>
                    </m:r>
                    <m:f>
                      <m:fPr>
                        <m:ctrlPr>
                          <a:rPr lang="pt-BR" b="0" i="1" smtClean="0">
                            <a:solidFill>
                              <a:srgbClr val="FF0000"/>
                            </a:solidFill>
                            <a:latin typeface="Cambria Math" panose="02040503050406030204" pitchFamily="18" charset="0"/>
                          </a:rPr>
                        </m:ctrlPr>
                      </m:fPr>
                      <m:num>
                        <m:r>
                          <a:rPr lang="pt-BR" b="0" i="1" smtClean="0">
                            <a:solidFill>
                              <a:srgbClr val="FF0000"/>
                            </a:solidFill>
                            <a:latin typeface="Cambria Math" panose="02040503050406030204" pitchFamily="18" charset="0"/>
                          </a:rPr>
                          <m:t>12</m:t>
                        </m:r>
                      </m:num>
                      <m:den>
                        <m:r>
                          <a:rPr lang="pt-BR" b="0" i="1" smtClean="0">
                            <a:solidFill>
                              <a:srgbClr val="FF0000"/>
                            </a:solidFill>
                            <a:latin typeface="Cambria Math" panose="02040503050406030204" pitchFamily="18" charset="0"/>
                          </a:rPr>
                          <m:t>4</m:t>
                        </m:r>
                      </m:den>
                    </m:f>
                    <m:r>
                      <a:rPr lang="pt-BR" b="0" i="1" smtClean="0">
                        <a:solidFill>
                          <a:srgbClr val="FF0000"/>
                        </a:solidFill>
                        <a:latin typeface="Cambria Math" panose="02040503050406030204" pitchFamily="18" charset="0"/>
                      </a:rPr>
                      <m:t>=3 </m:t>
                    </m:r>
                    <m:r>
                      <a:rPr lang="pt-BR" b="0" i="1" smtClean="0">
                        <a:solidFill>
                          <a:srgbClr val="FF0000"/>
                        </a:solidFill>
                        <a:latin typeface="Cambria Math" panose="02040503050406030204" pitchFamily="18" charset="0"/>
                      </a:rPr>
                      <m:t>𝑚𝐴</m:t>
                    </m:r>
                  </m:oMath>
                </a14:m>
                <a:r>
                  <a:rPr lang="pt-BR" dirty="0">
                    <a:solidFill>
                      <a:srgbClr val="FF0000"/>
                    </a:solidFill>
                  </a:rPr>
                  <a:t>, temos </a:t>
                </a:r>
              </a:p>
              <a:p>
                <a:pPr marL="0" indent="0">
                  <a:buNone/>
                </a:pPr>
                <a14:m>
                  <m:oMathPara xmlns:m="http://schemas.openxmlformats.org/officeDocument/2006/math">
                    <m:oMathParaPr>
                      <m:jc m:val="left"/>
                    </m:oMathParaPr>
                    <m:oMath xmlns:m="http://schemas.openxmlformats.org/officeDocument/2006/math">
                      <m:sSub>
                        <m:sSubPr>
                          <m:ctrlPr>
                            <a:rPr lang="pt-BR" i="1" smtClean="0">
                              <a:solidFill>
                                <a:srgbClr val="FF0000"/>
                              </a:solidFill>
                              <a:latin typeface="Cambria Math" panose="02040503050406030204" pitchFamily="18" charset="0"/>
                            </a:rPr>
                          </m:ctrlPr>
                        </m:sSubPr>
                        <m:e>
                          <m:r>
                            <a:rPr lang="pt-BR" b="0" i="1" smtClean="0">
                              <a:solidFill>
                                <a:srgbClr val="FF0000"/>
                              </a:solidFill>
                              <a:latin typeface="Cambria Math" panose="02040503050406030204" pitchFamily="18" charset="0"/>
                            </a:rPr>
                            <m:t>𝑉</m:t>
                          </m:r>
                        </m:e>
                        <m:sub>
                          <m:r>
                            <a:rPr lang="pt-BR" b="0" i="1" smtClean="0">
                              <a:solidFill>
                                <a:srgbClr val="FF0000"/>
                              </a:solidFill>
                              <a:latin typeface="Cambria Math" panose="02040503050406030204" pitchFamily="18" charset="0"/>
                            </a:rPr>
                            <m:t>𝐺𝑆</m:t>
                          </m:r>
                        </m:sub>
                      </m:sSub>
                      <m:r>
                        <a:rPr lang="pt-BR" b="0" i="1" smtClean="0">
                          <a:solidFill>
                            <a:srgbClr val="FF0000"/>
                          </a:solidFill>
                          <a:latin typeface="Cambria Math" panose="02040503050406030204" pitchFamily="18" charset="0"/>
                        </a:rPr>
                        <m:t>=</m:t>
                      </m:r>
                      <m:f>
                        <m:fPr>
                          <m:ctrlPr>
                            <a:rPr lang="pt-BR" b="0" i="1" smtClean="0">
                              <a:solidFill>
                                <a:srgbClr val="FF0000"/>
                              </a:solidFill>
                              <a:latin typeface="Cambria Math" panose="02040503050406030204" pitchFamily="18" charset="0"/>
                            </a:rPr>
                          </m:ctrlPr>
                        </m:fPr>
                        <m:num>
                          <m:sSub>
                            <m:sSubPr>
                              <m:ctrlPr>
                                <a:rPr lang="pt-BR" b="0" i="1" smtClean="0">
                                  <a:solidFill>
                                    <a:srgbClr val="FF0000"/>
                                  </a:solidFill>
                                  <a:latin typeface="Cambria Math" panose="02040503050406030204" pitchFamily="18" charset="0"/>
                                </a:rPr>
                              </m:ctrlPr>
                            </m:sSubPr>
                            <m:e>
                              <m:r>
                                <a:rPr lang="pt-BR" b="0" i="1" smtClean="0">
                                  <a:solidFill>
                                    <a:srgbClr val="FF0000"/>
                                  </a:solidFill>
                                  <a:latin typeface="Cambria Math" panose="02040503050406030204" pitchFamily="18" charset="0"/>
                                </a:rPr>
                                <m:t>𝑉</m:t>
                              </m:r>
                            </m:e>
                            <m:sub>
                              <m:r>
                                <a:rPr lang="pt-BR" b="0" i="1" smtClean="0">
                                  <a:solidFill>
                                    <a:srgbClr val="FF0000"/>
                                  </a:solidFill>
                                  <a:latin typeface="Cambria Math" panose="02040503050406030204" pitchFamily="18" charset="0"/>
                                </a:rPr>
                                <m:t>𝑝</m:t>
                              </m:r>
                            </m:sub>
                          </m:sSub>
                        </m:num>
                        <m:den>
                          <m:r>
                            <a:rPr lang="pt-BR" b="0" i="1" smtClean="0">
                              <a:solidFill>
                                <a:srgbClr val="FF0000"/>
                              </a:solidFill>
                              <a:latin typeface="Cambria Math" panose="02040503050406030204" pitchFamily="18" charset="0"/>
                            </a:rPr>
                            <m:t>2</m:t>
                          </m:r>
                        </m:den>
                      </m:f>
                      <m:r>
                        <a:rPr lang="pt-BR" b="0" i="1" smtClean="0">
                          <a:solidFill>
                            <a:srgbClr val="FF0000"/>
                          </a:solidFill>
                          <a:latin typeface="Cambria Math" panose="02040503050406030204" pitchFamily="18" charset="0"/>
                        </a:rPr>
                        <m:t>=−</m:t>
                      </m:r>
                      <m:f>
                        <m:fPr>
                          <m:ctrlPr>
                            <a:rPr lang="pt-BR" b="0" i="1" smtClean="0">
                              <a:solidFill>
                                <a:srgbClr val="FF0000"/>
                              </a:solidFill>
                              <a:latin typeface="Cambria Math" panose="02040503050406030204" pitchFamily="18" charset="0"/>
                            </a:rPr>
                          </m:ctrlPr>
                        </m:fPr>
                        <m:num>
                          <m:r>
                            <a:rPr lang="pt-BR" b="0" i="1" smtClean="0">
                              <a:solidFill>
                                <a:srgbClr val="FF0000"/>
                              </a:solidFill>
                              <a:latin typeface="Cambria Math" panose="02040503050406030204" pitchFamily="18" charset="0"/>
                            </a:rPr>
                            <m:t>6</m:t>
                          </m:r>
                        </m:num>
                        <m:den>
                          <m:r>
                            <a:rPr lang="pt-BR" b="0" i="1" smtClean="0">
                              <a:solidFill>
                                <a:srgbClr val="FF0000"/>
                              </a:solidFill>
                              <a:latin typeface="Cambria Math" panose="02040503050406030204" pitchFamily="18" charset="0"/>
                            </a:rPr>
                            <m:t>2</m:t>
                          </m:r>
                        </m:den>
                      </m:f>
                      <m:r>
                        <a:rPr lang="pt-BR" b="0" i="1" smtClean="0">
                          <a:solidFill>
                            <a:srgbClr val="FF0000"/>
                          </a:solidFill>
                          <a:latin typeface="Cambria Math" panose="02040503050406030204" pitchFamily="18" charset="0"/>
                        </a:rPr>
                        <m:t>=−3 </m:t>
                      </m:r>
                      <m:r>
                        <a:rPr lang="pt-BR" b="0" i="1" smtClean="0">
                          <a:solidFill>
                            <a:srgbClr val="FF0000"/>
                          </a:solidFill>
                          <a:latin typeface="Cambria Math" panose="02040503050406030204" pitchFamily="18" charset="0"/>
                        </a:rPr>
                        <m:t>𝑉</m:t>
                      </m:r>
                    </m:oMath>
                  </m:oMathPara>
                </a14:m>
                <a:endParaRPr lang="pt-BR" b="0" dirty="0">
                  <a:solidFill>
                    <a:srgbClr val="FF0000"/>
                  </a:solidFill>
                </a:endParaRPr>
              </a:p>
              <a:p>
                <a:pPr marL="0" indent="0">
                  <a:buNone/>
                </a:pPr>
                <a:endParaRPr lang="pt-BR" dirty="0">
                  <a:solidFill>
                    <a:srgbClr val="FF0000"/>
                  </a:solidFill>
                </a:endParaRPr>
              </a:p>
              <a:p>
                <a:pPr marL="0" indent="0">
                  <a:buNone/>
                </a:pPr>
                <a:r>
                  <a:rPr lang="pt-BR" dirty="0">
                    <a:solidFill>
                      <a:srgbClr val="FF0000"/>
                    </a:solidFill>
                  </a:rPr>
                  <a:t>Tomando um segundo ponto, teremos:</a:t>
                </a:r>
              </a:p>
              <a:p>
                <a:pPr marL="0" indent="0">
                  <a:buNone/>
                </a:pPr>
                <a14:m>
                  <m:oMath xmlns:m="http://schemas.openxmlformats.org/officeDocument/2006/math">
                    <m:sSub>
                      <m:sSubPr>
                        <m:ctrlPr>
                          <a:rPr lang="pt-BR" i="1">
                            <a:solidFill>
                              <a:srgbClr val="FF0000"/>
                            </a:solidFill>
                            <a:latin typeface="Cambria Math" panose="02040503050406030204" pitchFamily="18" charset="0"/>
                          </a:rPr>
                        </m:ctrlPr>
                      </m:sSubPr>
                      <m:e>
                        <m:r>
                          <a:rPr lang="pt-BR" i="1">
                            <a:solidFill>
                              <a:srgbClr val="FF0000"/>
                            </a:solidFill>
                            <a:latin typeface="Cambria Math" panose="02040503050406030204" pitchFamily="18" charset="0"/>
                          </a:rPr>
                          <m:t>𝐼</m:t>
                        </m:r>
                      </m:e>
                      <m:sub>
                        <m:r>
                          <a:rPr lang="pt-BR" i="1">
                            <a:solidFill>
                              <a:srgbClr val="FF0000"/>
                            </a:solidFill>
                            <a:latin typeface="Cambria Math" panose="02040503050406030204" pitchFamily="18" charset="0"/>
                          </a:rPr>
                          <m:t>𝐷</m:t>
                        </m:r>
                      </m:sub>
                    </m:sSub>
                    <m:r>
                      <a:rPr lang="pt-BR" i="1">
                        <a:solidFill>
                          <a:srgbClr val="FF0000"/>
                        </a:solidFill>
                        <a:latin typeface="Cambria Math" panose="02040503050406030204" pitchFamily="18" charset="0"/>
                      </a:rPr>
                      <m:t>=</m:t>
                    </m:r>
                    <m:f>
                      <m:fPr>
                        <m:ctrlPr>
                          <a:rPr lang="pt-BR" i="1">
                            <a:solidFill>
                              <a:srgbClr val="FF0000"/>
                            </a:solidFill>
                            <a:latin typeface="Cambria Math" panose="02040503050406030204" pitchFamily="18" charset="0"/>
                          </a:rPr>
                        </m:ctrlPr>
                      </m:fPr>
                      <m:num>
                        <m:sSub>
                          <m:sSubPr>
                            <m:ctrlPr>
                              <a:rPr lang="pt-BR" i="1">
                                <a:solidFill>
                                  <a:srgbClr val="FF0000"/>
                                </a:solidFill>
                                <a:latin typeface="Cambria Math" panose="02040503050406030204" pitchFamily="18" charset="0"/>
                              </a:rPr>
                            </m:ctrlPr>
                          </m:sSubPr>
                          <m:e>
                            <m:r>
                              <a:rPr lang="pt-BR" i="1">
                                <a:solidFill>
                                  <a:srgbClr val="FF0000"/>
                                </a:solidFill>
                                <a:latin typeface="Cambria Math" panose="02040503050406030204" pitchFamily="18" charset="0"/>
                              </a:rPr>
                              <m:t>𝐼</m:t>
                            </m:r>
                          </m:e>
                          <m:sub>
                            <m:r>
                              <a:rPr lang="pt-BR" i="1">
                                <a:solidFill>
                                  <a:srgbClr val="FF0000"/>
                                </a:solidFill>
                                <a:latin typeface="Cambria Math" panose="02040503050406030204" pitchFamily="18" charset="0"/>
                              </a:rPr>
                              <m:t>𝐷𝑆𝑆</m:t>
                            </m:r>
                          </m:sub>
                        </m:sSub>
                      </m:num>
                      <m:den>
                        <m:r>
                          <a:rPr lang="pt-BR" b="0" i="1" smtClean="0">
                            <a:solidFill>
                              <a:srgbClr val="FF0000"/>
                            </a:solidFill>
                            <a:latin typeface="Cambria Math" panose="02040503050406030204" pitchFamily="18" charset="0"/>
                          </a:rPr>
                          <m:t>2</m:t>
                        </m:r>
                      </m:den>
                    </m:f>
                    <m:r>
                      <a:rPr lang="pt-BR" i="1">
                        <a:solidFill>
                          <a:srgbClr val="FF0000"/>
                        </a:solidFill>
                        <a:latin typeface="Cambria Math" panose="02040503050406030204" pitchFamily="18" charset="0"/>
                      </a:rPr>
                      <m:t>=</m:t>
                    </m:r>
                    <m:f>
                      <m:fPr>
                        <m:ctrlPr>
                          <a:rPr lang="pt-BR" i="1">
                            <a:solidFill>
                              <a:srgbClr val="FF0000"/>
                            </a:solidFill>
                            <a:latin typeface="Cambria Math" panose="02040503050406030204" pitchFamily="18" charset="0"/>
                          </a:rPr>
                        </m:ctrlPr>
                      </m:fPr>
                      <m:num>
                        <m:r>
                          <a:rPr lang="pt-BR" i="1">
                            <a:solidFill>
                              <a:srgbClr val="FF0000"/>
                            </a:solidFill>
                            <a:latin typeface="Cambria Math" panose="02040503050406030204" pitchFamily="18" charset="0"/>
                          </a:rPr>
                          <m:t>12</m:t>
                        </m:r>
                      </m:num>
                      <m:den>
                        <m:r>
                          <a:rPr lang="pt-BR" b="0" i="1" smtClean="0">
                            <a:solidFill>
                              <a:srgbClr val="FF0000"/>
                            </a:solidFill>
                            <a:latin typeface="Cambria Math" panose="02040503050406030204" pitchFamily="18" charset="0"/>
                          </a:rPr>
                          <m:t>2</m:t>
                        </m:r>
                      </m:den>
                    </m:f>
                    <m:r>
                      <a:rPr lang="pt-BR" i="1">
                        <a:solidFill>
                          <a:srgbClr val="FF0000"/>
                        </a:solidFill>
                        <a:latin typeface="Cambria Math" panose="02040503050406030204" pitchFamily="18" charset="0"/>
                      </a:rPr>
                      <m:t>=</m:t>
                    </m:r>
                    <m:r>
                      <a:rPr lang="pt-BR" b="0" i="1" smtClean="0">
                        <a:solidFill>
                          <a:srgbClr val="FF0000"/>
                        </a:solidFill>
                        <a:latin typeface="Cambria Math" panose="02040503050406030204" pitchFamily="18" charset="0"/>
                      </a:rPr>
                      <m:t>6</m:t>
                    </m:r>
                    <m:r>
                      <a:rPr lang="pt-BR" i="1">
                        <a:solidFill>
                          <a:srgbClr val="FF0000"/>
                        </a:solidFill>
                        <a:latin typeface="Cambria Math" panose="02040503050406030204" pitchFamily="18" charset="0"/>
                      </a:rPr>
                      <m:t> </m:t>
                    </m:r>
                    <m:r>
                      <a:rPr lang="pt-BR" i="1">
                        <a:solidFill>
                          <a:srgbClr val="FF0000"/>
                        </a:solidFill>
                        <a:latin typeface="Cambria Math" panose="02040503050406030204" pitchFamily="18" charset="0"/>
                      </a:rPr>
                      <m:t>𝑚𝐴</m:t>
                    </m:r>
                  </m:oMath>
                </a14:m>
                <a:r>
                  <a:rPr lang="pt-BR" dirty="0">
                    <a:solidFill>
                      <a:srgbClr val="FF0000"/>
                    </a:solidFill>
                  </a:rPr>
                  <a:t>, temos </a:t>
                </a:r>
                <a:endParaRPr lang="pt-BR" i="1" dirty="0">
                  <a:solidFill>
                    <a:srgbClr val="FF0000"/>
                  </a:solidFill>
                  <a:latin typeface="Cambria Math" panose="02040503050406030204" pitchFamily="18" charset="0"/>
                </a:endParaRPr>
              </a:p>
              <a:p>
                <a:pPr marL="0" indent="0">
                  <a:buNone/>
                </a:pPr>
                <a14:m>
                  <m:oMathPara xmlns:m="http://schemas.openxmlformats.org/officeDocument/2006/math">
                    <m:oMathParaPr>
                      <m:jc m:val="left"/>
                    </m:oMathParaPr>
                    <m:oMath xmlns:m="http://schemas.openxmlformats.org/officeDocument/2006/math">
                      <m:sSub>
                        <m:sSubPr>
                          <m:ctrlPr>
                            <a:rPr lang="pt-BR" i="1">
                              <a:solidFill>
                                <a:srgbClr val="FF0000"/>
                              </a:solidFill>
                              <a:latin typeface="Cambria Math" panose="02040503050406030204" pitchFamily="18" charset="0"/>
                            </a:rPr>
                          </m:ctrlPr>
                        </m:sSubPr>
                        <m:e>
                          <m:r>
                            <a:rPr lang="pt-BR" i="1">
                              <a:solidFill>
                                <a:srgbClr val="FF0000"/>
                              </a:solidFill>
                              <a:latin typeface="Cambria Math" panose="02040503050406030204" pitchFamily="18" charset="0"/>
                            </a:rPr>
                            <m:t>𝑉</m:t>
                          </m:r>
                        </m:e>
                        <m:sub>
                          <m:r>
                            <a:rPr lang="pt-BR" i="1">
                              <a:solidFill>
                                <a:srgbClr val="FF0000"/>
                              </a:solidFill>
                              <a:latin typeface="Cambria Math" panose="02040503050406030204" pitchFamily="18" charset="0"/>
                            </a:rPr>
                            <m:t>𝐺𝑆</m:t>
                          </m:r>
                        </m:sub>
                      </m:sSub>
                      <m:r>
                        <a:rPr lang="pt-BR" i="1">
                          <a:solidFill>
                            <a:srgbClr val="FF0000"/>
                          </a:solidFill>
                          <a:latin typeface="Cambria Math" panose="02040503050406030204" pitchFamily="18" charset="0"/>
                        </a:rPr>
                        <m:t>=</m:t>
                      </m:r>
                      <m:r>
                        <a:rPr lang="pt-BR" b="0" i="1" smtClean="0">
                          <a:solidFill>
                            <a:srgbClr val="FF0000"/>
                          </a:solidFill>
                          <a:latin typeface="Cambria Math" panose="02040503050406030204" pitchFamily="18" charset="0"/>
                        </a:rPr>
                        <m:t>0,3</m:t>
                      </m:r>
                      <m:sSub>
                        <m:sSubPr>
                          <m:ctrlPr>
                            <a:rPr lang="pt-BR" b="0" i="1" smtClean="0">
                              <a:solidFill>
                                <a:srgbClr val="FF0000"/>
                              </a:solidFill>
                              <a:latin typeface="Cambria Math" panose="02040503050406030204" pitchFamily="18" charset="0"/>
                            </a:rPr>
                          </m:ctrlPr>
                        </m:sSubPr>
                        <m:e>
                          <m:r>
                            <a:rPr lang="pt-BR" b="0" i="1" smtClean="0">
                              <a:solidFill>
                                <a:srgbClr val="FF0000"/>
                              </a:solidFill>
                              <a:latin typeface="Cambria Math" panose="02040503050406030204" pitchFamily="18" charset="0"/>
                            </a:rPr>
                            <m:t>𝑉</m:t>
                          </m:r>
                        </m:e>
                        <m:sub>
                          <m:r>
                            <a:rPr lang="pt-BR" b="0" i="1" smtClean="0">
                              <a:solidFill>
                                <a:srgbClr val="FF0000"/>
                              </a:solidFill>
                              <a:latin typeface="Cambria Math" panose="02040503050406030204" pitchFamily="18" charset="0"/>
                            </a:rPr>
                            <m:t>𝑝</m:t>
                          </m:r>
                        </m:sub>
                      </m:sSub>
                      <m:r>
                        <a:rPr lang="pt-BR" i="1">
                          <a:solidFill>
                            <a:srgbClr val="FF0000"/>
                          </a:solidFill>
                          <a:latin typeface="Cambria Math" panose="02040503050406030204" pitchFamily="18" charset="0"/>
                        </a:rPr>
                        <m:t>=0,3</m:t>
                      </m:r>
                      <m:d>
                        <m:dPr>
                          <m:ctrlPr>
                            <a:rPr lang="pt-BR" b="0" i="1" smtClean="0">
                              <a:solidFill>
                                <a:srgbClr val="FF0000"/>
                              </a:solidFill>
                              <a:latin typeface="Cambria Math" panose="02040503050406030204" pitchFamily="18" charset="0"/>
                            </a:rPr>
                          </m:ctrlPr>
                        </m:dPr>
                        <m:e>
                          <m:r>
                            <a:rPr lang="pt-BR" b="0" i="1" smtClean="0">
                              <a:solidFill>
                                <a:srgbClr val="FF0000"/>
                              </a:solidFill>
                              <a:latin typeface="Cambria Math" panose="02040503050406030204" pitchFamily="18" charset="0"/>
                            </a:rPr>
                            <m:t>−6</m:t>
                          </m:r>
                        </m:e>
                      </m:d>
                      <m:r>
                        <a:rPr lang="pt-BR" b="0" i="1" smtClean="0">
                          <a:solidFill>
                            <a:srgbClr val="FF0000"/>
                          </a:solidFill>
                          <a:latin typeface="Cambria Math" panose="02040503050406030204" pitchFamily="18" charset="0"/>
                        </a:rPr>
                        <m:t>=</m:t>
                      </m:r>
                      <m:r>
                        <a:rPr lang="pt-BR" i="1">
                          <a:solidFill>
                            <a:srgbClr val="FF0000"/>
                          </a:solidFill>
                          <a:latin typeface="Cambria Math" panose="02040503050406030204" pitchFamily="18" charset="0"/>
                        </a:rPr>
                        <m:t>−</m:t>
                      </m:r>
                      <m:r>
                        <a:rPr lang="pt-BR" b="0" i="1" smtClean="0">
                          <a:solidFill>
                            <a:srgbClr val="FF0000"/>
                          </a:solidFill>
                          <a:latin typeface="Cambria Math" panose="02040503050406030204" pitchFamily="18" charset="0"/>
                        </a:rPr>
                        <m:t>1,8 </m:t>
                      </m:r>
                      <m:r>
                        <a:rPr lang="pt-BR" i="1">
                          <a:solidFill>
                            <a:srgbClr val="FF0000"/>
                          </a:solidFill>
                          <a:latin typeface="Cambria Math" panose="02040503050406030204" pitchFamily="18" charset="0"/>
                        </a:rPr>
                        <m:t>𝑉</m:t>
                      </m:r>
                    </m:oMath>
                  </m:oMathPara>
                </a14:m>
                <a:endParaRPr lang="pt-BR" dirty="0">
                  <a:solidFill>
                    <a:srgbClr val="FF0000"/>
                  </a:solidFill>
                </a:endParaRPr>
              </a:p>
            </p:txBody>
          </p:sp>
        </mc:Choice>
        <mc:Fallback xmlns="">
          <p:sp>
            <p:nvSpPr>
              <p:cNvPr id="3" name="Content Placeholder 2">
                <a:extLst>
                  <a:ext uri="{FF2B5EF4-FFF2-40B4-BE49-F238E27FC236}">
                    <a16:creationId xmlns:a16="http://schemas.microsoft.com/office/drawing/2014/main" id="{F2685F86-7262-45AE-817E-A4FECAF6478D}"/>
                  </a:ext>
                </a:extLst>
              </p:cNvPr>
              <p:cNvSpPr>
                <a:spLocks noGrp="1" noRot="1" noChangeAspect="1" noMove="1" noResize="1" noEditPoints="1" noAdjustHandles="1" noChangeArrowheads="1" noChangeShapeType="1" noTextEdit="1"/>
              </p:cNvSpPr>
              <p:nvPr>
                <p:ph sz="half" idx="1"/>
              </p:nvPr>
            </p:nvSpPr>
            <p:spPr>
              <a:xfrm>
                <a:off x="838199" y="1825625"/>
                <a:ext cx="8325679" cy="4351338"/>
              </a:xfrm>
              <a:blipFill>
                <a:blip r:embed="rId3"/>
                <a:stretch>
                  <a:fillRect l="-1318" t="-2241"/>
                </a:stretch>
              </a:blipFill>
            </p:spPr>
            <p:txBody>
              <a:bodyPr/>
              <a:lstStyle/>
              <a:p>
                <a:r>
                  <a:rPr lang="pt-BR">
                    <a:noFill/>
                  </a:rPr>
                  <a:t> </a:t>
                </a:r>
              </a:p>
            </p:txBody>
          </p:sp>
        </mc:Fallback>
      </mc:AlternateContent>
      <p:sp>
        <p:nvSpPr>
          <p:cNvPr id="5" name="Footer Placeholder 4">
            <a:extLst>
              <a:ext uri="{FF2B5EF4-FFF2-40B4-BE49-F238E27FC236}">
                <a16:creationId xmlns:a16="http://schemas.microsoft.com/office/drawing/2014/main" id="{898FC8CF-3E36-4597-957D-14656D50DE23}"/>
              </a:ext>
            </a:extLst>
          </p:cNvPr>
          <p:cNvSpPr>
            <a:spLocks noGrp="1"/>
          </p:cNvSpPr>
          <p:nvPr>
            <p:ph type="ftr" sz="quarter" idx="11"/>
          </p:nvPr>
        </p:nvSpPr>
        <p:spPr/>
        <p:txBody>
          <a:bodyPr/>
          <a:lstStyle/>
          <a:p>
            <a:r>
              <a:rPr lang="en-US" altLang="en-US"/>
              <a:t>Prof. Elyr Teixeira</a:t>
            </a:r>
            <a:endParaRPr lang="en-US" altLang="en-US" dirty="0"/>
          </a:p>
        </p:txBody>
      </p:sp>
      <p:sp>
        <p:nvSpPr>
          <p:cNvPr id="6" name="Slide Number Placeholder 5">
            <a:extLst>
              <a:ext uri="{FF2B5EF4-FFF2-40B4-BE49-F238E27FC236}">
                <a16:creationId xmlns:a16="http://schemas.microsoft.com/office/drawing/2014/main" id="{979BB2A7-FA8D-49C6-8A5D-876B971C2D62}"/>
              </a:ext>
            </a:extLst>
          </p:cNvPr>
          <p:cNvSpPr>
            <a:spLocks noGrp="1"/>
          </p:cNvSpPr>
          <p:nvPr>
            <p:ph type="sldNum" sz="quarter" idx="12"/>
          </p:nvPr>
        </p:nvSpPr>
        <p:spPr/>
        <p:txBody>
          <a:bodyPr/>
          <a:lstStyle/>
          <a:p>
            <a:fld id="{48BF32D8-1DE8-449E-9DAA-0E19DCA81A04}" type="slidenum">
              <a:rPr lang="en-US" altLang="en-US" smtClean="0"/>
              <a:pPr/>
              <a:t>174</a:t>
            </a:fld>
            <a:endParaRPr lang="en-US" altLang="en-US"/>
          </a:p>
        </p:txBody>
      </p:sp>
    </p:spTree>
    <p:extLst>
      <p:ext uri="{BB962C8B-B14F-4D97-AF65-F5344CB8AC3E}">
        <p14:creationId xmlns:p14="http://schemas.microsoft.com/office/powerpoint/2010/main" val="2820804360"/>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2644105-5CFE-49E4-A749-3A8E56ACCA47}"/>
              </a:ext>
            </a:extLst>
          </p:cNvPr>
          <p:cNvPicPr>
            <a:picLocks noChangeAspect="1"/>
          </p:cNvPicPr>
          <p:nvPr/>
        </p:nvPicPr>
        <p:blipFill rotWithShape="1">
          <a:blip r:embed="rId2"/>
          <a:srcRect l="356" t="-354" r="-356" b="17088"/>
          <a:stretch/>
        </p:blipFill>
        <p:spPr>
          <a:xfrm>
            <a:off x="6948281" y="1002334"/>
            <a:ext cx="5581650" cy="5234505"/>
          </a:xfrm>
          <a:prstGeom prst="rect">
            <a:avLst/>
          </a:prstGeom>
        </p:spPr>
      </p:pic>
      <p:sp>
        <p:nvSpPr>
          <p:cNvPr id="2" name="Title 1">
            <a:extLst>
              <a:ext uri="{FF2B5EF4-FFF2-40B4-BE49-F238E27FC236}">
                <a16:creationId xmlns:a16="http://schemas.microsoft.com/office/drawing/2014/main" id="{0F02A2BA-8BA6-4582-9D51-21D9DC380AF0}"/>
              </a:ext>
            </a:extLst>
          </p:cNvPr>
          <p:cNvSpPr>
            <a:spLocks noGrp="1"/>
          </p:cNvSpPr>
          <p:nvPr>
            <p:ph type="title"/>
          </p:nvPr>
        </p:nvSpPr>
        <p:spPr/>
        <p:txBody>
          <a:bodyPr/>
          <a:lstStyle/>
          <a:p>
            <a:r>
              <a:rPr lang="pt-BR" dirty="0" err="1"/>
              <a:t>eXEMPLO</a:t>
            </a:r>
            <a:endParaRPr lang="pt-BR"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6533AD2-249C-4ABC-8C2B-10FC595E84A6}"/>
                  </a:ext>
                </a:extLst>
              </p:cNvPr>
              <p:cNvSpPr>
                <a:spLocks noGrp="1"/>
              </p:cNvSpPr>
              <p:nvPr>
                <p:ph sz="half" idx="1"/>
              </p:nvPr>
            </p:nvSpPr>
            <p:spPr>
              <a:xfrm>
                <a:off x="838199" y="1825624"/>
                <a:ext cx="7315201" cy="5032375"/>
              </a:xfrm>
            </p:spPr>
            <p:txBody>
              <a:bodyPr/>
              <a:lstStyle/>
              <a:p>
                <a:pPr marL="0" indent="0">
                  <a:buNone/>
                </a:pPr>
                <a:r>
                  <a:rPr lang="pt-BR" dirty="0">
                    <a:solidFill>
                      <a:srgbClr val="FF0000"/>
                    </a:solidFill>
                  </a:rPr>
                  <a:t>Agora, vamos para a reta de carga!</a:t>
                </a:r>
              </a:p>
              <a:p>
                <a:pPr marL="0" indent="0">
                  <a:buNone/>
                </a:pPr>
                <a:r>
                  <a:rPr lang="pt-BR" dirty="0">
                    <a:solidFill>
                      <a:srgbClr val="FF0000"/>
                    </a:solidFill>
                  </a:rPr>
                  <a:t>Note que neste caso </a:t>
                </a:r>
                <a14:m>
                  <m:oMath xmlns:m="http://schemas.openxmlformats.org/officeDocument/2006/math">
                    <m:sSub>
                      <m:sSubPr>
                        <m:ctrlPr>
                          <a:rPr lang="pt-BR" i="1" smtClean="0">
                            <a:solidFill>
                              <a:srgbClr val="FF0000"/>
                            </a:solidFill>
                            <a:latin typeface="Cambria Math" panose="02040503050406030204" pitchFamily="18" charset="0"/>
                          </a:rPr>
                        </m:ctrlPr>
                      </m:sSubPr>
                      <m:e>
                        <m:r>
                          <a:rPr lang="pt-BR" b="0" i="1" smtClean="0">
                            <a:solidFill>
                              <a:srgbClr val="FF0000"/>
                            </a:solidFill>
                            <a:latin typeface="Cambria Math" panose="02040503050406030204" pitchFamily="18" charset="0"/>
                          </a:rPr>
                          <m:t>𝑉</m:t>
                        </m:r>
                      </m:e>
                      <m:sub>
                        <m:r>
                          <a:rPr lang="pt-BR" b="0" i="1" smtClean="0">
                            <a:solidFill>
                              <a:srgbClr val="FF0000"/>
                            </a:solidFill>
                            <a:latin typeface="Cambria Math" panose="02040503050406030204" pitchFamily="18" charset="0"/>
                          </a:rPr>
                          <m:t>𝑠𝑠</m:t>
                        </m:r>
                      </m:sub>
                    </m:sSub>
                    <m:r>
                      <a:rPr lang="pt-BR" b="0" i="1" smtClean="0">
                        <a:solidFill>
                          <a:srgbClr val="FF0000"/>
                        </a:solidFill>
                        <a:latin typeface="Cambria Math" panose="02040503050406030204" pitchFamily="18" charset="0"/>
                      </a:rPr>
                      <m:t>=0</m:t>
                    </m:r>
                    <m:r>
                      <a:rPr lang="pt-BR" b="0" i="1" smtClean="0">
                        <a:solidFill>
                          <a:srgbClr val="FF0000"/>
                        </a:solidFill>
                        <a:latin typeface="Cambria Math" panose="02040503050406030204" pitchFamily="18" charset="0"/>
                      </a:rPr>
                      <m:t>𝑉</m:t>
                    </m:r>
                    <m:r>
                      <a:rPr lang="pt-BR" b="0" i="1" smtClean="0">
                        <a:solidFill>
                          <a:srgbClr val="FF0000"/>
                        </a:solidFill>
                        <a:latin typeface="Cambria Math" panose="02040503050406030204" pitchFamily="18" charset="0"/>
                      </a:rPr>
                      <m:t>, </m:t>
                    </m:r>
                    <m:r>
                      <m:rPr>
                        <m:sty m:val="p"/>
                      </m:rPr>
                      <a:rPr lang="pt-BR" b="0" i="0" smtClean="0">
                        <a:solidFill>
                          <a:srgbClr val="FF0000"/>
                        </a:solidFill>
                        <a:latin typeface="Cambria Math" panose="02040503050406030204" pitchFamily="18" charset="0"/>
                      </a:rPr>
                      <m:t>assim</m:t>
                    </m:r>
                  </m:oMath>
                </a14:m>
                <a:r>
                  <a:rPr lang="pt-BR" dirty="0">
                    <a:solidFill>
                      <a:srgbClr val="FF0000"/>
                    </a:solidFill>
                  </a:rPr>
                  <a:t> temos:</a:t>
                </a:r>
              </a:p>
              <a:p>
                <a:pPr marL="0" indent="0">
                  <a:buNone/>
                </a:pPr>
                <a14:m>
                  <m:oMathPara xmlns:m="http://schemas.openxmlformats.org/officeDocument/2006/math">
                    <m:oMathParaPr>
                      <m:jc m:val="centerGroup"/>
                    </m:oMathParaPr>
                    <m:oMath xmlns:m="http://schemas.openxmlformats.org/officeDocument/2006/math">
                      <m:r>
                        <m:rPr>
                          <m:sty m:val="p"/>
                        </m:rPr>
                        <a:rPr lang="pt-BR" i="0">
                          <a:solidFill>
                            <a:srgbClr val="FF0000"/>
                          </a:solidFill>
                          <a:latin typeface="Cambria Math" panose="02040503050406030204" pitchFamily="18" charset="0"/>
                        </a:rPr>
                        <m:t>V</m:t>
                      </m:r>
                      <m:r>
                        <m:rPr>
                          <m:sty m:val="p"/>
                        </m:rPr>
                        <a:rPr lang="pt-BR" i="0" baseline="-25000">
                          <a:solidFill>
                            <a:srgbClr val="FF0000"/>
                          </a:solidFill>
                          <a:latin typeface="Cambria Math" panose="02040503050406030204" pitchFamily="18" charset="0"/>
                        </a:rPr>
                        <m:t>GS</m:t>
                      </m:r>
                      <m:r>
                        <a:rPr lang="pt-BR" i="0">
                          <a:solidFill>
                            <a:srgbClr val="FF0000"/>
                          </a:solidFill>
                          <a:latin typeface="Cambria Math" panose="02040503050406030204" pitchFamily="18" charset="0"/>
                        </a:rPr>
                        <m:t>=</m:t>
                      </m:r>
                      <m:sSub>
                        <m:sSubPr>
                          <m:ctrlPr>
                            <a:rPr lang="pt-BR" b="0" i="1" smtClean="0">
                              <a:solidFill>
                                <a:srgbClr val="FF0000"/>
                              </a:solidFill>
                              <a:latin typeface="Cambria Math" panose="02040503050406030204" pitchFamily="18" charset="0"/>
                            </a:rPr>
                          </m:ctrlPr>
                        </m:sSubPr>
                        <m:e>
                          <m:r>
                            <m:rPr>
                              <m:sty m:val="p"/>
                            </m:rPr>
                            <a:rPr lang="pt-BR" b="0" i="0" smtClean="0">
                              <a:solidFill>
                                <a:srgbClr val="FF0000"/>
                              </a:solidFill>
                              <a:latin typeface="Cambria Math" panose="02040503050406030204" pitchFamily="18" charset="0"/>
                            </a:rPr>
                            <m:t>V</m:t>
                          </m:r>
                        </m:e>
                        <m:sub>
                          <m:r>
                            <m:rPr>
                              <m:sty m:val="p"/>
                            </m:rPr>
                            <a:rPr lang="pt-BR" b="0" i="0" smtClean="0">
                              <a:solidFill>
                                <a:srgbClr val="FF0000"/>
                              </a:solidFill>
                              <a:latin typeface="Cambria Math" panose="02040503050406030204" pitchFamily="18" charset="0"/>
                            </a:rPr>
                            <m:t>SS</m:t>
                          </m:r>
                        </m:sub>
                      </m:sSub>
                      <m:r>
                        <a:rPr lang="pt-BR" i="0">
                          <a:solidFill>
                            <a:srgbClr val="FF0000"/>
                          </a:solidFill>
                          <a:latin typeface="Cambria Math" panose="02040503050406030204" pitchFamily="18" charset="0"/>
                        </a:rPr>
                        <m:t>−</m:t>
                      </m:r>
                      <m:sSub>
                        <m:sSubPr>
                          <m:ctrlPr>
                            <a:rPr lang="pt-BR" i="1" smtClean="0">
                              <a:solidFill>
                                <a:srgbClr val="FF0000"/>
                              </a:solidFill>
                              <a:latin typeface="Cambria Math" panose="02040503050406030204" pitchFamily="18" charset="0"/>
                            </a:rPr>
                          </m:ctrlPr>
                        </m:sSubPr>
                        <m:e>
                          <m:r>
                            <m:rPr>
                              <m:sty m:val="p"/>
                            </m:rPr>
                            <a:rPr lang="pt-BR" b="0" i="0" smtClean="0">
                              <a:solidFill>
                                <a:srgbClr val="FF0000"/>
                              </a:solidFill>
                              <a:latin typeface="Cambria Math" panose="02040503050406030204" pitchFamily="18" charset="0"/>
                            </a:rPr>
                            <m:t>I</m:t>
                          </m:r>
                        </m:e>
                        <m:sub>
                          <m:r>
                            <m:rPr>
                              <m:sty m:val="p"/>
                            </m:rPr>
                            <a:rPr lang="pt-BR" b="0" i="0" smtClean="0">
                              <a:solidFill>
                                <a:srgbClr val="FF0000"/>
                              </a:solidFill>
                              <a:latin typeface="Cambria Math" panose="02040503050406030204" pitchFamily="18" charset="0"/>
                            </a:rPr>
                            <m:t>D</m:t>
                          </m:r>
                        </m:sub>
                      </m:sSub>
                      <m:sSub>
                        <m:sSubPr>
                          <m:ctrlPr>
                            <a:rPr lang="pt-BR" i="1" smtClean="0">
                              <a:solidFill>
                                <a:srgbClr val="FF0000"/>
                              </a:solidFill>
                              <a:latin typeface="Cambria Math" panose="02040503050406030204" pitchFamily="18" charset="0"/>
                            </a:rPr>
                          </m:ctrlPr>
                        </m:sSubPr>
                        <m:e>
                          <m:r>
                            <m:rPr>
                              <m:sty m:val="p"/>
                            </m:rPr>
                            <a:rPr lang="pt-BR" b="0" i="0" smtClean="0">
                              <a:solidFill>
                                <a:srgbClr val="FF0000"/>
                              </a:solidFill>
                              <a:latin typeface="Cambria Math" panose="02040503050406030204" pitchFamily="18" charset="0"/>
                            </a:rPr>
                            <m:t>R</m:t>
                          </m:r>
                        </m:e>
                        <m:sub>
                          <m:r>
                            <m:rPr>
                              <m:sty m:val="p"/>
                            </m:rPr>
                            <a:rPr lang="pt-BR" b="0" i="0" smtClean="0">
                              <a:solidFill>
                                <a:srgbClr val="FF0000"/>
                              </a:solidFill>
                              <a:latin typeface="Cambria Math" panose="02040503050406030204" pitchFamily="18" charset="0"/>
                            </a:rPr>
                            <m:t>s</m:t>
                          </m:r>
                        </m:sub>
                      </m:sSub>
                      <m:r>
                        <a:rPr lang="pt-BR" b="0" i="0" smtClean="0">
                          <a:solidFill>
                            <a:srgbClr val="FF0000"/>
                          </a:solidFill>
                          <a:latin typeface="Cambria Math" panose="02040503050406030204" pitchFamily="18" charset="0"/>
                        </a:rPr>
                        <m:t>= 0</m:t>
                      </m:r>
                      <m:r>
                        <a:rPr lang="pt-BR" i="0">
                          <a:solidFill>
                            <a:srgbClr val="FF0000"/>
                          </a:solidFill>
                          <a:latin typeface="Cambria Math" panose="02040503050406030204" pitchFamily="18" charset="0"/>
                        </a:rPr>
                        <m:t>−</m:t>
                      </m:r>
                      <m:sSub>
                        <m:sSubPr>
                          <m:ctrlPr>
                            <a:rPr lang="pt-BR" i="1">
                              <a:solidFill>
                                <a:srgbClr val="FF0000"/>
                              </a:solidFill>
                              <a:latin typeface="Cambria Math" panose="02040503050406030204" pitchFamily="18" charset="0"/>
                            </a:rPr>
                          </m:ctrlPr>
                        </m:sSubPr>
                        <m:e>
                          <m:r>
                            <m:rPr>
                              <m:sty m:val="p"/>
                            </m:rPr>
                            <a:rPr lang="pt-BR" i="0">
                              <a:solidFill>
                                <a:srgbClr val="FF0000"/>
                              </a:solidFill>
                              <a:latin typeface="Cambria Math" panose="02040503050406030204" pitchFamily="18" charset="0"/>
                            </a:rPr>
                            <m:t>I</m:t>
                          </m:r>
                        </m:e>
                        <m:sub>
                          <m:r>
                            <m:rPr>
                              <m:sty m:val="p"/>
                            </m:rPr>
                            <a:rPr lang="pt-BR" i="0">
                              <a:solidFill>
                                <a:srgbClr val="FF0000"/>
                              </a:solidFill>
                              <a:latin typeface="Cambria Math" panose="02040503050406030204" pitchFamily="18" charset="0"/>
                            </a:rPr>
                            <m:t>D</m:t>
                          </m:r>
                        </m:sub>
                      </m:sSub>
                      <m:sSub>
                        <m:sSubPr>
                          <m:ctrlPr>
                            <a:rPr lang="pt-BR" i="1">
                              <a:solidFill>
                                <a:srgbClr val="FF0000"/>
                              </a:solidFill>
                              <a:latin typeface="Cambria Math" panose="02040503050406030204" pitchFamily="18" charset="0"/>
                            </a:rPr>
                          </m:ctrlPr>
                        </m:sSubPr>
                        <m:e>
                          <m:r>
                            <m:rPr>
                              <m:sty m:val="p"/>
                            </m:rPr>
                            <a:rPr lang="pt-BR" i="0">
                              <a:solidFill>
                                <a:srgbClr val="FF0000"/>
                              </a:solidFill>
                              <a:latin typeface="Cambria Math" panose="02040503050406030204" pitchFamily="18" charset="0"/>
                            </a:rPr>
                            <m:t>R</m:t>
                          </m:r>
                        </m:e>
                        <m:sub>
                          <m:r>
                            <m:rPr>
                              <m:sty m:val="p"/>
                            </m:rPr>
                            <a:rPr lang="pt-BR" i="0">
                              <a:solidFill>
                                <a:srgbClr val="FF0000"/>
                              </a:solidFill>
                              <a:latin typeface="Cambria Math" panose="02040503050406030204" pitchFamily="18" charset="0"/>
                            </a:rPr>
                            <m:t>s</m:t>
                          </m:r>
                        </m:sub>
                      </m:sSub>
                      <m:r>
                        <a:rPr lang="pt-BR" b="0" i="0" smtClean="0">
                          <a:solidFill>
                            <a:srgbClr val="FF0000"/>
                          </a:solidFill>
                          <a:latin typeface="Cambria Math" panose="02040503050406030204" pitchFamily="18" charset="0"/>
                        </a:rPr>
                        <m:t>  ⇒</m:t>
                      </m:r>
                      <m:sSub>
                        <m:sSubPr>
                          <m:ctrlPr>
                            <a:rPr lang="pt-BR" b="0" i="1" smtClean="0">
                              <a:solidFill>
                                <a:srgbClr val="FF0000"/>
                              </a:solidFill>
                              <a:latin typeface="Cambria Math" panose="02040503050406030204" pitchFamily="18" charset="0"/>
                            </a:rPr>
                          </m:ctrlPr>
                        </m:sSubPr>
                        <m:e>
                          <m:r>
                            <m:rPr>
                              <m:sty m:val="p"/>
                            </m:rPr>
                            <a:rPr lang="pt-BR" b="0" i="0" smtClean="0">
                              <a:solidFill>
                                <a:srgbClr val="FF0000"/>
                              </a:solidFill>
                              <a:latin typeface="Cambria Math" panose="02040503050406030204" pitchFamily="18" charset="0"/>
                            </a:rPr>
                            <m:t>I</m:t>
                          </m:r>
                        </m:e>
                        <m:sub>
                          <m:r>
                            <m:rPr>
                              <m:sty m:val="p"/>
                            </m:rPr>
                            <a:rPr lang="pt-BR" b="0" i="0" smtClean="0">
                              <a:solidFill>
                                <a:srgbClr val="FF0000"/>
                              </a:solidFill>
                              <a:latin typeface="Cambria Math" panose="02040503050406030204" pitchFamily="18" charset="0"/>
                            </a:rPr>
                            <m:t>D</m:t>
                          </m:r>
                        </m:sub>
                      </m:sSub>
                      <m:r>
                        <a:rPr lang="pt-BR" b="0" i="0" smtClean="0">
                          <a:solidFill>
                            <a:srgbClr val="FF0000"/>
                          </a:solidFill>
                          <a:latin typeface="Cambria Math" panose="02040503050406030204" pitchFamily="18" charset="0"/>
                        </a:rPr>
                        <m:t>=</m:t>
                      </m:r>
                      <m:f>
                        <m:fPr>
                          <m:ctrlPr>
                            <a:rPr lang="pt-BR" b="0" i="1" smtClean="0">
                              <a:solidFill>
                                <a:srgbClr val="FF0000"/>
                              </a:solidFill>
                              <a:latin typeface="Cambria Math" panose="02040503050406030204" pitchFamily="18" charset="0"/>
                            </a:rPr>
                          </m:ctrlPr>
                        </m:fPr>
                        <m:num>
                          <m:sSub>
                            <m:sSubPr>
                              <m:ctrlPr>
                                <a:rPr lang="pt-BR" b="0" i="1" smtClean="0">
                                  <a:solidFill>
                                    <a:srgbClr val="FF0000"/>
                                  </a:solidFill>
                                  <a:latin typeface="Cambria Math" panose="02040503050406030204" pitchFamily="18" charset="0"/>
                                </a:rPr>
                              </m:ctrlPr>
                            </m:sSubPr>
                            <m:e>
                              <m:r>
                                <m:rPr>
                                  <m:sty m:val="p"/>
                                </m:rPr>
                                <a:rPr lang="pt-BR" b="0" i="0" smtClean="0">
                                  <a:solidFill>
                                    <a:srgbClr val="FF0000"/>
                                  </a:solidFill>
                                  <a:latin typeface="Cambria Math" panose="02040503050406030204" pitchFamily="18" charset="0"/>
                                </a:rPr>
                                <m:t>V</m:t>
                              </m:r>
                            </m:e>
                            <m:sub>
                              <m:r>
                                <m:rPr>
                                  <m:sty m:val="p"/>
                                </m:rPr>
                                <a:rPr lang="pt-BR" b="0" i="0" smtClean="0">
                                  <a:solidFill>
                                    <a:srgbClr val="FF0000"/>
                                  </a:solidFill>
                                  <a:latin typeface="Cambria Math" panose="02040503050406030204" pitchFamily="18" charset="0"/>
                                </a:rPr>
                                <m:t>GS</m:t>
                              </m:r>
                            </m:sub>
                          </m:sSub>
                        </m:num>
                        <m:den>
                          <m:sSub>
                            <m:sSubPr>
                              <m:ctrlPr>
                                <a:rPr lang="pt-BR" b="0" i="1" smtClean="0">
                                  <a:solidFill>
                                    <a:srgbClr val="FF0000"/>
                                  </a:solidFill>
                                  <a:latin typeface="Cambria Math" panose="02040503050406030204" pitchFamily="18" charset="0"/>
                                </a:rPr>
                              </m:ctrlPr>
                            </m:sSubPr>
                            <m:e>
                              <m:r>
                                <m:rPr>
                                  <m:sty m:val="p"/>
                                </m:rPr>
                                <a:rPr lang="pt-BR" b="0" i="0" smtClean="0">
                                  <a:solidFill>
                                    <a:srgbClr val="FF0000"/>
                                  </a:solidFill>
                                  <a:latin typeface="Cambria Math" panose="02040503050406030204" pitchFamily="18" charset="0"/>
                                </a:rPr>
                                <m:t>R</m:t>
                              </m:r>
                            </m:e>
                            <m:sub>
                              <m:r>
                                <m:rPr>
                                  <m:sty m:val="p"/>
                                </m:rPr>
                                <a:rPr lang="pt-BR" b="0" i="0" smtClean="0">
                                  <a:solidFill>
                                    <a:srgbClr val="FF0000"/>
                                  </a:solidFill>
                                  <a:latin typeface="Cambria Math" panose="02040503050406030204" pitchFamily="18" charset="0"/>
                                </a:rPr>
                                <m:t>S</m:t>
                              </m:r>
                            </m:sub>
                          </m:sSub>
                        </m:den>
                      </m:f>
                    </m:oMath>
                  </m:oMathPara>
                </a14:m>
                <a:endParaRPr lang="pt-BR" baseline="-25000" dirty="0">
                  <a:solidFill>
                    <a:srgbClr val="FF0000"/>
                  </a:solidFill>
                </a:endParaRPr>
              </a:p>
              <a:p>
                <a:pPr marL="0" indent="0">
                  <a:buNone/>
                </a:pPr>
                <a:endParaRPr lang="pt-BR" dirty="0">
                  <a:solidFill>
                    <a:srgbClr val="FF0000"/>
                  </a:solidFill>
                </a:endParaRPr>
              </a:p>
              <a:p>
                <a:pPr marL="0" indent="0">
                  <a:buNone/>
                </a:pPr>
                <a:endParaRPr lang="pt-BR" dirty="0"/>
              </a:p>
            </p:txBody>
          </p:sp>
        </mc:Choice>
        <mc:Fallback xmlns="">
          <p:sp>
            <p:nvSpPr>
              <p:cNvPr id="3" name="Content Placeholder 2">
                <a:extLst>
                  <a:ext uri="{FF2B5EF4-FFF2-40B4-BE49-F238E27FC236}">
                    <a16:creationId xmlns:a16="http://schemas.microsoft.com/office/drawing/2014/main" id="{56533AD2-249C-4ABC-8C2B-10FC595E84A6}"/>
                  </a:ext>
                </a:extLst>
              </p:cNvPr>
              <p:cNvSpPr>
                <a:spLocks noGrp="1" noRot="1" noChangeAspect="1" noMove="1" noResize="1" noEditPoints="1" noAdjustHandles="1" noChangeArrowheads="1" noChangeShapeType="1" noTextEdit="1"/>
              </p:cNvSpPr>
              <p:nvPr>
                <p:ph sz="half" idx="1"/>
              </p:nvPr>
            </p:nvSpPr>
            <p:spPr>
              <a:xfrm>
                <a:off x="838199" y="1825624"/>
                <a:ext cx="7315201" cy="5032375"/>
              </a:xfrm>
              <a:blipFill>
                <a:blip r:embed="rId3"/>
                <a:stretch>
                  <a:fillRect l="-1415" t="-1816"/>
                </a:stretch>
              </a:blipFill>
            </p:spPr>
            <p:txBody>
              <a:bodyPr/>
              <a:lstStyle/>
              <a:p>
                <a:r>
                  <a:rPr lang="pt-BR">
                    <a:noFill/>
                  </a:rPr>
                  <a:t> </a:t>
                </a:r>
              </a:p>
            </p:txBody>
          </p:sp>
        </mc:Fallback>
      </mc:AlternateContent>
      <p:sp>
        <p:nvSpPr>
          <p:cNvPr id="5" name="Footer Placeholder 4">
            <a:extLst>
              <a:ext uri="{FF2B5EF4-FFF2-40B4-BE49-F238E27FC236}">
                <a16:creationId xmlns:a16="http://schemas.microsoft.com/office/drawing/2014/main" id="{34998A6F-45BC-4870-8F9D-FF6AF898108B}"/>
              </a:ext>
            </a:extLst>
          </p:cNvPr>
          <p:cNvSpPr>
            <a:spLocks noGrp="1"/>
          </p:cNvSpPr>
          <p:nvPr>
            <p:ph type="ftr" sz="quarter" idx="11"/>
          </p:nvPr>
        </p:nvSpPr>
        <p:spPr/>
        <p:txBody>
          <a:bodyPr/>
          <a:lstStyle/>
          <a:p>
            <a:r>
              <a:rPr lang="en-US" altLang="en-US"/>
              <a:t>Prof. Elyr Teixeira</a:t>
            </a:r>
            <a:endParaRPr lang="en-US" altLang="en-US" dirty="0"/>
          </a:p>
        </p:txBody>
      </p:sp>
      <p:sp>
        <p:nvSpPr>
          <p:cNvPr id="6" name="Slide Number Placeholder 5">
            <a:extLst>
              <a:ext uri="{FF2B5EF4-FFF2-40B4-BE49-F238E27FC236}">
                <a16:creationId xmlns:a16="http://schemas.microsoft.com/office/drawing/2014/main" id="{0CF87241-232D-4D08-B3BD-4C06666B3233}"/>
              </a:ext>
            </a:extLst>
          </p:cNvPr>
          <p:cNvSpPr>
            <a:spLocks noGrp="1"/>
          </p:cNvSpPr>
          <p:nvPr>
            <p:ph type="sldNum" sz="quarter" idx="12"/>
          </p:nvPr>
        </p:nvSpPr>
        <p:spPr/>
        <p:txBody>
          <a:bodyPr/>
          <a:lstStyle/>
          <a:p>
            <a:fld id="{48BF32D8-1DE8-449E-9DAA-0E19DCA81A04}" type="slidenum">
              <a:rPr lang="en-US" altLang="en-US" smtClean="0"/>
              <a:pPr/>
              <a:t>175</a:t>
            </a:fld>
            <a:endParaRPr lang="en-US" altLang="en-US"/>
          </a:p>
        </p:txBody>
      </p:sp>
    </p:spTree>
    <p:extLst>
      <p:ext uri="{BB962C8B-B14F-4D97-AF65-F5344CB8AC3E}">
        <p14:creationId xmlns:p14="http://schemas.microsoft.com/office/powerpoint/2010/main" val="3327340579"/>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2644105-5CFE-49E4-A749-3A8E56ACCA47}"/>
              </a:ext>
            </a:extLst>
          </p:cNvPr>
          <p:cNvPicPr>
            <a:picLocks noChangeAspect="1"/>
          </p:cNvPicPr>
          <p:nvPr/>
        </p:nvPicPr>
        <p:blipFill rotWithShape="1">
          <a:blip r:embed="rId2"/>
          <a:srcRect l="356" t="-354" r="-356" b="17088"/>
          <a:stretch/>
        </p:blipFill>
        <p:spPr>
          <a:xfrm>
            <a:off x="6948281" y="1002334"/>
            <a:ext cx="5581650" cy="5234505"/>
          </a:xfrm>
          <a:prstGeom prst="rect">
            <a:avLst/>
          </a:prstGeom>
        </p:spPr>
      </p:pic>
      <p:sp>
        <p:nvSpPr>
          <p:cNvPr id="2" name="Title 1">
            <a:extLst>
              <a:ext uri="{FF2B5EF4-FFF2-40B4-BE49-F238E27FC236}">
                <a16:creationId xmlns:a16="http://schemas.microsoft.com/office/drawing/2014/main" id="{0F02A2BA-8BA6-4582-9D51-21D9DC380AF0}"/>
              </a:ext>
            </a:extLst>
          </p:cNvPr>
          <p:cNvSpPr>
            <a:spLocks noGrp="1"/>
          </p:cNvSpPr>
          <p:nvPr>
            <p:ph type="title"/>
          </p:nvPr>
        </p:nvSpPr>
        <p:spPr/>
        <p:txBody>
          <a:bodyPr/>
          <a:lstStyle/>
          <a:p>
            <a:r>
              <a:rPr lang="pt-BR" dirty="0" err="1"/>
              <a:t>eXEMPLO</a:t>
            </a:r>
            <a:endParaRPr lang="pt-BR"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6533AD2-249C-4ABC-8C2B-10FC595E84A6}"/>
                  </a:ext>
                </a:extLst>
              </p:cNvPr>
              <p:cNvSpPr>
                <a:spLocks noGrp="1"/>
              </p:cNvSpPr>
              <p:nvPr>
                <p:ph sz="half" idx="1"/>
              </p:nvPr>
            </p:nvSpPr>
            <p:spPr>
              <a:xfrm>
                <a:off x="838199" y="1825624"/>
                <a:ext cx="7315201" cy="5032375"/>
              </a:xfrm>
            </p:spPr>
            <p:txBody>
              <a:bodyPr/>
              <a:lstStyle/>
              <a:p>
                <a:pPr marL="0" indent="0">
                  <a:buNone/>
                </a:pPr>
                <a:r>
                  <a:rPr lang="pt-BR" dirty="0">
                    <a:solidFill>
                      <a:srgbClr val="FF0000"/>
                    </a:solidFill>
                  </a:rPr>
                  <a:t>Agora, vamos para a reta de carga!</a:t>
                </a:r>
              </a:p>
              <a:p>
                <a:pPr marL="0" indent="0">
                  <a:buNone/>
                </a:pPr>
                <a:r>
                  <a:rPr lang="pt-BR" dirty="0">
                    <a:solidFill>
                      <a:srgbClr val="FF0000"/>
                    </a:solidFill>
                  </a:rPr>
                  <a:t>Note que neste caso </a:t>
                </a:r>
                <a14:m>
                  <m:oMath xmlns:m="http://schemas.openxmlformats.org/officeDocument/2006/math">
                    <m:sSub>
                      <m:sSubPr>
                        <m:ctrlPr>
                          <a:rPr lang="pt-BR" i="1" smtClean="0">
                            <a:solidFill>
                              <a:srgbClr val="FF0000"/>
                            </a:solidFill>
                            <a:latin typeface="Cambria Math" panose="02040503050406030204" pitchFamily="18" charset="0"/>
                          </a:rPr>
                        </m:ctrlPr>
                      </m:sSubPr>
                      <m:e>
                        <m:r>
                          <a:rPr lang="pt-BR" b="0" i="1" smtClean="0">
                            <a:solidFill>
                              <a:srgbClr val="FF0000"/>
                            </a:solidFill>
                            <a:latin typeface="Cambria Math" panose="02040503050406030204" pitchFamily="18" charset="0"/>
                          </a:rPr>
                          <m:t>𝑉</m:t>
                        </m:r>
                      </m:e>
                      <m:sub>
                        <m:r>
                          <a:rPr lang="pt-BR" b="0" i="1" smtClean="0">
                            <a:solidFill>
                              <a:srgbClr val="FF0000"/>
                            </a:solidFill>
                            <a:latin typeface="Cambria Math" panose="02040503050406030204" pitchFamily="18" charset="0"/>
                          </a:rPr>
                          <m:t>𝑠𝑠</m:t>
                        </m:r>
                      </m:sub>
                    </m:sSub>
                    <m:r>
                      <a:rPr lang="pt-BR" b="0" i="1" smtClean="0">
                        <a:solidFill>
                          <a:srgbClr val="FF0000"/>
                        </a:solidFill>
                        <a:latin typeface="Cambria Math" panose="02040503050406030204" pitchFamily="18" charset="0"/>
                      </a:rPr>
                      <m:t>=0</m:t>
                    </m:r>
                    <m:r>
                      <a:rPr lang="pt-BR" b="0" i="1" smtClean="0">
                        <a:solidFill>
                          <a:srgbClr val="FF0000"/>
                        </a:solidFill>
                        <a:latin typeface="Cambria Math" panose="02040503050406030204" pitchFamily="18" charset="0"/>
                      </a:rPr>
                      <m:t>𝑉</m:t>
                    </m:r>
                    <m:r>
                      <a:rPr lang="pt-BR" b="0" i="1" smtClean="0">
                        <a:solidFill>
                          <a:srgbClr val="FF0000"/>
                        </a:solidFill>
                        <a:latin typeface="Cambria Math" panose="02040503050406030204" pitchFamily="18" charset="0"/>
                      </a:rPr>
                      <m:t>, </m:t>
                    </m:r>
                    <m:r>
                      <m:rPr>
                        <m:sty m:val="p"/>
                      </m:rPr>
                      <a:rPr lang="pt-BR" b="0" i="0" smtClean="0">
                        <a:solidFill>
                          <a:srgbClr val="FF0000"/>
                        </a:solidFill>
                        <a:latin typeface="Cambria Math" panose="02040503050406030204" pitchFamily="18" charset="0"/>
                      </a:rPr>
                      <m:t>assim</m:t>
                    </m:r>
                  </m:oMath>
                </a14:m>
                <a:r>
                  <a:rPr lang="pt-BR" dirty="0">
                    <a:solidFill>
                      <a:srgbClr val="FF0000"/>
                    </a:solidFill>
                  </a:rPr>
                  <a:t> temos:</a:t>
                </a:r>
              </a:p>
              <a:p>
                <a:pPr marL="0" indent="0">
                  <a:buNone/>
                </a:pPr>
                <a14:m>
                  <m:oMathPara xmlns:m="http://schemas.openxmlformats.org/officeDocument/2006/math">
                    <m:oMathParaPr>
                      <m:jc m:val="centerGroup"/>
                    </m:oMathParaPr>
                    <m:oMath xmlns:m="http://schemas.openxmlformats.org/officeDocument/2006/math">
                      <m:r>
                        <m:rPr>
                          <m:sty m:val="p"/>
                        </m:rPr>
                        <a:rPr lang="pt-BR" i="0">
                          <a:solidFill>
                            <a:srgbClr val="FF0000"/>
                          </a:solidFill>
                          <a:latin typeface="Cambria Math" panose="02040503050406030204" pitchFamily="18" charset="0"/>
                        </a:rPr>
                        <m:t>V</m:t>
                      </m:r>
                      <m:r>
                        <m:rPr>
                          <m:sty m:val="p"/>
                        </m:rPr>
                        <a:rPr lang="pt-BR" i="0" baseline="-25000">
                          <a:solidFill>
                            <a:srgbClr val="FF0000"/>
                          </a:solidFill>
                          <a:latin typeface="Cambria Math" panose="02040503050406030204" pitchFamily="18" charset="0"/>
                        </a:rPr>
                        <m:t>GS</m:t>
                      </m:r>
                      <m:r>
                        <a:rPr lang="pt-BR" i="0">
                          <a:solidFill>
                            <a:srgbClr val="FF0000"/>
                          </a:solidFill>
                          <a:latin typeface="Cambria Math" panose="02040503050406030204" pitchFamily="18" charset="0"/>
                        </a:rPr>
                        <m:t>=</m:t>
                      </m:r>
                      <m:sSub>
                        <m:sSubPr>
                          <m:ctrlPr>
                            <a:rPr lang="pt-BR" b="0" i="1" smtClean="0">
                              <a:solidFill>
                                <a:srgbClr val="FF0000"/>
                              </a:solidFill>
                              <a:latin typeface="Cambria Math" panose="02040503050406030204" pitchFamily="18" charset="0"/>
                            </a:rPr>
                          </m:ctrlPr>
                        </m:sSubPr>
                        <m:e>
                          <m:r>
                            <m:rPr>
                              <m:sty m:val="p"/>
                            </m:rPr>
                            <a:rPr lang="pt-BR" b="0" i="0" smtClean="0">
                              <a:solidFill>
                                <a:srgbClr val="FF0000"/>
                              </a:solidFill>
                              <a:latin typeface="Cambria Math" panose="02040503050406030204" pitchFamily="18" charset="0"/>
                            </a:rPr>
                            <m:t>V</m:t>
                          </m:r>
                        </m:e>
                        <m:sub>
                          <m:r>
                            <m:rPr>
                              <m:sty m:val="p"/>
                            </m:rPr>
                            <a:rPr lang="pt-BR" b="0" i="0" smtClean="0">
                              <a:solidFill>
                                <a:srgbClr val="FF0000"/>
                              </a:solidFill>
                              <a:latin typeface="Cambria Math" panose="02040503050406030204" pitchFamily="18" charset="0"/>
                            </a:rPr>
                            <m:t>SS</m:t>
                          </m:r>
                        </m:sub>
                      </m:sSub>
                      <m:r>
                        <a:rPr lang="pt-BR" i="0">
                          <a:solidFill>
                            <a:srgbClr val="FF0000"/>
                          </a:solidFill>
                          <a:latin typeface="Cambria Math" panose="02040503050406030204" pitchFamily="18" charset="0"/>
                        </a:rPr>
                        <m:t>−</m:t>
                      </m:r>
                      <m:sSub>
                        <m:sSubPr>
                          <m:ctrlPr>
                            <a:rPr lang="pt-BR" i="1" smtClean="0">
                              <a:solidFill>
                                <a:srgbClr val="FF0000"/>
                              </a:solidFill>
                              <a:latin typeface="Cambria Math" panose="02040503050406030204" pitchFamily="18" charset="0"/>
                            </a:rPr>
                          </m:ctrlPr>
                        </m:sSubPr>
                        <m:e>
                          <m:r>
                            <m:rPr>
                              <m:sty m:val="p"/>
                            </m:rPr>
                            <a:rPr lang="pt-BR" b="0" i="0" smtClean="0">
                              <a:solidFill>
                                <a:srgbClr val="FF0000"/>
                              </a:solidFill>
                              <a:latin typeface="Cambria Math" panose="02040503050406030204" pitchFamily="18" charset="0"/>
                            </a:rPr>
                            <m:t>I</m:t>
                          </m:r>
                        </m:e>
                        <m:sub>
                          <m:r>
                            <m:rPr>
                              <m:sty m:val="p"/>
                            </m:rPr>
                            <a:rPr lang="pt-BR" b="0" i="0" smtClean="0">
                              <a:solidFill>
                                <a:srgbClr val="FF0000"/>
                              </a:solidFill>
                              <a:latin typeface="Cambria Math" panose="02040503050406030204" pitchFamily="18" charset="0"/>
                            </a:rPr>
                            <m:t>D</m:t>
                          </m:r>
                        </m:sub>
                      </m:sSub>
                      <m:sSub>
                        <m:sSubPr>
                          <m:ctrlPr>
                            <a:rPr lang="pt-BR" i="1" smtClean="0">
                              <a:solidFill>
                                <a:srgbClr val="FF0000"/>
                              </a:solidFill>
                              <a:latin typeface="Cambria Math" panose="02040503050406030204" pitchFamily="18" charset="0"/>
                            </a:rPr>
                          </m:ctrlPr>
                        </m:sSubPr>
                        <m:e>
                          <m:r>
                            <m:rPr>
                              <m:sty m:val="p"/>
                            </m:rPr>
                            <a:rPr lang="pt-BR" b="0" i="0" smtClean="0">
                              <a:solidFill>
                                <a:srgbClr val="FF0000"/>
                              </a:solidFill>
                              <a:latin typeface="Cambria Math" panose="02040503050406030204" pitchFamily="18" charset="0"/>
                            </a:rPr>
                            <m:t>R</m:t>
                          </m:r>
                        </m:e>
                        <m:sub>
                          <m:r>
                            <m:rPr>
                              <m:sty m:val="p"/>
                            </m:rPr>
                            <a:rPr lang="pt-BR" b="0" i="0" smtClean="0">
                              <a:solidFill>
                                <a:srgbClr val="FF0000"/>
                              </a:solidFill>
                              <a:latin typeface="Cambria Math" panose="02040503050406030204" pitchFamily="18" charset="0"/>
                            </a:rPr>
                            <m:t>s</m:t>
                          </m:r>
                        </m:sub>
                      </m:sSub>
                      <m:r>
                        <a:rPr lang="pt-BR" b="0" i="0" smtClean="0">
                          <a:solidFill>
                            <a:srgbClr val="FF0000"/>
                          </a:solidFill>
                          <a:latin typeface="Cambria Math" panose="02040503050406030204" pitchFamily="18" charset="0"/>
                        </a:rPr>
                        <m:t>= 0</m:t>
                      </m:r>
                      <m:r>
                        <a:rPr lang="pt-BR" i="0">
                          <a:solidFill>
                            <a:srgbClr val="FF0000"/>
                          </a:solidFill>
                          <a:latin typeface="Cambria Math" panose="02040503050406030204" pitchFamily="18" charset="0"/>
                        </a:rPr>
                        <m:t>−</m:t>
                      </m:r>
                      <m:sSub>
                        <m:sSubPr>
                          <m:ctrlPr>
                            <a:rPr lang="pt-BR" i="1">
                              <a:solidFill>
                                <a:srgbClr val="FF0000"/>
                              </a:solidFill>
                              <a:latin typeface="Cambria Math" panose="02040503050406030204" pitchFamily="18" charset="0"/>
                            </a:rPr>
                          </m:ctrlPr>
                        </m:sSubPr>
                        <m:e>
                          <m:r>
                            <m:rPr>
                              <m:sty m:val="p"/>
                            </m:rPr>
                            <a:rPr lang="pt-BR" i="0">
                              <a:solidFill>
                                <a:srgbClr val="FF0000"/>
                              </a:solidFill>
                              <a:latin typeface="Cambria Math" panose="02040503050406030204" pitchFamily="18" charset="0"/>
                            </a:rPr>
                            <m:t>I</m:t>
                          </m:r>
                        </m:e>
                        <m:sub>
                          <m:r>
                            <m:rPr>
                              <m:sty m:val="p"/>
                            </m:rPr>
                            <a:rPr lang="pt-BR" i="0">
                              <a:solidFill>
                                <a:srgbClr val="FF0000"/>
                              </a:solidFill>
                              <a:latin typeface="Cambria Math" panose="02040503050406030204" pitchFamily="18" charset="0"/>
                            </a:rPr>
                            <m:t>D</m:t>
                          </m:r>
                        </m:sub>
                      </m:sSub>
                      <m:sSub>
                        <m:sSubPr>
                          <m:ctrlPr>
                            <a:rPr lang="pt-BR" i="1">
                              <a:solidFill>
                                <a:srgbClr val="FF0000"/>
                              </a:solidFill>
                              <a:latin typeface="Cambria Math" panose="02040503050406030204" pitchFamily="18" charset="0"/>
                            </a:rPr>
                          </m:ctrlPr>
                        </m:sSubPr>
                        <m:e>
                          <m:r>
                            <m:rPr>
                              <m:sty m:val="p"/>
                            </m:rPr>
                            <a:rPr lang="pt-BR" i="0">
                              <a:solidFill>
                                <a:srgbClr val="FF0000"/>
                              </a:solidFill>
                              <a:latin typeface="Cambria Math" panose="02040503050406030204" pitchFamily="18" charset="0"/>
                            </a:rPr>
                            <m:t>R</m:t>
                          </m:r>
                        </m:e>
                        <m:sub>
                          <m:r>
                            <m:rPr>
                              <m:sty m:val="p"/>
                            </m:rPr>
                            <a:rPr lang="pt-BR" i="0">
                              <a:solidFill>
                                <a:srgbClr val="FF0000"/>
                              </a:solidFill>
                              <a:latin typeface="Cambria Math" panose="02040503050406030204" pitchFamily="18" charset="0"/>
                            </a:rPr>
                            <m:t>s</m:t>
                          </m:r>
                        </m:sub>
                      </m:sSub>
                      <m:r>
                        <a:rPr lang="pt-BR" b="0" i="0" smtClean="0">
                          <a:solidFill>
                            <a:srgbClr val="FF0000"/>
                          </a:solidFill>
                          <a:latin typeface="Cambria Math" panose="02040503050406030204" pitchFamily="18" charset="0"/>
                        </a:rPr>
                        <m:t>  ⇒</m:t>
                      </m:r>
                      <m:sSub>
                        <m:sSubPr>
                          <m:ctrlPr>
                            <a:rPr lang="pt-BR" b="0" i="1" smtClean="0">
                              <a:solidFill>
                                <a:srgbClr val="FF0000"/>
                              </a:solidFill>
                              <a:latin typeface="Cambria Math" panose="02040503050406030204" pitchFamily="18" charset="0"/>
                            </a:rPr>
                          </m:ctrlPr>
                        </m:sSubPr>
                        <m:e>
                          <m:r>
                            <m:rPr>
                              <m:sty m:val="p"/>
                            </m:rPr>
                            <a:rPr lang="pt-BR" b="0" i="0" smtClean="0">
                              <a:solidFill>
                                <a:srgbClr val="FF0000"/>
                              </a:solidFill>
                              <a:latin typeface="Cambria Math" panose="02040503050406030204" pitchFamily="18" charset="0"/>
                            </a:rPr>
                            <m:t>I</m:t>
                          </m:r>
                        </m:e>
                        <m:sub>
                          <m:r>
                            <m:rPr>
                              <m:sty m:val="p"/>
                            </m:rPr>
                            <a:rPr lang="pt-BR" b="0" i="0" smtClean="0">
                              <a:solidFill>
                                <a:srgbClr val="FF0000"/>
                              </a:solidFill>
                              <a:latin typeface="Cambria Math" panose="02040503050406030204" pitchFamily="18" charset="0"/>
                            </a:rPr>
                            <m:t>D</m:t>
                          </m:r>
                        </m:sub>
                      </m:sSub>
                      <m:r>
                        <a:rPr lang="pt-BR" b="0" i="0" smtClean="0">
                          <a:solidFill>
                            <a:srgbClr val="FF0000"/>
                          </a:solidFill>
                          <a:latin typeface="Cambria Math" panose="02040503050406030204" pitchFamily="18" charset="0"/>
                        </a:rPr>
                        <m:t>=</m:t>
                      </m:r>
                      <m:f>
                        <m:fPr>
                          <m:ctrlPr>
                            <a:rPr lang="pt-BR" b="0" i="1" smtClean="0">
                              <a:solidFill>
                                <a:srgbClr val="FF0000"/>
                              </a:solidFill>
                              <a:latin typeface="Cambria Math" panose="02040503050406030204" pitchFamily="18" charset="0"/>
                            </a:rPr>
                          </m:ctrlPr>
                        </m:fPr>
                        <m:num>
                          <m:sSub>
                            <m:sSubPr>
                              <m:ctrlPr>
                                <a:rPr lang="pt-BR" b="0" i="1" smtClean="0">
                                  <a:solidFill>
                                    <a:srgbClr val="FF0000"/>
                                  </a:solidFill>
                                  <a:latin typeface="Cambria Math" panose="02040503050406030204" pitchFamily="18" charset="0"/>
                                </a:rPr>
                              </m:ctrlPr>
                            </m:sSubPr>
                            <m:e>
                              <m:r>
                                <m:rPr>
                                  <m:sty m:val="p"/>
                                </m:rPr>
                                <a:rPr lang="pt-BR" b="0" i="0" smtClean="0">
                                  <a:solidFill>
                                    <a:srgbClr val="FF0000"/>
                                  </a:solidFill>
                                  <a:latin typeface="Cambria Math" panose="02040503050406030204" pitchFamily="18" charset="0"/>
                                </a:rPr>
                                <m:t>V</m:t>
                              </m:r>
                            </m:e>
                            <m:sub>
                              <m:r>
                                <m:rPr>
                                  <m:sty m:val="p"/>
                                </m:rPr>
                                <a:rPr lang="pt-BR" b="0" i="0" smtClean="0">
                                  <a:solidFill>
                                    <a:srgbClr val="FF0000"/>
                                  </a:solidFill>
                                  <a:latin typeface="Cambria Math" panose="02040503050406030204" pitchFamily="18" charset="0"/>
                                </a:rPr>
                                <m:t>GS</m:t>
                              </m:r>
                            </m:sub>
                          </m:sSub>
                        </m:num>
                        <m:den>
                          <m:sSub>
                            <m:sSubPr>
                              <m:ctrlPr>
                                <a:rPr lang="pt-BR" b="0" i="1" smtClean="0">
                                  <a:solidFill>
                                    <a:srgbClr val="FF0000"/>
                                  </a:solidFill>
                                  <a:latin typeface="Cambria Math" panose="02040503050406030204" pitchFamily="18" charset="0"/>
                                </a:rPr>
                              </m:ctrlPr>
                            </m:sSubPr>
                            <m:e>
                              <m:r>
                                <m:rPr>
                                  <m:sty m:val="p"/>
                                </m:rPr>
                                <a:rPr lang="pt-BR" b="0" i="0" smtClean="0">
                                  <a:solidFill>
                                    <a:srgbClr val="FF0000"/>
                                  </a:solidFill>
                                  <a:latin typeface="Cambria Math" panose="02040503050406030204" pitchFamily="18" charset="0"/>
                                </a:rPr>
                                <m:t>R</m:t>
                              </m:r>
                            </m:e>
                            <m:sub>
                              <m:r>
                                <m:rPr>
                                  <m:sty m:val="p"/>
                                </m:rPr>
                                <a:rPr lang="pt-BR" b="0" i="0" smtClean="0">
                                  <a:solidFill>
                                    <a:srgbClr val="FF0000"/>
                                  </a:solidFill>
                                  <a:latin typeface="Cambria Math" panose="02040503050406030204" pitchFamily="18" charset="0"/>
                                </a:rPr>
                                <m:t>S</m:t>
                              </m:r>
                            </m:sub>
                          </m:sSub>
                        </m:den>
                      </m:f>
                    </m:oMath>
                  </m:oMathPara>
                </a14:m>
                <a:endParaRPr lang="pt-BR" baseline="-25000" dirty="0">
                  <a:solidFill>
                    <a:srgbClr val="FF0000"/>
                  </a:solidFill>
                </a:endParaRPr>
              </a:p>
              <a:p>
                <a:pPr marL="0" indent="0">
                  <a:buNone/>
                </a:pPr>
                <a:endParaRPr lang="pt-BR" dirty="0">
                  <a:solidFill>
                    <a:srgbClr val="FF0000"/>
                  </a:solidFill>
                </a:endParaRPr>
              </a:p>
              <a:p>
                <a:pPr marL="0" indent="0">
                  <a:buNone/>
                </a:pPr>
                <a:r>
                  <a:rPr lang="pt-BR" dirty="0">
                    <a:solidFill>
                      <a:srgbClr val="FF0000"/>
                    </a:solidFill>
                  </a:rPr>
                  <a:t>PRIMEIRO PONTO. Para </a:t>
                </a:r>
                <a14:m>
                  <m:oMath xmlns:m="http://schemas.openxmlformats.org/officeDocument/2006/math">
                    <m:sSub>
                      <m:sSubPr>
                        <m:ctrlPr>
                          <a:rPr lang="pt-BR" i="1" smtClean="0">
                            <a:solidFill>
                              <a:srgbClr val="FF0000"/>
                            </a:solidFill>
                            <a:latin typeface="Cambria Math" panose="02040503050406030204" pitchFamily="18" charset="0"/>
                          </a:rPr>
                        </m:ctrlPr>
                      </m:sSubPr>
                      <m:e>
                        <m:r>
                          <m:rPr>
                            <m:sty m:val="p"/>
                          </m:rPr>
                          <a:rPr lang="pt-BR" b="0" i="0" smtClean="0">
                            <a:solidFill>
                              <a:srgbClr val="FF0000"/>
                            </a:solidFill>
                            <a:latin typeface="Cambria Math" panose="02040503050406030204" pitchFamily="18" charset="0"/>
                          </a:rPr>
                          <m:t>V</m:t>
                        </m:r>
                      </m:e>
                      <m:sub>
                        <m:r>
                          <m:rPr>
                            <m:sty m:val="p"/>
                          </m:rPr>
                          <a:rPr lang="pt-BR" b="0" i="0" smtClean="0">
                            <a:solidFill>
                              <a:srgbClr val="FF0000"/>
                            </a:solidFill>
                            <a:latin typeface="Cambria Math" panose="02040503050406030204" pitchFamily="18" charset="0"/>
                          </a:rPr>
                          <m:t>GS</m:t>
                        </m:r>
                      </m:sub>
                    </m:sSub>
                    <m:r>
                      <a:rPr lang="pt-BR" b="0" i="0" smtClean="0">
                        <a:solidFill>
                          <a:srgbClr val="FF0000"/>
                        </a:solidFill>
                        <a:latin typeface="Cambria Math" panose="02040503050406030204" pitchFamily="18" charset="0"/>
                      </a:rPr>
                      <m:t>=0, </m:t>
                    </m:r>
                    <m:r>
                      <m:rPr>
                        <m:sty m:val="p"/>
                      </m:rPr>
                      <a:rPr lang="pt-BR" b="0" i="0" smtClean="0">
                        <a:solidFill>
                          <a:srgbClr val="FF0000"/>
                        </a:solidFill>
                        <a:latin typeface="Cambria Math" panose="02040503050406030204" pitchFamily="18" charset="0"/>
                      </a:rPr>
                      <m:t>temos</m:t>
                    </m:r>
                    <m:r>
                      <a:rPr lang="pt-BR" b="0" i="0" smtClean="0">
                        <a:solidFill>
                          <a:srgbClr val="FF0000"/>
                        </a:solidFill>
                        <a:latin typeface="Cambria Math" panose="02040503050406030204" pitchFamily="18" charset="0"/>
                      </a:rPr>
                      <m:t> </m:t>
                    </m:r>
                    <m:r>
                      <m:rPr>
                        <m:sty m:val="p"/>
                      </m:rPr>
                      <a:rPr lang="pt-BR" b="0" i="0" smtClean="0">
                        <a:solidFill>
                          <a:srgbClr val="FF0000"/>
                        </a:solidFill>
                        <a:latin typeface="Cambria Math" panose="02040503050406030204" pitchFamily="18" charset="0"/>
                      </a:rPr>
                      <m:t>que</m:t>
                    </m:r>
                    <m:r>
                      <a:rPr lang="pt-BR" b="0" i="0" smtClean="0">
                        <a:solidFill>
                          <a:srgbClr val="FF0000"/>
                        </a:solidFill>
                        <a:latin typeface="Cambria Math" panose="02040503050406030204" pitchFamily="18" charset="0"/>
                      </a:rPr>
                      <m:t> </m:t>
                    </m:r>
                    <m:sSub>
                      <m:sSubPr>
                        <m:ctrlPr>
                          <a:rPr lang="pt-BR" b="0" i="1" smtClean="0">
                            <a:solidFill>
                              <a:srgbClr val="FF0000"/>
                            </a:solidFill>
                            <a:latin typeface="Cambria Math" panose="02040503050406030204" pitchFamily="18" charset="0"/>
                          </a:rPr>
                        </m:ctrlPr>
                      </m:sSubPr>
                      <m:e>
                        <m:r>
                          <m:rPr>
                            <m:sty m:val="p"/>
                          </m:rPr>
                          <a:rPr lang="pt-BR" b="0" i="0" smtClean="0">
                            <a:solidFill>
                              <a:srgbClr val="FF0000"/>
                            </a:solidFill>
                            <a:latin typeface="Cambria Math" panose="02040503050406030204" pitchFamily="18" charset="0"/>
                          </a:rPr>
                          <m:t>I</m:t>
                        </m:r>
                      </m:e>
                      <m:sub>
                        <m:r>
                          <m:rPr>
                            <m:sty m:val="p"/>
                          </m:rPr>
                          <a:rPr lang="pt-BR" b="0" i="0" smtClean="0">
                            <a:solidFill>
                              <a:srgbClr val="FF0000"/>
                            </a:solidFill>
                            <a:latin typeface="Cambria Math" panose="02040503050406030204" pitchFamily="18" charset="0"/>
                          </a:rPr>
                          <m:t>D</m:t>
                        </m:r>
                      </m:sub>
                    </m:sSub>
                    <m:r>
                      <a:rPr lang="pt-BR" b="0" i="0" smtClean="0">
                        <a:solidFill>
                          <a:srgbClr val="FF0000"/>
                        </a:solidFill>
                        <a:latin typeface="Cambria Math" panose="02040503050406030204" pitchFamily="18" charset="0"/>
                      </a:rPr>
                      <m:t>=0</m:t>
                    </m:r>
                    <m:r>
                      <a:rPr lang="pt-BR" b="0" i="1" smtClean="0">
                        <a:solidFill>
                          <a:srgbClr val="FF0000"/>
                        </a:solidFill>
                        <a:latin typeface="Cambria Math" panose="02040503050406030204" pitchFamily="18" charset="0"/>
                      </a:rPr>
                      <m:t>.</m:t>
                    </m:r>
                  </m:oMath>
                </a14:m>
                <a:endParaRPr lang="pt-BR" dirty="0">
                  <a:solidFill>
                    <a:srgbClr val="FF0000"/>
                  </a:solidFill>
                </a:endParaRPr>
              </a:p>
              <a:p>
                <a:pPr marL="0" indent="0">
                  <a:buNone/>
                </a:pPr>
                <a:endParaRPr lang="pt-BR" dirty="0">
                  <a:solidFill>
                    <a:srgbClr val="FF0000"/>
                  </a:solidFill>
                </a:endParaRPr>
              </a:p>
            </p:txBody>
          </p:sp>
        </mc:Choice>
        <mc:Fallback xmlns="">
          <p:sp>
            <p:nvSpPr>
              <p:cNvPr id="3" name="Content Placeholder 2">
                <a:extLst>
                  <a:ext uri="{FF2B5EF4-FFF2-40B4-BE49-F238E27FC236}">
                    <a16:creationId xmlns:a16="http://schemas.microsoft.com/office/drawing/2014/main" id="{56533AD2-249C-4ABC-8C2B-10FC595E84A6}"/>
                  </a:ext>
                </a:extLst>
              </p:cNvPr>
              <p:cNvSpPr>
                <a:spLocks noGrp="1" noRot="1" noChangeAspect="1" noMove="1" noResize="1" noEditPoints="1" noAdjustHandles="1" noChangeArrowheads="1" noChangeShapeType="1" noTextEdit="1"/>
              </p:cNvSpPr>
              <p:nvPr>
                <p:ph sz="half" idx="1"/>
              </p:nvPr>
            </p:nvSpPr>
            <p:spPr>
              <a:xfrm>
                <a:off x="838199" y="1825624"/>
                <a:ext cx="7315201" cy="5032375"/>
              </a:xfrm>
              <a:blipFill>
                <a:blip r:embed="rId3"/>
                <a:stretch>
                  <a:fillRect l="-1415" t="-1816"/>
                </a:stretch>
              </a:blipFill>
            </p:spPr>
            <p:txBody>
              <a:bodyPr/>
              <a:lstStyle/>
              <a:p>
                <a:r>
                  <a:rPr lang="pt-BR">
                    <a:noFill/>
                  </a:rPr>
                  <a:t> </a:t>
                </a:r>
              </a:p>
            </p:txBody>
          </p:sp>
        </mc:Fallback>
      </mc:AlternateContent>
      <p:sp>
        <p:nvSpPr>
          <p:cNvPr id="5" name="Footer Placeholder 4">
            <a:extLst>
              <a:ext uri="{FF2B5EF4-FFF2-40B4-BE49-F238E27FC236}">
                <a16:creationId xmlns:a16="http://schemas.microsoft.com/office/drawing/2014/main" id="{34998A6F-45BC-4870-8F9D-FF6AF898108B}"/>
              </a:ext>
            </a:extLst>
          </p:cNvPr>
          <p:cNvSpPr>
            <a:spLocks noGrp="1"/>
          </p:cNvSpPr>
          <p:nvPr>
            <p:ph type="ftr" sz="quarter" idx="11"/>
          </p:nvPr>
        </p:nvSpPr>
        <p:spPr/>
        <p:txBody>
          <a:bodyPr/>
          <a:lstStyle/>
          <a:p>
            <a:r>
              <a:rPr lang="en-US" altLang="en-US"/>
              <a:t>Prof. Elyr Teixeira</a:t>
            </a:r>
            <a:endParaRPr lang="en-US" altLang="en-US" dirty="0"/>
          </a:p>
        </p:txBody>
      </p:sp>
      <p:sp>
        <p:nvSpPr>
          <p:cNvPr id="6" name="Slide Number Placeholder 5">
            <a:extLst>
              <a:ext uri="{FF2B5EF4-FFF2-40B4-BE49-F238E27FC236}">
                <a16:creationId xmlns:a16="http://schemas.microsoft.com/office/drawing/2014/main" id="{0CF87241-232D-4D08-B3BD-4C06666B3233}"/>
              </a:ext>
            </a:extLst>
          </p:cNvPr>
          <p:cNvSpPr>
            <a:spLocks noGrp="1"/>
          </p:cNvSpPr>
          <p:nvPr>
            <p:ph type="sldNum" sz="quarter" idx="12"/>
          </p:nvPr>
        </p:nvSpPr>
        <p:spPr/>
        <p:txBody>
          <a:bodyPr/>
          <a:lstStyle/>
          <a:p>
            <a:fld id="{48BF32D8-1DE8-449E-9DAA-0E19DCA81A04}" type="slidenum">
              <a:rPr lang="en-US" altLang="en-US" smtClean="0"/>
              <a:pPr/>
              <a:t>176</a:t>
            </a:fld>
            <a:endParaRPr lang="en-US" altLang="en-US"/>
          </a:p>
        </p:txBody>
      </p:sp>
    </p:spTree>
    <p:extLst>
      <p:ext uri="{BB962C8B-B14F-4D97-AF65-F5344CB8AC3E}">
        <p14:creationId xmlns:p14="http://schemas.microsoft.com/office/powerpoint/2010/main" val="4183915286"/>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2644105-5CFE-49E4-A749-3A8E56ACCA47}"/>
              </a:ext>
            </a:extLst>
          </p:cNvPr>
          <p:cNvPicPr>
            <a:picLocks noChangeAspect="1"/>
          </p:cNvPicPr>
          <p:nvPr/>
        </p:nvPicPr>
        <p:blipFill rotWithShape="1">
          <a:blip r:embed="rId2"/>
          <a:srcRect l="356" t="-354" r="-356" b="17088"/>
          <a:stretch/>
        </p:blipFill>
        <p:spPr>
          <a:xfrm>
            <a:off x="6948281" y="1002334"/>
            <a:ext cx="5581650" cy="5234505"/>
          </a:xfrm>
          <a:prstGeom prst="rect">
            <a:avLst/>
          </a:prstGeom>
        </p:spPr>
      </p:pic>
      <p:sp>
        <p:nvSpPr>
          <p:cNvPr id="2" name="Title 1">
            <a:extLst>
              <a:ext uri="{FF2B5EF4-FFF2-40B4-BE49-F238E27FC236}">
                <a16:creationId xmlns:a16="http://schemas.microsoft.com/office/drawing/2014/main" id="{0F02A2BA-8BA6-4582-9D51-21D9DC380AF0}"/>
              </a:ext>
            </a:extLst>
          </p:cNvPr>
          <p:cNvSpPr>
            <a:spLocks noGrp="1"/>
          </p:cNvSpPr>
          <p:nvPr>
            <p:ph type="title"/>
          </p:nvPr>
        </p:nvSpPr>
        <p:spPr/>
        <p:txBody>
          <a:bodyPr/>
          <a:lstStyle/>
          <a:p>
            <a:r>
              <a:rPr lang="pt-BR" dirty="0" err="1"/>
              <a:t>eXEMPLO</a:t>
            </a:r>
            <a:endParaRPr lang="pt-BR"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6533AD2-249C-4ABC-8C2B-10FC595E84A6}"/>
                  </a:ext>
                </a:extLst>
              </p:cNvPr>
              <p:cNvSpPr>
                <a:spLocks noGrp="1"/>
              </p:cNvSpPr>
              <p:nvPr>
                <p:ph sz="half" idx="1"/>
              </p:nvPr>
            </p:nvSpPr>
            <p:spPr>
              <a:xfrm>
                <a:off x="838199" y="1825624"/>
                <a:ext cx="7315201" cy="5032375"/>
              </a:xfrm>
            </p:spPr>
            <p:txBody>
              <a:bodyPr/>
              <a:lstStyle/>
              <a:p>
                <a:pPr marL="0" indent="0">
                  <a:buNone/>
                </a:pPr>
                <a:r>
                  <a:rPr lang="pt-BR" dirty="0">
                    <a:solidFill>
                      <a:srgbClr val="FF0000"/>
                    </a:solidFill>
                  </a:rPr>
                  <a:t>Agora, vamos para a reta de carga!</a:t>
                </a:r>
              </a:p>
              <a:p>
                <a:pPr marL="0" indent="0">
                  <a:buNone/>
                </a:pPr>
                <a:r>
                  <a:rPr lang="pt-BR" dirty="0">
                    <a:solidFill>
                      <a:srgbClr val="FF0000"/>
                    </a:solidFill>
                  </a:rPr>
                  <a:t>Note que neste caso </a:t>
                </a:r>
                <a14:m>
                  <m:oMath xmlns:m="http://schemas.openxmlformats.org/officeDocument/2006/math">
                    <m:sSub>
                      <m:sSubPr>
                        <m:ctrlPr>
                          <a:rPr lang="pt-BR" i="1" smtClean="0">
                            <a:solidFill>
                              <a:srgbClr val="FF0000"/>
                            </a:solidFill>
                            <a:latin typeface="Cambria Math" panose="02040503050406030204" pitchFamily="18" charset="0"/>
                          </a:rPr>
                        </m:ctrlPr>
                      </m:sSubPr>
                      <m:e>
                        <m:r>
                          <a:rPr lang="pt-BR" b="0" i="1" smtClean="0">
                            <a:solidFill>
                              <a:srgbClr val="FF0000"/>
                            </a:solidFill>
                            <a:latin typeface="Cambria Math" panose="02040503050406030204" pitchFamily="18" charset="0"/>
                          </a:rPr>
                          <m:t>𝑉</m:t>
                        </m:r>
                      </m:e>
                      <m:sub>
                        <m:r>
                          <a:rPr lang="pt-BR" b="0" i="1" smtClean="0">
                            <a:solidFill>
                              <a:srgbClr val="FF0000"/>
                            </a:solidFill>
                            <a:latin typeface="Cambria Math" panose="02040503050406030204" pitchFamily="18" charset="0"/>
                          </a:rPr>
                          <m:t>𝑠𝑠</m:t>
                        </m:r>
                      </m:sub>
                    </m:sSub>
                    <m:r>
                      <a:rPr lang="pt-BR" b="0" i="1" smtClean="0">
                        <a:solidFill>
                          <a:srgbClr val="FF0000"/>
                        </a:solidFill>
                        <a:latin typeface="Cambria Math" panose="02040503050406030204" pitchFamily="18" charset="0"/>
                      </a:rPr>
                      <m:t>=0</m:t>
                    </m:r>
                    <m:r>
                      <a:rPr lang="pt-BR" b="0" i="1" smtClean="0">
                        <a:solidFill>
                          <a:srgbClr val="FF0000"/>
                        </a:solidFill>
                        <a:latin typeface="Cambria Math" panose="02040503050406030204" pitchFamily="18" charset="0"/>
                      </a:rPr>
                      <m:t>𝑉</m:t>
                    </m:r>
                    <m:r>
                      <a:rPr lang="pt-BR" b="0" i="1" smtClean="0">
                        <a:solidFill>
                          <a:srgbClr val="FF0000"/>
                        </a:solidFill>
                        <a:latin typeface="Cambria Math" panose="02040503050406030204" pitchFamily="18" charset="0"/>
                      </a:rPr>
                      <m:t>, </m:t>
                    </m:r>
                    <m:r>
                      <m:rPr>
                        <m:sty m:val="p"/>
                      </m:rPr>
                      <a:rPr lang="pt-BR" b="0" i="0" smtClean="0">
                        <a:solidFill>
                          <a:srgbClr val="FF0000"/>
                        </a:solidFill>
                        <a:latin typeface="Cambria Math" panose="02040503050406030204" pitchFamily="18" charset="0"/>
                      </a:rPr>
                      <m:t>assim</m:t>
                    </m:r>
                  </m:oMath>
                </a14:m>
                <a:r>
                  <a:rPr lang="pt-BR" dirty="0">
                    <a:solidFill>
                      <a:srgbClr val="FF0000"/>
                    </a:solidFill>
                  </a:rPr>
                  <a:t> temos:</a:t>
                </a:r>
              </a:p>
              <a:p>
                <a:pPr marL="0" indent="0">
                  <a:buNone/>
                </a:pPr>
                <a14:m>
                  <m:oMathPara xmlns:m="http://schemas.openxmlformats.org/officeDocument/2006/math">
                    <m:oMathParaPr>
                      <m:jc m:val="centerGroup"/>
                    </m:oMathParaPr>
                    <m:oMath xmlns:m="http://schemas.openxmlformats.org/officeDocument/2006/math">
                      <m:r>
                        <m:rPr>
                          <m:sty m:val="p"/>
                        </m:rPr>
                        <a:rPr lang="pt-BR" i="0">
                          <a:solidFill>
                            <a:srgbClr val="FF0000"/>
                          </a:solidFill>
                          <a:latin typeface="Cambria Math" panose="02040503050406030204" pitchFamily="18" charset="0"/>
                        </a:rPr>
                        <m:t>V</m:t>
                      </m:r>
                      <m:r>
                        <m:rPr>
                          <m:sty m:val="p"/>
                        </m:rPr>
                        <a:rPr lang="pt-BR" i="0" baseline="-25000">
                          <a:solidFill>
                            <a:srgbClr val="FF0000"/>
                          </a:solidFill>
                          <a:latin typeface="Cambria Math" panose="02040503050406030204" pitchFamily="18" charset="0"/>
                        </a:rPr>
                        <m:t>GS</m:t>
                      </m:r>
                      <m:r>
                        <a:rPr lang="pt-BR" i="0">
                          <a:solidFill>
                            <a:srgbClr val="FF0000"/>
                          </a:solidFill>
                          <a:latin typeface="Cambria Math" panose="02040503050406030204" pitchFamily="18" charset="0"/>
                        </a:rPr>
                        <m:t>=</m:t>
                      </m:r>
                      <m:sSub>
                        <m:sSubPr>
                          <m:ctrlPr>
                            <a:rPr lang="pt-BR" b="0" i="1" smtClean="0">
                              <a:solidFill>
                                <a:srgbClr val="FF0000"/>
                              </a:solidFill>
                              <a:latin typeface="Cambria Math" panose="02040503050406030204" pitchFamily="18" charset="0"/>
                            </a:rPr>
                          </m:ctrlPr>
                        </m:sSubPr>
                        <m:e>
                          <m:r>
                            <m:rPr>
                              <m:sty m:val="p"/>
                            </m:rPr>
                            <a:rPr lang="pt-BR" b="0" i="0" smtClean="0">
                              <a:solidFill>
                                <a:srgbClr val="FF0000"/>
                              </a:solidFill>
                              <a:latin typeface="Cambria Math" panose="02040503050406030204" pitchFamily="18" charset="0"/>
                            </a:rPr>
                            <m:t>V</m:t>
                          </m:r>
                        </m:e>
                        <m:sub>
                          <m:r>
                            <m:rPr>
                              <m:sty m:val="p"/>
                            </m:rPr>
                            <a:rPr lang="pt-BR" b="0" i="0" smtClean="0">
                              <a:solidFill>
                                <a:srgbClr val="FF0000"/>
                              </a:solidFill>
                              <a:latin typeface="Cambria Math" panose="02040503050406030204" pitchFamily="18" charset="0"/>
                            </a:rPr>
                            <m:t>SS</m:t>
                          </m:r>
                        </m:sub>
                      </m:sSub>
                      <m:r>
                        <a:rPr lang="pt-BR" i="0">
                          <a:solidFill>
                            <a:srgbClr val="FF0000"/>
                          </a:solidFill>
                          <a:latin typeface="Cambria Math" panose="02040503050406030204" pitchFamily="18" charset="0"/>
                        </a:rPr>
                        <m:t>−</m:t>
                      </m:r>
                      <m:sSub>
                        <m:sSubPr>
                          <m:ctrlPr>
                            <a:rPr lang="pt-BR" i="1" smtClean="0">
                              <a:solidFill>
                                <a:srgbClr val="FF0000"/>
                              </a:solidFill>
                              <a:latin typeface="Cambria Math" panose="02040503050406030204" pitchFamily="18" charset="0"/>
                            </a:rPr>
                          </m:ctrlPr>
                        </m:sSubPr>
                        <m:e>
                          <m:r>
                            <m:rPr>
                              <m:sty m:val="p"/>
                            </m:rPr>
                            <a:rPr lang="pt-BR" b="0" i="0" smtClean="0">
                              <a:solidFill>
                                <a:srgbClr val="FF0000"/>
                              </a:solidFill>
                              <a:latin typeface="Cambria Math" panose="02040503050406030204" pitchFamily="18" charset="0"/>
                            </a:rPr>
                            <m:t>I</m:t>
                          </m:r>
                        </m:e>
                        <m:sub>
                          <m:r>
                            <m:rPr>
                              <m:sty m:val="p"/>
                            </m:rPr>
                            <a:rPr lang="pt-BR" b="0" i="0" smtClean="0">
                              <a:solidFill>
                                <a:srgbClr val="FF0000"/>
                              </a:solidFill>
                              <a:latin typeface="Cambria Math" panose="02040503050406030204" pitchFamily="18" charset="0"/>
                            </a:rPr>
                            <m:t>D</m:t>
                          </m:r>
                        </m:sub>
                      </m:sSub>
                      <m:sSub>
                        <m:sSubPr>
                          <m:ctrlPr>
                            <a:rPr lang="pt-BR" i="1" smtClean="0">
                              <a:solidFill>
                                <a:srgbClr val="FF0000"/>
                              </a:solidFill>
                              <a:latin typeface="Cambria Math" panose="02040503050406030204" pitchFamily="18" charset="0"/>
                            </a:rPr>
                          </m:ctrlPr>
                        </m:sSubPr>
                        <m:e>
                          <m:r>
                            <m:rPr>
                              <m:sty m:val="p"/>
                            </m:rPr>
                            <a:rPr lang="pt-BR" b="0" i="0" smtClean="0">
                              <a:solidFill>
                                <a:srgbClr val="FF0000"/>
                              </a:solidFill>
                              <a:latin typeface="Cambria Math" panose="02040503050406030204" pitchFamily="18" charset="0"/>
                            </a:rPr>
                            <m:t>R</m:t>
                          </m:r>
                        </m:e>
                        <m:sub>
                          <m:r>
                            <m:rPr>
                              <m:sty m:val="p"/>
                            </m:rPr>
                            <a:rPr lang="pt-BR" b="0" i="0" smtClean="0">
                              <a:solidFill>
                                <a:srgbClr val="FF0000"/>
                              </a:solidFill>
                              <a:latin typeface="Cambria Math" panose="02040503050406030204" pitchFamily="18" charset="0"/>
                            </a:rPr>
                            <m:t>s</m:t>
                          </m:r>
                        </m:sub>
                      </m:sSub>
                      <m:r>
                        <a:rPr lang="pt-BR" b="0" i="0" smtClean="0">
                          <a:solidFill>
                            <a:srgbClr val="FF0000"/>
                          </a:solidFill>
                          <a:latin typeface="Cambria Math" panose="02040503050406030204" pitchFamily="18" charset="0"/>
                        </a:rPr>
                        <m:t>= 0</m:t>
                      </m:r>
                      <m:r>
                        <a:rPr lang="pt-BR" i="0">
                          <a:solidFill>
                            <a:srgbClr val="FF0000"/>
                          </a:solidFill>
                          <a:latin typeface="Cambria Math" panose="02040503050406030204" pitchFamily="18" charset="0"/>
                        </a:rPr>
                        <m:t>−</m:t>
                      </m:r>
                      <m:sSub>
                        <m:sSubPr>
                          <m:ctrlPr>
                            <a:rPr lang="pt-BR" i="1">
                              <a:solidFill>
                                <a:srgbClr val="FF0000"/>
                              </a:solidFill>
                              <a:latin typeface="Cambria Math" panose="02040503050406030204" pitchFamily="18" charset="0"/>
                            </a:rPr>
                          </m:ctrlPr>
                        </m:sSubPr>
                        <m:e>
                          <m:r>
                            <m:rPr>
                              <m:sty m:val="p"/>
                            </m:rPr>
                            <a:rPr lang="pt-BR" i="0">
                              <a:solidFill>
                                <a:srgbClr val="FF0000"/>
                              </a:solidFill>
                              <a:latin typeface="Cambria Math" panose="02040503050406030204" pitchFamily="18" charset="0"/>
                            </a:rPr>
                            <m:t>I</m:t>
                          </m:r>
                        </m:e>
                        <m:sub>
                          <m:r>
                            <m:rPr>
                              <m:sty m:val="p"/>
                            </m:rPr>
                            <a:rPr lang="pt-BR" i="0">
                              <a:solidFill>
                                <a:srgbClr val="FF0000"/>
                              </a:solidFill>
                              <a:latin typeface="Cambria Math" panose="02040503050406030204" pitchFamily="18" charset="0"/>
                            </a:rPr>
                            <m:t>D</m:t>
                          </m:r>
                        </m:sub>
                      </m:sSub>
                      <m:sSub>
                        <m:sSubPr>
                          <m:ctrlPr>
                            <a:rPr lang="pt-BR" i="1">
                              <a:solidFill>
                                <a:srgbClr val="FF0000"/>
                              </a:solidFill>
                              <a:latin typeface="Cambria Math" panose="02040503050406030204" pitchFamily="18" charset="0"/>
                            </a:rPr>
                          </m:ctrlPr>
                        </m:sSubPr>
                        <m:e>
                          <m:r>
                            <m:rPr>
                              <m:sty m:val="p"/>
                            </m:rPr>
                            <a:rPr lang="pt-BR" i="0">
                              <a:solidFill>
                                <a:srgbClr val="FF0000"/>
                              </a:solidFill>
                              <a:latin typeface="Cambria Math" panose="02040503050406030204" pitchFamily="18" charset="0"/>
                            </a:rPr>
                            <m:t>R</m:t>
                          </m:r>
                        </m:e>
                        <m:sub>
                          <m:r>
                            <m:rPr>
                              <m:sty m:val="p"/>
                            </m:rPr>
                            <a:rPr lang="pt-BR" i="0">
                              <a:solidFill>
                                <a:srgbClr val="FF0000"/>
                              </a:solidFill>
                              <a:latin typeface="Cambria Math" panose="02040503050406030204" pitchFamily="18" charset="0"/>
                            </a:rPr>
                            <m:t>s</m:t>
                          </m:r>
                        </m:sub>
                      </m:sSub>
                      <m:r>
                        <a:rPr lang="pt-BR" b="0" i="0" smtClean="0">
                          <a:solidFill>
                            <a:srgbClr val="FF0000"/>
                          </a:solidFill>
                          <a:latin typeface="Cambria Math" panose="02040503050406030204" pitchFamily="18" charset="0"/>
                        </a:rPr>
                        <m:t>  ⇒</m:t>
                      </m:r>
                      <m:sSub>
                        <m:sSubPr>
                          <m:ctrlPr>
                            <a:rPr lang="pt-BR" b="0" i="1" smtClean="0">
                              <a:solidFill>
                                <a:srgbClr val="FF0000"/>
                              </a:solidFill>
                              <a:latin typeface="Cambria Math" panose="02040503050406030204" pitchFamily="18" charset="0"/>
                            </a:rPr>
                          </m:ctrlPr>
                        </m:sSubPr>
                        <m:e>
                          <m:r>
                            <m:rPr>
                              <m:sty m:val="p"/>
                            </m:rPr>
                            <a:rPr lang="pt-BR" b="0" i="0" smtClean="0">
                              <a:solidFill>
                                <a:srgbClr val="FF0000"/>
                              </a:solidFill>
                              <a:latin typeface="Cambria Math" panose="02040503050406030204" pitchFamily="18" charset="0"/>
                            </a:rPr>
                            <m:t>I</m:t>
                          </m:r>
                        </m:e>
                        <m:sub>
                          <m:r>
                            <m:rPr>
                              <m:sty m:val="p"/>
                            </m:rPr>
                            <a:rPr lang="pt-BR" b="0" i="0" smtClean="0">
                              <a:solidFill>
                                <a:srgbClr val="FF0000"/>
                              </a:solidFill>
                              <a:latin typeface="Cambria Math" panose="02040503050406030204" pitchFamily="18" charset="0"/>
                            </a:rPr>
                            <m:t>D</m:t>
                          </m:r>
                        </m:sub>
                      </m:sSub>
                      <m:r>
                        <a:rPr lang="pt-BR" b="0" i="0" smtClean="0">
                          <a:solidFill>
                            <a:srgbClr val="FF0000"/>
                          </a:solidFill>
                          <a:latin typeface="Cambria Math" panose="02040503050406030204" pitchFamily="18" charset="0"/>
                        </a:rPr>
                        <m:t>=</m:t>
                      </m:r>
                      <m:f>
                        <m:fPr>
                          <m:ctrlPr>
                            <a:rPr lang="pt-BR" b="0" i="1" smtClean="0">
                              <a:solidFill>
                                <a:srgbClr val="FF0000"/>
                              </a:solidFill>
                              <a:latin typeface="Cambria Math" panose="02040503050406030204" pitchFamily="18" charset="0"/>
                            </a:rPr>
                          </m:ctrlPr>
                        </m:fPr>
                        <m:num>
                          <m:sSub>
                            <m:sSubPr>
                              <m:ctrlPr>
                                <a:rPr lang="pt-BR" b="0" i="1" smtClean="0">
                                  <a:solidFill>
                                    <a:srgbClr val="FF0000"/>
                                  </a:solidFill>
                                  <a:latin typeface="Cambria Math" panose="02040503050406030204" pitchFamily="18" charset="0"/>
                                </a:rPr>
                              </m:ctrlPr>
                            </m:sSubPr>
                            <m:e>
                              <m:r>
                                <m:rPr>
                                  <m:sty m:val="p"/>
                                </m:rPr>
                                <a:rPr lang="pt-BR" b="0" i="0" smtClean="0">
                                  <a:solidFill>
                                    <a:srgbClr val="FF0000"/>
                                  </a:solidFill>
                                  <a:latin typeface="Cambria Math" panose="02040503050406030204" pitchFamily="18" charset="0"/>
                                </a:rPr>
                                <m:t>V</m:t>
                              </m:r>
                            </m:e>
                            <m:sub>
                              <m:r>
                                <m:rPr>
                                  <m:sty m:val="p"/>
                                </m:rPr>
                                <a:rPr lang="pt-BR" b="0" i="0" smtClean="0">
                                  <a:solidFill>
                                    <a:srgbClr val="FF0000"/>
                                  </a:solidFill>
                                  <a:latin typeface="Cambria Math" panose="02040503050406030204" pitchFamily="18" charset="0"/>
                                </a:rPr>
                                <m:t>GS</m:t>
                              </m:r>
                            </m:sub>
                          </m:sSub>
                        </m:num>
                        <m:den>
                          <m:sSub>
                            <m:sSubPr>
                              <m:ctrlPr>
                                <a:rPr lang="pt-BR" b="0" i="1" smtClean="0">
                                  <a:solidFill>
                                    <a:srgbClr val="FF0000"/>
                                  </a:solidFill>
                                  <a:latin typeface="Cambria Math" panose="02040503050406030204" pitchFamily="18" charset="0"/>
                                </a:rPr>
                              </m:ctrlPr>
                            </m:sSubPr>
                            <m:e>
                              <m:r>
                                <m:rPr>
                                  <m:sty m:val="p"/>
                                </m:rPr>
                                <a:rPr lang="pt-BR" b="0" i="0" smtClean="0">
                                  <a:solidFill>
                                    <a:srgbClr val="FF0000"/>
                                  </a:solidFill>
                                  <a:latin typeface="Cambria Math" panose="02040503050406030204" pitchFamily="18" charset="0"/>
                                </a:rPr>
                                <m:t>R</m:t>
                              </m:r>
                            </m:e>
                            <m:sub>
                              <m:r>
                                <m:rPr>
                                  <m:sty m:val="p"/>
                                </m:rPr>
                                <a:rPr lang="pt-BR" b="0" i="0" smtClean="0">
                                  <a:solidFill>
                                    <a:srgbClr val="FF0000"/>
                                  </a:solidFill>
                                  <a:latin typeface="Cambria Math" panose="02040503050406030204" pitchFamily="18" charset="0"/>
                                </a:rPr>
                                <m:t>S</m:t>
                              </m:r>
                            </m:sub>
                          </m:sSub>
                        </m:den>
                      </m:f>
                    </m:oMath>
                  </m:oMathPara>
                </a14:m>
                <a:endParaRPr lang="pt-BR" baseline="-25000" dirty="0">
                  <a:solidFill>
                    <a:srgbClr val="FF0000"/>
                  </a:solidFill>
                </a:endParaRPr>
              </a:p>
              <a:p>
                <a:pPr marL="0" indent="0">
                  <a:buNone/>
                </a:pPr>
                <a:endParaRPr lang="pt-BR" dirty="0">
                  <a:solidFill>
                    <a:srgbClr val="FF0000"/>
                  </a:solidFill>
                </a:endParaRPr>
              </a:p>
              <a:p>
                <a:pPr marL="0" indent="0">
                  <a:buNone/>
                </a:pPr>
                <a:r>
                  <a:rPr lang="pt-BR" dirty="0">
                    <a:solidFill>
                      <a:srgbClr val="FF0000"/>
                    </a:solidFill>
                  </a:rPr>
                  <a:t>PRIMEIRO PONTO. Para </a:t>
                </a:r>
                <a14:m>
                  <m:oMath xmlns:m="http://schemas.openxmlformats.org/officeDocument/2006/math">
                    <m:sSub>
                      <m:sSubPr>
                        <m:ctrlPr>
                          <a:rPr lang="pt-BR" i="1" smtClean="0">
                            <a:solidFill>
                              <a:srgbClr val="FF0000"/>
                            </a:solidFill>
                            <a:latin typeface="Cambria Math" panose="02040503050406030204" pitchFamily="18" charset="0"/>
                          </a:rPr>
                        </m:ctrlPr>
                      </m:sSubPr>
                      <m:e>
                        <m:r>
                          <m:rPr>
                            <m:sty m:val="p"/>
                          </m:rPr>
                          <a:rPr lang="pt-BR" b="0" i="0" smtClean="0">
                            <a:solidFill>
                              <a:srgbClr val="FF0000"/>
                            </a:solidFill>
                            <a:latin typeface="Cambria Math" panose="02040503050406030204" pitchFamily="18" charset="0"/>
                          </a:rPr>
                          <m:t>V</m:t>
                        </m:r>
                      </m:e>
                      <m:sub>
                        <m:r>
                          <m:rPr>
                            <m:sty m:val="p"/>
                          </m:rPr>
                          <a:rPr lang="pt-BR" b="0" i="0" smtClean="0">
                            <a:solidFill>
                              <a:srgbClr val="FF0000"/>
                            </a:solidFill>
                            <a:latin typeface="Cambria Math" panose="02040503050406030204" pitchFamily="18" charset="0"/>
                          </a:rPr>
                          <m:t>GS</m:t>
                        </m:r>
                      </m:sub>
                    </m:sSub>
                    <m:r>
                      <a:rPr lang="pt-BR" b="0" i="0" smtClean="0">
                        <a:solidFill>
                          <a:srgbClr val="FF0000"/>
                        </a:solidFill>
                        <a:latin typeface="Cambria Math" panose="02040503050406030204" pitchFamily="18" charset="0"/>
                      </a:rPr>
                      <m:t>=0, </m:t>
                    </m:r>
                    <m:r>
                      <m:rPr>
                        <m:sty m:val="p"/>
                      </m:rPr>
                      <a:rPr lang="pt-BR" b="0" i="0" smtClean="0">
                        <a:solidFill>
                          <a:srgbClr val="FF0000"/>
                        </a:solidFill>
                        <a:latin typeface="Cambria Math" panose="02040503050406030204" pitchFamily="18" charset="0"/>
                      </a:rPr>
                      <m:t>temos</m:t>
                    </m:r>
                    <m:r>
                      <a:rPr lang="pt-BR" b="0" i="0" smtClean="0">
                        <a:solidFill>
                          <a:srgbClr val="FF0000"/>
                        </a:solidFill>
                        <a:latin typeface="Cambria Math" panose="02040503050406030204" pitchFamily="18" charset="0"/>
                      </a:rPr>
                      <m:t> </m:t>
                    </m:r>
                    <m:r>
                      <m:rPr>
                        <m:sty m:val="p"/>
                      </m:rPr>
                      <a:rPr lang="pt-BR" b="0" i="0" smtClean="0">
                        <a:solidFill>
                          <a:srgbClr val="FF0000"/>
                        </a:solidFill>
                        <a:latin typeface="Cambria Math" panose="02040503050406030204" pitchFamily="18" charset="0"/>
                      </a:rPr>
                      <m:t>que</m:t>
                    </m:r>
                    <m:r>
                      <a:rPr lang="pt-BR" b="0" i="0" smtClean="0">
                        <a:solidFill>
                          <a:srgbClr val="FF0000"/>
                        </a:solidFill>
                        <a:latin typeface="Cambria Math" panose="02040503050406030204" pitchFamily="18" charset="0"/>
                      </a:rPr>
                      <m:t> </m:t>
                    </m:r>
                    <m:sSub>
                      <m:sSubPr>
                        <m:ctrlPr>
                          <a:rPr lang="pt-BR" b="0" i="1" smtClean="0">
                            <a:solidFill>
                              <a:srgbClr val="FF0000"/>
                            </a:solidFill>
                            <a:latin typeface="Cambria Math" panose="02040503050406030204" pitchFamily="18" charset="0"/>
                          </a:rPr>
                        </m:ctrlPr>
                      </m:sSubPr>
                      <m:e>
                        <m:r>
                          <m:rPr>
                            <m:sty m:val="p"/>
                          </m:rPr>
                          <a:rPr lang="pt-BR" b="0" i="0" smtClean="0">
                            <a:solidFill>
                              <a:srgbClr val="FF0000"/>
                            </a:solidFill>
                            <a:latin typeface="Cambria Math" panose="02040503050406030204" pitchFamily="18" charset="0"/>
                          </a:rPr>
                          <m:t>I</m:t>
                        </m:r>
                      </m:e>
                      <m:sub>
                        <m:r>
                          <m:rPr>
                            <m:sty m:val="p"/>
                          </m:rPr>
                          <a:rPr lang="pt-BR" b="0" i="0" smtClean="0">
                            <a:solidFill>
                              <a:srgbClr val="FF0000"/>
                            </a:solidFill>
                            <a:latin typeface="Cambria Math" panose="02040503050406030204" pitchFamily="18" charset="0"/>
                          </a:rPr>
                          <m:t>D</m:t>
                        </m:r>
                      </m:sub>
                    </m:sSub>
                    <m:r>
                      <a:rPr lang="pt-BR" b="0" i="0" smtClean="0">
                        <a:solidFill>
                          <a:srgbClr val="FF0000"/>
                        </a:solidFill>
                        <a:latin typeface="Cambria Math" panose="02040503050406030204" pitchFamily="18" charset="0"/>
                      </a:rPr>
                      <m:t>=0</m:t>
                    </m:r>
                    <m:r>
                      <a:rPr lang="pt-BR" b="0" i="1" smtClean="0">
                        <a:solidFill>
                          <a:srgbClr val="FF0000"/>
                        </a:solidFill>
                        <a:latin typeface="Cambria Math" panose="02040503050406030204" pitchFamily="18" charset="0"/>
                      </a:rPr>
                      <m:t>.</m:t>
                    </m:r>
                  </m:oMath>
                </a14:m>
                <a:endParaRPr lang="pt-BR" dirty="0">
                  <a:solidFill>
                    <a:srgbClr val="FF0000"/>
                  </a:solidFill>
                </a:endParaRPr>
              </a:p>
              <a:p>
                <a:pPr marL="0" indent="0">
                  <a:buNone/>
                </a:pPr>
                <a:endParaRPr lang="pt-BR" dirty="0">
                  <a:solidFill>
                    <a:srgbClr val="FF0000"/>
                  </a:solidFill>
                </a:endParaRPr>
              </a:p>
              <a:p>
                <a:pPr marL="0" indent="0">
                  <a:buNone/>
                </a:pPr>
                <a:r>
                  <a:rPr lang="pt-BR" dirty="0">
                    <a:solidFill>
                      <a:srgbClr val="FF0000"/>
                    </a:solidFill>
                  </a:rPr>
                  <a:t>SEGUNDO PONTO. Pode-se escolher qualquer valor que satisfaça a equação acima. Como exemplo ficaremos com </a:t>
                </a:r>
                <a14:m>
                  <m:oMath xmlns:m="http://schemas.openxmlformats.org/officeDocument/2006/math">
                    <m:sSub>
                      <m:sSubPr>
                        <m:ctrlPr>
                          <a:rPr lang="pt-BR" i="1">
                            <a:solidFill>
                              <a:srgbClr val="FF0000"/>
                            </a:solidFill>
                            <a:latin typeface="Cambria Math" panose="02040503050406030204" pitchFamily="18" charset="0"/>
                          </a:rPr>
                        </m:ctrlPr>
                      </m:sSubPr>
                      <m:e>
                        <m:r>
                          <m:rPr>
                            <m:sty m:val="p"/>
                          </m:rPr>
                          <a:rPr lang="pt-BR">
                            <a:solidFill>
                              <a:srgbClr val="FF0000"/>
                            </a:solidFill>
                            <a:latin typeface="Cambria Math" panose="02040503050406030204" pitchFamily="18" charset="0"/>
                          </a:rPr>
                          <m:t>I</m:t>
                        </m:r>
                      </m:e>
                      <m:sub>
                        <m:r>
                          <m:rPr>
                            <m:sty m:val="p"/>
                          </m:rPr>
                          <a:rPr lang="pt-BR">
                            <a:solidFill>
                              <a:srgbClr val="FF0000"/>
                            </a:solidFill>
                            <a:latin typeface="Cambria Math" panose="02040503050406030204" pitchFamily="18" charset="0"/>
                          </a:rPr>
                          <m:t>D</m:t>
                        </m:r>
                      </m:sub>
                    </m:sSub>
                    <m:r>
                      <a:rPr lang="pt-BR">
                        <a:solidFill>
                          <a:srgbClr val="FF0000"/>
                        </a:solidFill>
                        <a:latin typeface="Cambria Math" panose="02040503050406030204" pitchFamily="18" charset="0"/>
                      </a:rPr>
                      <m:t>=</m:t>
                    </m:r>
                    <m:r>
                      <a:rPr lang="pt-BR" b="0" i="0" smtClean="0">
                        <a:solidFill>
                          <a:srgbClr val="FF0000"/>
                        </a:solidFill>
                        <a:latin typeface="Cambria Math" panose="02040503050406030204" pitchFamily="18" charset="0"/>
                      </a:rPr>
                      <m:t>6 </m:t>
                    </m:r>
                  </m:oMath>
                </a14:m>
                <a:r>
                  <a:rPr lang="pt-BR" dirty="0">
                    <a:solidFill>
                      <a:srgbClr val="FF0000"/>
                    </a:solidFill>
                  </a:rPr>
                  <a:t>mA.</a:t>
                </a:r>
              </a:p>
              <a:p>
                <a:pPr marL="0" indent="0">
                  <a:buNone/>
                </a:pPr>
                <a14:m>
                  <m:oMathPara xmlns:m="http://schemas.openxmlformats.org/officeDocument/2006/math">
                    <m:oMathParaPr>
                      <m:jc m:val="centerGroup"/>
                    </m:oMathParaPr>
                    <m:oMath xmlns:m="http://schemas.openxmlformats.org/officeDocument/2006/math">
                      <m:r>
                        <m:rPr>
                          <m:sty m:val="p"/>
                        </m:rPr>
                        <a:rPr lang="pt-BR">
                          <a:solidFill>
                            <a:srgbClr val="FF0000"/>
                          </a:solidFill>
                          <a:latin typeface="Cambria Math" panose="02040503050406030204" pitchFamily="18" charset="0"/>
                        </a:rPr>
                        <m:t>V</m:t>
                      </m:r>
                      <m:r>
                        <m:rPr>
                          <m:sty m:val="p"/>
                        </m:rPr>
                        <a:rPr lang="pt-BR" baseline="-25000">
                          <a:solidFill>
                            <a:srgbClr val="FF0000"/>
                          </a:solidFill>
                          <a:latin typeface="Cambria Math" panose="02040503050406030204" pitchFamily="18" charset="0"/>
                        </a:rPr>
                        <m:t>GS</m:t>
                      </m:r>
                      <m:r>
                        <a:rPr lang="pt-BR" smtClean="0">
                          <a:solidFill>
                            <a:srgbClr val="FF0000"/>
                          </a:solidFill>
                          <a:latin typeface="Cambria Math" panose="02040503050406030204" pitchFamily="18" charset="0"/>
                        </a:rPr>
                        <m:t>=</m:t>
                      </m:r>
                      <m:r>
                        <a:rPr lang="pt-BR">
                          <a:solidFill>
                            <a:srgbClr val="FF0000"/>
                          </a:solidFill>
                          <a:latin typeface="Cambria Math" panose="02040503050406030204" pitchFamily="18" charset="0"/>
                        </a:rPr>
                        <m:t>−</m:t>
                      </m:r>
                      <m:r>
                        <a:rPr lang="pt-BR" b="0" i="1" smtClean="0">
                          <a:solidFill>
                            <a:srgbClr val="FF0000"/>
                          </a:solidFill>
                          <a:latin typeface="Cambria Math" panose="02040503050406030204" pitchFamily="18" charset="0"/>
                        </a:rPr>
                        <m:t>6</m:t>
                      </m:r>
                      <m:r>
                        <a:rPr lang="pt-BR" b="0" i="1" smtClean="0">
                          <a:solidFill>
                            <a:srgbClr val="FF0000"/>
                          </a:solidFill>
                          <a:latin typeface="Cambria Math" panose="02040503050406030204" pitchFamily="18" charset="0"/>
                        </a:rPr>
                        <m:t>𝑚</m:t>
                      </m:r>
                      <m:d>
                        <m:dPr>
                          <m:ctrlPr>
                            <a:rPr lang="pt-BR" b="0" i="1" smtClean="0">
                              <a:solidFill>
                                <a:srgbClr val="FF0000"/>
                              </a:solidFill>
                              <a:latin typeface="Cambria Math" panose="02040503050406030204" pitchFamily="18" charset="0"/>
                            </a:rPr>
                          </m:ctrlPr>
                        </m:dPr>
                        <m:e>
                          <m:r>
                            <a:rPr lang="pt-BR" b="0" i="1" smtClean="0">
                              <a:solidFill>
                                <a:srgbClr val="FF0000"/>
                              </a:solidFill>
                              <a:latin typeface="Cambria Math" panose="02040503050406030204" pitchFamily="18" charset="0"/>
                            </a:rPr>
                            <m:t>680</m:t>
                          </m:r>
                        </m:e>
                      </m:d>
                      <m:r>
                        <a:rPr lang="pt-BR" b="0" i="1" smtClean="0">
                          <a:solidFill>
                            <a:srgbClr val="FF0000"/>
                          </a:solidFill>
                          <a:latin typeface="Cambria Math" panose="02040503050406030204" pitchFamily="18" charset="0"/>
                        </a:rPr>
                        <m:t>=−4,08 </m:t>
                      </m:r>
                      <m:r>
                        <a:rPr lang="pt-BR" b="0" i="1" smtClean="0">
                          <a:solidFill>
                            <a:srgbClr val="FF0000"/>
                          </a:solidFill>
                          <a:latin typeface="Cambria Math" panose="02040503050406030204" pitchFamily="18" charset="0"/>
                        </a:rPr>
                        <m:t>𝑉</m:t>
                      </m:r>
                    </m:oMath>
                  </m:oMathPara>
                </a14:m>
                <a:endParaRPr lang="pt-BR" dirty="0"/>
              </a:p>
            </p:txBody>
          </p:sp>
        </mc:Choice>
        <mc:Fallback xmlns="">
          <p:sp>
            <p:nvSpPr>
              <p:cNvPr id="3" name="Content Placeholder 2">
                <a:extLst>
                  <a:ext uri="{FF2B5EF4-FFF2-40B4-BE49-F238E27FC236}">
                    <a16:creationId xmlns:a16="http://schemas.microsoft.com/office/drawing/2014/main" id="{56533AD2-249C-4ABC-8C2B-10FC595E84A6}"/>
                  </a:ext>
                </a:extLst>
              </p:cNvPr>
              <p:cNvSpPr>
                <a:spLocks noGrp="1" noRot="1" noChangeAspect="1" noMove="1" noResize="1" noEditPoints="1" noAdjustHandles="1" noChangeArrowheads="1" noChangeShapeType="1" noTextEdit="1"/>
              </p:cNvSpPr>
              <p:nvPr>
                <p:ph sz="half" idx="1"/>
              </p:nvPr>
            </p:nvSpPr>
            <p:spPr>
              <a:xfrm>
                <a:off x="838199" y="1825624"/>
                <a:ext cx="7315201" cy="5032375"/>
              </a:xfrm>
              <a:blipFill>
                <a:blip r:embed="rId3"/>
                <a:stretch>
                  <a:fillRect l="-1415" t="-1816"/>
                </a:stretch>
              </a:blipFill>
            </p:spPr>
            <p:txBody>
              <a:bodyPr/>
              <a:lstStyle/>
              <a:p>
                <a:r>
                  <a:rPr lang="pt-BR">
                    <a:noFill/>
                  </a:rPr>
                  <a:t> </a:t>
                </a:r>
              </a:p>
            </p:txBody>
          </p:sp>
        </mc:Fallback>
      </mc:AlternateContent>
      <p:sp>
        <p:nvSpPr>
          <p:cNvPr id="5" name="Footer Placeholder 4">
            <a:extLst>
              <a:ext uri="{FF2B5EF4-FFF2-40B4-BE49-F238E27FC236}">
                <a16:creationId xmlns:a16="http://schemas.microsoft.com/office/drawing/2014/main" id="{34998A6F-45BC-4870-8F9D-FF6AF898108B}"/>
              </a:ext>
            </a:extLst>
          </p:cNvPr>
          <p:cNvSpPr>
            <a:spLocks noGrp="1"/>
          </p:cNvSpPr>
          <p:nvPr>
            <p:ph type="ftr" sz="quarter" idx="11"/>
          </p:nvPr>
        </p:nvSpPr>
        <p:spPr/>
        <p:txBody>
          <a:bodyPr/>
          <a:lstStyle/>
          <a:p>
            <a:r>
              <a:rPr lang="en-US" altLang="en-US"/>
              <a:t>Prof. Elyr Teixeira</a:t>
            </a:r>
            <a:endParaRPr lang="en-US" altLang="en-US" dirty="0"/>
          </a:p>
        </p:txBody>
      </p:sp>
      <p:sp>
        <p:nvSpPr>
          <p:cNvPr id="6" name="Slide Number Placeholder 5">
            <a:extLst>
              <a:ext uri="{FF2B5EF4-FFF2-40B4-BE49-F238E27FC236}">
                <a16:creationId xmlns:a16="http://schemas.microsoft.com/office/drawing/2014/main" id="{0CF87241-232D-4D08-B3BD-4C06666B3233}"/>
              </a:ext>
            </a:extLst>
          </p:cNvPr>
          <p:cNvSpPr>
            <a:spLocks noGrp="1"/>
          </p:cNvSpPr>
          <p:nvPr>
            <p:ph type="sldNum" sz="quarter" idx="12"/>
          </p:nvPr>
        </p:nvSpPr>
        <p:spPr/>
        <p:txBody>
          <a:bodyPr/>
          <a:lstStyle/>
          <a:p>
            <a:fld id="{48BF32D8-1DE8-449E-9DAA-0E19DCA81A04}" type="slidenum">
              <a:rPr lang="en-US" altLang="en-US" smtClean="0"/>
              <a:pPr/>
              <a:t>177</a:t>
            </a:fld>
            <a:endParaRPr lang="en-US" altLang="en-US"/>
          </a:p>
        </p:txBody>
      </p:sp>
    </p:spTree>
    <p:extLst>
      <p:ext uri="{BB962C8B-B14F-4D97-AF65-F5344CB8AC3E}">
        <p14:creationId xmlns:p14="http://schemas.microsoft.com/office/powerpoint/2010/main" val="4214930750"/>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2644105-5CFE-49E4-A749-3A8E56ACCA47}"/>
              </a:ext>
            </a:extLst>
          </p:cNvPr>
          <p:cNvPicPr>
            <a:picLocks noChangeAspect="1"/>
          </p:cNvPicPr>
          <p:nvPr/>
        </p:nvPicPr>
        <p:blipFill rotWithShape="1">
          <a:blip r:embed="rId2"/>
          <a:srcRect l="356" t="-354" r="-356" b="17088"/>
          <a:stretch/>
        </p:blipFill>
        <p:spPr>
          <a:xfrm>
            <a:off x="6948281" y="1002334"/>
            <a:ext cx="5581650" cy="5234505"/>
          </a:xfrm>
          <a:prstGeom prst="rect">
            <a:avLst/>
          </a:prstGeom>
        </p:spPr>
      </p:pic>
      <p:sp>
        <p:nvSpPr>
          <p:cNvPr id="2" name="Title 1">
            <a:extLst>
              <a:ext uri="{FF2B5EF4-FFF2-40B4-BE49-F238E27FC236}">
                <a16:creationId xmlns:a16="http://schemas.microsoft.com/office/drawing/2014/main" id="{0F02A2BA-8BA6-4582-9D51-21D9DC380AF0}"/>
              </a:ext>
            </a:extLst>
          </p:cNvPr>
          <p:cNvSpPr>
            <a:spLocks noGrp="1"/>
          </p:cNvSpPr>
          <p:nvPr>
            <p:ph type="title"/>
          </p:nvPr>
        </p:nvSpPr>
        <p:spPr/>
        <p:txBody>
          <a:bodyPr/>
          <a:lstStyle/>
          <a:p>
            <a:r>
              <a:rPr lang="pt-BR" dirty="0" err="1"/>
              <a:t>eXEMPLO</a:t>
            </a:r>
            <a:endParaRPr lang="pt-BR"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6533AD2-249C-4ABC-8C2B-10FC595E84A6}"/>
                  </a:ext>
                </a:extLst>
              </p:cNvPr>
              <p:cNvSpPr>
                <a:spLocks noGrp="1"/>
              </p:cNvSpPr>
              <p:nvPr>
                <p:ph sz="half" idx="1"/>
              </p:nvPr>
            </p:nvSpPr>
            <p:spPr>
              <a:xfrm>
                <a:off x="838199" y="1825624"/>
                <a:ext cx="7315201" cy="5032375"/>
              </a:xfrm>
            </p:spPr>
            <p:txBody>
              <a:bodyPr/>
              <a:lstStyle/>
              <a:p>
                <a:pPr marL="0" indent="0">
                  <a:buNone/>
                </a:pPr>
                <a:r>
                  <a:rPr lang="pt-BR" dirty="0">
                    <a:solidFill>
                      <a:srgbClr val="FF0000"/>
                    </a:solidFill>
                  </a:rPr>
                  <a:t>Agora, vamos para a reta de carga!</a:t>
                </a:r>
              </a:p>
              <a:p>
                <a:pPr marL="0" indent="0">
                  <a:buNone/>
                </a:pPr>
                <a:r>
                  <a:rPr lang="pt-BR" dirty="0">
                    <a:solidFill>
                      <a:srgbClr val="FF0000"/>
                    </a:solidFill>
                  </a:rPr>
                  <a:t>Note que neste caso </a:t>
                </a:r>
                <a14:m>
                  <m:oMath xmlns:m="http://schemas.openxmlformats.org/officeDocument/2006/math">
                    <m:sSub>
                      <m:sSubPr>
                        <m:ctrlPr>
                          <a:rPr lang="pt-BR" i="1" smtClean="0">
                            <a:solidFill>
                              <a:srgbClr val="FF0000"/>
                            </a:solidFill>
                            <a:latin typeface="Cambria Math" panose="02040503050406030204" pitchFamily="18" charset="0"/>
                          </a:rPr>
                        </m:ctrlPr>
                      </m:sSubPr>
                      <m:e>
                        <m:r>
                          <a:rPr lang="pt-BR" b="0" i="1" smtClean="0">
                            <a:solidFill>
                              <a:srgbClr val="FF0000"/>
                            </a:solidFill>
                            <a:latin typeface="Cambria Math" panose="02040503050406030204" pitchFamily="18" charset="0"/>
                          </a:rPr>
                          <m:t>𝑉</m:t>
                        </m:r>
                      </m:e>
                      <m:sub>
                        <m:r>
                          <a:rPr lang="pt-BR" b="0" i="1" smtClean="0">
                            <a:solidFill>
                              <a:srgbClr val="FF0000"/>
                            </a:solidFill>
                            <a:latin typeface="Cambria Math" panose="02040503050406030204" pitchFamily="18" charset="0"/>
                          </a:rPr>
                          <m:t>𝑠𝑠</m:t>
                        </m:r>
                      </m:sub>
                    </m:sSub>
                    <m:r>
                      <a:rPr lang="pt-BR" b="0" i="1" smtClean="0">
                        <a:solidFill>
                          <a:srgbClr val="FF0000"/>
                        </a:solidFill>
                        <a:latin typeface="Cambria Math" panose="02040503050406030204" pitchFamily="18" charset="0"/>
                      </a:rPr>
                      <m:t>=0</m:t>
                    </m:r>
                    <m:r>
                      <a:rPr lang="pt-BR" b="0" i="1" smtClean="0">
                        <a:solidFill>
                          <a:srgbClr val="FF0000"/>
                        </a:solidFill>
                        <a:latin typeface="Cambria Math" panose="02040503050406030204" pitchFamily="18" charset="0"/>
                      </a:rPr>
                      <m:t>𝑉</m:t>
                    </m:r>
                    <m:r>
                      <a:rPr lang="pt-BR" b="0" i="1" smtClean="0">
                        <a:solidFill>
                          <a:srgbClr val="FF0000"/>
                        </a:solidFill>
                        <a:latin typeface="Cambria Math" panose="02040503050406030204" pitchFamily="18" charset="0"/>
                      </a:rPr>
                      <m:t>, </m:t>
                    </m:r>
                    <m:r>
                      <m:rPr>
                        <m:sty m:val="p"/>
                      </m:rPr>
                      <a:rPr lang="pt-BR" b="0" i="0" smtClean="0">
                        <a:solidFill>
                          <a:srgbClr val="FF0000"/>
                        </a:solidFill>
                        <a:latin typeface="Cambria Math" panose="02040503050406030204" pitchFamily="18" charset="0"/>
                      </a:rPr>
                      <m:t>assim</m:t>
                    </m:r>
                  </m:oMath>
                </a14:m>
                <a:r>
                  <a:rPr lang="pt-BR" dirty="0">
                    <a:solidFill>
                      <a:srgbClr val="FF0000"/>
                    </a:solidFill>
                  </a:rPr>
                  <a:t> temos:</a:t>
                </a:r>
              </a:p>
              <a:p>
                <a:pPr marL="0" indent="0">
                  <a:buNone/>
                </a:pPr>
                <a14:m>
                  <m:oMathPara xmlns:m="http://schemas.openxmlformats.org/officeDocument/2006/math">
                    <m:oMathParaPr>
                      <m:jc m:val="centerGroup"/>
                    </m:oMathParaPr>
                    <m:oMath xmlns:m="http://schemas.openxmlformats.org/officeDocument/2006/math">
                      <m:r>
                        <m:rPr>
                          <m:sty m:val="p"/>
                        </m:rPr>
                        <a:rPr lang="pt-BR" i="0">
                          <a:solidFill>
                            <a:srgbClr val="FF0000"/>
                          </a:solidFill>
                          <a:latin typeface="Cambria Math" panose="02040503050406030204" pitchFamily="18" charset="0"/>
                        </a:rPr>
                        <m:t>V</m:t>
                      </m:r>
                      <m:r>
                        <m:rPr>
                          <m:sty m:val="p"/>
                        </m:rPr>
                        <a:rPr lang="pt-BR" i="0" baseline="-25000">
                          <a:solidFill>
                            <a:srgbClr val="FF0000"/>
                          </a:solidFill>
                          <a:latin typeface="Cambria Math" panose="02040503050406030204" pitchFamily="18" charset="0"/>
                        </a:rPr>
                        <m:t>GS</m:t>
                      </m:r>
                      <m:r>
                        <a:rPr lang="pt-BR" i="0">
                          <a:solidFill>
                            <a:srgbClr val="FF0000"/>
                          </a:solidFill>
                          <a:latin typeface="Cambria Math" panose="02040503050406030204" pitchFamily="18" charset="0"/>
                        </a:rPr>
                        <m:t>=</m:t>
                      </m:r>
                      <m:sSub>
                        <m:sSubPr>
                          <m:ctrlPr>
                            <a:rPr lang="pt-BR" b="0" i="1" smtClean="0">
                              <a:solidFill>
                                <a:srgbClr val="FF0000"/>
                              </a:solidFill>
                              <a:latin typeface="Cambria Math" panose="02040503050406030204" pitchFamily="18" charset="0"/>
                            </a:rPr>
                          </m:ctrlPr>
                        </m:sSubPr>
                        <m:e>
                          <m:r>
                            <m:rPr>
                              <m:sty m:val="p"/>
                            </m:rPr>
                            <a:rPr lang="pt-BR" b="0" i="0" smtClean="0">
                              <a:solidFill>
                                <a:srgbClr val="FF0000"/>
                              </a:solidFill>
                              <a:latin typeface="Cambria Math" panose="02040503050406030204" pitchFamily="18" charset="0"/>
                            </a:rPr>
                            <m:t>V</m:t>
                          </m:r>
                        </m:e>
                        <m:sub>
                          <m:r>
                            <m:rPr>
                              <m:sty m:val="p"/>
                            </m:rPr>
                            <a:rPr lang="pt-BR" b="0" i="0" smtClean="0">
                              <a:solidFill>
                                <a:srgbClr val="FF0000"/>
                              </a:solidFill>
                              <a:latin typeface="Cambria Math" panose="02040503050406030204" pitchFamily="18" charset="0"/>
                            </a:rPr>
                            <m:t>SS</m:t>
                          </m:r>
                        </m:sub>
                      </m:sSub>
                      <m:r>
                        <a:rPr lang="pt-BR" i="0">
                          <a:solidFill>
                            <a:srgbClr val="FF0000"/>
                          </a:solidFill>
                          <a:latin typeface="Cambria Math" panose="02040503050406030204" pitchFamily="18" charset="0"/>
                        </a:rPr>
                        <m:t>−</m:t>
                      </m:r>
                      <m:sSub>
                        <m:sSubPr>
                          <m:ctrlPr>
                            <a:rPr lang="pt-BR" i="1" smtClean="0">
                              <a:solidFill>
                                <a:srgbClr val="FF0000"/>
                              </a:solidFill>
                              <a:latin typeface="Cambria Math" panose="02040503050406030204" pitchFamily="18" charset="0"/>
                            </a:rPr>
                          </m:ctrlPr>
                        </m:sSubPr>
                        <m:e>
                          <m:r>
                            <m:rPr>
                              <m:sty m:val="p"/>
                            </m:rPr>
                            <a:rPr lang="pt-BR" b="0" i="0" smtClean="0">
                              <a:solidFill>
                                <a:srgbClr val="FF0000"/>
                              </a:solidFill>
                              <a:latin typeface="Cambria Math" panose="02040503050406030204" pitchFamily="18" charset="0"/>
                            </a:rPr>
                            <m:t>I</m:t>
                          </m:r>
                        </m:e>
                        <m:sub>
                          <m:r>
                            <m:rPr>
                              <m:sty m:val="p"/>
                            </m:rPr>
                            <a:rPr lang="pt-BR" b="0" i="0" smtClean="0">
                              <a:solidFill>
                                <a:srgbClr val="FF0000"/>
                              </a:solidFill>
                              <a:latin typeface="Cambria Math" panose="02040503050406030204" pitchFamily="18" charset="0"/>
                            </a:rPr>
                            <m:t>D</m:t>
                          </m:r>
                        </m:sub>
                      </m:sSub>
                      <m:sSub>
                        <m:sSubPr>
                          <m:ctrlPr>
                            <a:rPr lang="pt-BR" i="1" smtClean="0">
                              <a:solidFill>
                                <a:srgbClr val="FF0000"/>
                              </a:solidFill>
                              <a:latin typeface="Cambria Math" panose="02040503050406030204" pitchFamily="18" charset="0"/>
                            </a:rPr>
                          </m:ctrlPr>
                        </m:sSubPr>
                        <m:e>
                          <m:r>
                            <m:rPr>
                              <m:sty m:val="p"/>
                            </m:rPr>
                            <a:rPr lang="pt-BR" b="0" i="0" smtClean="0">
                              <a:solidFill>
                                <a:srgbClr val="FF0000"/>
                              </a:solidFill>
                              <a:latin typeface="Cambria Math" panose="02040503050406030204" pitchFamily="18" charset="0"/>
                            </a:rPr>
                            <m:t>R</m:t>
                          </m:r>
                        </m:e>
                        <m:sub>
                          <m:r>
                            <m:rPr>
                              <m:sty m:val="p"/>
                            </m:rPr>
                            <a:rPr lang="pt-BR" b="0" i="0" smtClean="0">
                              <a:solidFill>
                                <a:srgbClr val="FF0000"/>
                              </a:solidFill>
                              <a:latin typeface="Cambria Math" panose="02040503050406030204" pitchFamily="18" charset="0"/>
                            </a:rPr>
                            <m:t>s</m:t>
                          </m:r>
                        </m:sub>
                      </m:sSub>
                      <m:r>
                        <a:rPr lang="pt-BR" b="0" i="0" smtClean="0">
                          <a:solidFill>
                            <a:srgbClr val="FF0000"/>
                          </a:solidFill>
                          <a:latin typeface="Cambria Math" panose="02040503050406030204" pitchFamily="18" charset="0"/>
                        </a:rPr>
                        <m:t>= 0</m:t>
                      </m:r>
                      <m:r>
                        <a:rPr lang="pt-BR" i="0">
                          <a:solidFill>
                            <a:srgbClr val="FF0000"/>
                          </a:solidFill>
                          <a:latin typeface="Cambria Math" panose="02040503050406030204" pitchFamily="18" charset="0"/>
                        </a:rPr>
                        <m:t>−</m:t>
                      </m:r>
                      <m:sSub>
                        <m:sSubPr>
                          <m:ctrlPr>
                            <a:rPr lang="pt-BR" i="1">
                              <a:solidFill>
                                <a:srgbClr val="FF0000"/>
                              </a:solidFill>
                              <a:latin typeface="Cambria Math" panose="02040503050406030204" pitchFamily="18" charset="0"/>
                            </a:rPr>
                          </m:ctrlPr>
                        </m:sSubPr>
                        <m:e>
                          <m:r>
                            <m:rPr>
                              <m:sty m:val="p"/>
                            </m:rPr>
                            <a:rPr lang="pt-BR" i="0">
                              <a:solidFill>
                                <a:srgbClr val="FF0000"/>
                              </a:solidFill>
                              <a:latin typeface="Cambria Math" panose="02040503050406030204" pitchFamily="18" charset="0"/>
                            </a:rPr>
                            <m:t>I</m:t>
                          </m:r>
                        </m:e>
                        <m:sub>
                          <m:r>
                            <m:rPr>
                              <m:sty m:val="p"/>
                            </m:rPr>
                            <a:rPr lang="pt-BR" i="0">
                              <a:solidFill>
                                <a:srgbClr val="FF0000"/>
                              </a:solidFill>
                              <a:latin typeface="Cambria Math" panose="02040503050406030204" pitchFamily="18" charset="0"/>
                            </a:rPr>
                            <m:t>D</m:t>
                          </m:r>
                        </m:sub>
                      </m:sSub>
                      <m:sSub>
                        <m:sSubPr>
                          <m:ctrlPr>
                            <a:rPr lang="pt-BR" i="1">
                              <a:solidFill>
                                <a:srgbClr val="FF0000"/>
                              </a:solidFill>
                              <a:latin typeface="Cambria Math" panose="02040503050406030204" pitchFamily="18" charset="0"/>
                            </a:rPr>
                          </m:ctrlPr>
                        </m:sSubPr>
                        <m:e>
                          <m:r>
                            <m:rPr>
                              <m:sty m:val="p"/>
                            </m:rPr>
                            <a:rPr lang="pt-BR" i="0">
                              <a:solidFill>
                                <a:srgbClr val="FF0000"/>
                              </a:solidFill>
                              <a:latin typeface="Cambria Math" panose="02040503050406030204" pitchFamily="18" charset="0"/>
                            </a:rPr>
                            <m:t>R</m:t>
                          </m:r>
                        </m:e>
                        <m:sub>
                          <m:r>
                            <m:rPr>
                              <m:sty m:val="p"/>
                            </m:rPr>
                            <a:rPr lang="pt-BR" i="0">
                              <a:solidFill>
                                <a:srgbClr val="FF0000"/>
                              </a:solidFill>
                              <a:latin typeface="Cambria Math" panose="02040503050406030204" pitchFamily="18" charset="0"/>
                            </a:rPr>
                            <m:t>s</m:t>
                          </m:r>
                        </m:sub>
                      </m:sSub>
                      <m:r>
                        <a:rPr lang="pt-BR" b="0" i="0" smtClean="0">
                          <a:solidFill>
                            <a:srgbClr val="FF0000"/>
                          </a:solidFill>
                          <a:latin typeface="Cambria Math" panose="02040503050406030204" pitchFamily="18" charset="0"/>
                        </a:rPr>
                        <m:t>  ⇒</m:t>
                      </m:r>
                      <m:sSub>
                        <m:sSubPr>
                          <m:ctrlPr>
                            <a:rPr lang="pt-BR" b="0" i="1" smtClean="0">
                              <a:solidFill>
                                <a:srgbClr val="FF0000"/>
                              </a:solidFill>
                              <a:latin typeface="Cambria Math" panose="02040503050406030204" pitchFamily="18" charset="0"/>
                            </a:rPr>
                          </m:ctrlPr>
                        </m:sSubPr>
                        <m:e>
                          <m:r>
                            <m:rPr>
                              <m:sty m:val="p"/>
                            </m:rPr>
                            <a:rPr lang="pt-BR" b="0" i="0" smtClean="0">
                              <a:solidFill>
                                <a:srgbClr val="FF0000"/>
                              </a:solidFill>
                              <a:latin typeface="Cambria Math" panose="02040503050406030204" pitchFamily="18" charset="0"/>
                            </a:rPr>
                            <m:t>I</m:t>
                          </m:r>
                        </m:e>
                        <m:sub>
                          <m:r>
                            <m:rPr>
                              <m:sty m:val="p"/>
                            </m:rPr>
                            <a:rPr lang="pt-BR" b="0" i="0" smtClean="0">
                              <a:solidFill>
                                <a:srgbClr val="FF0000"/>
                              </a:solidFill>
                              <a:latin typeface="Cambria Math" panose="02040503050406030204" pitchFamily="18" charset="0"/>
                            </a:rPr>
                            <m:t>D</m:t>
                          </m:r>
                        </m:sub>
                      </m:sSub>
                      <m:r>
                        <a:rPr lang="pt-BR" b="0" i="0" smtClean="0">
                          <a:solidFill>
                            <a:srgbClr val="FF0000"/>
                          </a:solidFill>
                          <a:latin typeface="Cambria Math" panose="02040503050406030204" pitchFamily="18" charset="0"/>
                        </a:rPr>
                        <m:t>=</m:t>
                      </m:r>
                      <m:f>
                        <m:fPr>
                          <m:ctrlPr>
                            <a:rPr lang="pt-BR" b="0" i="1" smtClean="0">
                              <a:solidFill>
                                <a:srgbClr val="FF0000"/>
                              </a:solidFill>
                              <a:latin typeface="Cambria Math" panose="02040503050406030204" pitchFamily="18" charset="0"/>
                            </a:rPr>
                          </m:ctrlPr>
                        </m:fPr>
                        <m:num>
                          <m:sSub>
                            <m:sSubPr>
                              <m:ctrlPr>
                                <a:rPr lang="pt-BR" b="0" i="1" smtClean="0">
                                  <a:solidFill>
                                    <a:srgbClr val="FF0000"/>
                                  </a:solidFill>
                                  <a:latin typeface="Cambria Math" panose="02040503050406030204" pitchFamily="18" charset="0"/>
                                </a:rPr>
                              </m:ctrlPr>
                            </m:sSubPr>
                            <m:e>
                              <m:r>
                                <m:rPr>
                                  <m:sty m:val="p"/>
                                </m:rPr>
                                <a:rPr lang="pt-BR" b="0" i="0" smtClean="0">
                                  <a:solidFill>
                                    <a:srgbClr val="FF0000"/>
                                  </a:solidFill>
                                  <a:latin typeface="Cambria Math" panose="02040503050406030204" pitchFamily="18" charset="0"/>
                                </a:rPr>
                                <m:t>V</m:t>
                              </m:r>
                            </m:e>
                            <m:sub>
                              <m:r>
                                <m:rPr>
                                  <m:sty m:val="p"/>
                                </m:rPr>
                                <a:rPr lang="pt-BR" b="0" i="0" smtClean="0">
                                  <a:solidFill>
                                    <a:srgbClr val="FF0000"/>
                                  </a:solidFill>
                                  <a:latin typeface="Cambria Math" panose="02040503050406030204" pitchFamily="18" charset="0"/>
                                </a:rPr>
                                <m:t>GS</m:t>
                              </m:r>
                            </m:sub>
                          </m:sSub>
                        </m:num>
                        <m:den>
                          <m:sSub>
                            <m:sSubPr>
                              <m:ctrlPr>
                                <a:rPr lang="pt-BR" b="0" i="1" smtClean="0">
                                  <a:solidFill>
                                    <a:srgbClr val="FF0000"/>
                                  </a:solidFill>
                                  <a:latin typeface="Cambria Math" panose="02040503050406030204" pitchFamily="18" charset="0"/>
                                </a:rPr>
                              </m:ctrlPr>
                            </m:sSubPr>
                            <m:e>
                              <m:r>
                                <m:rPr>
                                  <m:sty m:val="p"/>
                                </m:rPr>
                                <a:rPr lang="pt-BR" b="0" i="0" smtClean="0">
                                  <a:solidFill>
                                    <a:srgbClr val="FF0000"/>
                                  </a:solidFill>
                                  <a:latin typeface="Cambria Math" panose="02040503050406030204" pitchFamily="18" charset="0"/>
                                </a:rPr>
                                <m:t>R</m:t>
                              </m:r>
                            </m:e>
                            <m:sub>
                              <m:r>
                                <m:rPr>
                                  <m:sty m:val="p"/>
                                </m:rPr>
                                <a:rPr lang="pt-BR" b="0" i="0" smtClean="0">
                                  <a:solidFill>
                                    <a:srgbClr val="FF0000"/>
                                  </a:solidFill>
                                  <a:latin typeface="Cambria Math" panose="02040503050406030204" pitchFamily="18" charset="0"/>
                                </a:rPr>
                                <m:t>S</m:t>
                              </m:r>
                            </m:sub>
                          </m:sSub>
                        </m:den>
                      </m:f>
                    </m:oMath>
                  </m:oMathPara>
                </a14:m>
                <a:endParaRPr lang="pt-BR" baseline="-25000" dirty="0">
                  <a:solidFill>
                    <a:srgbClr val="FF0000"/>
                  </a:solidFill>
                </a:endParaRPr>
              </a:p>
              <a:p>
                <a:pPr marL="0" indent="0">
                  <a:buNone/>
                </a:pPr>
                <a:endParaRPr lang="pt-BR" dirty="0">
                  <a:solidFill>
                    <a:srgbClr val="FF0000"/>
                  </a:solidFill>
                </a:endParaRPr>
              </a:p>
              <a:p>
                <a:pPr marL="0" indent="0">
                  <a:buNone/>
                </a:pPr>
                <a:r>
                  <a:rPr lang="pt-BR" dirty="0">
                    <a:solidFill>
                      <a:srgbClr val="FF0000"/>
                    </a:solidFill>
                  </a:rPr>
                  <a:t>PRIMEIRO PONTO. Para </a:t>
                </a:r>
                <a14:m>
                  <m:oMath xmlns:m="http://schemas.openxmlformats.org/officeDocument/2006/math">
                    <m:sSub>
                      <m:sSubPr>
                        <m:ctrlPr>
                          <a:rPr lang="pt-BR" i="1" smtClean="0">
                            <a:solidFill>
                              <a:srgbClr val="FF0000"/>
                            </a:solidFill>
                            <a:latin typeface="Cambria Math" panose="02040503050406030204" pitchFamily="18" charset="0"/>
                          </a:rPr>
                        </m:ctrlPr>
                      </m:sSubPr>
                      <m:e>
                        <m:r>
                          <m:rPr>
                            <m:sty m:val="p"/>
                          </m:rPr>
                          <a:rPr lang="pt-BR" b="0" i="0" smtClean="0">
                            <a:solidFill>
                              <a:srgbClr val="FF0000"/>
                            </a:solidFill>
                            <a:latin typeface="Cambria Math" panose="02040503050406030204" pitchFamily="18" charset="0"/>
                          </a:rPr>
                          <m:t>V</m:t>
                        </m:r>
                      </m:e>
                      <m:sub>
                        <m:r>
                          <m:rPr>
                            <m:sty m:val="p"/>
                          </m:rPr>
                          <a:rPr lang="pt-BR" b="0" i="0" smtClean="0">
                            <a:solidFill>
                              <a:srgbClr val="FF0000"/>
                            </a:solidFill>
                            <a:latin typeface="Cambria Math" panose="02040503050406030204" pitchFamily="18" charset="0"/>
                          </a:rPr>
                          <m:t>GS</m:t>
                        </m:r>
                      </m:sub>
                    </m:sSub>
                    <m:r>
                      <a:rPr lang="pt-BR" b="0" i="0" smtClean="0">
                        <a:solidFill>
                          <a:srgbClr val="FF0000"/>
                        </a:solidFill>
                        <a:latin typeface="Cambria Math" panose="02040503050406030204" pitchFamily="18" charset="0"/>
                      </a:rPr>
                      <m:t>=0, </m:t>
                    </m:r>
                    <m:r>
                      <m:rPr>
                        <m:sty m:val="p"/>
                      </m:rPr>
                      <a:rPr lang="pt-BR" b="0" i="0" smtClean="0">
                        <a:solidFill>
                          <a:srgbClr val="FF0000"/>
                        </a:solidFill>
                        <a:latin typeface="Cambria Math" panose="02040503050406030204" pitchFamily="18" charset="0"/>
                      </a:rPr>
                      <m:t>temos</m:t>
                    </m:r>
                    <m:r>
                      <a:rPr lang="pt-BR" b="0" i="0" smtClean="0">
                        <a:solidFill>
                          <a:srgbClr val="FF0000"/>
                        </a:solidFill>
                        <a:latin typeface="Cambria Math" panose="02040503050406030204" pitchFamily="18" charset="0"/>
                      </a:rPr>
                      <m:t> </m:t>
                    </m:r>
                    <m:r>
                      <m:rPr>
                        <m:sty m:val="p"/>
                      </m:rPr>
                      <a:rPr lang="pt-BR" b="0" i="0" smtClean="0">
                        <a:solidFill>
                          <a:srgbClr val="FF0000"/>
                        </a:solidFill>
                        <a:latin typeface="Cambria Math" panose="02040503050406030204" pitchFamily="18" charset="0"/>
                      </a:rPr>
                      <m:t>que</m:t>
                    </m:r>
                    <m:r>
                      <a:rPr lang="pt-BR" b="0" i="0" smtClean="0">
                        <a:solidFill>
                          <a:srgbClr val="FF0000"/>
                        </a:solidFill>
                        <a:latin typeface="Cambria Math" panose="02040503050406030204" pitchFamily="18" charset="0"/>
                      </a:rPr>
                      <m:t> </m:t>
                    </m:r>
                    <m:sSub>
                      <m:sSubPr>
                        <m:ctrlPr>
                          <a:rPr lang="pt-BR" b="0" i="1" smtClean="0">
                            <a:solidFill>
                              <a:srgbClr val="FF0000"/>
                            </a:solidFill>
                            <a:latin typeface="Cambria Math" panose="02040503050406030204" pitchFamily="18" charset="0"/>
                          </a:rPr>
                        </m:ctrlPr>
                      </m:sSubPr>
                      <m:e>
                        <m:r>
                          <m:rPr>
                            <m:sty m:val="p"/>
                          </m:rPr>
                          <a:rPr lang="pt-BR" b="0" i="0" smtClean="0">
                            <a:solidFill>
                              <a:srgbClr val="FF0000"/>
                            </a:solidFill>
                            <a:latin typeface="Cambria Math" panose="02040503050406030204" pitchFamily="18" charset="0"/>
                          </a:rPr>
                          <m:t>I</m:t>
                        </m:r>
                      </m:e>
                      <m:sub>
                        <m:r>
                          <m:rPr>
                            <m:sty m:val="p"/>
                          </m:rPr>
                          <a:rPr lang="pt-BR" b="0" i="0" smtClean="0">
                            <a:solidFill>
                              <a:srgbClr val="FF0000"/>
                            </a:solidFill>
                            <a:latin typeface="Cambria Math" panose="02040503050406030204" pitchFamily="18" charset="0"/>
                          </a:rPr>
                          <m:t>D</m:t>
                        </m:r>
                      </m:sub>
                    </m:sSub>
                    <m:r>
                      <a:rPr lang="pt-BR" b="0" i="0" smtClean="0">
                        <a:solidFill>
                          <a:srgbClr val="FF0000"/>
                        </a:solidFill>
                        <a:latin typeface="Cambria Math" panose="02040503050406030204" pitchFamily="18" charset="0"/>
                      </a:rPr>
                      <m:t>=0</m:t>
                    </m:r>
                    <m:r>
                      <a:rPr lang="pt-BR" b="0" i="1" smtClean="0">
                        <a:solidFill>
                          <a:srgbClr val="FF0000"/>
                        </a:solidFill>
                        <a:latin typeface="Cambria Math" panose="02040503050406030204" pitchFamily="18" charset="0"/>
                      </a:rPr>
                      <m:t>.</m:t>
                    </m:r>
                  </m:oMath>
                </a14:m>
                <a:endParaRPr lang="pt-BR" dirty="0">
                  <a:solidFill>
                    <a:srgbClr val="FF0000"/>
                  </a:solidFill>
                </a:endParaRPr>
              </a:p>
              <a:p>
                <a:pPr marL="0" indent="0">
                  <a:buNone/>
                </a:pPr>
                <a:endParaRPr lang="pt-BR" dirty="0">
                  <a:solidFill>
                    <a:srgbClr val="FF0000"/>
                  </a:solidFill>
                </a:endParaRPr>
              </a:p>
              <a:p>
                <a:pPr marL="0" indent="0">
                  <a:buNone/>
                </a:pPr>
                <a:r>
                  <a:rPr lang="pt-BR" dirty="0">
                    <a:solidFill>
                      <a:srgbClr val="FF0000"/>
                    </a:solidFill>
                  </a:rPr>
                  <a:t>SEGUNDO PONTO. Pode-se escolher qualquer valor que satisfaça a equação acima. Como exemplo ficaremos com </a:t>
                </a:r>
                <a14:m>
                  <m:oMath xmlns:m="http://schemas.openxmlformats.org/officeDocument/2006/math">
                    <m:sSub>
                      <m:sSubPr>
                        <m:ctrlPr>
                          <a:rPr lang="pt-BR" i="1">
                            <a:solidFill>
                              <a:srgbClr val="FF0000"/>
                            </a:solidFill>
                            <a:latin typeface="Cambria Math" panose="02040503050406030204" pitchFamily="18" charset="0"/>
                          </a:rPr>
                        </m:ctrlPr>
                      </m:sSubPr>
                      <m:e>
                        <m:r>
                          <m:rPr>
                            <m:sty m:val="p"/>
                          </m:rPr>
                          <a:rPr lang="pt-BR">
                            <a:solidFill>
                              <a:srgbClr val="FF0000"/>
                            </a:solidFill>
                            <a:latin typeface="Cambria Math" panose="02040503050406030204" pitchFamily="18" charset="0"/>
                          </a:rPr>
                          <m:t>I</m:t>
                        </m:r>
                      </m:e>
                      <m:sub>
                        <m:r>
                          <m:rPr>
                            <m:sty m:val="p"/>
                          </m:rPr>
                          <a:rPr lang="pt-BR">
                            <a:solidFill>
                              <a:srgbClr val="FF0000"/>
                            </a:solidFill>
                            <a:latin typeface="Cambria Math" panose="02040503050406030204" pitchFamily="18" charset="0"/>
                          </a:rPr>
                          <m:t>D</m:t>
                        </m:r>
                      </m:sub>
                    </m:sSub>
                    <m:r>
                      <a:rPr lang="pt-BR">
                        <a:solidFill>
                          <a:srgbClr val="FF0000"/>
                        </a:solidFill>
                        <a:latin typeface="Cambria Math" panose="02040503050406030204" pitchFamily="18" charset="0"/>
                      </a:rPr>
                      <m:t>=</m:t>
                    </m:r>
                    <m:r>
                      <a:rPr lang="pt-BR" b="0" i="0" smtClean="0">
                        <a:solidFill>
                          <a:srgbClr val="FF0000"/>
                        </a:solidFill>
                        <a:latin typeface="Cambria Math" panose="02040503050406030204" pitchFamily="18" charset="0"/>
                      </a:rPr>
                      <m:t>6 </m:t>
                    </m:r>
                  </m:oMath>
                </a14:m>
                <a:r>
                  <a:rPr lang="pt-BR" dirty="0">
                    <a:solidFill>
                      <a:srgbClr val="FF0000"/>
                    </a:solidFill>
                  </a:rPr>
                  <a:t>mA.</a:t>
                </a:r>
              </a:p>
              <a:p>
                <a:pPr marL="0" indent="0">
                  <a:buNone/>
                </a:pPr>
                <a14:m>
                  <m:oMathPara xmlns:m="http://schemas.openxmlformats.org/officeDocument/2006/math">
                    <m:oMathParaPr>
                      <m:jc m:val="centerGroup"/>
                    </m:oMathParaPr>
                    <m:oMath xmlns:m="http://schemas.openxmlformats.org/officeDocument/2006/math">
                      <m:r>
                        <m:rPr>
                          <m:sty m:val="p"/>
                        </m:rPr>
                        <a:rPr lang="pt-BR">
                          <a:solidFill>
                            <a:srgbClr val="FF0000"/>
                          </a:solidFill>
                          <a:latin typeface="Cambria Math" panose="02040503050406030204" pitchFamily="18" charset="0"/>
                        </a:rPr>
                        <m:t>V</m:t>
                      </m:r>
                      <m:r>
                        <m:rPr>
                          <m:sty m:val="p"/>
                        </m:rPr>
                        <a:rPr lang="pt-BR" baseline="-25000">
                          <a:solidFill>
                            <a:srgbClr val="FF0000"/>
                          </a:solidFill>
                          <a:latin typeface="Cambria Math" panose="02040503050406030204" pitchFamily="18" charset="0"/>
                        </a:rPr>
                        <m:t>GS</m:t>
                      </m:r>
                      <m:r>
                        <a:rPr lang="pt-BR" smtClean="0">
                          <a:solidFill>
                            <a:srgbClr val="FF0000"/>
                          </a:solidFill>
                          <a:latin typeface="Cambria Math" panose="02040503050406030204" pitchFamily="18" charset="0"/>
                        </a:rPr>
                        <m:t>=</m:t>
                      </m:r>
                      <m:r>
                        <a:rPr lang="pt-BR">
                          <a:solidFill>
                            <a:srgbClr val="FF0000"/>
                          </a:solidFill>
                          <a:latin typeface="Cambria Math" panose="02040503050406030204" pitchFamily="18" charset="0"/>
                        </a:rPr>
                        <m:t>−</m:t>
                      </m:r>
                      <m:r>
                        <a:rPr lang="pt-BR" b="0" i="1" smtClean="0">
                          <a:solidFill>
                            <a:srgbClr val="FF0000"/>
                          </a:solidFill>
                          <a:latin typeface="Cambria Math" panose="02040503050406030204" pitchFamily="18" charset="0"/>
                        </a:rPr>
                        <m:t>6</m:t>
                      </m:r>
                      <m:r>
                        <a:rPr lang="pt-BR" b="0" i="1" smtClean="0">
                          <a:solidFill>
                            <a:srgbClr val="FF0000"/>
                          </a:solidFill>
                          <a:latin typeface="Cambria Math" panose="02040503050406030204" pitchFamily="18" charset="0"/>
                        </a:rPr>
                        <m:t>𝑚</m:t>
                      </m:r>
                      <m:d>
                        <m:dPr>
                          <m:ctrlPr>
                            <a:rPr lang="pt-BR" b="0" i="1" smtClean="0">
                              <a:solidFill>
                                <a:srgbClr val="FF0000"/>
                              </a:solidFill>
                              <a:latin typeface="Cambria Math" panose="02040503050406030204" pitchFamily="18" charset="0"/>
                            </a:rPr>
                          </m:ctrlPr>
                        </m:dPr>
                        <m:e>
                          <m:r>
                            <a:rPr lang="pt-BR" b="0" i="1" smtClean="0">
                              <a:solidFill>
                                <a:srgbClr val="FF0000"/>
                              </a:solidFill>
                              <a:latin typeface="Cambria Math" panose="02040503050406030204" pitchFamily="18" charset="0"/>
                            </a:rPr>
                            <m:t>680</m:t>
                          </m:r>
                        </m:e>
                      </m:d>
                      <m:r>
                        <a:rPr lang="pt-BR" b="0" i="1" smtClean="0">
                          <a:solidFill>
                            <a:srgbClr val="FF0000"/>
                          </a:solidFill>
                          <a:latin typeface="Cambria Math" panose="02040503050406030204" pitchFamily="18" charset="0"/>
                        </a:rPr>
                        <m:t>=−4,08 </m:t>
                      </m:r>
                      <m:r>
                        <a:rPr lang="pt-BR" b="0" i="1" smtClean="0">
                          <a:solidFill>
                            <a:srgbClr val="FF0000"/>
                          </a:solidFill>
                          <a:latin typeface="Cambria Math" panose="02040503050406030204" pitchFamily="18" charset="0"/>
                        </a:rPr>
                        <m:t>𝑉</m:t>
                      </m:r>
                    </m:oMath>
                  </m:oMathPara>
                </a14:m>
                <a:endParaRPr lang="pt-BR" dirty="0"/>
              </a:p>
            </p:txBody>
          </p:sp>
        </mc:Choice>
        <mc:Fallback xmlns="">
          <p:sp>
            <p:nvSpPr>
              <p:cNvPr id="3" name="Content Placeholder 2">
                <a:extLst>
                  <a:ext uri="{FF2B5EF4-FFF2-40B4-BE49-F238E27FC236}">
                    <a16:creationId xmlns:a16="http://schemas.microsoft.com/office/drawing/2014/main" id="{56533AD2-249C-4ABC-8C2B-10FC595E84A6}"/>
                  </a:ext>
                </a:extLst>
              </p:cNvPr>
              <p:cNvSpPr>
                <a:spLocks noGrp="1" noRot="1" noChangeAspect="1" noMove="1" noResize="1" noEditPoints="1" noAdjustHandles="1" noChangeArrowheads="1" noChangeShapeType="1" noTextEdit="1"/>
              </p:cNvSpPr>
              <p:nvPr>
                <p:ph sz="half" idx="1"/>
              </p:nvPr>
            </p:nvSpPr>
            <p:spPr>
              <a:xfrm>
                <a:off x="838199" y="1825624"/>
                <a:ext cx="7315201" cy="5032375"/>
              </a:xfrm>
              <a:blipFill>
                <a:blip r:embed="rId3"/>
                <a:stretch>
                  <a:fillRect l="-1415" t="-1816"/>
                </a:stretch>
              </a:blipFill>
            </p:spPr>
            <p:txBody>
              <a:bodyPr/>
              <a:lstStyle/>
              <a:p>
                <a:r>
                  <a:rPr lang="pt-BR">
                    <a:noFill/>
                  </a:rPr>
                  <a:t> </a:t>
                </a:r>
              </a:p>
            </p:txBody>
          </p:sp>
        </mc:Fallback>
      </mc:AlternateContent>
      <p:sp>
        <p:nvSpPr>
          <p:cNvPr id="5" name="Footer Placeholder 4">
            <a:extLst>
              <a:ext uri="{FF2B5EF4-FFF2-40B4-BE49-F238E27FC236}">
                <a16:creationId xmlns:a16="http://schemas.microsoft.com/office/drawing/2014/main" id="{34998A6F-45BC-4870-8F9D-FF6AF898108B}"/>
              </a:ext>
            </a:extLst>
          </p:cNvPr>
          <p:cNvSpPr>
            <a:spLocks noGrp="1"/>
          </p:cNvSpPr>
          <p:nvPr>
            <p:ph type="ftr" sz="quarter" idx="11"/>
          </p:nvPr>
        </p:nvSpPr>
        <p:spPr/>
        <p:txBody>
          <a:bodyPr/>
          <a:lstStyle/>
          <a:p>
            <a:r>
              <a:rPr lang="en-US" altLang="en-US"/>
              <a:t>Prof. Elyr Teixeira</a:t>
            </a:r>
            <a:endParaRPr lang="en-US" altLang="en-US" dirty="0"/>
          </a:p>
        </p:txBody>
      </p:sp>
      <p:sp>
        <p:nvSpPr>
          <p:cNvPr id="6" name="Slide Number Placeholder 5">
            <a:extLst>
              <a:ext uri="{FF2B5EF4-FFF2-40B4-BE49-F238E27FC236}">
                <a16:creationId xmlns:a16="http://schemas.microsoft.com/office/drawing/2014/main" id="{0CF87241-232D-4D08-B3BD-4C06666B3233}"/>
              </a:ext>
            </a:extLst>
          </p:cNvPr>
          <p:cNvSpPr>
            <a:spLocks noGrp="1"/>
          </p:cNvSpPr>
          <p:nvPr>
            <p:ph type="sldNum" sz="quarter" idx="12"/>
          </p:nvPr>
        </p:nvSpPr>
        <p:spPr/>
        <p:txBody>
          <a:bodyPr/>
          <a:lstStyle/>
          <a:p>
            <a:fld id="{48BF32D8-1DE8-449E-9DAA-0E19DCA81A04}" type="slidenum">
              <a:rPr lang="en-US" altLang="en-US" smtClean="0"/>
              <a:pPr/>
              <a:t>178</a:t>
            </a:fld>
            <a:endParaRPr lang="en-US" altLang="en-US"/>
          </a:p>
        </p:txBody>
      </p:sp>
      <p:cxnSp>
        <p:nvCxnSpPr>
          <p:cNvPr id="8" name="Conector de Seta Reta 7">
            <a:extLst>
              <a:ext uri="{FF2B5EF4-FFF2-40B4-BE49-F238E27FC236}">
                <a16:creationId xmlns:a16="http://schemas.microsoft.com/office/drawing/2014/main" id="{2A92150D-8A85-4A4F-9489-82282D3AEAC4}"/>
              </a:ext>
            </a:extLst>
          </p:cNvPr>
          <p:cNvCxnSpPr/>
          <p:nvPr/>
        </p:nvCxnSpPr>
        <p:spPr>
          <a:xfrm flipV="1">
            <a:off x="4533900" y="3695700"/>
            <a:ext cx="3937000" cy="213360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1852220"/>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84D28C9-BE6B-45CB-A06D-4C760E4FC87A}"/>
              </a:ext>
            </a:extLst>
          </p:cNvPr>
          <p:cNvPicPr>
            <a:picLocks noChangeAspect="1"/>
          </p:cNvPicPr>
          <p:nvPr/>
        </p:nvPicPr>
        <p:blipFill rotWithShape="1">
          <a:blip r:embed="rId2"/>
          <a:srcRect b="14743"/>
          <a:stretch/>
        </p:blipFill>
        <p:spPr>
          <a:xfrm>
            <a:off x="6928400" y="1020212"/>
            <a:ext cx="5581650" cy="5359676"/>
          </a:xfrm>
          <a:prstGeom prst="rect">
            <a:avLst/>
          </a:prstGeom>
        </p:spPr>
      </p:pic>
      <p:sp>
        <p:nvSpPr>
          <p:cNvPr id="2" name="Title 1">
            <a:extLst>
              <a:ext uri="{FF2B5EF4-FFF2-40B4-BE49-F238E27FC236}">
                <a16:creationId xmlns:a16="http://schemas.microsoft.com/office/drawing/2014/main" id="{400EEF58-644E-478C-9AC0-13C73C12FF74}"/>
              </a:ext>
            </a:extLst>
          </p:cNvPr>
          <p:cNvSpPr>
            <a:spLocks noGrp="1"/>
          </p:cNvSpPr>
          <p:nvPr>
            <p:ph type="title"/>
          </p:nvPr>
        </p:nvSpPr>
        <p:spPr/>
        <p:txBody>
          <a:bodyPr/>
          <a:lstStyle/>
          <a:p>
            <a:r>
              <a:rPr lang="pt-BR" dirty="0" err="1"/>
              <a:t>eXEMPLO</a:t>
            </a:r>
            <a:endParaRPr lang="pt-BR"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A538D31-8F73-4807-A64C-CADB59DA80E0}"/>
                  </a:ext>
                </a:extLst>
              </p:cNvPr>
              <p:cNvSpPr>
                <a:spLocks noGrp="1"/>
              </p:cNvSpPr>
              <p:nvPr>
                <p:ph sz="half" idx="1"/>
              </p:nvPr>
            </p:nvSpPr>
            <p:spPr>
              <a:xfrm>
                <a:off x="838200" y="1825625"/>
                <a:ext cx="7315200" cy="4351338"/>
              </a:xfrm>
            </p:spPr>
            <p:txBody>
              <a:bodyPr/>
              <a:lstStyle/>
              <a:p>
                <a:pPr marL="0" indent="0">
                  <a:buNone/>
                </a:pPr>
                <a:r>
                  <a:rPr lang="pt-BR" dirty="0">
                    <a:solidFill>
                      <a:srgbClr val="FF0000"/>
                    </a:solidFill>
                  </a:rPr>
                  <a:t>Sobrepondo os gráficos teremos </a:t>
                </a:r>
                <a14:m>
                  <m:oMath xmlns:m="http://schemas.openxmlformats.org/officeDocument/2006/math">
                    <m:sSub>
                      <m:sSubPr>
                        <m:ctrlPr>
                          <a:rPr lang="pt-BR" i="1" smtClean="0">
                            <a:solidFill>
                              <a:srgbClr val="FF0000"/>
                            </a:solidFill>
                            <a:latin typeface="Cambria Math" panose="02040503050406030204" pitchFamily="18" charset="0"/>
                          </a:rPr>
                        </m:ctrlPr>
                      </m:sSubPr>
                      <m:e>
                        <m:r>
                          <a:rPr lang="pt-BR" b="0" i="1" smtClean="0">
                            <a:solidFill>
                              <a:srgbClr val="FF0000"/>
                            </a:solidFill>
                            <a:latin typeface="Cambria Math" panose="02040503050406030204" pitchFamily="18" charset="0"/>
                          </a:rPr>
                          <m:t>𝑉</m:t>
                        </m:r>
                      </m:e>
                      <m:sub>
                        <m:r>
                          <a:rPr lang="pt-BR" b="0" i="1" smtClean="0">
                            <a:solidFill>
                              <a:srgbClr val="FF0000"/>
                            </a:solidFill>
                            <a:latin typeface="Cambria Math" panose="02040503050406030204" pitchFamily="18" charset="0"/>
                          </a:rPr>
                          <m:t>𝐺𝑆𝑄</m:t>
                        </m:r>
                      </m:sub>
                    </m:sSub>
                    <m:r>
                      <a:rPr lang="pt-BR" i="1" smtClean="0">
                        <a:solidFill>
                          <a:srgbClr val="FF0000"/>
                        </a:solidFill>
                        <a:latin typeface="Cambria Math" panose="02040503050406030204" pitchFamily="18" charset="0"/>
                        <a:ea typeface="Cambria Math" panose="02040503050406030204" pitchFamily="18" charset="0"/>
                      </a:rPr>
                      <m:t>≅</m:t>
                    </m:r>
                    <m:r>
                      <a:rPr lang="pt-BR" b="0" i="1" smtClean="0">
                        <a:solidFill>
                          <a:srgbClr val="FF0000"/>
                        </a:solidFill>
                        <a:latin typeface="Cambria Math" panose="02040503050406030204" pitchFamily="18" charset="0"/>
                      </a:rPr>
                      <m:t>−2,6 </m:t>
                    </m:r>
                    <m:r>
                      <a:rPr lang="pt-BR" b="0" i="1" smtClean="0">
                        <a:solidFill>
                          <a:srgbClr val="FF0000"/>
                        </a:solidFill>
                        <a:latin typeface="Cambria Math" panose="02040503050406030204" pitchFamily="18" charset="0"/>
                      </a:rPr>
                      <m:t>𝑉</m:t>
                    </m:r>
                  </m:oMath>
                </a14:m>
                <a:r>
                  <a:rPr lang="pt-BR" dirty="0">
                    <a:solidFill>
                      <a:srgbClr val="FF0000"/>
                    </a:solidFill>
                  </a:rPr>
                  <a:t>.</a:t>
                </a:r>
              </a:p>
              <a:p>
                <a:pPr marL="0" indent="0">
                  <a:buNone/>
                </a:pPr>
                <a:endParaRPr lang="pt-BR" dirty="0">
                  <a:solidFill>
                    <a:srgbClr val="FF0000"/>
                  </a:solidFill>
                </a:endParaRPr>
              </a:p>
            </p:txBody>
          </p:sp>
        </mc:Choice>
        <mc:Fallback xmlns="">
          <p:sp>
            <p:nvSpPr>
              <p:cNvPr id="3" name="Content Placeholder 2">
                <a:extLst>
                  <a:ext uri="{FF2B5EF4-FFF2-40B4-BE49-F238E27FC236}">
                    <a16:creationId xmlns:a16="http://schemas.microsoft.com/office/drawing/2014/main" id="{CA538D31-8F73-4807-A64C-CADB59DA80E0}"/>
                  </a:ext>
                </a:extLst>
              </p:cNvPr>
              <p:cNvSpPr>
                <a:spLocks noGrp="1" noRot="1" noChangeAspect="1" noMove="1" noResize="1" noEditPoints="1" noAdjustHandles="1" noChangeArrowheads="1" noChangeShapeType="1" noTextEdit="1"/>
              </p:cNvSpPr>
              <p:nvPr>
                <p:ph sz="half" idx="1"/>
              </p:nvPr>
            </p:nvSpPr>
            <p:spPr>
              <a:xfrm>
                <a:off x="838200" y="1825625"/>
                <a:ext cx="7315200" cy="4351338"/>
              </a:xfrm>
              <a:blipFill>
                <a:blip r:embed="rId3"/>
                <a:stretch>
                  <a:fillRect l="-1500" t="-1821"/>
                </a:stretch>
              </a:blipFill>
            </p:spPr>
            <p:txBody>
              <a:bodyPr/>
              <a:lstStyle/>
              <a:p>
                <a:r>
                  <a:rPr lang="pt-BR">
                    <a:noFill/>
                  </a:rPr>
                  <a:t> </a:t>
                </a:r>
              </a:p>
            </p:txBody>
          </p:sp>
        </mc:Fallback>
      </mc:AlternateContent>
      <p:sp>
        <p:nvSpPr>
          <p:cNvPr id="5" name="Footer Placeholder 4">
            <a:extLst>
              <a:ext uri="{FF2B5EF4-FFF2-40B4-BE49-F238E27FC236}">
                <a16:creationId xmlns:a16="http://schemas.microsoft.com/office/drawing/2014/main" id="{1424BC7A-9970-4C00-A25D-9E2D7C882225}"/>
              </a:ext>
            </a:extLst>
          </p:cNvPr>
          <p:cNvSpPr>
            <a:spLocks noGrp="1"/>
          </p:cNvSpPr>
          <p:nvPr>
            <p:ph type="ftr" sz="quarter" idx="11"/>
          </p:nvPr>
        </p:nvSpPr>
        <p:spPr/>
        <p:txBody>
          <a:bodyPr/>
          <a:lstStyle/>
          <a:p>
            <a:r>
              <a:rPr lang="en-US" altLang="en-US"/>
              <a:t>Prof. Elyr Teixeira</a:t>
            </a:r>
            <a:endParaRPr lang="en-US" altLang="en-US" dirty="0"/>
          </a:p>
        </p:txBody>
      </p:sp>
      <p:sp>
        <p:nvSpPr>
          <p:cNvPr id="6" name="Slide Number Placeholder 5">
            <a:extLst>
              <a:ext uri="{FF2B5EF4-FFF2-40B4-BE49-F238E27FC236}">
                <a16:creationId xmlns:a16="http://schemas.microsoft.com/office/drawing/2014/main" id="{4587C342-30E6-46D7-8946-6921ADA58C41}"/>
              </a:ext>
            </a:extLst>
          </p:cNvPr>
          <p:cNvSpPr>
            <a:spLocks noGrp="1"/>
          </p:cNvSpPr>
          <p:nvPr>
            <p:ph type="sldNum" sz="quarter" idx="12"/>
          </p:nvPr>
        </p:nvSpPr>
        <p:spPr/>
        <p:txBody>
          <a:bodyPr/>
          <a:lstStyle/>
          <a:p>
            <a:fld id="{48BF32D8-1DE8-449E-9DAA-0E19DCA81A04}" type="slidenum">
              <a:rPr lang="en-US" altLang="en-US" smtClean="0"/>
              <a:pPr/>
              <a:t>179</a:t>
            </a:fld>
            <a:endParaRPr lang="en-US" altLang="en-US"/>
          </a:p>
        </p:txBody>
      </p:sp>
    </p:spTree>
    <p:extLst>
      <p:ext uri="{BB962C8B-B14F-4D97-AF65-F5344CB8AC3E}">
        <p14:creationId xmlns:p14="http://schemas.microsoft.com/office/powerpoint/2010/main" val="445008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pt-BR" sz="3600" dirty="0"/>
              <a:t>Software para circuitos eletrônicos </a:t>
            </a:r>
            <a:r>
              <a:rPr lang="pt-BR" sz="3600" dirty="0" err="1"/>
              <a:t>circuit</a:t>
            </a:r>
            <a:r>
              <a:rPr lang="pt-BR" sz="3600" dirty="0"/>
              <a:t> </a:t>
            </a:r>
            <a:r>
              <a:rPr lang="pt-BR" sz="3600" dirty="0" err="1"/>
              <a:t>maker</a:t>
            </a:r>
            <a:endParaRPr lang="pt-BR" sz="3600" dirty="0"/>
          </a:p>
        </p:txBody>
      </p:sp>
      <p:pic>
        <p:nvPicPr>
          <p:cNvPr id="17410" name="Picture 2" descr="Resultado de imagem para circuit maker">
            <a:extLst>
              <a:ext uri="{FF2B5EF4-FFF2-40B4-BE49-F238E27FC236}">
                <a16:creationId xmlns:a16="http://schemas.microsoft.com/office/drawing/2014/main" id="{C24066FD-1E18-4246-A7EF-02D17CE4E9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14625" y="1568718"/>
            <a:ext cx="9388475" cy="52892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2984038"/>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84D28C9-BE6B-45CB-A06D-4C760E4FC87A}"/>
              </a:ext>
            </a:extLst>
          </p:cNvPr>
          <p:cNvPicPr>
            <a:picLocks noChangeAspect="1"/>
          </p:cNvPicPr>
          <p:nvPr/>
        </p:nvPicPr>
        <p:blipFill rotWithShape="1">
          <a:blip r:embed="rId2"/>
          <a:srcRect b="14743"/>
          <a:stretch/>
        </p:blipFill>
        <p:spPr>
          <a:xfrm>
            <a:off x="6928400" y="1020212"/>
            <a:ext cx="5581650" cy="5359676"/>
          </a:xfrm>
          <a:prstGeom prst="rect">
            <a:avLst/>
          </a:prstGeom>
        </p:spPr>
      </p:pic>
      <p:sp>
        <p:nvSpPr>
          <p:cNvPr id="2" name="Title 1">
            <a:extLst>
              <a:ext uri="{FF2B5EF4-FFF2-40B4-BE49-F238E27FC236}">
                <a16:creationId xmlns:a16="http://schemas.microsoft.com/office/drawing/2014/main" id="{400EEF58-644E-478C-9AC0-13C73C12FF74}"/>
              </a:ext>
            </a:extLst>
          </p:cNvPr>
          <p:cNvSpPr>
            <a:spLocks noGrp="1"/>
          </p:cNvSpPr>
          <p:nvPr>
            <p:ph type="title"/>
          </p:nvPr>
        </p:nvSpPr>
        <p:spPr/>
        <p:txBody>
          <a:bodyPr/>
          <a:lstStyle/>
          <a:p>
            <a:r>
              <a:rPr lang="pt-BR" dirty="0" err="1"/>
              <a:t>eXEMPLO</a:t>
            </a:r>
            <a:endParaRPr lang="pt-BR"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A538D31-8F73-4807-A64C-CADB59DA80E0}"/>
                  </a:ext>
                </a:extLst>
              </p:cNvPr>
              <p:cNvSpPr>
                <a:spLocks noGrp="1"/>
              </p:cNvSpPr>
              <p:nvPr>
                <p:ph sz="half" idx="1"/>
              </p:nvPr>
            </p:nvSpPr>
            <p:spPr>
              <a:xfrm>
                <a:off x="838200" y="1825625"/>
                <a:ext cx="7315200" cy="4351338"/>
              </a:xfrm>
            </p:spPr>
            <p:txBody>
              <a:bodyPr/>
              <a:lstStyle/>
              <a:p>
                <a:pPr marL="0" indent="0">
                  <a:buNone/>
                </a:pPr>
                <a:r>
                  <a:rPr lang="pt-BR" dirty="0">
                    <a:solidFill>
                      <a:srgbClr val="FF0000"/>
                    </a:solidFill>
                  </a:rPr>
                  <a:t>Sobrepondo os gráficos teremos </a:t>
                </a:r>
                <a14:m>
                  <m:oMath xmlns:m="http://schemas.openxmlformats.org/officeDocument/2006/math">
                    <m:sSub>
                      <m:sSubPr>
                        <m:ctrlPr>
                          <a:rPr lang="pt-BR" i="1" smtClean="0">
                            <a:solidFill>
                              <a:srgbClr val="FF0000"/>
                            </a:solidFill>
                            <a:latin typeface="Cambria Math" panose="02040503050406030204" pitchFamily="18" charset="0"/>
                          </a:rPr>
                        </m:ctrlPr>
                      </m:sSubPr>
                      <m:e>
                        <m:r>
                          <a:rPr lang="pt-BR" b="0" i="1" smtClean="0">
                            <a:solidFill>
                              <a:srgbClr val="FF0000"/>
                            </a:solidFill>
                            <a:latin typeface="Cambria Math" panose="02040503050406030204" pitchFamily="18" charset="0"/>
                          </a:rPr>
                          <m:t>𝑉</m:t>
                        </m:r>
                      </m:e>
                      <m:sub>
                        <m:r>
                          <a:rPr lang="pt-BR" b="0" i="1" smtClean="0">
                            <a:solidFill>
                              <a:srgbClr val="FF0000"/>
                            </a:solidFill>
                            <a:latin typeface="Cambria Math" panose="02040503050406030204" pitchFamily="18" charset="0"/>
                          </a:rPr>
                          <m:t>𝐺𝑆𝑄</m:t>
                        </m:r>
                      </m:sub>
                    </m:sSub>
                    <m:r>
                      <a:rPr lang="pt-BR" i="1" smtClean="0">
                        <a:solidFill>
                          <a:srgbClr val="FF0000"/>
                        </a:solidFill>
                        <a:latin typeface="Cambria Math" panose="02040503050406030204" pitchFamily="18" charset="0"/>
                        <a:ea typeface="Cambria Math" panose="02040503050406030204" pitchFamily="18" charset="0"/>
                      </a:rPr>
                      <m:t>≅</m:t>
                    </m:r>
                    <m:r>
                      <a:rPr lang="pt-BR" b="0" i="1" smtClean="0">
                        <a:solidFill>
                          <a:srgbClr val="FF0000"/>
                        </a:solidFill>
                        <a:latin typeface="Cambria Math" panose="02040503050406030204" pitchFamily="18" charset="0"/>
                      </a:rPr>
                      <m:t>−2,6 </m:t>
                    </m:r>
                    <m:r>
                      <a:rPr lang="pt-BR" b="0" i="1" smtClean="0">
                        <a:solidFill>
                          <a:srgbClr val="FF0000"/>
                        </a:solidFill>
                        <a:latin typeface="Cambria Math" panose="02040503050406030204" pitchFamily="18" charset="0"/>
                      </a:rPr>
                      <m:t>𝑉</m:t>
                    </m:r>
                  </m:oMath>
                </a14:m>
                <a:r>
                  <a:rPr lang="pt-BR" dirty="0">
                    <a:solidFill>
                      <a:srgbClr val="FF0000"/>
                    </a:solidFill>
                  </a:rPr>
                  <a:t>.</a:t>
                </a:r>
              </a:p>
              <a:p>
                <a:pPr marL="0" indent="0">
                  <a:buNone/>
                </a:pPr>
                <a:r>
                  <a:rPr lang="pt-BR" dirty="0">
                    <a:solidFill>
                      <a:srgbClr val="FF0000"/>
                    </a:solidFill>
                  </a:rPr>
                  <a:t>b) A partir da figura temos que </a:t>
                </a:r>
                <a14:m>
                  <m:oMath xmlns:m="http://schemas.openxmlformats.org/officeDocument/2006/math">
                    <m:sSub>
                      <m:sSubPr>
                        <m:ctrlPr>
                          <a:rPr lang="pt-BR" i="1">
                            <a:solidFill>
                              <a:srgbClr val="FF0000"/>
                            </a:solidFill>
                            <a:latin typeface="Cambria Math" panose="02040503050406030204" pitchFamily="18" charset="0"/>
                          </a:rPr>
                        </m:ctrlPr>
                      </m:sSubPr>
                      <m:e>
                        <m:r>
                          <a:rPr lang="pt-BR" b="0" i="1" smtClean="0">
                            <a:solidFill>
                              <a:srgbClr val="FF0000"/>
                            </a:solidFill>
                            <a:latin typeface="Cambria Math" panose="02040503050406030204" pitchFamily="18" charset="0"/>
                          </a:rPr>
                          <m:t>𝐼</m:t>
                        </m:r>
                      </m:e>
                      <m:sub>
                        <m:r>
                          <a:rPr lang="pt-BR" b="0" i="1" smtClean="0">
                            <a:solidFill>
                              <a:srgbClr val="FF0000"/>
                            </a:solidFill>
                            <a:latin typeface="Cambria Math" panose="02040503050406030204" pitchFamily="18" charset="0"/>
                          </a:rPr>
                          <m:t>𝐷</m:t>
                        </m:r>
                        <m:r>
                          <a:rPr lang="pt-BR" i="1">
                            <a:solidFill>
                              <a:srgbClr val="FF0000"/>
                            </a:solidFill>
                            <a:latin typeface="Cambria Math" panose="02040503050406030204" pitchFamily="18" charset="0"/>
                          </a:rPr>
                          <m:t>𝑄</m:t>
                        </m:r>
                      </m:sub>
                    </m:sSub>
                    <m:r>
                      <a:rPr lang="pt-BR" i="1">
                        <a:solidFill>
                          <a:srgbClr val="FF0000"/>
                        </a:solidFill>
                        <a:latin typeface="Cambria Math" panose="02040503050406030204" pitchFamily="18" charset="0"/>
                        <a:ea typeface="Cambria Math" panose="02040503050406030204" pitchFamily="18" charset="0"/>
                      </a:rPr>
                      <m:t>≅</m:t>
                    </m:r>
                    <m:r>
                      <a:rPr lang="pt-BR" b="0" i="1" smtClean="0">
                        <a:solidFill>
                          <a:srgbClr val="FF0000"/>
                        </a:solidFill>
                        <a:latin typeface="Cambria Math" panose="02040503050406030204" pitchFamily="18" charset="0"/>
                        <a:ea typeface="Cambria Math" panose="02040503050406030204" pitchFamily="18" charset="0"/>
                      </a:rPr>
                      <m:t>3</m:t>
                    </m:r>
                    <m:r>
                      <a:rPr lang="pt-BR" b="0" i="1" smtClean="0">
                        <a:solidFill>
                          <a:srgbClr val="FF0000"/>
                        </a:solidFill>
                        <a:latin typeface="Cambria Math" panose="02040503050406030204" pitchFamily="18" charset="0"/>
                      </a:rPr>
                      <m:t>,8 </m:t>
                    </m:r>
                    <m:r>
                      <a:rPr lang="pt-BR" b="0" i="1" smtClean="0">
                        <a:solidFill>
                          <a:srgbClr val="FF0000"/>
                        </a:solidFill>
                        <a:latin typeface="Cambria Math" panose="02040503050406030204" pitchFamily="18" charset="0"/>
                      </a:rPr>
                      <m:t>𝑚𝐴</m:t>
                    </m:r>
                  </m:oMath>
                </a14:m>
                <a:r>
                  <a:rPr lang="pt-BR" dirty="0">
                    <a:solidFill>
                      <a:srgbClr val="FF0000"/>
                    </a:solidFill>
                  </a:rPr>
                  <a:t>.</a:t>
                </a:r>
              </a:p>
              <a:p>
                <a:pPr marL="0" indent="0">
                  <a:buNone/>
                </a:pPr>
                <a:endParaRPr lang="pt-BR" dirty="0">
                  <a:solidFill>
                    <a:srgbClr val="FF0000"/>
                  </a:solidFill>
                </a:endParaRPr>
              </a:p>
            </p:txBody>
          </p:sp>
        </mc:Choice>
        <mc:Fallback xmlns="">
          <p:sp>
            <p:nvSpPr>
              <p:cNvPr id="3" name="Content Placeholder 2">
                <a:extLst>
                  <a:ext uri="{FF2B5EF4-FFF2-40B4-BE49-F238E27FC236}">
                    <a16:creationId xmlns:a16="http://schemas.microsoft.com/office/drawing/2014/main" id="{CA538D31-8F73-4807-A64C-CADB59DA80E0}"/>
                  </a:ext>
                </a:extLst>
              </p:cNvPr>
              <p:cNvSpPr>
                <a:spLocks noGrp="1" noRot="1" noChangeAspect="1" noMove="1" noResize="1" noEditPoints="1" noAdjustHandles="1" noChangeArrowheads="1" noChangeShapeType="1" noTextEdit="1"/>
              </p:cNvSpPr>
              <p:nvPr>
                <p:ph sz="half" idx="1"/>
              </p:nvPr>
            </p:nvSpPr>
            <p:spPr>
              <a:xfrm>
                <a:off x="838200" y="1825625"/>
                <a:ext cx="7315200" cy="4351338"/>
              </a:xfrm>
              <a:blipFill>
                <a:blip r:embed="rId3"/>
                <a:stretch>
                  <a:fillRect l="-1500" t="-1821"/>
                </a:stretch>
              </a:blipFill>
            </p:spPr>
            <p:txBody>
              <a:bodyPr/>
              <a:lstStyle/>
              <a:p>
                <a:r>
                  <a:rPr lang="pt-BR">
                    <a:noFill/>
                  </a:rPr>
                  <a:t> </a:t>
                </a:r>
              </a:p>
            </p:txBody>
          </p:sp>
        </mc:Fallback>
      </mc:AlternateContent>
      <p:sp>
        <p:nvSpPr>
          <p:cNvPr id="5" name="Footer Placeholder 4">
            <a:extLst>
              <a:ext uri="{FF2B5EF4-FFF2-40B4-BE49-F238E27FC236}">
                <a16:creationId xmlns:a16="http://schemas.microsoft.com/office/drawing/2014/main" id="{1424BC7A-9970-4C00-A25D-9E2D7C882225}"/>
              </a:ext>
            </a:extLst>
          </p:cNvPr>
          <p:cNvSpPr>
            <a:spLocks noGrp="1"/>
          </p:cNvSpPr>
          <p:nvPr>
            <p:ph type="ftr" sz="quarter" idx="11"/>
          </p:nvPr>
        </p:nvSpPr>
        <p:spPr/>
        <p:txBody>
          <a:bodyPr/>
          <a:lstStyle/>
          <a:p>
            <a:r>
              <a:rPr lang="en-US" altLang="en-US"/>
              <a:t>Prof. Elyr Teixeira</a:t>
            </a:r>
            <a:endParaRPr lang="en-US" altLang="en-US" dirty="0"/>
          </a:p>
        </p:txBody>
      </p:sp>
      <p:sp>
        <p:nvSpPr>
          <p:cNvPr id="6" name="Slide Number Placeholder 5">
            <a:extLst>
              <a:ext uri="{FF2B5EF4-FFF2-40B4-BE49-F238E27FC236}">
                <a16:creationId xmlns:a16="http://schemas.microsoft.com/office/drawing/2014/main" id="{4587C342-30E6-46D7-8946-6921ADA58C41}"/>
              </a:ext>
            </a:extLst>
          </p:cNvPr>
          <p:cNvSpPr>
            <a:spLocks noGrp="1"/>
          </p:cNvSpPr>
          <p:nvPr>
            <p:ph type="sldNum" sz="quarter" idx="12"/>
          </p:nvPr>
        </p:nvSpPr>
        <p:spPr/>
        <p:txBody>
          <a:bodyPr/>
          <a:lstStyle/>
          <a:p>
            <a:fld id="{48BF32D8-1DE8-449E-9DAA-0E19DCA81A04}" type="slidenum">
              <a:rPr lang="en-US" altLang="en-US" smtClean="0"/>
              <a:pPr/>
              <a:t>180</a:t>
            </a:fld>
            <a:endParaRPr lang="en-US" altLang="en-US"/>
          </a:p>
        </p:txBody>
      </p:sp>
    </p:spTree>
    <p:extLst>
      <p:ext uri="{BB962C8B-B14F-4D97-AF65-F5344CB8AC3E}">
        <p14:creationId xmlns:p14="http://schemas.microsoft.com/office/powerpoint/2010/main" val="3175757268"/>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84D28C9-BE6B-45CB-A06D-4C760E4FC87A}"/>
              </a:ext>
            </a:extLst>
          </p:cNvPr>
          <p:cNvPicPr>
            <a:picLocks noChangeAspect="1"/>
          </p:cNvPicPr>
          <p:nvPr/>
        </p:nvPicPr>
        <p:blipFill rotWithShape="1">
          <a:blip r:embed="rId2"/>
          <a:srcRect b="14743"/>
          <a:stretch/>
        </p:blipFill>
        <p:spPr>
          <a:xfrm>
            <a:off x="6928400" y="1020212"/>
            <a:ext cx="5581650" cy="5359676"/>
          </a:xfrm>
          <a:prstGeom prst="rect">
            <a:avLst/>
          </a:prstGeom>
        </p:spPr>
      </p:pic>
      <p:sp>
        <p:nvSpPr>
          <p:cNvPr id="2" name="Title 1">
            <a:extLst>
              <a:ext uri="{FF2B5EF4-FFF2-40B4-BE49-F238E27FC236}">
                <a16:creationId xmlns:a16="http://schemas.microsoft.com/office/drawing/2014/main" id="{400EEF58-644E-478C-9AC0-13C73C12FF74}"/>
              </a:ext>
            </a:extLst>
          </p:cNvPr>
          <p:cNvSpPr>
            <a:spLocks noGrp="1"/>
          </p:cNvSpPr>
          <p:nvPr>
            <p:ph type="title"/>
          </p:nvPr>
        </p:nvSpPr>
        <p:spPr/>
        <p:txBody>
          <a:bodyPr/>
          <a:lstStyle/>
          <a:p>
            <a:r>
              <a:rPr lang="pt-BR" dirty="0" err="1"/>
              <a:t>eXEMPLO</a:t>
            </a:r>
            <a:endParaRPr lang="pt-BR"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A538D31-8F73-4807-A64C-CADB59DA80E0}"/>
                  </a:ext>
                </a:extLst>
              </p:cNvPr>
              <p:cNvSpPr>
                <a:spLocks noGrp="1"/>
              </p:cNvSpPr>
              <p:nvPr>
                <p:ph sz="half" idx="1"/>
              </p:nvPr>
            </p:nvSpPr>
            <p:spPr>
              <a:xfrm>
                <a:off x="838200" y="1825625"/>
                <a:ext cx="7315200" cy="4351338"/>
              </a:xfrm>
            </p:spPr>
            <p:txBody>
              <a:bodyPr/>
              <a:lstStyle/>
              <a:p>
                <a:pPr marL="0" indent="0">
                  <a:buNone/>
                </a:pPr>
                <a:r>
                  <a:rPr lang="pt-BR" dirty="0">
                    <a:solidFill>
                      <a:srgbClr val="FF0000"/>
                    </a:solidFill>
                  </a:rPr>
                  <a:t>Sobrepondo os gráficos teremos </a:t>
                </a:r>
                <a14:m>
                  <m:oMath xmlns:m="http://schemas.openxmlformats.org/officeDocument/2006/math">
                    <m:sSub>
                      <m:sSubPr>
                        <m:ctrlPr>
                          <a:rPr lang="pt-BR" i="1" smtClean="0">
                            <a:solidFill>
                              <a:srgbClr val="FF0000"/>
                            </a:solidFill>
                            <a:latin typeface="Cambria Math" panose="02040503050406030204" pitchFamily="18" charset="0"/>
                          </a:rPr>
                        </m:ctrlPr>
                      </m:sSubPr>
                      <m:e>
                        <m:r>
                          <a:rPr lang="pt-BR" b="0" i="1" smtClean="0">
                            <a:solidFill>
                              <a:srgbClr val="FF0000"/>
                            </a:solidFill>
                            <a:latin typeface="Cambria Math" panose="02040503050406030204" pitchFamily="18" charset="0"/>
                          </a:rPr>
                          <m:t>𝑉</m:t>
                        </m:r>
                      </m:e>
                      <m:sub>
                        <m:r>
                          <a:rPr lang="pt-BR" b="0" i="1" smtClean="0">
                            <a:solidFill>
                              <a:srgbClr val="FF0000"/>
                            </a:solidFill>
                            <a:latin typeface="Cambria Math" panose="02040503050406030204" pitchFamily="18" charset="0"/>
                          </a:rPr>
                          <m:t>𝐺𝑆𝑄</m:t>
                        </m:r>
                      </m:sub>
                    </m:sSub>
                    <m:r>
                      <a:rPr lang="pt-BR" i="1" smtClean="0">
                        <a:solidFill>
                          <a:srgbClr val="FF0000"/>
                        </a:solidFill>
                        <a:latin typeface="Cambria Math" panose="02040503050406030204" pitchFamily="18" charset="0"/>
                        <a:ea typeface="Cambria Math" panose="02040503050406030204" pitchFamily="18" charset="0"/>
                      </a:rPr>
                      <m:t>≅</m:t>
                    </m:r>
                    <m:r>
                      <a:rPr lang="pt-BR" b="0" i="1" smtClean="0">
                        <a:solidFill>
                          <a:srgbClr val="FF0000"/>
                        </a:solidFill>
                        <a:latin typeface="Cambria Math" panose="02040503050406030204" pitchFamily="18" charset="0"/>
                      </a:rPr>
                      <m:t>−2,6 </m:t>
                    </m:r>
                    <m:r>
                      <a:rPr lang="pt-BR" b="0" i="1" smtClean="0">
                        <a:solidFill>
                          <a:srgbClr val="FF0000"/>
                        </a:solidFill>
                        <a:latin typeface="Cambria Math" panose="02040503050406030204" pitchFamily="18" charset="0"/>
                      </a:rPr>
                      <m:t>𝑉</m:t>
                    </m:r>
                  </m:oMath>
                </a14:m>
                <a:r>
                  <a:rPr lang="pt-BR" dirty="0">
                    <a:solidFill>
                      <a:srgbClr val="FF0000"/>
                    </a:solidFill>
                  </a:rPr>
                  <a:t>.</a:t>
                </a:r>
              </a:p>
              <a:p>
                <a:pPr marL="0" indent="0">
                  <a:buNone/>
                </a:pPr>
                <a:r>
                  <a:rPr lang="pt-BR" dirty="0">
                    <a:solidFill>
                      <a:srgbClr val="FF0000"/>
                    </a:solidFill>
                  </a:rPr>
                  <a:t>b) A partir da figura temos que </a:t>
                </a:r>
                <a14:m>
                  <m:oMath xmlns:m="http://schemas.openxmlformats.org/officeDocument/2006/math">
                    <m:sSub>
                      <m:sSubPr>
                        <m:ctrlPr>
                          <a:rPr lang="pt-BR" i="1">
                            <a:solidFill>
                              <a:srgbClr val="FF0000"/>
                            </a:solidFill>
                            <a:latin typeface="Cambria Math" panose="02040503050406030204" pitchFamily="18" charset="0"/>
                          </a:rPr>
                        </m:ctrlPr>
                      </m:sSubPr>
                      <m:e>
                        <m:r>
                          <a:rPr lang="pt-BR" b="0" i="1" smtClean="0">
                            <a:solidFill>
                              <a:srgbClr val="FF0000"/>
                            </a:solidFill>
                            <a:latin typeface="Cambria Math" panose="02040503050406030204" pitchFamily="18" charset="0"/>
                          </a:rPr>
                          <m:t>𝐼</m:t>
                        </m:r>
                      </m:e>
                      <m:sub>
                        <m:r>
                          <a:rPr lang="pt-BR" b="0" i="1" smtClean="0">
                            <a:solidFill>
                              <a:srgbClr val="FF0000"/>
                            </a:solidFill>
                            <a:latin typeface="Cambria Math" panose="02040503050406030204" pitchFamily="18" charset="0"/>
                          </a:rPr>
                          <m:t>𝐷</m:t>
                        </m:r>
                        <m:r>
                          <a:rPr lang="pt-BR" i="1">
                            <a:solidFill>
                              <a:srgbClr val="FF0000"/>
                            </a:solidFill>
                            <a:latin typeface="Cambria Math" panose="02040503050406030204" pitchFamily="18" charset="0"/>
                          </a:rPr>
                          <m:t>𝑄</m:t>
                        </m:r>
                      </m:sub>
                    </m:sSub>
                    <m:r>
                      <a:rPr lang="pt-BR" i="1">
                        <a:solidFill>
                          <a:srgbClr val="FF0000"/>
                        </a:solidFill>
                        <a:latin typeface="Cambria Math" panose="02040503050406030204" pitchFamily="18" charset="0"/>
                        <a:ea typeface="Cambria Math" panose="02040503050406030204" pitchFamily="18" charset="0"/>
                      </a:rPr>
                      <m:t>≅</m:t>
                    </m:r>
                    <m:r>
                      <a:rPr lang="pt-BR" b="0" i="1" smtClean="0">
                        <a:solidFill>
                          <a:srgbClr val="FF0000"/>
                        </a:solidFill>
                        <a:latin typeface="Cambria Math" panose="02040503050406030204" pitchFamily="18" charset="0"/>
                        <a:ea typeface="Cambria Math" panose="02040503050406030204" pitchFamily="18" charset="0"/>
                      </a:rPr>
                      <m:t>3</m:t>
                    </m:r>
                    <m:r>
                      <a:rPr lang="pt-BR" b="0" i="1" smtClean="0">
                        <a:solidFill>
                          <a:srgbClr val="FF0000"/>
                        </a:solidFill>
                        <a:latin typeface="Cambria Math" panose="02040503050406030204" pitchFamily="18" charset="0"/>
                      </a:rPr>
                      <m:t>,8 </m:t>
                    </m:r>
                    <m:r>
                      <a:rPr lang="pt-BR" b="0" i="1" smtClean="0">
                        <a:solidFill>
                          <a:srgbClr val="FF0000"/>
                        </a:solidFill>
                        <a:latin typeface="Cambria Math" panose="02040503050406030204" pitchFamily="18" charset="0"/>
                      </a:rPr>
                      <m:t>𝑚𝐴</m:t>
                    </m:r>
                  </m:oMath>
                </a14:m>
                <a:r>
                  <a:rPr lang="pt-BR" dirty="0">
                    <a:solidFill>
                      <a:srgbClr val="FF0000"/>
                    </a:solidFill>
                  </a:rPr>
                  <a:t>.</a:t>
                </a:r>
              </a:p>
              <a:p>
                <a:pPr marL="0" indent="0">
                  <a:buNone/>
                </a:pPr>
                <a:r>
                  <a:rPr lang="pt-BR" dirty="0">
                    <a:solidFill>
                      <a:srgbClr val="FF0000"/>
                    </a:solidFill>
                  </a:rPr>
                  <a:t>c) </a:t>
                </a:r>
                <a14:m>
                  <m:oMath xmlns:m="http://schemas.openxmlformats.org/officeDocument/2006/math">
                    <m:sSub>
                      <m:sSubPr>
                        <m:ctrlPr>
                          <a:rPr lang="pt-BR" i="1">
                            <a:solidFill>
                              <a:srgbClr val="FF0000"/>
                            </a:solidFill>
                            <a:latin typeface="Cambria Math" panose="02040503050406030204" pitchFamily="18" charset="0"/>
                          </a:rPr>
                        </m:ctrlPr>
                      </m:sSubPr>
                      <m:e>
                        <m:r>
                          <a:rPr lang="pt-BR" i="1">
                            <a:solidFill>
                              <a:srgbClr val="FF0000"/>
                            </a:solidFill>
                            <a:latin typeface="Cambria Math" panose="02040503050406030204" pitchFamily="18" charset="0"/>
                          </a:rPr>
                          <m:t>𝑉</m:t>
                        </m:r>
                      </m:e>
                      <m:sub>
                        <m:r>
                          <a:rPr lang="pt-BR" i="1">
                            <a:solidFill>
                              <a:srgbClr val="FF0000"/>
                            </a:solidFill>
                            <a:latin typeface="Cambria Math" panose="02040503050406030204" pitchFamily="18" charset="0"/>
                          </a:rPr>
                          <m:t>𝐷</m:t>
                        </m:r>
                      </m:sub>
                    </m:sSub>
                    <m:r>
                      <a:rPr lang="pt-BR" i="1">
                        <a:solidFill>
                          <a:srgbClr val="FF0000"/>
                        </a:solidFill>
                        <a:latin typeface="Cambria Math" panose="02040503050406030204" pitchFamily="18" charset="0"/>
                      </a:rPr>
                      <m:t>=</m:t>
                    </m:r>
                    <m:sSub>
                      <m:sSubPr>
                        <m:ctrlPr>
                          <a:rPr lang="pt-BR" i="1">
                            <a:solidFill>
                              <a:srgbClr val="FF0000"/>
                            </a:solidFill>
                            <a:latin typeface="Cambria Math" panose="02040503050406030204" pitchFamily="18" charset="0"/>
                          </a:rPr>
                        </m:ctrlPr>
                      </m:sSubPr>
                      <m:e>
                        <m:r>
                          <a:rPr lang="pt-BR" i="1">
                            <a:solidFill>
                              <a:srgbClr val="FF0000"/>
                            </a:solidFill>
                            <a:latin typeface="Cambria Math" panose="02040503050406030204" pitchFamily="18" charset="0"/>
                          </a:rPr>
                          <m:t>𝑉</m:t>
                        </m:r>
                      </m:e>
                      <m:sub>
                        <m:r>
                          <a:rPr lang="pt-BR" i="1">
                            <a:solidFill>
                              <a:srgbClr val="FF0000"/>
                            </a:solidFill>
                            <a:latin typeface="Cambria Math" panose="02040503050406030204" pitchFamily="18" charset="0"/>
                          </a:rPr>
                          <m:t>𝐷𝐷</m:t>
                        </m:r>
                      </m:sub>
                    </m:sSub>
                    <m:r>
                      <a:rPr lang="pt-BR" i="1">
                        <a:solidFill>
                          <a:srgbClr val="FF0000"/>
                        </a:solidFill>
                        <a:latin typeface="Cambria Math" panose="02040503050406030204" pitchFamily="18" charset="0"/>
                      </a:rPr>
                      <m:t>−</m:t>
                    </m:r>
                    <m:sSub>
                      <m:sSubPr>
                        <m:ctrlPr>
                          <a:rPr lang="pt-BR" i="1">
                            <a:solidFill>
                              <a:srgbClr val="FF0000"/>
                            </a:solidFill>
                            <a:latin typeface="Cambria Math" panose="02040503050406030204" pitchFamily="18" charset="0"/>
                          </a:rPr>
                        </m:ctrlPr>
                      </m:sSubPr>
                      <m:e>
                        <m:r>
                          <a:rPr lang="pt-BR" i="1">
                            <a:solidFill>
                              <a:srgbClr val="FF0000"/>
                            </a:solidFill>
                            <a:latin typeface="Cambria Math" panose="02040503050406030204" pitchFamily="18" charset="0"/>
                          </a:rPr>
                          <m:t>𝐼</m:t>
                        </m:r>
                      </m:e>
                      <m:sub>
                        <m:r>
                          <a:rPr lang="pt-BR" i="1">
                            <a:solidFill>
                              <a:srgbClr val="FF0000"/>
                            </a:solidFill>
                            <a:latin typeface="Cambria Math" panose="02040503050406030204" pitchFamily="18" charset="0"/>
                          </a:rPr>
                          <m:t>𝐷</m:t>
                        </m:r>
                      </m:sub>
                    </m:sSub>
                    <m:sSub>
                      <m:sSubPr>
                        <m:ctrlPr>
                          <a:rPr lang="pt-BR" i="1">
                            <a:solidFill>
                              <a:srgbClr val="FF0000"/>
                            </a:solidFill>
                            <a:latin typeface="Cambria Math" panose="02040503050406030204" pitchFamily="18" charset="0"/>
                          </a:rPr>
                        </m:ctrlPr>
                      </m:sSubPr>
                      <m:e>
                        <m:r>
                          <a:rPr lang="pt-BR" i="1">
                            <a:solidFill>
                              <a:srgbClr val="FF0000"/>
                            </a:solidFill>
                            <a:latin typeface="Cambria Math" panose="02040503050406030204" pitchFamily="18" charset="0"/>
                          </a:rPr>
                          <m:t>𝑅</m:t>
                        </m:r>
                      </m:e>
                      <m:sub>
                        <m:r>
                          <a:rPr lang="pt-BR" i="1">
                            <a:solidFill>
                              <a:srgbClr val="FF0000"/>
                            </a:solidFill>
                            <a:latin typeface="Cambria Math" panose="02040503050406030204" pitchFamily="18" charset="0"/>
                          </a:rPr>
                          <m:t>𝐷</m:t>
                        </m:r>
                      </m:sub>
                    </m:sSub>
                    <m:r>
                      <a:rPr lang="pt-BR" b="0" i="1" smtClean="0">
                        <a:solidFill>
                          <a:srgbClr val="FF0000"/>
                        </a:solidFill>
                        <a:latin typeface="Cambria Math" panose="02040503050406030204" pitchFamily="18" charset="0"/>
                      </a:rPr>
                      <m:t>=12−1,5</m:t>
                    </m:r>
                    <m:r>
                      <a:rPr lang="pt-BR" b="0" i="1" smtClean="0">
                        <a:solidFill>
                          <a:srgbClr val="FF0000"/>
                        </a:solidFill>
                        <a:latin typeface="Cambria Math" panose="02040503050406030204" pitchFamily="18" charset="0"/>
                      </a:rPr>
                      <m:t>𝑘</m:t>
                    </m:r>
                    <m:r>
                      <a:rPr lang="pt-BR" b="0" i="1" smtClean="0">
                        <a:solidFill>
                          <a:srgbClr val="FF0000"/>
                        </a:solidFill>
                        <a:latin typeface="Cambria Math" panose="02040503050406030204" pitchFamily="18" charset="0"/>
                      </a:rPr>
                      <m:t>∗3,8</m:t>
                    </m:r>
                    <m:r>
                      <a:rPr lang="pt-BR" b="0" i="1" smtClean="0">
                        <a:solidFill>
                          <a:srgbClr val="FF0000"/>
                        </a:solidFill>
                        <a:latin typeface="Cambria Math" panose="02040503050406030204" pitchFamily="18" charset="0"/>
                      </a:rPr>
                      <m:t>𝑚</m:t>
                    </m:r>
                    <m:r>
                      <a:rPr lang="pt-BR" b="0" i="1" smtClean="0">
                        <a:solidFill>
                          <a:srgbClr val="FF0000"/>
                        </a:solidFill>
                        <a:latin typeface="Cambria Math" panose="02040503050406030204" pitchFamily="18" charset="0"/>
                      </a:rPr>
                      <m:t>=6,3</m:t>
                    </m:r>
                    <m:r>
                      <a:rPr lang="pt-BR" b="0" i="1" smtClean="0">
                        <a:solidFill>
                          <a:srgbClr val="FF0000"/>
                        </a:solidFill>
                        <a:latin typeface="Cambria Math" panose="02040503050406030204" pitchFamily="18" charset="0"/>
                      </a:rPr>
                      <m:t>𝑉</m:t>
                    </m:r>
                  </m:oMath>
                </a14:m>
                <a:endParaRPr lang="pt-BR" b="0" dirty="0">
                  <a:solidFill>
                    <a:srgbClr val="FF0000"/>
                  </a:solidFill>
                </a:endParaRPr>
              </a:p>
              <a:p>
                <a:pPr marL="0" indent="0">
                  <a:buNone/>
                </a:pPr>
                <a:endParaRPr lang="pt-BR" dirty="0">
                  <a:solidFill>
                    <a:srgbClr val="FF0000"/>
                  </a:solidFill>
                </a:endParaRPr>
              </a:p>
            </p:txBody>
          </p:sp>
        </mc:Choice>
        <mc:Fallback xmlns="">
          <p:sp>
            <p:nvSpPr>
              <p:cNvPr id="3" name="Content Placeholder 2">
                <a:extLst>
                  <a:ext uri="{FF2B5EF4-FFF2-40B4-BE49-F238E27FC236}">
                    <a16:creationId xmlns:a16="http://schemas.microsoft.com/office/drawing/2014/main" id="{CA538D31-8F73-4807-A64C-CADB59DA80E0}"/>
                  </a:ext>
                </a:extLst>
              </p:cNvPr>
              <p:cNvSpPr>
                <a:spLocks noGrp="1" noRot="1" noChangeAspect="1" noMove="1" noResize="1" noEditPoints="1" noAdjustHandles="1" noChangeArrowheads="1" noChangeShapeType="1" noTextEdit="1"/>
              </p:cNvSpPr>
              <p:nvPr>
                <p:ph sz="half" idx="1"/>
              </p:nvPr>
            </p:nvSpPr>
            <p:spPr>
              <a:xfrm>
                <a:off x="838200" y="1825625"/>
                <a:ext cx="7315200" cy="4351338"/>
              </a:xfrm>
              <a:blipFill>
                <a:blip r:embed="rId3"/>
                <a:stretch>
                  <a:fillRect l="-1500" t="-1821"/>
                </a:stretch>
              </a:blipFill>
            </p:spPr>
            <p:txBody>
              <a:bodyPr/>
              <a:lstStyle/>
              <a:p>
                <a:r>
                  <a:rPr lang="pt-BR">
                    <a:noFill/>
                  </a:rPr>
                  <a:t> </a:t>
                </a:r>
              </a:p>
            </p:txBody>
          </p:sp>
        </mc:Fallback>
      </mc:AlternateContent>
      <p:sp>
        <p:nvSpPr>
          <p:cNvPr id="5" name="Footer Placeholder 4">
            <a:extLst>
              <a:ext uri="{FF2B5EF4-FFF2-40B4-BE49-F238E27FC236}">
                <a16:creationId xmlns:a16="http://schemas.microsoft.com/office/drawing/2014/main" id="{1424BC7A-9970-4C00-A25D-9E2D7C882225}"/>
              </a:ext>
            </a:extLst>
          </p:cNvPr>
          <p:cNvSpPr>
            <a:spLocks noGrp="1"/>
          </p:cNvSpPr>
          <p:nvPr>
            <p:ph type="ftr" sz="quarter" idx="11"/>
          </p:nvPr>
        </p:nvSpPr>
        <p:spPr/>
        <p:txBody>
          <a:bodyPr/>
          <a:lstStyle/>
          <a:p>
            <a:r>
              <a:rPr lang="en-US" altLang="en-US"/>
              <a:t>Prof. Elyr Teixeira</a:t>
            </a:r>
            <a:endParaRPr lang="en-US" altLang="en-US" dirty="0"/>
          </a:p>
        </p:txBody>
      </p:sp>
      <p:sp>
        <p:nvSpPr>
          <p:cNvPr id="6" name="Slide Number Placeholder 5">
            <a:extLst>
              <a:ext uri="{FF2B5EF4-FFF2-40B4-BE49-F238E27FC236}">
                <a16:creationId xmlns:a16="http://schemas.microsoft.com/office/drawing/2014/main" id="{4587C342-30E6-46D7-8946-6921ADA58C41}"/>
              </a:ext>
            </a:extLst>
          </p:cNvPr>
          <p:cNvSpPr>
            <a:spLocks noGrp="1"/>
          </p:cNvSpPr>
          <p:nvPr>
            <p:ph type="sldNum" sz="quarter" idx="12"/>
          </p:nvPr>
        </p:nvSpPr>
        <p:spPr/>
        <p:txBody>
          <a:bodyPr/>
          <a:lstStyle/>
          <a:p>
            <a:fld id="{48BF32D8-1DE8-449E-9DAA-0E19DCA81A04}" type="slidenum">
              <a:rPr lang="en-US" altLang="en-US" smtClean="0"/>
              <a:pPr/>
              <a:t>181</a:t>
            </a:fld>
            <a:endParaRPr lang="en-US" altLang="en-US"/>
          </a:p>
        </p:txBody>
      </p:sp>
    </p:spTree>
    <p:extLst>
      <p:ext uri="{BB962C8B-B14F-4D97-AF65-F5344CB8AC3E}">
        <p14:creationId xmlns:p14="http://schemas.microsoft.com/office/powerpoint/2010/main" val="2441234380"/>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84D28C9-BE6B-45CB-A06D-4C760E4FC87A}"/>
              </a:ext>
            </a:extLst>
          </p:cNvPr>
          <p:cNvPicPr>
            <a:picLocks noChangeAspect="1"/>
          </p:cNvPicPr>
          <p:nvPr/>
        </p:nvPicPr>
        <p:blipFill rotWithShape="1">
          <a:blip r:embed="rId2"/>
          <a:srcRect b="14743"/>
          <a:stretch/>
        </p:blipFill>
        <p:spPr>
          <a:xfrm>
            <a:off x="6928400" y="1020212"/>
            <a:ext cx="5581650" cy="5359676"/>
          </a:xfrm>
          <a:prstGeom prst="rect">
            <a:avLst/>
          </a:prstGeom>
        </p:spPr>
      </p:pic>
      <p:sp>
        <p:nvSpPr>
          <p:cNvPr id="2" name="Title 1">
            <a:extLst>
              <a:ext uri="{FF2B5EF4-FFF2-40B4-BE49-F238E27FC236}">
                <a16:creationId xmlns:a16="http://schemas.microsoft.com/office/drawing/2014/main" id="{400EEF58-644E-478C-9AC0-13C73C12FF74}"/>
              </a:ext>
            </a:extLst>
          </p:cNvPr>
          <p:cNvSpPr>
            <a:spLocks noGrp="1"/>
          </p:cNvSpPr>
          <p:nvPr>
            <p:ph type="title"/>
          </p:nvPr>
        </p:nvSpPr>
        <p:spPr/>
        <p:txBody>
          <a:bodyPr/>
          <a:lstStyle/>
          <a:p>
            <a:r>
              <a:rPr lang="pt-BR" dirty="0" err="1"/>
              <a:t>eXEMPLO</a:t>
            </a:r>
            <a:endParaRPr lang="pt-BR"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A538D31-8F73-4807-A64C-CADB59DA80E0}"/>
                  </a:ext>
                </a:extLst>
              </p:cNvPr>
              <p:cNvSpPr>
                <a:spLocks noGrp="1"/>
              </p:cNvSpPr>
              <p:nvPr>
                <p:ph sz="half" idx="1"/>
              </p:nvPr>
            </p:nvSpPr>
            <p:spPr>
              <a:xfrm>
                <a:off x="838200" y="1825625"/>
                <a:ext cx="7315200" cy="4351338"/>
              </a:xfrm>
            </p:spPr>
            <p:txBody>
              <a:bodyPr/>
              <a:lstStyle/>
              <a:p>
                <a:pPr marL="0" indent="0">
                  <a:buNone/>
                </a:pPr>
                <a:r>
                  <a:rPr lang="pt-BR" dirty="0">
                    <a:solidFill>
                      <a:srgbClr val="FF0000"/>
                    </a:solidFill>
                  </a:rPr>
                  <a:t>Sobrepondo os gráficos teremos </a:t>
                </a:r>
                <a14:m>
                  <m:oMath xmlns:m="http://schemas.openxmlformats.org/officeDocument/2006/math">
                    <m:sSub>
                      <m:sSubPr>
                        <m:ctrlPr>
                          <a:rPr lang="pt-BR" i="1" smtClean="0">
                            <a:solidFill>
                              <a:srgbClr val="FF0000"/>
                            </a:solidFill>
                            <a:latin typeface="Cambria Math" panose="02040503050406030204" pitchFamily="18" charset="0"/>
                          </a:rPr>
                        </m:ctrlPr>
                      </m:sSubPr>
                      <m:e>
                        <m:r>
                          <a:rPr lang="pt-BR" b="0" i="1" smtClean="0">
                            <a:solidFill>
                              <a:srgbClr val="FF0000"/>
                            </a:solidFill>
                            <a:latin typeface="Cambria Math" panose="02040503050406030204" pitchFamily="18" charset="0"/>
                          </a:rPr>
                          <m:t>𝑉</m:t>
                        </m:r>
                      </m:e>
                      <m:sub>
                        <m:r>
                          <a:rPr lang="pt-BR" b="0" i="1" smtClean="0">
                            <a:solidFill>
                              <a:srgbClr val="FF0000"/>
                            </a:solidFill>
                            <a:latin typeface="Cambria Math" panose="02040503050406030204" pitchFamily="18" charset="0"/>
                          </a:rPr>
                          <m:t>𝐺𝑆𝑄</m:t>
                        </m:r>
                      </m:sub>
                    </m:sSub>
                    <m:r>
                      <a:rPr lang="pt-BR" i="1" smtClean="0">
                        <a:solidFill>
                          <a:srgbClr val="FF0000"/>
                        </a:solidFill>
                        <a:latin typeface="Cambria Math" panose="02040503050406030204" pitchFamily="18" charset="0"/>
                        <a:ea typeface="Cambria Math" panose="02040503050406030204" pitchFamily="18" charset="0"/>
                      </a:rPr>
                      <m:t>≅</m:t>
                    </m:r>
                    <m:r>
                      <a:rPr lang="pt-BR" b="0" i="1" smtClean="0">
                        <a:solidFill>
                          <a:srgbClr val="FF0000"/>
                        </a:solidFill>
                        <a:latin typeface="Cambria Math" panose="02040503050406030204" pitchFamily="18" charset="0"/>
                      </a:rPr>
                      <m:t>−2,6 </m:t>
                    </m:r>
                    <m:r>
                      <a:rPr lang="pt-BR" b="0" i="1" smtClean="0">
                        <a:solidFill>
                          <a:srgbClr val="FF0000"/>
                        </a:solidFill>
                        <a:latin typeface="Cambria Math" panose="02040503050406030204" pitchFamily="18" charset="0"/>
                      </a:rPr>
                      <m:t>𝑉</m:t>
                    </m:r>
                  </m:oMath>
                </a14:m>
                <a:r>
                  <a:rPr lang="pt-BR" dirty="0">
                    <a:solidFill>
                      <a:srgbClr val="FF0000"/>
                    </a:solidFill>
                  </a:rPr>
                  <a:t>.</a:t>
                </a:r>
              </a:p>
              <a:p>
                <a:pPr marL="0" indent="0">
                  <a:buNone/>
                </a:pPr>
                <a:r>
                  <a:rPr lang="pt-BR" dirty="0">
                    <a:solidFill>
                      <a:srgbClr val="FF0000"/>
                    </a:solidFill>
                  </a:rPr>
                  <a:t>b) A partir da figura temos que </a:t>
                </a:r>
                <a14:m>
                  <m:oMath xmlns:m="http://schemas.openxmlformats.org/officeDocument/2006/math">
                    <m:sSub>
                      <m:sSubPr>
                        <m:ctrlPr>
                          <a:rPr lang="pt-BR" i="1">
                            <a:solidFill>
                              <a:srgbClr val="FF0000"/>
                            </a:solidFill>
                            <a:latin typeface="Cambria Math" panose="02040503050406030204" pitchFamily="18" charset="0"/>
                          </a:rPr>
                        </m:ctrlPr>
                      </m:sSubPr>
                      <m:e>
                        <m:r>
                          <a:rPr lang="pt-BR" b="0" i="1" smtClean="0">
                            <a:solidFill>
                              <a:srgbClr val="FF0000"/>
                            </a:solidFill>
                            <a:latin typeface="Cambria Math" panose="02040503050406030204" pitchFamily="18" charset="0"/>
                          </a:rPr>
                          <m:t>𝐼</m:t>
                        </m:r>
                      </m:e>
                      <m:sub>
                        <m:r>
                          <a:rPr lang="pt-BR" b="0" i="1" smtClean="0">
                            <a:solidFill>
                              <a:srgbClr val="FF0000"/>
                            </a:solidFill>
                            <a:latin typeface="Cambria Math" panose="02040503050406030204" pitchFamily="18" charset="0"/>
                          </a:rPr>
                          <m:t>𝐷</m:t>
                        </m:r>
                        <m:r>
                          <a:rPr lang="pt-BR" i="1">
                            <a:solidFill>
                              <a:srgbClr val="FF0000"/>
                            </a:solidFill>
                            <a:latin typeface="Cambria Math" panose="02040503050406030204" pitchFamily="18" charset="0"/>
                          </a:rPr>
                          <m:t>𝑄</m:t>
                        </m:r>
                      </m:sub>
                    </m:sSub>
                    <m:r>
                      <a:rPr lang="pt-BR" i="1">
                        <a:solidFill>
                          <a:srgbClr val="FF0000"/>
                        </a:solidFill>
                        <a:latin typeface="Cambria Math" panose="02040503050406030204" pitchFamily="18" charset="0"/>
                        <a:ea typeface="Cambria Math" panose="02040503050406030204" pitchFamily="18" charset="0"/>
                      </a:rPr>
                      <m:t>≅</m:t>
                    </m:r>
                    <m:r>
                      <a:rPr lang="pt-BR" b="0" i="1" smtClean="0">
                        <a:solidFill>
                          <a:srgbClr val="FF0000"/>
                        </a:solidFill>
                        <a:latin typeface="Cambria Math" panose="02040503050406030204" pitchFamily="18" charset="0"/>
                        <a:ea typeface="Cambria Math" panose="02040503050406030204" pitchFamily="18" charset="0"/>
                      </a:rPr>
                      <m:t>3</m:t>
                    </m:r>
                    <m:r>
                      <a:rPr lang="pt-BR" b="0" i="1" smtClean="0">
                        <a:solidFill>
                          <a:srgbClr val="FF0000"/>
                        </a:solidFill>
                        <a:latin typeface="Cambria Math" panose="02040503050406030204" pitchFamily="18" charset="0"/>
                      </a:rPr>
                      <m:t>,8 </m:t>
                    </m:r>
                    <m:r>
                      <a:rPr lang="pt-BR" b="0" i="1" smtClean="0">
                        <a:solidFill>
                          <a:srgbClr val="FF0000"/>
                        </a:solidFill>
                        <a:latin typeface="Cambria Math" panose="02040503050406030204" pitchFamily="18" charset="0"/>
                      </a:rPr>
                      <m:t>𝑚𝐴</m:t>
                    </m:r>
                  </m:oMath>
                </a14:m>
                <a:r>
                  <a:rPr lang="pt-BR" dirty="0">
                    <a:solidFill>
                      <a:srgbClr val="FF0000"/>
                    </a:solidFill>
                  </a:rPr>
                  <a:t>.</a:t>
                </a:r>
              </a:p>
              <a:p>
                <a:pPr marL="0" indent="0">
                  <a:buNone/>
                </a:pPr>
                <a:r>
                  <a:rPr lang="pt-BR" dirty="0">
                    <a:solidFill>
                      <a:srgbClr val="FF0000"/>
                    </a:solidFill>
                  </a:rPr>
                  <a:t>c) </a:t>
                </a:r>
                <a14:m>
                  <m:oMath xmlns:m="http://schemas.openxmlformats.org/officeDocument/2006/math">
                    <m:sSub>
                      <m:sSubPr>
                        <m:ctrlPr>
                          <a:rPr lang="pt-BR" i="1">
                            <a:solidFill>
                              <a:srgbClr val="FF0000"/>
                            </a:solidFill>
                            <a:latin typeface="Cambria Math" panose="02040503050406030204" pitchFamily="18" charset="0"/>
                          </a:rPr>
                        </m:ctrlPr>
                      </m:sSubPr>
                      <m:e>
                        <m:r>
                          <a:rPr lang="pt-BR" i="1">
                            <a:solidFill>
                              <a:srgbClr val="FF0000"/>
                            </a:solidFill>
                            <a:latin typeface="Cambria Math" panose="02040503050406030204" pitchFamily="18" charset="0"/>
                          </a:rPr>
                          <m:t>𝑉</m:t>
                        </m:r>
                      </m:e>
                      <m:sub>
                        <m:r>
                          <a:rPr lang="pt-BR" i="1">
                            <a:solidFill>
                              <a:srgbClr val="FF0000"/>
                            </a:solidFill>
                            <a:latin typeface="Cambria Math" panose="02040503050406030204" pitchFamily="18" charset="0"/>
                          </a:rPr>
                          <m:t>𝐷</m:t>
                        </m:r>
                      </m:sub>
                    </m:sSub>
                    <m:r>
                      <a:rPr lang="pt-BR" i="1">
                        <a:solidFill>
                          <a:srgbClr val="FF0000"/>
                        </a:solidFill>
                        <a:latin typeface="Cambria Math" panose="02040503050406030204" pitchFamily="18" charset="0"/>
                      </a:rPr>
                      <m:t>=</m:t>
                    </m:r>
                    <m:sSub>
                      <m:sSubPr>
                        <m:ctrlPr>
                          <a:rPr lang="pt-BR" i="1">
                            <a:solidFill>
                              <a:srgbClr val="FF0000"/>
                            </a:solidFill>
                            <a:latin typeface="Cambria Math" panose="02040503050406030204" pitchFamily="18" charset="0"/>
                          </a:rPr>
                        </m:ctrlPr>
                      </m:sSubPr>
                      <m:e>
                        <m:r>
                          <a:rPr lang="pt-BR" i="1">
                            <a:solidFill>
                              <a:srgbClr val="FF0000"/>
                            </a:solidFill>
                            <a:latin typeface="Cambria Math" panose="02040503050406030204" pitchFamily="18" charset="0"/>
                          </a:rPr>
                          <m:t>𝑉</m:t>
                        </m:r>
                      </m:e>
                      <m:sub>
                        <m:r>
                          <a:rPr lang="pt-BR" i="1">
                            <a:solidFill>
                              <a:srgbClr val="FF0000"/>
                            </a:solidFill>
                            <a:latin typeface="Cambria Math" panose="02040503050406030204" pitchFamily="18" charset="0"/>
                          </a:rPr>
                          <m:t>𝐷𝐷</m:t>
                        </m:r>
                      </m:sub>
                    </m:sSub>
                    <m:r>
                      <a:rPr lang="pt-BR" i="1">
                        <a:solidFill>
                          <a:srgbClr val="FF0000"/>
                        </a:solidFill>
                        <a:latin typeface="Cambria Math" panose="02040503050406030204" pitchFamily="18" charset="0"/>
                      </a:rPr>
                      <m:t>−</m:t>
                    </m:r>
                    <m:sSub>
                      <m:sSubPr>
                        <m:ctrlPr>
                          <a:rPr lang="pt-BR" i="1">
                            <a:solidFill>
                              <a:srgbClr val="FF0000"/>
                            </a:solidFill>
                            <a:latin typeface="Cambria Math" panose="02040503050406030204" pitchFamily="18" charset="0"/>
                          </a:rPr>
                        </m:ctrlPr>
                      </m:sSubPr>
                      <m:e>
                        <m:r>
                          <a:rPr lang="pt-BR" i="1">
                            <a:solidFill>
                              <a:srgbClr val="FF0000"/>
                            </a:solidFill>
                            <a:latin typeface="Cambria Math" panose="02040503050406030204" pitchFamily="18" charset="0"/>
                          </a:rPr>
                          <m:t>𝐼</m:t>
                        </m:r>
                      </m:e>
                      <m:sub>
                        <m:r>
                          <a:rPr lang="pt-BR" i="1">
                            <a:solidFill>
                              <a:srgbClr val="FF0000"/>
                            </a:solidFill>
                            <a:latin typeface="Cambria Math" panose="02040503050406030204" pitchFamily="18" charset="0"/>
                          </a:rPr>
                          <m:t>𝐷</m:t>
                        </m:r>
                      </m:sub>
                    </m:sSub>
                    <m:sSub>
                      <m:sSubPr>
                        <m:ctrlPr>
                          <a:rPr lang="pt-BR" i="1">
                            <a:solidFill>
                              <a:srgbClr val="FF0000"/>
                            </a:solidFill>
                            <a:latin typeface="Cambria Math" panose="02040503050406030204" pitchFamily="18" charset="0"/>
                          </a:rPr>
                        </m:ctrlPr>
                      </m:sSubPr>
                      <m:e>
                        <m:r>
                          <a:rPr lang="pt-BR" i="1">
                            <a:solidFill>
                              <a:srgbClr val="FF0000"/>
                            </a:solidFill>
                            <a:latin typeface="Cambria Math" panose="02040503050406030204" pitchFamily="18" charset="0"/>
                          </a:rPr>
                          <m:t>𝑅</m:t>
                        </m:r>
                      </m:e>
                      <m:sub>
                        <m:r>
                          <a:rPr lang="pt-BR" i="1">
                            <a:solidFill>
                              <a:srgbClr val="FF0000"/>
                            </a:solidFill>
                            <a:latin typeface="Cambria Math" panose="02040503050406030204" pitchFamily="18" charset="0"/>
                          </a:rPr>
                          <m:t>𝐷</m:t>
                        </m:r>
                      </m:sub>
                    </m:sSub>
                    <m:r>
                      <a:rPr lang="pt-BR" b="0" i="1" smtClean="0">
                        <a:solidFill>
                          <a:srgbClr val="FF0000"/>
                        </a:solidFill>
                        <a:latin typeface="Cambria Math" panose="02040503050406030204" pitchFamily="18" charset="0"/>
                      </a:rPr>
                      <m:t>=12−1,5</m:t>
                    </m:r>
                    <m:r>
                      <a:rPr lang="pt-BR" b="0" i="1" smtClean="0">
                        <a:solidFill>
                          <a:srgbClr val="FF0000"/>
                        </a:solidFill>
                        <a:latin typeface="Cambria Math" panose="02040503050406030204" pitchFamily="18" charset="0"/>
                      </a:rPr>
                      <m:t>𝑘</m:t>
                    </m:r>
                    <m:r>
                      <a:rPr lang="pt-BR" b="0" i="1" smtClean="0">
                        <a:solidFill>
                          <a:srgbClr val="FF0000"/>
                        </a:solidFill>
                        <a:latin typeface="Cambria Math" panose="02040503050406030204" pitchFamily="18" charset="0"/>
                      </a:rPr>
                      <m:t>∗3,8</m:t>
                    </m:r>
                    <m:r>
                      <a:rPr lang="pt-BR" b="0" i="1" smtClean="0">
                        <a:solidFill>
                          <a:srgbClr val="FF0000"/>
                        </a:solidFill>
                        <a:latin typeface="Cambria Math" panose="02040503050406030204" pitchFamily="18" charset="0"/>
                      </a:rPr>
                      <m:t>𝑚</m:t>
                    </m:r>
                    <m:r>
                      <a:rPr lang="pt-BR" b="0" i="1" smtClean="0">
                        <a:solidFill>
                          <a:srgbClr val="FF0000"/>
                        </a:solidFill>
                        <a:latin typeface="Cambria Math" panose="02040503050406030204" pitchFamily="18" charset="0"/>
                      </a:rPr>
                      <m:t>=6,3</m:t>
                    </m:r>
                    <m:r>
                      <a:rPr lang="pt-BR" b="0" i="1" smtClean="0">
                        <a:solidFill>
                          <a:srgbClr val="FF0000"/>
                        </a:solidFill>
                        <a:latin typeface="Cambria Math" panose="02040503050406030204" pitchFamily="18" charset="0"/>
                      </a:rPr>
                      <m:t>𝑉</m:t>
                    </m:r>
                  </m:oMath>
                </a14:m>
                <a:endParaRPr lang="pt-BR" b="0" dirty="0">
                  <a:solidFill>
                    <a:srgbClr val="FF0000"/>
                  </a:solidFill>
                </a:endParaRPr>
              </a:p>
              <a:p>
                <a:pPr marL="0" indent="0">
                  <a:buNone/>
                </a:pPr>
                <a:r>
                  <a:rPr lang="pt-BR" dirty="0">
                    <a:solidFill>
                      <a:srgbClr val="FF0000"/>
                    </a:solidFill>
                  </a:rPr>
                  <a:t>d) </a:t>
                </a:r>
                <a14:m>
                  <m:oMath xmlns:m="http://schemas.openxmlformats.org/officeDocument/2006/math">
                    <m:sSub>
                      <m:sSubPr>
                        <m:ctrlPr>
                          <a:rPr lang="pt-BR" i="1">
                            <a:solidFill>
                              <a:srgbClr val="FF0000"/>
                            </a:solidFill>
                            <a:latin typeface="Cambria Math" panose="02040503050406030204" pitchFamily="18" charset="0"/>
                          </a:rPr>
                        </m:ctrlPr>
                      </m:sSubPr>
                      <m:e>
                        <m:r>
                          <a:rPr lang="pt-BR" i="1">
                            <a:solidFill>
                              <a:srgbClr val="FF0000"/>
                            </a:solidFill>
                            <a:latin typeface="Cambria Math" panose="02040503050406030204" pitchFamily="18" charset="0"/>
                          </a:rPr>
                          <m:t>𝑉</m:t>
                        </m:r>
                      </m:e>
                      <m:sub>
                        <m:r>
                          <a:rPr lang="pt-BR" b="0" i="1" smtClean="0">
                            <a:solidFill>
                              <a:srgbClr val="FF0000"/>
                            </a:solidFill>
                            <a:latin typeface="Cambria Math" panose="02040503050406030204" pitchFamily="18" charset="0"/>
                          </a:rPr>
                          <m:t>𝐺</m:t>
                        </m:r>
                      </m:sub>
                    </m:sSub>
                    <m:r>
                      <a:rPr lang="pt-BR" b="0" i="1" smtClean="0">
                        <a:solidFill>
                          <a:srgbClr val="FF0000"/>
                        </a:solidFill>
                        <a:latin typeface="Cambria Math" panose="02040503050406030204" pitchFamily="18" charset="0"/>
                      </a:rPr>
                      <m:t>=0</m:t>
                    </m:r>
                    <m:r>
                      <a:rPr lang="pt-BR" b="0" i="1" smtClean="0">
                        <a:solidFill>
                          <a:srgbClr val="FF0000"/>
                        </a:solidFill>
                        <a:latin typeface="Cambria Math" panose="02040503050406030204" pitchFamily="18" charset="0"/>
                      </a:rPr>
                      <m:t>𝑉</m:t>
                    </m:r>
                  </m:oMath>
                </a14:m>
                <a:endParaRPr lang="pt-BR" b="0" dirty="0">
                  <a:solidFill>
                    <a:srgbClr val="FF0000"/>
                  </a:solidFill>
                </a:endParaRPr>
              </a:p>
              <a:p>
                <a:pPr marL="0" indent="0">
                  <a:buNone/>
                </a:pPr>
                <a:endParaRPr lang="pt-BR" dirty="0">
                  <a:solidFill>
                    <a:srgbClr val="FF0000"/>
                  </a:solidFill>
                </a:endParaRPr>
              </a:p>
            </p:txBody>
          </p:sp>
        </mc:Choice>
        <mc:Fallback xmlns="">
          <p:sp>
            <p:nvSpPr>
              <p:cNvPr id="3" name="Content Placeholder 2">
                <a:extLst>
                  <a:ext uri="{FF2B5EF4-FFF2-40B4-BE49-F238E27FC236}">
                    <a16:creationId xmlns:a16="http://schemas.microsoft.com/office/drawing/2014/main" id="{CA538D31-8F73-4807-A64C-CADB59DA80E0}"/>
                  </a:ext>
                </a:extLst>
              </p:cNvPr>
              <p:cNvSpPr>
                <a:spLocks noGrp="1" noRot="1" noChangeAspect="1" noMove="1" noResize="1" noEditPoints="1" noAdjustHandles="1" noChangeArrowheads="1" noChangeShapeType="1" noTextEdit="1"/>
              </p:cNvSpPr>
              <p:nvPr>
                <p:ph sz="half" idx="1"/>
              </p:nvPr>
            </p:nvSpPr>
            <p:spPr>
              <a:xfrm>
                <a:off x="838200" y="1825625"/>
                <a:ext cx="7315200" cy="4351338"/>
              </a:xfrm>
              <a:blipFill>
                <a:blip r:embed="rId3"/>
                <a:stretch>
                  <a:fillRect l="-1500" t="-1821"/>
                </a:stretch>
              </a:blipFill>
            </p:spPr>
            <p:txBody>
              <a:bodyPr/>
              <a:lstStyle/>
              <a:p>
                <a:r>
                  <a:rPr lang="pt-BR">
                    <a:noFill/>
                  </a:rPr>
                  <a:t> </a:t>
                </a:r>
              </a:p>
            </p:txBody>
          </p:sp>
        </mc:Fallback>
      </mc:AlternateContent>
      <p:sp>
        <p:nvSpPr>
          <p:cNvPr id="5" name="Footer Placeholder 4">
            <a:extLst>
              <a:ext uri="{FF2B5EF4-FFF2-40B4-BE49-F238E27FC236}">
                <a16:creationId xmlns:a16="http://schemas.microsoft.com/office/drawing/2014/main" id="{1424BC7A-9970-4C00-A25D-9E2D7C882225}"/>
              </a:ext>
            </a:extLst>
          </p:cNvPr>
          <p:cNvSpPr>
            <a:spLocks noGrp="1"/>
          </p:cNvSpPr>
          <p:nvPr>
            <p:ph type="ftr" sz="quarter" idx="11"/>
          </p:nvPr>
        </p:nvSpPr>
        <p:spPr/>
        <p:txBody>
          <a:bodyPr/>
          <a:lstStyle/>
          <a:p>
            <a:r>
              <a:rPr lang="en-US" altLang="en-US"/>
              <a:t>Prof. Elyr Teixeira</a:t>
            </a:r>
            <a:endParaRPr lang="en-US" altLang="en-US" dirty="0"/>
          </a:p>
        </p:txBody>
      </p:sp>
      <p:sp>
        <p:nvSpPr>
          <p:cNvPr id="6" name="Slide Number Placeholder 5">
            <a:extLst>
              <a:ext uri="{FF2B5EF4-FFF2-40B4-BE49-F238E27FC236}">
                <a16:creationId xmlns:a16="http://schemas.microsoft.com/office/drawing/2014/main" id="{4587C342-30E6-46D7-8946-6921ADA58C41}"/>
              </a:ext>
            </a:extLst>
          </p:cNvPr>
          <p:cNvSpPr>
            <a:spLocks noGrp="1"/>
          </p:cNvSpPr>
          <p:nvPr>
            <p:ph type="sldNum" sz="quarter" idx="12"/>
          </p:nvPr>
        </p:nvSpPr>
        <p:spPr/>
        <p:txBody>
          <a:bodyPr/>
          <a:lstStyle/>
          <a:p>
            <a:fld id="{48BF32D8-1DE8-449E-9DAA-0E19DCA81A04}" type="slidenum">
              <a:rPr lang="en-US" altLang="en-US" smtClean="0"/>
              <a:pPr/>
              <a:t>182</a:t>
            </a:fld>
            <a:endParaRPr lang="en-US" altLang="en-US"/>
          </a:p>
        </p:txBody>
      </p:sp>
    </p:spTree>
    <p:extLst>
      <p:ext uri="{BB962C8B-B14F-4D97-AF65-F5344CB8AC3E}">
        <p14:creationId xmlns:p14="http://schemas.microsoft.com/office/powerpoint/2010/main" val="235257160"/>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84D28C9-BE6B-45CB-A06D-4C760E4FC87A}"/>
              </a:ext>
            </a:extLst>
          </p:cNvPr>
          <p:cNvPicPr>
            <a:picLocks noChangeAspect="1"/>
          </p:cNvPicPr>
          <p:nvPr/>
        </p:nvPicPr>
        <p:blipFill rotWithShape="1">
          <a:blip r:embed="rId2"/>
          <a:srcRect b="14743"/>
          <a:stretch/>
        </p:blipFill>
        <p:spPr>
          <a:xfrm>
            <a:off x="6928400" y="1020212"/>
            <a:ext cx="5581650" cy="5359676"/>
          </a:xfrm>
          <a:prstGeom prst="rect">
            <a:avLst/>
          </a:prstGeom>
        </p:spPr>
      </p:pic>
      <p:sp>
        <p:nvSpPr>
          <p:cNvPr id="2" name="Title 1">
            <a:extLst>
              <a:ext uri="{FF2B5EF4-FFF2-40B4-BE49-F238E27FC236}">
                <a16:creationId xmlns:a16="http://schemas.microsoft.com/office/drawing/2014/main" id="{400EEF58-644E-478C-9AC0-13C73C12FF74}"/>
              </a:ext>
            </a:extLst>
          </p:cNvPr>
          <p:cNvSpPr>
            <a:spLocks noGrp="1"/>
          </p:cNvSpPr>
          <p:nvPr>
            <p:ph type="title"/>
          </p:nvPr>
        </p:nvSpPr>
        <p:spPr/>
        <p:txBody>
          <a:bodyPr/>
          <a:lstStyle/>
          <a:p>
            <a:r>
              <a:rPr lang="pt-BR" dirty="0" err="1"/>
              <a:t>eXEMPLO</a:t>
            </a:r>
            <a:endParaRPr lang="pt-BR"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A538D31-8F73-4807-A64C-CADB59DA80E0}"/>
                  </a:ext>
                </a:extLst>
              </p:cNvPr>
              <p:cNvSpPr>
                <a:spLocks noGrp="1"/>
              </p:cNvSpPr>
              <p:nvPr>
                <p:ph sz="half" idx="1"/>
              </p:nvPr>
            </p:nvSpPr>
            <p:spPr>
              <a:xfrm>
                <a:off x="838200" y="1825625"/>
                <a:ext cx="7315200" cy="4351338"/>
              </a:xfrm>
            </p:spPr>
            <p:txBody>
              <a:bodyPr/>
              <a:lstStyle/>
              <a:p>
                <a:pPr marL="0" indent="0">
                  <a:buNone/>
                </a:pPr>
                <a:r>
                  <a:rPr lang="pt-BR" dirty="0">
                    <a:solidFill>
                      <a:srgbClr val="FF0000"/>
                    </a:solidFill>
                  </a:rPr>
                  <a:t>Sobrepondo os gráficos teremos </a:t>
                </a:r>
                <a14:m>
                  <m:oMath xmlns:m="http://schemas.openxmlformats.org/officeDocument/2006/math">
                    <m:sSub>
                      <m:sSubPr>
                        <m:ctrlPr>
                          <a:rPr lang="pt-BR" i="1" smtClean="0">
                            <a:solidFill>
                              <a:srgbClr val="FF0000"/>
                            </a:solidFill>
                            <a:latin typeface="Cambria Math" panose="02040503050406030204" pitchFamily="18" charset="0"/>
                          </a:rPr>
                        </m:ctrlPr>
                      </m:sSubPr>
                      <m:e>
                        <m:r>
                          <a:rPr lang="pt-BR" b="0" i="1" smtClean="0">
                            <a:solidFill>
                              <a:srgbClr val="FF0000"/>
                            </a:solidFill>
                            <a:latin typeface="Cambria Math" panose="02040503050406030204" pitchFamily="18" charset="0"/>
                          </a:rPr>
                          <m:t>𝑉</m:t>
                        </m:r>
                      </m:e>
                      <m:sub>
                        <m:r>
                          <a:rPr lang="pt-BR" b="0" i="1" smtClean="0">
                            <a:solidFill>
                              <a:srgbClr val="FF0000"/>
                            </a:solidFill>
                            <a:latin typeface="Cambria Math" panose="02040503050406030204" pitchFamily="18" charset="0"/>
                          </a:rPr>
                          <m:t>𝐺𝑆𝑄</m:t>
                        </m:r>
                      </m:sub>
                    </m:sSub>
                    <m:r>
                      <a:rPr lang="pt-BR" i="1" smtClean="0">
                        <a:solidFill>
                          <a:srgbClr val="FF0000"/>
                        </a:solidFill>
                        <a:latin typeface="Cambria Math" panose="02040503050406030204" pitchFamily="18" charset="0"/>
                        <a:ea typeface="Cambria Math" panose="02040503050406030204" pitchFamily="18" charset="0"/>
                      </a:rPr>
                      <m:t>≅</m:t>
                    </m:r>
                    <m:r>
                      <a:rPr lang="pt-BR" b="0" i="1" smtClean="0">
                        <a:solidFill>
                          <a:srgbClr val="FF0000"/>
                        </a:solidFill>
                        <a:latin typeface="Cambria Math" panose="02040503050406030204" pitchFamily="18" charset="0"/>
                      </a:rPr>
                      <m:t>−2,6 </m:t>
                    </m:r>
                    <m:r>
                      <a:rPr lang="pt-BR" b="0" i="1" smtClean="0">
                        <a:solidFill>
                          <a:srgbClr val="FF0000"/>
                        </a:solidFill>
                        <a:latin typeface="Cambria Math" panose="02040503050406030204" pitchFamily="18" charset="0"/>
                      </a:rPr>
                      <m:t>𝑉</m:t>
                    </m:r>
                  </m:oMath>
                </a14:m>
                <a:r>
                  <a:rPr lang="pt-BR" dirty="0">
                    <a:solidFill>
                      <a:srgbClr val="FF0000"/>
                    </a:solidFill>
                  </a:rPr>
                  <a:t>.</a:t>
                </a:r>
              </a:p>
              <a:p>
                <a:pPr marL="0" indent="0">
                  <a:buNone/>
                </a:pPr>
                <a:r>
                  <a:rPr lang="pt-BR" dirty="0">
                    <a:solidFill>
                      <a:srgbClr val="FF0000"/>
                    </a:solidFill>
                  </a:rPr>
                  <a:t>b) A partir da figura temos que </a:t>
                </a:r>
                <a14:m>
                  <m:oMath xmlns:m="http://schemas.openxmlformats.org/officeDocument/2006/math">
                    <m:sSub>
                      <m:sSubPr>
                        <m:ctrlPr>
                          <a:rPr lang="pt-BR" i="1">
                            <a:solidFill>
                              <a:srgbClr val="FF0000"/>
                            </a:solidFill>
                            <a:latin typeface="Cambria Math" panose="02040503050406030204" pitchFamily="18" charset="0"/>
                          </a:rPr>
                        </m:ctrlPr>
                      </m:sSubPr>
                      <m:e>
                        <m:r>
                          <a:rPr lang="pt-BR" b="0" i="1" smtClean="0">
                            <a:solidFill>
                              <a:srgbClr val="FF0000"/>
                            </a:solidFill>
                            <a:latin typeface="Cambria Math" panose="02040503050406030204" pitchFamily="18" charset="0"/>
                          </a:rPr>
                          <m:t>𝐼</m:t>
                        </m:r>
                      </m:e>
                      <m:sub>
                        <m:r>
                          <a:rPr lang="pt-BR" b="0" i="1" smtClean="0">
                            <a:solidFill>
                              <a:srgbClr val="FF0000"/>
                            </a:solidFill>
                            <a:latin typeface="Cambria Math" panose="02040503050406030204" pitchFamily="18" charset="0"/>
                          </a:rPr>
                          <m:t>𝐷</m:t>
                        </m:r>
                        <m:r>
                          <a:rPr lang="pt-BR" i="1">
                            <a:solidFill>
                              <a:srgbClr val="FF0000"/>
                            </a:solidFill>
                            <a:latin typeface="Cambria Math" panose="02040503050406030204" pitchFamily="18" charset="0"/>
                          </a:rPr>
                          <m:t>𝑄</m:t>
                        </m:r>
                      </m:sub>
                    </m:sSub>
                    <m:r>
                      <a:rPr lang="pt-BR" i="1">
                        <a:solidFill>
                          <a:srgbClr val="FF0000"/>
                        </a:solidFill>
                        <a:latin typeface="Cambria Math" panose="02040503050406030204" pitchFamily="18" charset="0"/>
                        <a:ea typeface="Cambria Math" panose="02040503050406030204" pitchFamily="18" charset="0"/>
                      </a:rPr>
                      <m:t>≅</m:t>
                    </m:r>
                    <m:r>
                      <a:rPr lang="pt-BR" b="0" i="1" smtClean="0">
                        <a:solidFill>
                          <a:srgbClr val="FF0000"/>
                        </a:solidFill>
                        <a:latin typeface="Cambria Math" panose="02040503050406030204" pitchFamily="18" charset="0"/>
                        <a:ea typeface="Cambria Math" panose="02040503050406030204" pitchFamily="18" charset="0"/>
                      </a:rPr>
                      <m:t>3</m:t>
                    </m:r>
                    <m:r>
                      <a:rPr lang="pt-BR" b="0" i="1" smtClean="0">
                        <a:solidFill>
                          <a:srgbClr val="FF0000"/>
                        </a:solidFill>
                        <a:latin typeface="Cambria Math" panose="02040503050406030204" pitchFamily="18" charset="0"/>
                      </a:rPr>
                      <m:t>,8 </m:t>
                    </m:r>
                    <m:r>
                      <a:rPr lang="pt-BR" b="0" i="1" smtClean="0">
                        <a:solidFill>
                          <a:srgbClr val="FF0000"/>
                        </a:solidFill>
                        <a:latin typeface="Cambria Math" panose="02040503050406030204" pitchFamily="18" charset="0"/>
                      </a:rPr>
                      <m:t>𝑚𝐴</m:t>
                    </m:r>
                  </m:oMath>
                </a14:m>
                <a:r>
                  <a:rPr lang="pt-BR" dirty="0">
                    <a:solidFill>
                      <a:srgbClr val="FF0000"/>
                    </a:solidFill>
                  </a:rPr>
                  <a:t>.</a:t>
                </a:r>
              </a:p>
              <a:p>
                <a:pPr marL="0" indent="0">
                  <a:buNone/>
                </a:pPr>
                <a:r>
                  <a:rPr lang="pt-BR" dirty="0">
                    <a:solidFill>
                      <a:srgbClr val="FF0000"/>
                    </a:solidFill>
                  </a:rPr>
                  <a:t>c) </a:t>
                </a:r>
                <a14:m>
                  <m:oMath xmlns:m="http://schemas.openxmlformats.org/officeDocument/2006/math">
                    <m:sSub>
                      <m:sSubPr>
                        <m:ctrlPr>
                          <a:rPr lang="pt-BR" i="1">
                            <a:solidFill>
                              <a:srgbClr val="FF0000"/>
                            </a:solidFill>
                            <a:latin typeface="Cambria Math" panose="02040503050406030204" pitchFamily="18" charset="0"/>
                          </a:rPr>
                        </m:ctrlPr>
                      </m:sSubPr>
                      <m:e>
                        <m:r>
                          <a:rPr lang="pt-BR" i="1">
                            <a:solidFill>
                              <a:srgbClr val="FF0000"/>
                            </a:solidFill>
                            <a:latin typeface="Cambria Math" panose="02040503050406030204" pitchFamily="18" charset="0"/>
                          </a:rPr>
                          <m:t>𝑉</m:t>
                        </m:r>
                      </m:e>
                      <m:sub>
                        <m:r>
                          <a:rPr lang="pt-BR" i="1">
                            <a:solidFill>
                              <a:srgbClr val="FF0000"/>
                            </a:solidFill>
                            <a:latin typeface="Cambria Math" panose="02040503050406030204" pitchFamily="18" charset="0"/>
                          </a:rPr>
                          <m:t>𝐷</m:t>
                        </m:r>
                      </m:sub>
                    </m:sSub>
                    <m:r>
                      <a:rPr lang="pt-BR" i="1">
                        <a:solidFill>
                          <a:srgbClr val="FF0000"/>
                        </a:solidFill>
                        <a:latin typeface="Cambria Math" panose="02040503050406030204" pitchFamily="18" charset="0"/>
                      </a:rPr>
                      <m:t>=</m:t>
                    </m:r>
                    <m:sSub>
                      <m:sSubPr>
                        <m:ctrlPr>
                          <a:rPr lang="pt-BR" i="1">
                            <a:solidFill>
                              <a:srgbClr val="FF0000"/>
                            </a:solidFill>
                            <a:latin typeface="Cambria Math" panose="02040503050406030204" pitchFamily="18" charset="0"/>
                          </a:rPr>
                        </m:ctrlPr>
                      </m:sSubPr>
                      <m:e>
                        <m:r>
                          <a:rPr lang="pt-BR" i="1">
                            <a:solidFill>
                              <a:srgbClr val="FF0000"/>
                            </a:solidFill>
                            <a:latin typeface="Cambria Math" panose="02040503050406030204" pitchFamily="18" charset="0"/>
                          </a:rPr>
                          <m:t>𝑉</m:t>
                        </m:r>
                      </m:e>
                      <m:sub>
                        <m:r>
                          <a:rPr lang="pt-BR" i="1">
                            <a:solidFill>
                              <a:srgbClr val="FF0000"/>
                            </a:solidFill>
                            <a:latin typeface="Cambria Math" panose="02040503050406030204" pitchFamily="18" charset="0"/>
                          </a:rPr>
                          <m:t>𝐷𝐷</m:t>
                        </m:r>
                      </m:sub>
                    </m:sSub>
                    <m:r>
                      <a:rPr lang="pt-BR" i="1">
                        <a:solidFill>
                          <a:srgbClr val="FF0000"/>
                        </a:solidFill>
                        <a:latin typeface="Cambria Math" panose="02040503050406030204" pitchFamily="18" charset="0"/>
                      </a:rPr>
                      <m:t>−</m:t>
                    </m:r>
                    <m:sSub>
                      <m:sSubPr>
                        <m:ctrlPr>
                          <a:rPr lang="pt-BR" i="1">
                            <a:solidFill>
                              <a:srgbClr val="FF0000"/>
                            </a:solidFill>
                            <a:latin typeface="Cambria Math" panose="02040503050406030204" pitchFamily="18" charset="0"/>
                          </a:rPr>
                        </m:ctrlPr>
                      </m:sSubPr>
                      <m:e>
                        <m:r>
                          <a:rPr lang="pt-BR" i="1">
                            <a:solidFill>
                              <a:srgbClr val="FF0000"/>
                            </a:solidFill>
                            <a:latin typeface="Cambria Math" panose="02040503050406030204" pitchFamily="18" charset="0"/>
                          </a:rPr>
                          <m:t>𝐼</m:t>
                        </m:r>
                      </m:e>
                      <m:sub>
                        <m:r>
                          <a:rPr lang="pt-BR" i="1">
                            <a:solidFill>
                              <a:srgbClr val="FF0000"/>
                            </a:solidFill>
                            <a:latin typeface="Cambria Math" panose="02040503050406030204" pitchFamily="18" charset="0"/>
                          </a:rPr>
                          <m:t>𝐷</m:t>
                        </m:r>
                      </m:sub>
                    </m:sSub>
                    <m:sSub>
                      <m:sSubPr>
                        <m:ctrlPr>
                          <a:rPr lang="pt-BR" i="1">
                            <a:solidFill>
                              <a:srgbClr val="FF0000"/>
                            </a:solidFill>
                            <a:latin typeface="Cambria Math" panose="02040503050406030204" pitchFamily="18" charset="0"/>
                          </a:rPr>
                        </m:ctrlPr>
                      </m:sSubPr>
                      <m:e>
                        <m:r>
                          <a:rPr lang="pt-BR" i="1">
                            <a:solidFill>
                              <a:srgbClr val="FF0000"/>
                            </a:solidFill>
                            <a:latin typeface="Cambria Math" panose="02040503050406030204" pitchFamily="18" charset="0"/>
                          </a:rPr>
                          <m:t>𝑅</m:t>
                        </m:r>
                      </m:e>
                      <m:sub>
                        <m:r>
                          <a:rPr lang="pt-BR" i="1">
                            <a:solidFill>
                              <a:srgbClr val="FF0000"/>
                            </a:solidFill>
                            <a:latin typeface="Cambria Math" panose="02040503050406030204" pitchFamily="18" charset="0"/>
                          </a:rPr>
                          <m:t>𝐷</m:t>
                        </m:r>
                      </m:sub>
                    </m:sSub>
                    <m:r>
                      <a:rPr lang="pt-BR" b="0" i="1" smtClean="0">
                        <a:solidFill>
                          <a:srgbClr val="FF0000"/>
                        </a:solidFill>
                        <a:latin typeface="Cambria Math" panose="02040503050406030204" pitchFamily="18" charset="0"/>
                      </a:rPr>
                      <m:t>=12−1,5</m:t>
                    </m:r>
                    <m:r>
                      <a:rPr lang="pt-BR" b="0" i="1" smtClean="0">
                        <a:solidFill>
                          <a:srgbClr val="FF0000"/>
                        </a:solidFill>
                        <a:latin typeface="Cambria Math" panose="02040503050406030204" pitchFamily="18" charset="0"/>
                      </a:rPr>
                      <m:t>𝑘</m:t>
                    </m:r>
                    <m:r>
                      <a:rPr lang="pt-BR" b="0" i="1" smtClean="0">
                        <a:solidFill>
                          <a:srgbClr val="FF0000"/>
                        </a:solidFill>
                        <a:latin typeface="Cambria Math" panose="02040503050406030204" pitchFamily="18" charset="0"/>
                      </a:rPr>
                      <m:t>∗3,8</m:t>
                    </m:r>
                    <m:r>
                      <a:rPr lang="pt-BR" b="0" i="1" smtClean="0">
                        <a:solidFill>
                          <a:srgbClr val="FF0000"/>
                        </a:solidFill>
                        <a:latin typeface="Cambria Math" panose="02040503050406030204" pitchFamily="18" charset="0"/>
                      </a:rPr>
                      <m:t>𝑚</m:t>
                    </m:r>
                    <m:r>
                      <a:rPr lang="pt-BR" b="0" i="1" smtClean="0">
                        <a:solidFill>
                          <a:srgbClr val="FF0000"/>
                        </a:solidFill>
                        <a:latin typeface="Cambria Math" panose="02040503050406030204" pitchFamily="18" charset="0"/>
                      </a:rPr>
                      <m:t>=6,3</m:t>
                    </m:r>
                    <m:r>
                      <a:rPr lang="pt-BR" b="0" i="1" smtClean="0">
                        <a:solidFill>
                          <a:srgbClr val="FF0000"/>
                        </a:solidFill>
                        <a:latin typeface="Cambria Math" panose="02040503050406030204" pitchFamily="18" charset="0"/>
                      </a:rPr>
                      <m:t>𝑉</m:t>
                    </m:r>
                  </m:oMath>
                </a14:m>
                <a:endParaRPr lang="pt-BR" b="0" dirty="0">
                  <a:solidFill>
                    <a:srgbClr val="FF0000"/>
                  </a:solidFill>
                </a:endParaRPr>
              </a:p>
              <a:p>
                <a:pPr marL="0" indent="0">
                  <a:buNone/>
                </a:pPr>
                <a:r>
                  <a:rPr lang="pt-BR" dirty="0">
                    <a:solidFill>
                      <a:srgbClr val="FF0000"/>
                    </a:solidFill>
                  </a:rPr>
                  <a:t>d) </a:t>
                </a:r>
                <a14:m>
                  <m:oMath xmlns:m="http://schemas.openxmlformats.org/officeDocument/2006/math">
                    <m:sSub>
                      <m:sSubPr>
                        <m:ctrlPr>
                          <a:rPr lang="pt-BR" i="1">
                            <a:solidFill>
                              <a:srgbClr val="FF0000"/>
                            </a:solidFill>
                            <a:latin typeface="Cambria Math" panose="02040503050406030204" pitchFamily="18" charset="0"/>
                          </a:rPr>
                        </m:ctrlPr>
                      </m:sSubPr>
                      <m:e>
                        <m:r>
                          <a:rPr lang="pt-BR" i="1">
                            <a:solidFill>
                              <a:srgbClr val="FF0000"/>
                            </a:solidFill>
                            <a:latin typeface="Cambria Math" panose="02040503050406030204" pitchFamily="18" charset="0"/>
                          </a:rPr>
                          <m:t>𝑉</m:t>
                        </m:r>
                      </m:e>
                      <m:sub>
                        <m:r>
                          <a:rPr lang="pt-BR" b="0" i="1" smtClean="0">
                            <a:solidFill>
                              <a:srgbClr val="FF0000"/>
                            </a:solidFill>
                            <a:latin typeface="Cambria Math" panose="02040503050406030204" pitchFamily="18" charset="0"/>
                          </a:rPr>
                          <m:t>𝐺</m:t>
                        </m:r>
                      </m:sub>
                    </m:sSub>
                    <m:r>
                      <a:rPr lang="pt-BR" b="0" i="1" smtClean="0">
                        <a:solidFill>
                          <a:srgbClr val="FF0000"/>
                        </a:solidFill>
                        <a:latin typeface="Cambria Math" panose="02040503050406030204" pitchFamily="18" charset="0"/>
                      </a:rPr>
                      <m:t>=0</m:t>
                    </m:r>
                    <m:r>
                      <a:rPr lang="pt-BR" b="0" i="1" smtClean="0">
                        <a:solidFill>
                          <a:srgbClr val="FF0000"/>
                        </a:solidFill>
                        <a:latin typeface="Cambria Math" panose="02040503050406030204" pitchFamily="18" charset="0"/>
                      </a:rPr>
                      <m:t>𝑉</m:t>
                    </m:r>
                  </m:oMath>
                </a14:m>
                <a:endParaRPr lang="pt-BR" b="0" dirty="0">
                  <a:solidFill>
                    <a:srgbClr val="FF0000"/>
                  </a:solidFill>
                </a:endParaRPr>
              </a:p>
              <a:p>
                <a:pPr marL="0" indent="0">
                  <a:buNone/>
                </a:pPr>
                <a:r>
                  <a:rPr lang="pt-BR" dirty="0">
                    <a:solidFill>
                      <a:srgbClr val="FF0000"/>
                    </a:solidFill>
                  </a:rPr>
                  <a:t>e) </a:t>
                </a:r>
                <a14:m>
                  <m:oMath xmlns:m="http://schemas.openxmlformats.org/officeDocument/2006/math">
                    <m:sSub>
                      <m:sSubPr>
                        <m:ctrlPr>
                          <a:rPr lang="pt-BR" i="1">
                            <a:solidFill>
                              <a:srgbClr val="FF0000"/>
                            </a:solidFill>
                            <a:latin typeface="Cambria Math" panose="02040503050406030204" pitchFamily="18" charset="0"/>
                          </a:rPr>
                        </m:ctrlPr>
                      </m:sSubPr>
                      <m:e>
                        <m:r>
                          <a:rPr lang="pt-BR" i="1">
                            <a:solidFill>
                              <a:srgbClr val="FF0000"/>
                            </a:solidFill>
                            <a:latin typeface="Cambria Math" panose="02040503050406030204" pitchFamily="18" charset="0"/>
                          </a:rPr>
                          <m:t>𝑉</m:t>
                        </m:r>
                      </m:e>
                      <m:sub>
                        <m:r>
                          <a:rPr lang="pt-BR" i="1">
                            <a:solidFill>
                              <a:srgbClr val="FF0000"/>
                            </a:solidFill>
                            <a:latin typeface="Cambria Math" panose="02040503050406030204" pitchFamily="18" charset="0"/>
                          </a:rPr>
                          <m:t>𝑆</m:t>
                        </m:r>
                      </m:sub>
                    </m:sSub>
                    <m:r>
                      <a:rPr lang="pt-BR" i="1">
                        <a:solidFill>
                          <a:srgbClr val="FF0000"/>
                        </a:solidFill>
                        <a:latin typeface="Cambria Math" panose="02040503050406030204" pitchFamily="18" charset="0"/>
                      </a:rPr>
                      <m:t>=−</m:t>
                    </m:r>
                    <m:sSub>
                      <m:sSubPr>
                        <m:ctrlPr>
                          <a:rPr lang="pt-BR" i="1">
                            <a:solidFill>
                              <a:srgbClr val="FF0000"/>
                            </a:solidFill>
                            <a:latin typeface="Cambria Math" panose="02040503050406030204" pitchFamily="18" charset="0"/>
                          </a:rPr>
                        </m:ctrlPr>
                      </m:sSubPr>
                      <m:e>
                        <m:r>
                          <a:rPr lang="pt-BR" i="1">
                            <a:solidFill>
                              <a:srgbClr val="FF0000"/>
                            </a:solidFill>
                            <a:latin typeface="Cambria Math" panose="02040503050406030204" pitchFamily="18" charset="0"/>
                          </a:rPr>
                          <m:t>𝑉</m:t>
                        </m:r>
                      </m:e>
                      <m:sub>
                        <m:r>
                          <a:rPr lang="pt-BR" i="1">
                            <a:solidFill>
                              <a:srgbClr val="FF0000"/>
                            </a:solidFill>
                            <a:latin typeface="Cambria Math" panose="02040503050406030204" pitchFamily="18" charset="0"/>
                          </a:rPr>
                          <m:t>𝑆𝑆</m:t>
                        </m:r>
                      </m:sub>
                    </m:sSub>
                    <m:r>
                      <a:rPr lang="pt-BR" i="1">
                        <a:solidFill>
                          <a:srgbClr val="FF0000"/>
                        </a:solidFill>
                        <a:latin typeface="Cambria Math" panose="02040503050406030204" pitchFamily="18" charset="0"/>
                      </a:rPr>
                      <m:t>+</m:t>
                    </m:r>
                    <m:sSub>
                      <m:sSubPr>
                        <m:ctrlPr>
                          <a:rPr lang="pt-BR" i="1">
                            <a:solidFill>
                              <a:srgbClr val="FF0000"/>
                            </a:solidFill>
                            <a:latin typeface="Cambria Math" panose="02040503050406030204" pitchFamily="18" charset="0"/>
                          </a:rPr>
                        </m:ctrlPr>
                      </m:sSubPr>
                      <m:e>
                        <m:r>
                          <a:rPr lang="pt-BR" i="1">
                            <a:solidFill>
                              <a:srgbClr val="FF0000"/>
                            </a:solidFill>
                            <a:latin typeface="Cambria Math" panose="02040503050406030204" pitchFamily="18" charset="0"/>
                          </a:rPr>
                          <m:t>𝐼</m:t>
                        </m:r>
                      </m:e>
                      <m:sub>
                        <m:r>
                          <a:rPr lang="pt-BR" i="1">
                            <a:solidFill>
                              <a:srgbClr val="FF0000"/>
                            </a:solidFill>
                            <a:latin typeface="Cambria Math" panose="02040503050406030204" pitchFamily="18" charset="0"/>
                          </a:rPr>
                          <m:t>𝐷</m:t>
                        </m:r>
                      </m:sub>
                    </m:sSub>
                    <m:sSub>
                      <m:sSubPr>
                        <m:ctrlPr>
                          <a:rPr lang="pt-BR" i="1">
                            <a:solidFill>
                              <a:srgbClr val="FF0000"/>
                            </a:solidFill>
                            <a:latin typeface="Cambria Math" panose="02040503050406030204" pitchFamily="18" charset="0"/>
                          </a:rPr>
                        </m:ctrlPr>
                      </m:sSubPr>
                      <m:e>
                        <m:r>
                          <a:rPr lang="pt-BR" i="1">
                            <a:solidFill>
                              <a:srgbClr val="FF0000"/>
                            </a:solidFill>
                            <a:latin typeface="Cambria Math" panose="02040503050406030204" pitchFamily="18" charset="0"/>
                          </a:rPr>
                          <m:t>𝑅</m:t>
                        </m:r>
                      </m:e>
                      <m:sub>
                        <m:r>
                          <a:rPr lang="pt-BR" i="1">
                            <a:solidFill>
                              <a:srgbClr val="FF0000"/>
                            </a:solidFill>
                            <a:latin typeface="Cambria Math" panose="02040503050406030204" pitchFamily="18" charset="0"/>
                          </a:rPr>
                          <m:t>𝑆</m:t>
                        </m:r>
                      </m:sub>
                    </m:sSub>
                    <m:r>
                      <a:rPr lang="pt-BR" b="0" i="0" smtClean="0">
                        <a:solidFill>
                          <a:srgbClr val="FF0000"/>
                        </a:solidFill>
                        <a:latin typeface="Cambria Math" panose="02040503050406030204" pitchFamily="18" charset="0"/>
                      </a:rPr>
                      <m:t>=0+3,8</m:t>
                    </m:r>
                    <m:r>
                      <m:rPr>
                        <m:sty m:val="p"/>
                      </m:rPr>
                      <a:rPr lang="pt-BR" b="0" i="0" smtClean="0">
                        <a:solidFill>
                          <a:srgbClr val="FF0000"/>
                        </a:solidFill>
                        <a:latin typeface="Cambria Math" panose="02040503050406030204" pitchFamily="18" charset="0"/>
                      </a:rPr>
                      <m:t>m</m:t>
                    </m:r>
                    <m:d>
                      <m:dPr>
                        <m:ctrlPr>
                          <a:rPr lang="pt-BR" b="0" i="1" smtClean="0">
                            <a:solidFill>
                              <a:srgbClr val="FF0000"/>
                            </a:solidFill>
                            <a:latin typeface="Cambria Math" panose="02040503050406030204" pitchFamily="18" charset="0"/>
                          </a:rPr>
                        </m:ctrlPr>
                      </m:dPr>
                      <m:e>
                        <m:r>
                          <a:rPr lang="pt-BR" b="0" i="0" smtClean="0">
                            <a:solidFill>
                              <a:srgbClr val="FF0000"/>
                            </a:solidFill>
                            <a:latin typeface="Cambria Math" panose="02040503050406030204" pitchFamily="18" charset="0"/>
                          </a:rPr>
                          <m:t>680</m:t>
                        </m:r>
                      </m:e>
                    </m:d>
                    <m:r>
                      <a:rPr lang="pt-BR" b="0" i="0" smtClean="0">
                        <a:solidFill>
                          <a:srgbClr val="FF0000"/>
                        </a:solidFill>
                        <a:latin typeface="Cambria Math" panose="02040503050406030204" pitchFamily="18" charset="0"/>
                      </a:rPr>
                      <m:t>=2,58</m:t>
                    </m:r>
                    <m:r>
                      <a:rPr lang="pt-BR" b="0" i="1" smtClean="0">
                        <a:solidFill>
                          <a:srgbClr val="FF0000"/>
                        </a:solidFill>
                        <a:latin typeface="Cambria Math" panose="02040503050406030204" pitchFamily="18" charset="0"/>
                      </a:rPr>
                      <m:t>𝑉</m:t>
                    </m:r>
                  </m:oMath>
                </a14:m>
                <a:endParaRPr lang="pt-BR" b="0" i="1" dirty="0">
                  <a:solidFill>
                    <a:srgbClr val="FF0000"/>
                  </a:solidFill>
                </a:endParaRPr>
              </a:p>
              <a:p>
                <a:pPr marL="0" indent="0">
                  <a:buNone/>
                </a:pPr>
                <a:endParaRPr lang="pt-BR" dirty="0">
                  <a:solidFill>
                    <a:srgbClr val="FF0000"/>
                  </a:solidFill>
                </a:endParaRPr>
              </a:p>
            </p:txBody>
          </p:sp>
        </mc:Choice>
        <mc:Fallback xmlns="">
          <p:sp>
            <p:nvSpPr>
              <p:cNvPr id="3" name="Content Placeholder 2">
                <a:extLst>
                  <a:ext uri="{FF2B5EF4-FFF2-40B4-BE49-F238E27FC236}">
                    <a16:creationId xmlns:a16="http://schemas.microsoft.com/office/drawing/2014/main" id="{CA538D31-8F73-4807-A64C-CADB59DA80E0}"/>
                  </a:ext>
                </a:extLst>
              </p:cNvPr>
              <p:cNvSpPr>
                <a:spLocks noGrp="1" noRot="1" noChangeAspect="1" noMove="1" noResize="1" noEditPoints="1" noAdjustHandles="1" noChangeArrowheads="1" noChangeShapeType="1" noTextEdit="1"/>
              </p:cNvSpPr>
              <p:nvPr>
                <p:ph sz="half" idx="1"/>
              </p:nvPr>
            </p:nvSpPr>
            <p:spPr>
              <a:xfrm>
                <a:off x="838200" y="1825625"/>
                <a:ext cx="7315200" cy="4351338"/>
              </a:xfrm>
              <a:blipFill>
                <a:blip r:embed="rId3"/>
                <a:stretch>
                  <a:fillRect l="-1500" t="-1821"/>
                </a:stretch>
              </a:blipFill>
            </p:spPr>
            <p:txBody>
              <a:bodyPr/>
              <a:lstStyle/>
              <a:p>
                <a:r>
                  <a:rPr lang="pt-BR">
                    <a:noFill/>
                  </a:rPr>
                  <a:t> </a:t>
                </a:r>
              </a:p>
            </p:txBody>
          </p:sp>
        </mc:Fallback>
      </mc:AlternateContent>
      <p:sp>
        <p:nvSpPr>
          <p:cNvPr id="5" name="Footer Placeholder 4">
            <a:extLst>
              <a:ext uri="{FF2B5EF4-FFF2-40B4-BE49-F238E27FC236}">
                <a16:creationId xmlns:a16="http://schemas.microsoft.com/office/drawing/2014/main" id="{1424BC7A-9970-4C00-A25D-9E2D7C882225}"/>
              </a:ext>
            </a:extLst>
          </p:cNvPr>
          <p:cNvSpPr>
            <a:spLocks noGrp="1"/>
          </p:cNvSpPr>
          <p:nvPr>
            <p:ph type="ftr" sz="quarter" idx="11"/>
          </p:nvPr>
        </p:nvSpPr>
        <p:spPr/>
        <p:txBody>
          <a:bodyPr/>
          <a:lstStyle/>
          <a:p>
            <a:r>
              <a:rPr lang="en-US" altLang="en-US"/>
              <a:t>Prof. Elyr Teixeira</a:t>
            </a:r>
            <a:endParaRPr lang="en-US" altLang="en-US" dirty="0"/>
          </a:p>
        </p:txBody>
      </p:sp>
      <p:sp>
        <p:nvSpPr>
          <p:cNvPr id="6" name="Slide Number Placeholder 5">
            <a:extLst>
              <a:ext uri="{FF2B5EF4-FFF2-40B4-BE49-F238E27FC236}">
                <a16:creationId xmlns:a16="http://schemas.microsoft.com/office/drawing/2014/main" id="{4587C342-30E6-46D7-8946-6921ADA58C41}"/>
              </a:ext>
            </a:extLst>
          </p:cNvPr>
          <p:cNvSpPr>
            <a:spLocks noGrp="1"/>
          </p:cNvSpPr>
          <p:nvPr>
            <p:ph type="sldNum" sz="quarter" idx="12"/>
          </p:nvPr>
        </p:nvSpPr>
        <p:spPr/>
        <p:txBody>
          <a:bodyPr/>
          <a:lstStyle/>
          <a:p>
            <a:fld id="{48BF32D8-1DE8-449E-9DAA-0E19DCA81A04}" type="slidenum">
              <a:rPr lang="en-US" altLang="en-US" smtClean="0"/>
              <a:pPr/>
              <a:t>183</a:t>
            </a:fld>
            <a:endParaRPr lang="en-US" altLang="en-US"/>
          </a:p>
        </p:txBody>
      </p:sp>
    </p:spTree>
    <p:extLst>
      <p:ext uri="{BB962C8B-B14F-4D97-AF65-F5344CB8AC3E}">
        <p14:creationId xmlns:p14="http://schemas.microsoft.com/office/powerpoint/2010/main" val="2722352872"/>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84D28C9-BE6B-45CB-A06D-4C760E4FC87A}"/>
              </a:ext>
            </a:extLst>
          </p:cNvPr>
          <p:cNvPicPr>
            <a:picLocks noChangeAspect="1"/>
          </p:cNvPicPr>
          <p:nvPr/>
        </p:nvPicPr>
        <p:blipFill rotWithShape="1">
          <a:blip r:embed="rId2"/>
          <a:srcRect b="14743"/>
          <a:stretch/>
        </p:blipFill>
        <p:spPr>
          <a:xfrm>
            <a:off x="6928400" y="1020212"/>
            <a:ext cx="5581650" cy="5359676"/>
          </a:xfrm>
          <a:prstGeom prst="rect">
            <a:avLst/>
          </a:prstGeom>
        </p:spPr>
      </p:pic>
      <p:sp>
        <p:nvSpPr>
          <p:cNvPr id="2" name="Title 1">
            <a:extLst>
              <a:ext uri="{FF2B5EF4-FFF2-40B4-BE49-F238E27FC236}">
                <a16:creationId xmlns:a16="http://schemas.microsoft.com/office/drawing/2014/main" id="{400EEF58-644E-478C-9AC0-13C73C12FF74}"/>
              </a:ext>
            </a:extLst>
          </p:cNvPr>
          <p:cNvSpPr>
            <a:spLocks noGrp="1"/>
          </p:cNvSpPr>
          <p:nvPr>
            <p:ph type="title"/>
          </p:nvPr>
        </p:nvSpPr>
        <p:spPr/>
        <p:txBody>
          <a:bodyPr/>
          <a:lstStyle/>
          <a:p>
            <a:r>
              <a:rPr lang="pt-BR" dirty="0" err="1"/>
              <a:t>eXEMPLO</a:t>
            </a:r>
            <a:endParaRPr lang="pt-BR"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A538D31-8F73-4807-A64C-CADB59DA80E0}"/>
                  </a:ext>
                </a:extLst>
              </p:cNvPr>
              <p:cNvSpPr>
                <a:spLocks noGrp="1"/>
              </p:cNvSpPr>
              <p:nvPr>
                <p:ph sz="half" idx="1"/>
              </p:nvPr>
            </p:nvSpPr>
            <p:spPr>
              <a:xfrm>
                <a:off x="838200" y="1825625"/>
                <a:ext cx="7315200" cy="4351338"/>
              </a:xfrm>
            </p:spPr>
            <p:txBody>
              <a:bodyPr/>
              <a:lstStyle/>
              <a:p>
                <a:pPr marL="0" indent="0">
                  <a:buNone/>
                </a:pPr>
                <a:r>
                  <a:rPr lang="pt-BR" dirty="0">
                    <a:solidFill>
                      <a:srgbClr val="FF0000"/>
                    </a:solidFill>
                  </a:rPr>
                  <a:t>Sobrepondo os gráficos teremos </a:t>
                </a:r>
                <a14:m>
                  <m:oMath xmlns:m="http://schemas.openxmlformats.org/officeDocument/2006/math">
                    <m:sSub>
                      <m:sSubPr>
                        <m:ctrlPr>
                          <a:rPr lang="pt-BR" i="1" smtClean="0">
                            <a:solidFill>
                              <a:srgbClr val="FF0000"/>
                            </a:solidFill>
                            <a:latin typeface="Cambria Math" panose="02040503050406030204" pitchFamily="18" charset="0"/>
                          </a:rPr>
                        </m:ctrlPr>
                      </m:sSubPr>
                      <m:e>
                        <m:r>
                          <a:rPr lang="pt-BR" b="0" i="1" smtClean="0">
                            <a:solidFill>
                              <a:srgbClr val="FF0000"/>
                            </a:solidFill>
                            <a:latin typeface="Cambria Math" panose="02040503050406030204" pitchFamily="18" charset="0"/>
                          </a:rPr>
                          <m:t>𝑉</m:t>
                        </m:r>
                      </m:e>
                      <m:sub>
                        <m:r>
                          <a:rPr lang="pt-BR" b="0" i="1" smtClean="0">
                            <a:solidFill>
                              <a:srgbClr val="FF0000"/>
                            </a:solidFill>
                            <a:latin typeface="Cambria Math" panose="02040503050406030204" pitchFamily="18" charset="0"/>
                          </a:rPr>
                          <m:t>𝐺𝑆𝑄</m:t>
                        </m:r>
                      </m:sub>
                    </m:sSub>
                    <m:r>
                      <a:rPr lang="pt-BR" i="1" smtClean="0">
                        <a:solidFill>
                          <a:srgbClr val="FF0000"/>
                        </a:solidFill>
                        <a:latin typeface="Cambria Math" panose="02040503050406030204" pitchFamily="18" charset="0"/>
                        <a:ea typeface="Cambria Math" panose="02040503050406030204" pitchFamily="18" charset="0"/>
                      </a:rPr>
                      <m:t>≅</m:t>
                    </m:r>
                    <m:r>
                      <a:rPr lang="pt-BR" b="0" i="1" smtClean="0">
                        <a:solidFill>
                          <a:srgbClr val="FF0000"/>
                        </a:solidFill>
                        <a:latin typeface="Cambria Math" panose="02040503050406030204" pitchFamily="18" charset="0"/>
                      </a:rPr>
                      <m:t>−2,6 </m:t>
                    </m:r>
                    <m:r>
                      <a:rPr lang="pt-BR" b="0" i="1" smtClean="0">
                        <a:solidFill>
                          <a:srgbClr val="FF0000"/>
                        </a:solidFill>
                        <a:latin typeface="Cambria Math" panose="02040503050406030204" pitchFamily="18" charset="0"/>
                      </a:rPr>
                      <m:t>𝑉</m:t>
                    </m:r>
                  </m:oMath>
                </a14:m>
                <a:r>
                  <a:rPr lang="pt-BR" dirty="0">
                    <a:solidFill>
                      <a:srgbClr val="FF0000"/>
                    </a:solidFill>
                  </a:rPr>
                  <a:t>.</a:t>
                </a:r>
              </a:p>
              <a:p>
                <a:pPr marL="0" indent="0">
                  <a:buNone/>
                </a:pPr>
                <a:r>
                  <a:rPr lang="pt-BR" dirty="0">
                    <a:solidFill>
                      <a:srgbClr val="FF0000"/>
                    </a:solidFill>
                  </a:rPr>
                  <a:t>b) A partir da figura temos que </a:t>
                </a:r>
                <a14:m>
                  <m:oMath xmlns:m="http://schemas.openxmlformats.org/officeDocument/2006/math">
                    <m:sSub>
                      <m:sSubPr>
                        <m:ctrlPr>
                          <a:rPr lang="pt-BR" i="1">
                            <a:solidFill>
                              <a:srgbClr val="FF0000"/>
                            </a:solidFill>
                            <a:latin typeface="Cambria Math" panose="02040503050406030204" pitchFamily="18" charset="0"/>
                          </a:rPr>
                        </m:ctrlPr>
                      </m:sSubPr>
                      <m:e>
                        <m:r>
                          <a:rPr lang="pt-BR" b="0" i="1" smtClean="0">
                            <a:solidFill>
                              <a:srgbClr val="FF0000"/>
                            </a:solidFill>
                            <a:latin typeface="Cambria Math" panose="02040503050406030204" pitchFamily="18" charset="0"/>
                          </a:rPr>
                          <m:t>𝐼</m:t>
                        </m:r>
                      </m:e>
                      <m:sub>
                        <m:r>
                          <a:rPr lang="pt-BR" b="0" i="1" smtClean="0">
                            <a:solidFill>
                              <a:srgbClr val="FF0000"/>
                            </a:solidFill>
                            <a:latin typeface="Cambria Math" panose="02040503050406030204" pitchFamily="18" charset="0"/>
                          </a:rPr>
                          <m:t>𝐷</m:t>
                        </m:r>
                        <m:r>
                          <a:rPr lang="pt-BR" i="1">
                            <a:solidFill>
                              <a:srgbClr val="FF0000"/>
                            </a:solidFill>
                            <a:latin typeface="Cambria Math" panose="02040503050406030204" pitchFamily="18" charset="0"/>
                          </a:rPr>
                          <m:t>𝑄</m:t>
                        </m:r>
                      </m:sub>
                    </m:sSub>
                    <m:r>
                      <a:rPr lang="pt-BR" i="1">
                        <a:solidFill>
                          <a:srgbClr val="FF0000"/>
                        </a:solidFill>
                        <a:latin typeface="Cambria Math" panose="02040503050406030204" pitchFamily="18" charset="0"/>
                        <a:ea typeface="Cambria Math" panose="02040503050406030204" pitchFamily="18" charset="0"/>
                      </a:rPr>
                      <m:t>≅</m:t>
                    </m:r>
                    <m:r>
                      <a:rPr lang="pt-BR" b="0" i="1" smtClean="0">
                        <a:solidFill>
                          <a:srgbClr val="FF0000"/>
                        </a:solidFill>
                        <a:latin typeface="Cambria Math" panose="02040503050406030204" pitchFamily="18" charset="0"/>
                        <a:ea typeface="Cambria Math" panose="02040503050406030204" pitchFamily="18" charset="0"/>
                      </a:rPr>
                      <m:t>3</m:t>
                    </m:r>
                    <m:r>
                      <a:rPr lang="pt-BR" b="0" i="1" smtClean="0">
                        <a:solidFill>
                          <a:srgbClr val="FF0000"/>
                        </a:solidFill>
                        <a:latin typeface="Cambria Math" panose="02040503050406030204" pitchFamily="18" charset="0"/>
                      </a:rPr>
                      <m:t>,8 </m:t>
                    </m:r>
                    <m:r>
                      <a:rPr lang="pt-BR" b="0" i="1" smtClean="0">
                        <a:solidFill>
                          <a:srgbClr val="FF0000"/>
                        </a:solidFill>
                        <a:latin typeface="Cambria Math" panose="02040503050406030204" pitchFamily="18" charset="0"/>
                      </a:rPr>
                      <m:t>𝑚𝐴</m:t>
                    </m:r>
                  </m:oMath>
                </a14:m>
                <a:r>
                  <a:rPr lang="pt-BR" dirty="0">
                    <a:solidFill>
                      <a:srgbClr val="FF0000"/>
                    </a:solidFill>
                  </a:rPr>
                  <a:t>.</a:t>
                </a:r>
              </a:p>
              <a:p>
                <a:pPr marL="0" indent="0">
                  <a:buNone/>
                </a:pPr>
                <a:r>
                  <a:rPr lang="pt-BR" dirty="0">
                    <a:solidFill>
                      <a:srgbClr val="FF0000"/>
                    </a:solidFill>
                  </a:rPr>
                  <a:t>c) </a:t>
                </a:r>
                <a14:m>
                  <m:oMath xmlns:m="http://schemas.openxmlformats.org/officeDocument/2006/math">
                    <m:sSub>
                      <m:sSubPr>
                        <m:ctrlPr>
                          <a:rPr lang="pt-BR" i="1">
                            <a:solidFill>
                              <a:srgbClr val="FF0000"/>
                            </a:solidFill>
                            <a:latin typeface="Cambria Math" panose="02040503050406030204" pitchFamily="18" charset="0"/>
                          </a:rPr>
                        </m:ctrlPr>
                      </m:sSubPr>
                      <m:e>
                        <m:r>
                          <a:rPr lang="pt-BR" i="1">
                            <a:solidFill>
                              <a:srgbClr val="FF0000"/>
                            </a:solidFill>
                            <a:latin typeface="Cambria Math" panose="02040503050406030204" pitchFamily="18" charset="0"/>
                          </a:rPr>
                          <m:t>𝑉</m:t>
                        </m:r>
                      </m:e>
                      <m:sub>
                        <m:r>
                          <a:rPr lang="pt-BR" i="1">
                            <a:solidFill>
                              <a:srgbClr val="FF0000"/>
                            </a:solidFill>
                            <a:latin typeface="Cambria Math" panose="02040503050406030204" pitchFamily="18" charset="0"/>
                          </a:rPr>
                          <m:t>𝐷</m:t>
                        </m:r>
                      </m:sub>
                    </m:sSub>
                    <m:r>
                      <a:rPr lang="pt-BR" i="1">
                        <a:solidFill>
                          <a:srgbClr val="FF0000"/>
                        </a:solidFill>
                        <a:latin typeface="Cambria Math" panose="02040503050406030204" pitchFamily="18" charset="0"/>
                      </a:rPr>
                      <m:t>=</m:t>
                    </m:r>
                    <m:sSub>
                      <m:sSubPr>
                        <m:ctrlPr>
                          <a:rPr lang="pt-BR" i="1">
                            <a:solidFill>
                              <a:srgbClr val="FF0000"/>
                            </a:solidFill>
                            <a:latin typeface="Cambria Math" panose="02040503050406030204" pitchFamily="18" charset="0"/>
                          </a:rPr>
                        </m:ctrlPr>
                      </m:sSubPr>
                      <m:e>
                        <m:r>
                          <a:rPr lang="pt-BR" i="1">
                            <a:solidFill>
                              <a:srgbClr val="FF0000"/>
                            </a:solidFill>
                            <a:latin typeface="Cambria Math" panose="02040503050406030204" pitchFamily="18" charset="0"/>
                          </a:rPr>
                          <m:t>𝑉</m:t>
                        </m:r>
                      </m:e>
                      <m:sub>
                        <m:r>
                          <a:rPr lang="pt-BR" i="1">
                            <a:solidFill>
                              <a:srgbClr val="FF0000"/>
                            </a:solidFill>
                            <a:latin typeface="Cambria Math" panose="02040503050406030204" pitchFamily="18" charset="0"/>
                          </a:rPr>
                          <m:t>𝐷𝐷</m:t>
                        </m:r>
                      </m:sub>
                    </m:sSub>
                    <m:r>
                      <a:rPr lang="pt-BR" i="1">
                        <a:solidFill>
                          <a:srgbClr val="FF0000"/>
                        </a:solidFill>
                        <a:latin typeface="Cambria Math" panose="02040503050406030204" pitchFamily="18" charset="0"/>
                      </a:rPr>
                      <m:t>−</m:t>
                    </m:r>
                    <m:sSub>
                      <m:sSubPr>
                        <m:ctrlPr>
                          <a:rPr lang="pt-BR" i="1">
                            <a:solidFill>
                              <a:srgbClr val="FF0000"/>
                            </a:solidFill>
                            <a:latin typeface="Cambria Math" panose="02040503050406030204" pitchFamily="18" charset="0"/>
                          </a:rPr>
                        </m:ctrlPr>
                      </m:sSubPr>
                      <m:e>
                        <m:r>
                          <a:rPr lang="pt-BR" i="1">
                            <a:solidFill>
                              <a:srgbClr val="FF0000"/>
                            </a:solidFill>
                            <a:latin typeface="Cambria Math" panose="02040503050406030204" pitchFamily="18" charset="0"/>
                          </a:rPr>
                          <m:t>𝐼</m:t>
                        </m:r>
                      </m:e>
                      <m:sub>
                        <m:r>
                          <a:rPr lang="pt-BR" i="1">
                            <a:solidFill>
                              <a:srgbClr val="FF0000"/>
                            </a:solidFill>
                            <a:latin typeface="Cambria Math" panose="02040503050406030204" pitchFamily="18" charset="0"/>
                          </a:rPr>
                          <m:t>𝐷</m:t>
                        </m:r>
                      </m:sub>
                    </m:sSub>
                    <m:sSub>
                      <m:sSubPr>
                        <m:ctrlPr>
                          <a:rPr lang="pt-BR" i="1">
                            <a:solidFill>
                              <a:srgbClr val="FF0000"/>
                            </a:solidFill>
                            <a:latin typeface="Cambria Math" panose="02040503050406030204" pitchFamily="18" charset="0"/>
                          </a:rPr>
                        </m:ctrlPr>
                      </m:sSubPr>
                      <m:e>
                        <m:r>
                          <a:rPr lang="pt-BR" i="1">
                            <a:solidFill>
                              <a:srgbClr val="FF0000"/>
                            </a:solidFill>
                            <a:latin typeface="Cambria Math" panose="02040503050406030204" pitchFamily="18" charset="0"/>
                          </a:rPr>
                          <m:t>𝑅</m:t>
                        </m:r>
                      </m:e>
                      <m:sub>
                        <m:r>
                          <a:rPr lang="pt-BR" i="1">
                            <a:solidFill>
                              <a:srgbClr val="FF0000"/>
                            </a:solidFill>
                            <a:latin typeface="Cambria Math" panose="02040503050406030204" pitchFamily="18" charset="0"/>
                          </a:rPr>
                          <m:t>𝐷</m:t>
                        </m:r>
                      </m:sub>
                    </m:sSub>
                    <m:r>
                      <a:rPr lang="pt-BR" b="0" i="1" smtClean="0">
                        <a:solidFill>
                          <a:srgbClr val="FF0000"/>
                        </a:solidFill>
                        <a:latin typeface="Cambria Math" panose="02040503050406030204" pitchFamily="18" charset="0"/>
                      </a:rPr>
                      <m:t>=12−1,5</m:t>
                    </m:r>
                    <m:r>
                      <a:rPr lang="pt-BR" b="0" i="1" smtClean="0">
                        <a:solidFill>
                          <a:srgbClr val="FF0000"/>
                        </a:solidFill>
                        <a:latin typeface="Cambria Math" panose="02040503050406030204" pitchFamily="18" charset="0"/>
                      </a:rPr>
                      <m:t>𝑘</m:t>
                    </m:r>
                    <m:r>
                      <a:rPr lang="pt-BR" b="0" i="1" smtClean="0">
                        <a:solidFill>
                          <a:srgbClr val="FF0000"/>
                        </a:solidFill>
                        <a:latin typeface="Cambria Math" panose="02040503050406030204" pitchFamily="18" charset="0"/>
                      </a:rPr>
                      <m:t>∗3,8</m:t>
                    </m:r>
                    <m:r>
                      <a:rPr lang="pt-BR" b="0" i="1" smtClean="0">
                        <a:solidFill>
                          <a:srgbClr val="FF0000"/>
                        </a:solidFill>
                        <a:latin typeface="Cambria Math" panose="02040503050406030204" pitchFamily="18" charset="0"/>
                      </a:rPr>
                      <m:t>𝑚</m:t>
                    </m:r>
                    <m:r>
                      <a:rPr lang="pt-BR" b="0" i="1" smtClean="0">
                        <a:solidFill>
                          <a:srgbClr val="FF0000"/>
                        </a:solidFill>
                        <a:latin typeface="Cambria Math" panose="02040503050406030204" pitchFamily="18" charset="0"/>
                      </a:rPr>
                      <m:t>=6,3</m:t>
                    </m:r>
                    <m:r>
                      <a:rPr lang="pt-BR" b="0" i="1" smtClean="0">
                        <a:solidFill>
                          <a:srgbClr val="FF0000"/>
                        </a:solidFill>
                        <a:latin typeface="Cambria Math" panose="02040503050406030204" pitchFamily="18" charset="0"/>
                      </a:rPr>
                      <m:t>𝑉</m:t>
                    </m:r>
                  </m:oMath>
                </a14:m>
                <a:endParaRPr lang="pt-BR" b="0" dirty="0">
                  <a:solidFill>
                    <a:srgbClr val="FF0000"/>
                  </a:solidFill>
                </a:endParaRPr>
              </a:p>
              <a:p>
                <a:pPr marL="0" indent="0">
                  <a:buNone/>
                </a:pPr>
                <a:r>
                  <a:rPr lang="pt-BR" dirty="0">
                    <a:solidFill>
                      <a:srgbClr val="FF0000"/>
                    </a:solidFill>
                  </a:rPr>
                  <a:t>d) </a:t>
                </a:r>
                <a14:m>
                  <m:oMath xmlns:m="http://schemas.openxmlformats.org/officeDocument/2006/math">
                    <m:sSub>
                      <m:sSubPr>
                        <m:ctrlPr>
                          <a:rPr lang="pt-BR" i="1">
                            <a:solidFill>
                              <a:srgbClr val="FF0000"/>
                            </a:solidFill>
                            <a:latin typeface="Cambria Math" panose="02040503050406030204" pitchFamily="18" charset="0"/>
                          </a:rPr>
                        </m:ctrlPr>
                      </m:sSubPr>
                      <m:e>
                        <m:r>
                          <a:rPr lang="pt-BR" i="1">
                            <a:solidFill>
                              <a:srgbClr val="FF0000"/>
                            </a:solidFill>
                            <a:latin typeface="Cambria Math" panose="02040503050406030204" pitchFamily="18" charset="0"/>
                          </a:rPr>
                          <m:t>𝑉</m:t>
                        </m:r>
                      </m:e>
                      <m:sub>
                        <m:r>
                          <a:rPr lang="pt-BR" b="0" i="1" smtClean="0">
                            <a:solidFill>
                              <a:srgbClr val="FF0000"/>
                            </a:solidFill>
                            <a:latin typeface="Cambria Math" panose="02040503050406030204" pitchFamily="18" charset="0"/>
                          </a:rPr>
                          <m:t>𝐺</m:t>
                        </m:r>
                      </m:sub>
                    </m:sSub>
                    <m:r>
                      <a:rPr lang="pt-BR" b="0" i="1" smtClean="0">
                        <a:solidFill>
                          <a:srgbClr val="FF0000"/>
                        </a:solidFill>
                        <a:latin typeface="Cambria Math" panose="02040503050406030204" pitchFamily="18" charset="0"/>
                      </a:rPr>
                      <m:t>=0</m:t>
                    </m:r>
                    <m:r>
                      <a:rPr lang="pt-BR" b="0" i="1" smtClean="0">
                        <a:solidFill>
                          <a:srgbClr val="FF0000"/>
                        </a:solidFill>
                        <a:latin typeface="Cambria Math" panose="02040503050406030204" pitchFamily="18" charset="0"/>
                      </a:rPr>
                      <m:t>𝑉</m:t>
                    </m:r>
                  </m:oMath>
                </a14:m>
                <a:endParaRPr lang="pt-BR" b="0" dirty="0">
                  <a:solidFill>
                    <a:srgbClr val="FF0000"/>
                  </a:solidFill>
                </a:endParaRPr>
              </a:p>
              <a:p>
                <a:pPr marL="0" indent="0">
                  <a:buNone/>
                </a:pPr>
                <a:r>
                  <a:rPr lang="pt-BR" dirty="0">
                    <a:solidFill>
                      <a:srgbClr val="FF0000"/>
                    </a:solidFill>
                  </a:rPr>
                  <a:t>e) </a:t>
                </a:r>
                <a14:m>
                  <m:oMath xmlns:m="http://schemas.openxmlformats.org/officeDocument/2006/math">
                    <m:sSub>
                      <m:sSubPr>
                        <m:ctrlPr>
                          <a:rPr lang="pt-BR" i="1">
                            <a:solidFill>
                              <a:srgbClr val="FF0000"/>
                            </a:solidFill>
                            <a:latin typeface="Cambria Math" panose="02040503050406030204" pitchFamily="18" charset="0"/>
                          </a:rPr>
                        </m:ctrlPr>
                      </m:sSubPr>
                      <m:e>
                        <m:r>
                          <a:rPr lang="pt-BR" i="1">
                            <a:solidFill>
                              <a:srgbClr val="FF0000"/>
                            </a:solidFill>
                            <a:latin typeface="Cambria Math" panose="02040503050406030204" pitchFamily="18" charset="0"/>
                          </a:rPr>
                          <m:t>𝑉</m:t>
                        </m:r>
                      </m:e>
                      <m:sub>
                        <m:r>
                          <a:rPr lang="pt-BR" i="1">
                            <a:solidFill>
                              <a:srgbClr val="FF0000"/>
                            </a:solidFill>
                            <a:latin typeface="Cambria Math" panose="02040503050406030204" pitchFamily="18" charset="0"/>
                          </a:rPr>
                          <m:t>𝑆</m:t>
                        </m:r>
                      </m:sub>
                    </m:sSub>
                    <m:r>
                      <a:rPr lang="pt-BR" i="1">
                        <a:solidFill>
                          <a:srgbClr val="FF0000"/>
                        </a:solidFill>
                        <a:latin typeface="Cambria Math" panose="02040503050406030204" pitchFamily="18" charset="0"/>
                      </a:rPr>
                      <m:t>=−</m:t>
                    </m:r>
                    <m:sSub>
                      <m:sSubPr>
                        <m:ctrlPr>
                          <a:rPr lang="pt-BR" i="1">
                            <a:solidFill>
                              <a:srgbClr val="FF0000"/>
                            </a:solidFill>
                            <a:latin typeface="Cambria Math" panose="02040503050406030204" pitchFamily="18" charset="0"/>
                          </a:rPr>
                        </m:ctrlPr>
                      </m:sSubPr>
                      <m:e>
                        <m:r>
                          <a:rPr lang="pt-BR" i="1">
                            <a:solidFill>
                              <a:srgbClr val="FF0000"/>
                            </a:solidFill>
                            <a:latin typeface="Cambria Math" panose="02040503050406030204" pitchFamily="18" charset="0"/>
                          </a:rPr>
                          <m:t>𝑉</m:t>
                        </m:r>
                      </m:e>
                      <m:sub>
                        <m:r>
                          <a:rPr lang="pt-BR" i="1">
                            <a:solidFill>
                              <a:srgbClr val="FF0000"/>
                            </a:solidFill>
                            <a:latin typeface="Cambria Math" panose="02040503050406030204" pitchFamily="18" charset="0"/>
                          </a:rPr>
                          <m:t>𝑆𝑆</m:t>
                        </m:r>
                      </m:sub>
                    </m:sSub>
                    <m:r>
                      <a:rPr lang="pt-BR" i="1">
                        <a:solidFill>
                          <a:srgbClr val="FF0000"/>
                        </a:solidFill>
                        <a:latin typeface="Cambria Math" panose="02040503050406030204" pitchFamily="18" charset="0"/>
                      </a:rPr>
                      <m:t>+</m:t>
                    </m:r>
                    <m:sSub>
                      <m:sSubPr>
                        <m:ctrlPr>
                          <a:rPr lang="pt-BR" i="1">
                            <a:solidFill>
                              <a:srgbClr val="FF0000"/>
                            </a:solidFill>
                            <a:latin typeface="Cambria Math" panose="02040503050406030204" pitchFamily="18" charset="0"/>
                          </a:rPr>
                        </m:ctrlPr>
                      </m:sSubPr>
                      <m:e>
                        <m:r>
                          <a:rPr lang="pt-BR" i="1">
                            <a:solidFill>
                              <a:srgbClr val="FF0000"/>
                            </a:solidFill>
                            <a:latin typeface="Cambria Math" panose="02040503050406030204" pitchFamily="18" charset="0"/>
                          </a:rPr>
                          <m:t>𝐼</m:t>
                        </m:r>
                      </m:e>
                      <m:sub>
                        <m:r>
                          <a:rPr lang="pt-BR" i="1">
                            <a:solidFill>
                              <a:srgbClr val="FF0000"/>
                            </a:solidFill>
                            <a:latin typeface="Cambria Math" panose="02040503050406030204" pitchFamily="18" charset="0"/>
                          </a:rPr>
                          <m:t>𝐷</m:t>
                        </m:r>
                      </m:sub>
                    </m:sSub>
                    <m:sSub>
                      <m:sSubPr>
                        <m:ctrlPr>
                          <a:rPr lang="pt-BR" i="1">
                            <a:solidFill>
                              <a:srgbClr val="FF0000"/>
                            </a:solidFill>
                            <a:latin typeface="Cambria Math" panose="02040503050406030204" pitchFamily="18" charset="0"/>
                          </a:rPr>
                        </m:ctrlPr>
                      </m:sSubPr>
                      <m:e>
                        <m:r>
                          <a:rPr lang="pt-BR" i="1">
                            <a:solidFill>
                              <a:srgbClr val="FF0000"/>
                            </a:solidFill>
                            <a:latin typeface="Cambria Math" panose="02040503050406030204" pitchFamily="18" charset="0"/>
                          </a:rPr>
                          <m:t>𝑅</m:t>
                        </m:r>
                      </m:e>
                      <m:sub>
                        <m:r>
                          <a:rPr lang="pt-BR" i="1">
                            <a:solidFill>
                              <a:srgbClr val="FF0000"/>
                            </a:solidFill>
                            <a:latin typeface="Cambria Math" panose="02040503050406030204" pitchFamily="18" charset="0"/>
                          </a:rPr>
                          <m:t>𝑆</m:t>
                        </m:r>
                      </m:sub>
                    </m:sSub>
                    <m:r>
                      <a:rPr lang="pt-BR" b="0" i="0" smtClean="0">
                        <a:solidFill>
                          <a:srgbClr val="FF0000"/>
                        </a:solidFill>
                        <a:latin typeface="Cambria Math" panose="02040503050406030204" pitchFamily="18" charset="0"/>
                      </a:rPr>
                      <m:t>=0+3,8</m:t>
                    </m:r>
                    <m:r>
                      <m:rPr>
                        <m:sty m:val="p"/>
                      </m:rPr>
                      <a:rPr lang="pt-BR" b="0" i="0" smtClean="0">
                        <a:solidFill>
                          <a:srgbClr val="FF0000"/>
                        </a:solidFill>
                        <a:latin typeface="Cambria Math" panose="02040503050406030204" pitchFamily="18" charset="0"/>
                      </a:rPr>
                      <m:t>m</m:t>
                    </m:r>
                    <m:d>
                      <m:dPr>
                        <m:ctrlPr>
                          <a:rPr lang="pt-BR" b="0" i="1" smtClean="0">
                            <a:solidFill>
                              <a:srgbClr val="FF0000"/>
                            </a:solidFill>
                            <a:latin typeface="Cambria Math" panose="02040503050406030204" pitchFamily="18" charset="0"/>
                          </a:rPr>
                        </m:ctrlPr>
                      </m:dPr>
                      <m:e>
                        <m:r>
                          <a:rPr lang="pt-BR" b="0" i="0" smtClean="0">
                            <a:solidFill>
                              <a:srgbClr val="FF0000"/>
                            </a:solidFill>
                            <a:latin typeface="Cambria Math" panose="02040503050406030204" pitchFamily="18" charset="0"/>
                          </a:rPr>
                          <m:t>680</m:t>
                        </m:r>
                      </m:e>
                    </m:d>
                    <m:r>
                      <a:rPr lang="pt-BR" b="0" i="0" smtClean="0">
                        <a:solidFill>
                          <a:srgbClr val="FF0000"/>
                        </a:solidFill>
                        <a:latin typeface="Cambria Math" panose="02040503050406030204" pitchFamily="18" charset="0"/>
                      </a:rPr>
                      <m:t>=2,58</m:t>
                    </m:r>
                    <m:r>
                      <a:rPr lang="pt-BR" b="0" i="1" smtClean="0">
                        <a:solidFill>
                          <a:srgbClr val="FF0000"/>
                        </a:solidFill>
                        <a:latin typeface="Cambria Math" panose="02040503050406030204" pitchFamily="18" charset="0"/>
                      </a:rPr>
                      <m:t>𝑉</m:t>
                    </m:r>
                  </m:oMath>
                </a14:m>
                <a:endParaRPr lang="pt-BR" b="0" i="1" dirty="0">
                  <a:solidFill>
                    <a:srgbClr val="FF0000"/>
                  </a:solidFill>
                </a:endParaRPr>
              </a:p>
              <a:p>
                <a:pPr marL="0" indent="0">
                  <a:buNone/>
                </a:pPr>
                <a:r>
                  <a:rPr lang="pt-BR" b="0" dirty="0">
                    <a:solidFill>
                      <a:srgbClr val="FF0000"/>
                    </a:solidFill>
                  </a:rPr>
                  <a:t>f)</a:t>
                </a:r>
                <a:r>
                  <a:rPr lang="pt-BR" dirty="0">
                    <a:solidFill>
                      <a:srgbClr val="FF0000"/>
                    </a:solidFill>
                  </a:rPr>
                  <a:t> </a:t>
                </a:r>
                <a14:m>
                  <m:oMath xmlns:m="http://schemas.openxmlformats.org/officeDocument/2006/math">
                    <m:sSub>
                      <m:sSubPr>
                        <m:ctrlPr>
                          <a:rPr lang="pt-BR" i="1">
                            <a:solidFill>
                              <a:srgbClr val="FF0000"/>
                            </a:solidFill>
                            <a:latin typeface="Cambria Math" panose="02040503050406030204" pitchFamily="18" charset="0"/>
                          </a:rPr>
                        </m:ctrlPr>
                      </m:sSubPr>
                      <m:e>
                        <m:r>
                          <a:rPr lang="pt-BR" i="1">
                            <a:solidFill>
                              <a:srgbClr val="FF0000"/>
                            </a:solidFill>
                            <a:latin typeface="Cambria Math" panose="02040503050406030204" pitchFamily="18" charset="0"/>
                          </a:rPr>
                          <m:t>𝑉</m:t>
                        </m:r>
                      </m:e>
                      <m:sub>
                        <m:r>
                          <a:rPr lang="pt-BR" i="1">
                            <a:solidFill>
                              <a:srgbClr val="FF0000"/>
                            </a:solidFill>
                            <a:latin typeface="Cambria Math" panose="02040503050406030204" pitchFamily="18" charset="0"/>
                          </a:rPr>
                          <m:t>𝐷</m:t>
                        </m:r>
                        <m:r>
                          <a:rPr lang="pt-BR" b="0" i="1" smtClean="0">
                            <a:solidFill>
                              <a:srgbClr val="FF0000"/>
                            </a:solidFill>
                            <a:latin typeface="Cambria Math" panose="02040503050406030204" pitchFamily="18" charset="0"/>
                          </a:rPr>
                          <m:t>𝑆</m:t>
                        </m:r>
                      </m:sub>
                    </m:sSub>
                    <m:r>
                      <a:rPr lang="pt-BR" i="1">
                        <a:solidFill>
                          <a:srgbClr val="FF0000"/>
                        </a:solidFill>
                        <a:latin typeface="Cambria Math" panose="02040503050406030204" pitchFamily="18" charset="0"/>
                      </a:rPr>
                      <m:t>=</m:t>
                    </m:r>
                    <m:sSub>
                      <m:sSubPr>
                        <m:ctrlPr>
                          <a:rPr lang="pt-BR" i="1">
                            <a:solidFill>
                              <a:srgbClr val="FF0000"/>
                            </a:solidFill>
                            <a:latin typeface="Cambria Math" panose="02040503050406030204" pitchFamily="18" charset="0"/>
                          </a:rPr>
                        </m:ctrlPr>
                      </m:sSubPr>
                      <m:e>
                        <m:r>
                          <a:rPr lang="pt-BR" i="1">
                            <a:solidFill>
                              <a:srgbClr val="FF0000"/>
                            </a:solidFill>
                            <a:latin typeface="Cambria Math" panose="02040503050406030204" pitchFamily="18" charset="0"/>
                          </a:rPr>
                          <m:t>𝑉</m:t>
                        </m:r>
                      </m:e>
                      <m:sub>
                        <m:r>
                          <a:rPr lang="pt-BR" i="1">
                            <a:solidFill>
                              <a:srgbClr val="FF0000"/>
                            </a:solidFill>
                            <a:latin typeface="Cambria Math" panose="02040503050406030204" pitchFamily="18" charset="0"/>
                          </a:rPr>
                          <m:t>𝐷</m:t>
                        </m:r>
                      </m:sub>
                    </m:sSub>
                    <m:r>
                      <a:rPr lang="pt-BR" i="1">
                        <a:solidFill>
                          <a:srgbClr val="FF0000"/>
                        </a:solidFill>
                        <a:latin typeface="Cambria Math" panose="02040503050406030204" pitchFamily="18" charset="0"/>
                      </a:rPr>
                      <m:t>−</m:t>
                    </m:r>
                    <m:sSub>
                      <m:sSubPr>
                        <m:ctrlPr>
                          <a:rPr lang="pt-BR" i="1">
                            <a:solidFill>
                              <a:srgbClr val="FF0000"/>
                            </a:solidFill>
                            <a:latin typeface="Cambria Math" panose="02040503050406030204" pitchFamily="18" charset="0"/>
                          </a:rPr>
                        </m:ctrlPr>
                      </m:sSubPr>
                      <m:e>
                        <m:r>
                          <a:rPr lang="pt-BR" b="0" i="1" smtClean="0">
                            <a:solidFill>
                              <a:srgbClr val="FF0000"/>
                            </a:solidFill>
                            <a:latin typeface="Cambria Math" panose="02040503050406030204" pitchFamily="18" charset="0"/>
                          </a:rPr>
                          <m:t>𝑉</m:t>
                        </m:r>
                      </m:e>
                      <m:sub>
                        <m:r>
                          <a:rPr lang="pt-BR" b="0" i="1" smtClean="0">
                            <a:solidFill>
                              <a:srgbClr val="FF0000"/>
                            </a:solidFill>
                            <a:latin typeface="Cambria Math" panose="02040503050406030204" pitchFamily="18" charset="0"/>
                          </a:rPr>
                          <m:t>𝑆</m:t>
                        </m:r>
                      </m:sub>
                    </m:sSub>
                    <m:r>
                      <a:rPr lang="pt-BR" b="0" i="1" smtClean="0">
                        <a:solidFill>
                          <a:srgbClr val="FF0000"/>
                        </a:solidFill>
                        <a:latin typeface="Cambria Math" panose="02040503050406030204" pitchFamily="18" charset="0"/>
                      </a:rPr>
                      <m:t>=6,3−2,58=3,72</m:t>
                    </m:r>
                    <m:r>
                      <a:rPr lang="pt-BR" b="0" i="1" smtClean="0">
                        <a:solidFill>
                          <a:srgbClr val="FF0000"/>
                        </a:solidFill>
                        <a:latin typeface="Cambria Math" panose="02040503050406030204" pitchFamily="18" charset="0"/>
                      </a:rPr>
                      <m:t>𝑉</m:t>
                    </m:r>
                  </m:oMath>
                </a14:m>
                <a:r>
                  <a:rPr lang="pt-BR" b="0" dirty="0">
                    <a:solidFill>
                      <a:srgbClr val="FF0000"/>
                    </a:solidFill>
                  </a:rPr>
                  <a:t> </a:t>
                </a:r>
              </a:p>
              <a:p>
                <a:pPr marL="0" indent="0">
                  <a:buNone/>
                </a:pPr>
                <a:endParaRPr lang="pt-BR" dirty="0">
                  <a:solidFill>
                    <a:srgbClr val="FF0000"/>
                  </a:solidFill>
                </a:endParaRPr>
              </a:p>
            </p:txBody>
          </p:sp>
        </mc:Choice>
        <mc:Fallback xmlns="">
          <p:sp>
            <p:nvSpPr>
              <p:cNvPr id="3" name="Content Placeholder 2">
                <a:extLst>
                  <a:ext uri="{FF2B5EF4-FFF2-40B4-BE49-F238E27FC236}">
                    <a16:creationId xmlns:a16="http://schemas.microsoft.com/office/drawing/2014/main" id="{CA538D31-8F73-4807-A64C-CADB59DA80E0}"/>
                  </a:ext>
                </a:extLst>
              </p:cNvPr>
              <p:cNvSpPr>
                <a:spLocks noGrp="1" noRot="1" noChangeAspect="1" noMove="1" noResize="1" noEditPoints="1" noAdjustHandles="1" noChangeArrowheads="1" noChangeShapeType="1" noTextEdit="1"/>
              </p:cNvSpPr>
              <p:nvPr>
                <p:ph sz="half" idx="1"/>
              </p:nvPr>
            </p:nvSpPr>
            <p:spPr>
              <a:xfrm>
                <a:off x="838200" y="1825625"/>
                <a:ext cx="7315200" cy="4351338"/>
              </a:xfrm>
              <a:blipFill>
                <a:blip r:embed="rId3"/>
                <a:stretch>
                  <a:fillRect l="-1500" t="-1821"/>
                </a:stretch>
              </a:blipFill>
            </p:spPr>
            <p:txBody>
              <a:bodyPr/>
              <a:lstStyle/>
              <a:p>
                <a:r>
                  <a:rPr lang="pt-BR">
                    <a:noFill/>
                  </a:rPr>
                  <a:t> </a:t>
                </a:r>
              </a:p>
            </p:txBody>
          </p:sp>
        </mc:Fallback>
      </mc:AlternateContent>
      <p:sp>
        <p:nvSpPr>
          <p:cNvPr id="5" name="Footer Placeholder 4">
            <a:extLst>
              <a:ext uri="{FF2B5EF4-FFF2-40B4-BE49-F238E27FC236}">
                <a16:creationId xmlns:a16="http://schemas.microsoft.com/office/drawing/2014/main" id="{1424BC7A-9970-4C00-A25D-9E2D7C882225}"/>
              </a:ext>
            </a:extLst>
          </p:cNvPr>
          <p:cNvSpPr>
            <a:spLocks noGrp="1"/>
          </p:cNvSpPr>
          <p:nvPr>
            <p:ph type="ftr" sz="quarter" idx="11"/>
          </p:nvPr>
        </p:nvSpPr>
        <p:spPr/>
        <p:txBody>
          <a:bodyPr/>
          <a:lstStyle/>
          <a:p>
            <a:r>
              <a:rPr lang="en-US" altLang="en-US"/>
              <a:t>Prof. Elyr Teixeira</a:t>
            </a:r>
            <a:endParaRPr lang="en-US" altLang="en-US" dirty="0"/>
          </a:p>
        </p:txBody>
      </p:sp>
      <p:sp>
        <p:nvSpPr>
          <p:cNvPr id="6" name="Slide Number Placeholder 5">
            <a:extLst>
              <a:ext uri="{FF2B5EF4-FFF2-40B4-BE49-F238E27FC236}">
                <a16:creationId xmlns:a16="http://schemas.microsoft.com/office/drawing/2014/main" id="{4587C342-30E6-46D7-8946-6921ADA58C41}"/>
              </a:ext>
            </a:extLst>
          </p:cNvPr>
          <p:cNvSpPr>
            <a:spLocks noGrp="1"/>
          </p:cNvSpPr>
          <p:nvPr>
            <p:ph type="sldNum" sz="quarter" idx="12"/>
          </p:nvPr>
        </p:nvSpPr>
        <p:spPr/>
        <p:txBody>
          <a:bodyPr/>
          <a:lstStyle/>
          <a:p>
            <a:fld id="{48BF32D8-1DE8-449E-9DAA-0E19DCA81A04}" type="slidenum">
              <a:rPr lang="en-US" altLang="en-US" smtClean="0"/>
              <a:pPr/>
              <a:t>184</a:t>
            </a:fld>
            <a:endParaRPr lang="en-US" altLang="en-US"/>
          </a:p>
        </p:txBody>
      </p:sp>
    </p:spTree>
    <p:extLst>
      <p:ext uri="{BB962C8B-B14F-4D97-AF65-F5344CB8AC3E}">
        <p14:creationId xmlns:p14="http://schemas.microsoft.com/office/powerpoint/2010/main" val="955693628"/>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ítulo 1"/>
              <p:cNvSpPr>
                <a:spLocks noGrp="1"/>
              </p:cNvSpPr>
              <p:nvPr>
                <p:ph type="ctrTitle"/>
              </p:nvPr>
            </p:nvSpPr>
            <p:spPr>
              <a:xfrm>
                <a:off x="1" y="1866505"/>
                <a:ext cx="12192000" cy="3161171"/>
              </a:xfrm>
            </p:spPr>
            <p:txBody>
              <a:bodyPr>
                <a:normAutofit fontScale="90000"/>
              </a:bodyPr>
              <a:lstStyle/>
              <a:p>
                <a:br>
                  <a:rPr lang="pt-BR" b="1" dirty="0">
                    <a:solidFill>
                      <a:schemeClr val="accent6">
                        <a:lumMod val="50000"/>
                      </a:schemeClr>
                    </a:solidFill>
                  </a:rPr>
                </a:br>
                <a:r>
                  <a:rPr lang="pt-BR" dirty="0">
                    <a:solidFill>
                      <a:schemeClr val="tx1"/>
                    </a:solidFill>
                  </a:rPr>
                  <a:t>eletrônica analógica</a:t>
                </a:r>
                <a:br>
                  <a:rPr lang="pt-BR" dirty="0">
                    <a:solidFill>
                      <a:schemeClr val="tx1"/>
                    </a:solidFill>
                  </a:rPr>
                </a:br>
                <a:br>
                  <a:rPr lang="pt-BR" sz="5400" dirty="0">
                    <a:solidFill>
                      <a:schemeClr val="tx1"/>
                    </a:solidFill>
                  </a:rPr>
                </a:br>
                <a:r>
                  <a:rPr lang="pt-BR" sz="5400" dirty="0">
                    <a:solidFill>
                      <a:schemeClr val="bg1"/>
                    </a:solidFill>
                  </a:rPr>
                  <a:t>caso especial: </a:t>
                </a:r>
                <a14:m>
                  <m:oMath xmlns:m="http://schemas.openxmlformats.org/officeDocument/2006/math">
                    <m:sSub>
                      <m:sSubPr>
                        <m:ctrlPr>
                          <a:rPr lang="pt-BR" sz="5400" i="1" smtClean="0">
                            <a:solidFill>
                              <a:schemeClr val="bg1"/>
                            </a:solidFill>
                            <a:latin typeface="Cambria Math" panose="02040503050406030204" pitchFamily="18" charset="0"/>
                          </a:rPr>
                        </m:ctrlPr>
                      </m:sSubPr>
                      <m:e>
                        <m:r>
                          <a:rPr lang="pt-BR" sz="5400" b="1" i="1" smtClean="0">
                            <a:solidFill>
                              <a:schemeClr val="bg1"/>
                            </a:solidFill>
                            <a:latin typeface="Cambria Math" panose="02040503050406030204" pitchFamily="18" charset="0"/>
                          </a:rPr>
                          <m:t>𝑽</m:t>
                        </m:r>
                      </m:e>
                      <m:sub>
                        <m:r>
                          <a:rPr lang="pt-BR" sz="5400" b="1" i="1" smtClean="0">
                            <a:solidFill>
                              <a:schemeClr val="bg1"/>
                            </a:solidFill>
                            <a:latin typeface="Cambria Math" panose="02040503050406030204" pitchFamily="18" charset="0"/>
                          </a:rPr>
                          <m:t>𝑮𝑺𝑸</m:t>
                        </m:r>
                      </m:sub>
                    </m:sSub>
                  </m:oMath>
                </a14:m>
                <a:r>
                  <a:rPr lang="pt-BR" sz="5400" dirty="0">
                    <a:solidFill>
                      <a:schemeClr val="bg1"/>
                    </a:solidFill>
                  </a:rPr>
                  <a:t>= 0 v</a:t>
                </a:r>
                <a:br>
                  <a:rPr lang="pt-BR" sz="5400" dirty="0">
                    <a:solidFill>
                      <a:schemeClr val="bg1"/>
                    </a:solidFill>
                  </a:rPr>
                </a:br>
                <a:br>
                  <a:rPr lang="pt-BR" b="1" dirty="0">
                    <a:solidFill>
                      <a:schemeClr val="tx1"/>
                    </a:solidFill>
                  </a:rPr>
                </a:br>
                <a:r>
                  <a:rPr lang="pt-BR" sz="3600" b="1" dirty="0">
                    <a:solidFill>
                      <a:schemeClr val="tx1"/>
                    </a:solidFill>
                  </a:rPr>
                  <a:t>curso </a:t>
                </a:r>
                <a:r>
                  <a:rPr lang="pt-BR" sz="3600" dirty="0">
                    <a:solidFill>
                      <a:schemeClr val="tx1"/>
                    </a:solidFill>
                  </a:rPr>
                  <a:t>de </a:t>
                </a:r>
                <a:r>
                  <a:rPr lang="pt-BR" sz="3600" b="1" dirty="0">
                    <a:solidFill>
                      <a:schemeClr val="tx1"/>
                    </a:solidFill>
                  </a:rPr>
                  <a:t>Eng. elétrica</a:t>
                </a:r>
                <a:endParaRPr lang="pt-BR" b="1" dirty="0">
                  <a:solidFill>
                    <a:schemeClr val="tx1"/>
                  </a:solidFill>
                </a:endParaRPr>
              </a:p>
            </p:txBody>
          </p:sp>
        </mc:Choice>
        <mc:Fallback xmlns="">
          <p:sp>
            <p:nvSpPr>
              <p:cNvPr id="2" name="Título 1"/>
              <p:cNvSpPr>
                <a:spLocks noGrp="1" noRot="1" noChangeAspect="1" noMove="1" noResize="1" noEditPoints="1" noAdjustHandles="1" noChangeArrowheads="1" noChangeShapeType="1" noTextEdit="1"/>
              </p:cNvSpPr>
              <p:nvPr>
                <p:ph type="ctrTitle"/>
              </p:nvPr>
            </p:nvSpPr>
            <p:spPr>
              <a:xfrm>
                <a:off x="1" y="1866505"/>
                <a:ext cx="12192000" cy="3161171"/>
              </a:xfrm>
              <a:blipFill>
                <a:blip r:embed="rId2"/>
                <a:stretch>
                  <a:fillRect t="-15992" b="-7514"/>
                </a:stretch>
              </a:blipFill>
            </p:spPr>
            <p:txBody>
              <a:bodyPr/>
              <a:lstStyle/>
              <a:p>
                <a:r>
                  <a:rPr lang="pt-BR">
                    <a:noFill/>
                  </a:rPr>
                  <a:t> </a:t>
                </a:r>
              </a:p>
            </p:txBody>
          </p:sp>
        </mc:Fallback>
      </mc:AlternateContent>
      <p:sp>
        <p:nvSpPr>
          <p:cNvPr id="3" name="Subtítulo 2"/>
          <p:cNvSpPr>
            <a:spLocks noGrp="1"/>
          </p:cNvSpPr>
          <p:nvPr>
            <p:ph type="subTitle" idx="1"/>
          </p:nvPr>
        </p:nvSpPr>
        <p:spPr>
          <a:xfrm>
            <a:off x="1524000" y="5562814"/>
            <a:ext cx="9144000" cy="875694"/>
          </a:xfrm>
        </p:spPr>
        <p:txBody>
          <a:bodyPr>
            <a:noAutofit/>
          </a:bodyPr>
          <a:lstStyle/>
          <a:p>
            <a:pPr>
              <a:lnSpc>
                <a:spcPct val="100000"/>
              </a:lnSpc>
            </a:pPr>
            <a:r>
              <a:rPr lang="pt-BR" sz="2000" i="1" dirty="0"/>
              <a:t>Prof. Elyr Teixeira, </a:t>
            </a:r>
            <a:r>
              <a:rPr lang="pt-BR" sz="2000" i="1" dirty="0" err="1"/>
              <a:t>D.Sc</a:t>
            </a:r>
            <a:r>
              <a:rPr lang="pt-BR" sz="2000" i="1" dirty="0"/>
              <a:t>.</a:t>
            </a:r>
          </a:p>
          <a:p>
            <a:pPr>
              <a:lnSpc>
                <a:spcPct val="100000"/>
              </a:lnSpc>
            </a:pPr>
            <a:r>
              <a:rPr lang="pt-BR" sz="2000" dirty="0"/>
              <a:t>2018</a:t>
            </a:r>
          </a:p>
        </p:txBody>
      </p:sp>
      <p:sp>
        <p:nvSpPr>
          <p:cNvPr id="4" name="Retângulo 3"/>
          <p:cNvSpPr/>
          <p:nvPr/>
        </p:nvSpPr>
        <p:spPr>
          <a:xfrm>
            <a:off x="5198533" y="6438508"/>
            <a:ext cx="1778000" cy="2501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Imagem" descr="Imagem">
            <a:extLst>
              <a:ext uri="{FF2B5EF4-FFF2-40B4-BE49-F238E27FC236}">
                <a16:creationId xmlns:a16="http://schemas.microsoft.com/office/drawing/2014/main" id="{2F330037-3211-40E1-A39A-B1AF9C2A5D6D}"/>
              </a:ext>
            </a:extLst>
          </p:cNvPr>
          <p:cNvPicPr>
            <a:picLocks noChangeAspect="1"/>
          </p:cNvPicPr>
          <p:nvPr/>
        </p:nvPicPr>
        <p:blipFill>
          <a:blip r:embed="rId3">
            <a:extLst/>
          </a:blip>
          <a:stretch>
            <a:fillRect/>
          </a:stretch>
        </p:blipFill>
        <p:spPr>
          <a:xfrm>
            <a:off x="190662" y="119213"/>
            <a:ext cx="3999142" cy="752172"/>
          </a:xfrm>
          <a:prstGeom prst="rect">
            <a:avLst/>
          </a:prstGeom>
          <a:ln w="12700">
            <a:miter lim="400000"/>
          </a:ln>
        </p:spPr>
      </p:pic>
    </p:spTree>
    <p:extLst>
      <p:ext uri="{BB962C8B-B14F-4D97-AF65-F5344CB8AC3E}">
        <p14:creationId xmlns:p14="http://schemas.microsoft.com/office/powerpoint/2010/main" val="2374994283"/>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D7011448-F7EC-4B92-BB60-B8018FE4A8A5}"/>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6348842" y="1251342"/>
            <a:ext cx="6015436" cy="49256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16B8BD88-0829-483C-A032-60DBC0B500D2}"/>
                  </a:ext>
                </a:extLst>
              </p:cNvPr>
              <p:cNvSpPr>
                <a:spLocks noGrp="1"/>
              </p:cNvSpPr>
              <p:nvPr>
                <p:ph type="title"/>
              </p:nvPr>
            </p:nvSpPr>
            <p:spPr/>
            <p:txBody>
              <a:bodyPr/>
              <a:lstStyle/>
              <a:p>
                <a:pPr/>
                <a14:m>
                  <m:oMathPara xmlns:m="http://schemas.openxmlformats.org/officeDocument/2006/math">
                    <m:oMathParaPr>
                      <m:jc m:val="left"/>
                    </m:oMathParaPr>
                    <m:oMath xmlns:m="http://schemas.openxmlformats.org/officeDocument/2006/math">
                      <m:sSub>
                        <m:sSubPr>
                          <m:ctrlPr>
                            <a:rPr lang="pt-BR" i="1" smtClean="0">
                              <a:latin typeface="Cambria Math" panose="02040503050406030204" pitchFamily="18" charset="0"/>
                            </a:rPr>
                          </m:ctrlPr>
                        </m:sSubPr>
                        <m:e>
                          <m:r>
                            <a:rPr lang="pt-BR" b="1" i="1" smtClean="0">
                              <a:latin typeface="Cambria Math" panose="02040503050406030204" pitchFamily="18" charset="0"/>
                            </a:rPr>
                            <m:t>𝑽</m:t>
                          </m:r>
                        </m:e>
                        <m:sub>
                          <m:r>
                            <a:rPr lang="pt-BR" b="1" i="1" smtClean="0">
                              <a:latin typeface="Cambria Math" panose="02040503050406030204" pitchFamily="18" charset="0"/>
                            </a:rPr>
                            <m:t>𝑮𝑺𝑸</m:t>
                          </m:r>
                        </m:sub>
                      </m:sSub>
                      <m:r>
                        <a:rPr lang="pt-BR" b="1" i="1" smtClean="0">
                          <a:latin typeface="Cambria Math" panose="02040503050406030204" pitchFamily="18" charset="0"/>
                        </a:rPr>
                        <m:t>=</m:t>
                      </m:r>
                      <m:r>
                        <a:rPr lang="pt-BR" b="1" i="1" smtClean="0">
                          <a:latin typeface="Cambria Math" panose="02040503050406030204" pitchFamily="18" charset="0"/>
                        </a:rPr>
                        <m:t>𝟎</m:t>
                      </m:r>
                      <m:r>
                        <a:rPr lang="pt-BR" b="1" i="1" smtClean="0">
                          <a:latin typeface="Cambria Math" panose="02040503050406030204" pitchFamily="18" charset="0"/>
                        </a:rPr>
                        <m:t> </m:t>
                      </m:r>
                      <m:r>
                        <a:rPr lang="pt-BR" b="1" i="1" smtClean="0">
                          <a:latin typeface="Cambria Math" panose="02040503050406030204" pitchFamily="18" charset="0"/>
                        </a:rPr>
                        <m:t>𝑽</m:t>
                      </m:r>
                    </m:oMath>
                  </m:oMathPara>
                </a14:m>
                <a:endParaRPr lang="pt-BR" dirty="0"/>
              </a:p>
            </p:txBody>
          </p:sp>
        </mc:Choice>
        <mc:Fallback xmlns="">
          <p:sp>
            <p:nvSpPr>
              <p:cNvPr id="2" name="Title 1">
                <a:extLst>
                  <a:ext uri="{FF2B5EF4-FFF2-40B4-BE49-F238E27FC236}">
                    <a16:creationId xmlns:a16="http://schemas.microsoft.com/office/drawing/2014/main" id="{16B8BD88-0829-483C-A032-60DBC0B500D2}"/>
                  </a:ext>
                </a:extLst>
              </p:cNvPr>
              <p:cNvSpPr>
                <a:spLocks noGrp="1" noRot="1" noChangeAspect="1" noMove="1" noResize="1" noEditPoints="1" noAdjustHandles="1" noChangeArrowheads="1" noChangeShapeType="1" noTextEdit="1"/>
              </p:cNvSpPr>
              <p:nvPr>
                <p:ph type="title"/>
              </p:nvPr>
            </p:nvSpPr>
            <p:spPr>
              <a:blipFill>
                <a:blip r:embed="rId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3AAA566-8C67-4876-BD82-AEC6662884B7}"/>
                  </a:ext>
                </a:extLst>
              </p:cNvPr>
              <p:cNvSpPr>
                <a:spLocks noGrp="1"/>
              </p:cNvSpPr>
              <p:nvPr>
                <p:ph sz="half" idx="1"/>
              </p:nvPr>
            </p:nvSpPr>
            <p:spPr>
              <a:xfrm>
                <a:off x="838200" y="1825625"/>
                <a:ext cx="7053470" cy="4351338"/>
              </a:xfrm>
            </p:spPr>
            <p:txBody>
              <a:bodyPr/>
              <a:lstStyle/>
              <a:p>
                <a:r>
                  <a:rPr lang="pt-BR" dirty="0"/>
                  <a:t>Um circuito de valor prático recorrente por causa de sua simplicidade é apresentado ao lado.</a:t>
                </a:r>
              </a:p>
              <a:p>
                <a:r>
                  <a:rPr lang="pt-BR" dirty="0"/>
                  <a:t>Aplicando lei das tensões, teríamos:</a:t>
                </a:r>
              </a:p>
              <a:p>
                <a:pPr marL="0" indent="0">
                  <a:buNone/>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𝑉</m:t>
                          </m:r>
                        </m:e>
                        <m:sub>
                          <m:r>
                            <a:rPr lang="pt-BR" i="1">
                              <a:latin typeface="Cambria Math" panose="02040503050406030204" pitchFamily="18" charset="0"/>
                            </a:rPr>
                            <m:t>𝐷</m:t>
                          </m:r>
                          <m:r>
                            <a:rPr lang="pt-BR" b="0" i="1" smtClean="0">
                              <a:latin typeface="Cambria Math" panose="02040503050406030204" pitchFamily="18" charset="0"/>
                            </a:rPr>
                            <m:t>𝐷</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𝐼</m:t>
                          </m:r>
                        </m:e>
                        <m:sub>
                          <m:r>
                            <a:rPr lang="pt-BR" i="1">
                              <a:latin typeface="Cambria Math" panose="02040503050406030204" pitchFamily="18" charset="0"/>
                            </a:rPr>
                            <m:t>𝐷</m:t>
                          </m:r>
                        </m:sub>
                      </m:sSub>
                      <m:sSub>
                        <m:sSubPr>
                          <m:ctrlPr>
                            <a:rPr lang="pt-BR" i="1">
                              <a:latin typeface="Cambria Math" panose="02040503050406030204" pitchFamily="18" charset="0"/>
                            </a:rPr>
                          </m:ctrlPr>
                        </m:sSubPr>
                        <m:e>
                          <m:r>
                            <a:rPr lang="pt-BR" i="1">
                              <a:latin typeface="Cambria Math" panose="02040503050406030204" pitchFamily="18" charset="0"/>
                            </a:rPr>
                            <m:t>𝑅</m:t>
                          </m:r>
                        </m:e>
                        <m:sub>
                          <m:r>
                            <a:rPr lang="pt-BR" i="1">
                              <a:latin typeface="Cambria Math" panose="02040503050406030204" pitchFamily="18" charset="0"/>
                            </a:rPr>
                            <m:t>𝐷</m:t>
                          </m:r>
                        </m:sub>
                      </m:sSub>
                      <m:r>
                        <a:rPr lang="pt-BR" b="0" i="1" smtClean="0">
                          <a:latin typeface="Cambria Math" panose="02040503050406030204" pitchFamily="18" charset="0"/>
                        </a:rPr>
                        <m:t>−</m:t>
                      </m:r>
                      <m:sSub>
                        <m:sSubPr>
                          <m:ctrlPr>
                            <a:rPr lang="pt-BR" i="1" smtClean="0">
                              <a:latin typeface="Cambria Math" panose="02040503050406030204" pitchFamily="18" charset="0"/>
                            </a:rPr>
                          </m:ctrlPr>
                        </m:sSubPr>
                        <m:e>
                          <m:r>
                            <a:rPr lang="pt-BR" i="1">
                              <a:latin typeface="Cambria Math" panose="02040503050406030204" pitchFamily="18" charset="0"/>
                            </a:rPr>
                            <m:t>𝑉</m:t>
                          </m:r>
                        </m:e>
                        <m:sub>
                          <m:r>
                            <a:rPr lang="pt-BR" i="1">
                              <a:latin typeface="Cambria Math" panose="02040503050406030204" pitchFamily="18" charset="0"/>
                            </a:rPr>
                            <m:t>𝐷</m:t>
                          </m:r>
                          <m:r>
                            <a:rPr lang="pt-BR" b="0" i="1" smtClean="0">
                              <a:latin typeface="Cambria Math" panose="02040503050406030204" pitchFamily="18" charset="0"/>
                            </a:rPr>
                            <m:t>𝑆</m:t>
                          </m:r>
                        </m:sub>
                      </m:sSub>
                      <m:r>
                        <a:rPr lang="pt-BR" b="0" i="1" smtClean="0">
                          <a:latin typeface="Cambria Math" panose="02040503050406030204" pitchFamily="18" charset="0"/>
                        </a:rPr>
                        <m:t>=0</m:t>
                      </m:r>
                    </m:oMath>
                  </m:oMathPara>
                </a14:m>
                <a:endParaRPr lang="pt-BR" dirty="0"/>
              </a:p>
              <a:p>
                <a:pPr marL="0" indent="0">
                  <a:buNone/>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𝑉</m:t>
                          </m:r>
                        </m:e>
                        <m:sub>
                          <m:r>
                            <a:rPr lang="pt-BR" i="1">
                              <a:latin typeface="Cambria Math" panose="02040503050406030204" pitchFamily="18" charset="0"/>
                            </a:rPr>
                            <m:t>𝐷</m:t>
                          </m:r>
                          <m:r>
                            <a:rPr lang="pt-BR" b="0" i="1" smtClean="0">
                              <a:latin typeface="Cambria Math" panose="02040503050406030204" pitchFamily="18" charset="0"/>
                            </a:rPr>
                            <m:t>𝑆</m:t>
                          </m:r>
                        </m:sub>
                      </m:sSub>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𝑉</m:t>
                          </m:r>
                        </m:e>
                        <m:sub>
                          <m:r>
                            <a:rPr lang="pt-BR" i="1">
                              <a:latin typeface="Cambria Math" panose="02040503050406030204" pitchFamily="18" charset="0"/>
                            </a:rPr>
                            <m:t>𝐷</m:t>
                          </m:r>
                          <m:r>
                            <a:rPr lang="pt-BR" b="0" i="1" smtClean="0">
                              <a:latin typeface="Cambria Math" panose="02040503050406030204" pitchFamily="18" charset="0"/>
                            </a:rPr>
                            <m:t>𝐷</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𝐼</m:t>
                          </m:r>
                        </m:e>
                        <m:sub>
                          <m:r>
                            <a:rPr lang="pt-BR" i="1">
                              <a:latin typeface="Cambria Math" panose="02040503050406030204" pitchFamily="18" charset="0"/>
                            </a:rPr>
                            <m:t>𝐷</m:t>
                          </m:r>
                        </m:sub>
                      </m:sSub>
                      <m:sSub>
                        <m:sSubPr>
                          <m:ctrlPr>
                            <a:rPr lang="pt-BR" i="1">
                              <a:latin typeface="Cambria Math" panose="02040503050406030204" pitchFamily="18" charset="0"/>
                            </a:rPr>
                          </m:ctrlPr>
                        </m:sSubPr>
                        <m:e>
                          <m:r>
                            <a:rPr lang="pt-BR" i="1">
                              <a:latin typeface="Cambria Math" panose="02040503050406030204" pitchFamily="18" charset="0"/>
                            </a:rPr>
                            <m:t>𝑅</m:t>
                          </m:r>
                        </m:e>
                        <m:sub>
                          <m:r>
                            <a:rPr lang="pt-BR" i="1">
                              <a:latin typeface="Cambria Math" panose="02040503050406030204" pitchFamily="18" charset="0"/>
                            </a:rPr>
                            <m:t>𝐷</m:t>
                          </m:r>
                        </m:sub>
                      </m:sSub>
                    </m:oMath>
                  </m:oMathPara>
                </a14:m>
                <a:endParaRPr lang="pt-BR" dirty="0"/>
              </a:p>
              <a:p>
                <a:pPr marL="0" indent="0">
                  <a:buNone/>
                </a:pPr>
                <a:endParaRPr lang="pt-BR" dirty="0"/>
              </a:p>
              <a:p>
                <a:pPr marL="0" indent="0">
                  <a:buNone/>
                </a:pPr>
                <a:r>
                  <a:rPr lang="pt-BR" dirty="0"/>
                  <a:t>Com </a:t>
                </a:r>
                <a14:m>
                  <m:oMath xmlns:m="http://schemas.openxmlformats.org/officeDocument/2006/math">
                    <m:sSub>
                      <m:sSubPr>
                        <m:ctrlPr>
                          <a:rPr lang="pt-BR" i="1">
                            <a:latin typeface="Cambria Math" panose="02040503050406030204" pitchFamily="18" charset="0"/>
                          </a:rPr>
                        </m:ctrlPr>
                      </m:sSubPr>
                      <m:e>
                        <m:r>
                          <a:rPr lang="pt-BR" b="0" i="1" smtClean="0">
                            <a:latin typeface="Cambria Math" panose="02040503050406030204" pitchFamily="18" charset="0"/>
                          </a:rPr>
                          <m:t>𝑉</m:t>
                        </m:r>
                      </m:e>
                      <m:sub>
                        <m:r>
                          <a:rPr lang="pt-BR" i="1">
                            <a:latin typeface="Cambria Math" panose="02040503050406030204" pitchFamily="18" charset="0"/>
                          </a:rPr>
                          <m:t>𝐷</m:t>
                        </m:r>
                      </m:sub>
                    </m:sSub>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b="0" i="1" smtClean="0">
                            <a:latin typeface="Cambria Math" panose="02040503050406030204" pitchFamily="18" charset="0"/>
                          </a:rPr>
                          <m:t>𝑉</m:t>
                        </m:r>
                      </m:e>
                      <m:sub>
                        <m:r>
                          <a:rPr lang="pt-BR" i="1">
                            <a:latin typeface="Cambria Math" panose="02040503050406030204" pitchFamily="18" charset="0"/>
                          </a:rPr>
                          <m:t>𝐷</m:t>
                        </m:r>
                        <m:r>
                          <a:rPr lang="pt-BR" b="0" i="1" smtClean="0">
                            <a:latin typeface="Cambria Math" panose="02040503050406030204" pitchFamily="18" charset="0"/>
                          </a:rPr>
                          <m:t>𝑆</m:t>
                        </m:r>
                      </m:sub>
                    </m:sSub>
                  </m:oMath>
                </a14:m>
                <a:r>
                  <a:rPr lang="pt-BR" dirty="0"/>
                  <a:t> 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𝑉</m:t>
                        </m:r>
                      </m:e>
                      <m:sub>
                        <m:r>
                          <a:rPr lang="pt-BR" i="1">
                            <a:latin typeface="Cambria Math" panose="02040503050406030204" pitchFamily="18" charset="0"/>
                          </a:rPr>
                          <m:t>𝑆</m:t>
                        </m:r>
                      </m:sub>
                    </m:sSub>
                    <m:r>
                      <a:rPr lang="pt-BR" b="0" i="1" smtClean="0">
                        <a:latin typeface="Cambria Math" panose="02040503050406030204" pitchFamily="18" charset="0"/>
                      </a:rPr>
                      <m:t>=0</m:t>
                    </m:r>
                    <m:r>
                      <a:rPr lang="pt-BR" b="0" i="1" smtClean="0">
                        <a:latin typeface="Cambria Math" panose="02040503050406030204" pitchFamily="18" charset="0"/>
                      </a:rPr>
                      <m:t>𝑉</m:t>
                    </m:r>
                  </m:oMath>
                </a14:m>
                <a:endParaRPr lang="pt-BR" dirty="0"/>
              </a:p>
              <a:p>
                <a:pPr marL="0" indent="0">
                  <a:buNone/>
                </a:pPr>
                <a:endParaRPr lang="pt-BR" dirty="0"/>
              </a:p>
            </p:txBody>
          </p:sp>
        </mc:Choice>
        <mc:Fallback xmlns="">
          <p:sp>
            <p:nvSpPr>
              <p:cNvPr id="3" name="Content Placeholder 2">
                <a:extLst>
                  <a:ext uri="{FF2B5EF4-FFF2-40B4-BE49-F238E27FC236}">
                    <a16:creationId xmlns:a16="http://schemas.microsoft.com/office/drawing/2014/main" id="{33AAA566-8C67-4876-BD82-AEC6662884B7}"/>
                  </a:ext>
                </a:extLst>
              </p:cNvPr>
              <p:cNvSpPr>
                <a:spLocks noGrp="1" noRot="1" noChangeAspect="1" noMove="1" noResize="1" noEditPoints="1" noAdjustHandles="1" noChangeArrowheads="1" noChangeShapeType="1" noTextEdit="1"/>
              </p:cNvSpPr>
              <p:nvPr>
                <p:ph sz="half" idx="1"/>
              </p:nvPr>
            </p:nvSpPr>
            <p:spPr>
              <a:xfrm>
                <a:off x="838200" y="1825625"/>
                <a:ext cx="7053470" cy="4351338"/>
              </a:xfrm>
              <a:blipFill>
                <a:blip r:embed="rId4"/>
                <a:stretch>
                  <a:fillRect l="-1556" t="-2101" r="-2074"/>
                </a:stretch>
              </a:blipFill>
            </p:spPr>
            <p:txBody>
              <a:bodyPr/>
              <a:lstStyle/>
              <a:p>
                <a:r>
                  <a:rPr lang="pt-BR">
                    <a:noFill/>
                  </a:rPr>
                  <a:t> </a:t>
                </a:r>
              </a:p>
            </p:txBody>
          </p:sp>
        </mc:Fallback>
      </mc:AlternateContent>
      <p:sp>
        <p:nvSpPr>
          <p:cNvPr id="4" name="Footer Placeholder 3">
            <a:extLst>
              <a:ext uri="{FF2B5EF4-FFF2-40B4-BE49-F238E27FC236}">
                <a16:creationId xmlns:a16="http://schemas.microsoft.com/office/drawing/2014/main" id="{A083C433-A303-4C6A-9961-69080049746D}"/>
              </a:ext>
            </a:extLst>
          </p:cNvPr>
          <p:cNvSpPr>
            <a:spLocks noGrp="1"/>
          </p:cNvSpPr>
          <p:nvPr>
            <p:ph type="ftr" sz="quarter" idx="11"/>
          </p:nvPr>
        </p:nvSpPr>
        <p:spPr/>
        <p:txBody>
          <a:bodyPr/>
          <a:lstStyle/>
          <a:p>
            <a:r>
              <a:rPr lang="en-US" altLang="en-US"/>
              <a:t>Prof. Elyr Teixeira</a:t>
            </a:r>
            <a:endParaRPr lang="en-US" altLang="en-US" dirty="0"/>
          </a:p>
        </p:txBody>
      </p:sp>
      <p:sp>
        <p:nvSpPr>
          <p:cNvPr id="5" name="Slide Number Placeholder 4">
            <a:extLst>
              <a:ext uri="{FF2B5EF4-FFF2-40B4-BE49-F238E27FC236}">
                <a16:creationId xmlns:a16="http://schemas.microsoft.com/office/drawing/2014/main" id="{566851B1-3587-4291-97E5-C31E663596A3}"/>
              </a:ext>
            </a:extLst>
          </p:cNvPr>
          <p:cNvSpPr>
            <a:spLocks noGrp="1"/>
          </p:cNvSpPr>
          <p:nvPr>
            <p:ph type="sldNum" sz="quarter" idx="12"/>
          </p:nvPr>
        </p:nvSpPr>
        <p:spPr/>
        <p:txBody>
          <a:bodyPr/>
          <a:lstStyle/>
          <a:p>
            <a:fld id="{D70E266F-DC34-4EBC-B26B-29CFE51B5C59}" type="slidenum">
              <a:rPr lang="en-US" altLang="en-US" smtClean="0"/>
              <a:pPr/>
              <a:t>186</a:t>
            </a:fld>
            <a:endParaRPr lang="en-US" altLang="en-US"/>
          </a:p>
        </p:txBody>
      </p:sp>
    </p:spTree>
    <p:extLst>
      <p:ext uri="{BB962C8B-B14F-4D97-AF65-F5344CB8AC3E}">
        <p14:creationId xmlns:p14="http://schemas.microsoft.com/office/powerpoint/2010/main" val="284419599"/>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a:extLst>
              <a:ext uri="{FF2B5EF4-FFF2-40B4-BE49-F238E27FC236}">
                <a16:creationId xmlns:a16="http://schemas.microsoft.com/office/drawing/2014/main" id="{ACE3CF73-80F7-4CA5-97DC-5D5DBFD5FE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15100" y="1398198"/>
            <a:ext cx="5832648" cy="49581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a14="http://schemas.microsoft.com/office/drawing/2010/main">
        <mc:Choice Requires="a14">
          <p:sp>
            <p:nvSpPr>
              <p:cNvPr id="6" name="Title 5">
                <a:extLst>
                  <a:ext uri="{FF2B5EF4-FFF2-40B4-BE49-F238E27FC236}">
                    <a16:creationId xmlns:a16="http://schemas.microsoft.com/office/drawing/2014/main" id="{8B405604-57FD-40D5-8CA1-5991BD1201F0}"/>
                  </a:ext>
                </a:extLst>
              </p:cNvPr>
              <p:cNvSpPr>
                <a:spLocks noGrp="1"/>
              </p:cNvSpPr>
              <p:nvPr>
                <p:ph type="title"/>
              </p:nvPr>
            </p:nvSpPr>
            <p:spPr/>
            <p:txBody>
              <a:bodyPr/>
              <a:lstStyle/>
              <a:p>
                <a:pPr/>
                <a14:m>
                  <m:oMathPara xmlns:m="http://schemas.openxmlformats.org/officeDocument/2006/math">
                    <m:oMathParaPr>
                      <m:jc m:val="left"/>
                    </m:oMathParaPr>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𝑽</m:t>
                          </m:r>
                        </m:e>
                        <m:sub>
                          <m:r>
                            <a:rPr lang="pt-BR" i="1">
                              <a:latin typeface="Cambria Math" panose="02040503050406030204" pitchFamily="18" charset="0"/>
                            </a:rPr>
                            <m:t>𝑮𝑺𝑸</m:t>
                          </m:r>
                        </m:sub>
                      </m:sSub>
                      <m:r>
                        <a:rPr lang="pt-BR" i="1">
                          <a:latin typeface="Cambria Math" panose="02040503050406030204" pitchFamily="18" charset="0"/>
                        </a:rPr>
                        <m:t>=</m:t>
                      </m:r>
                      <m:r>
                        <a:rPr lang="pt-BR" i="1">
                          <a:latin typeface="Cambria Math" panose="02040503050406030204" pitchFamily="18" charset="0"/>
                        </a:rPr>
                        <m:t>𝟎</m:t>
                      </m:r>
                      <m:r>
                        <a:rPr lang="pt-BR" i="1">
                          <a:latin typeface="Cambria Math" panose="02040503050406030204" pitchFamily="18" charset="0"/>
                        </a:rPr>
                        <m:t> </m:t>
                      </m:r>
                      <m:r>
                        <a:rPr lang="pt-BR" i="1">
                          <a:latin typeface="Cambria Math" panose="02040503050406030204" pitchFamily="18" charset="0"/>
                        </a:rPr>
                        <m:t>𝑽</m:t>
                      </m:r>
                    </m:oMath>
                  </m:oMathPara>
                </a14:m>
                <a:endParaRPr lang="pt-BR" dirty="0"/>
              </a:p>
            </p:txBody>
          </p:sp>
        </mc:Choice>
        <mc:Fallback xmlns="">
          <p:sp>
            <p:nvSpPr>
              <p:cNvPr id="6" name="Title 5">
                <a:extLst>
                  <a:ext uri="{FF2B5EF4-FFF2-40B4-BE49-F238E27FC236}">
                    <a16:creationId xmlns:a16="http://schemas.microsoft.com/office/drawing/2014/main" id="{8B405604-57FD-40D5-8CA1-5991BD1201F0}"/>
                  </a:ext>
                </a:extLst>
              </p:cNvPr>
              <p:cNvSpPr>
                <a:spLocks noGrp="1" noRot="1" noChangeAspect="1" noMove="1" noResize="1" noEditPoints="1" noAdjustHandles="1" noChangeArrowheads="1" noChangeShapeType="1" noTextEdit="1"/>
              </p:cNvSpPr>
              <p:nvPr>
                <p:ph type="title"/>
              </p:nvPr>
            </p:nvSpPr>
            <p:spPr>
              <a:blipFill>
                <a:blip r:embed="rId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3AAA566-8C67-4876-BD82-AEC6662884B7}"/>
                  </a:ext>
                </a:extLst>
              </p:cNvPr>
              <p:cNvSpPr>
                <a:spLocks noGrp="1"/>
              </p:cNvSpPr>
              <p:nvPr>
                <p:ph sz="half" idx="1"/>
              </p:nvPr>
            </p:nvSpPr>
            <p:spPr>
              <a:xfrm>
                <a:off x="838199" y="1825625"/>
                <a:ext cx="6665843" cy="4351338"/>
              </a:xfrm>
            </p:spPr>
            <p:txBody>
              <a:bodyPr/>
              <a:lstStyle/>
              <a:p>
                <a14:m>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𝑉</m:t>
                        </m:r>
                      </m:e>
                      <m:sub>
                        <m:r>
                          <a:rPr lang="pt-BR" i="1">
                            <a:latin typeface="Cambria Math" panose="02040503050406030204" pitchFamily="18" charset="0"/>
                          </a:rPr>
                          <m:t>𝐺𝑆</m:t>
                        </m:r>
                      </m:sub>
                    </m:sSub>
                    <m:r>
                      <a:rPr lang="pt-BR" i="1">
                        <a:latin typeface="Cambria Math" panose="02040503050406030204" pitchFamily="18" charset="0"/>
                      </a:rPr>
                      <m:t>=0 </m:t>
                    </m:r>
                    <m:r>
                      <a:rPr lang="pt-BR" i="1">
                        <a:latin typeface="Cambria Math" panose="02040503050406030204" pitchFamily="18" charset="0"/>
                      </a:rPr>
                      <m:t>𝑉</m:t>
                    </m:r>
                  </m:oMath>
                </a14:m>
                <a:endParaRPr lang="pt-BR" dirty="0"/>
              </a:p>
              <a:p>
                <a:pPr marL="0" indent="0">
                  <a:buNone/>
                </a:pPr>
                <a:endParaRPr lang="pt-BR" dirty="0"/>
              </a:p>
              <a:p>
                <a:r>
                  <a:rPr lang="pt-BR" dirty="0"/>
                  <a:t>Isso resulta em uma reta de carga vertical em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𝑉</m:t>
                        </m:r>
                      </m:e>
                      <m:sub>
                        <m:r>
                          <a:rPr lang="pt-BR" i="1">
                            <a:latin typeface="Cambria Math" panose="02040503050406030204" pitchFamily="18" charset="0"/>
                          </a:rPr>
                          <m:t>𝐺𝑆𝑄</m:t>
                        </m:r>
                      </m:sub>
                    </m:sSub>
                    <m:r>
                      <a:rPr lang="pt-BR" i="1">
                        <a:latin typeface="Cambria Math" panose="02040503050406030204" pitchFamily="18" charset="0"/>
                      </a:rPr>
                      <m:t>=0 </m:t>
                    </m:r>
                    <m:r>
                      <a:rPr lang="pt-BR" i="1">
                        <a:latin typeface="Cambria Math" panose="02040503050406030204" pitchFamily="18" charset="0"/>
                      </a:rPr>
                      <m:t>𝑉</m:t>
                    </m:r>
                  </m:oMath>
                </a14:m>
                <a:r>
                  <a:rPr lang="pt-BR" dirty="0"/>
                  <a:t>, conforme figura ao lado.</a:t>
                </a:r>
              </a:p>
              <a:p>
                <a:pPr marL="0" indent="0">
                  <a:buNone/>
                </a:pPr>
                <a:endParaRPr lang="pt-BR" dirty="0"/>
              </a:p>
              <a:p>
                <a:endParaRPr lang="pt-BR" dirty="0"/>
              </a:p>
            </p:txBody>
          </p:sp>
        </mc:Choice>
        <mc:Fallback xmlns="">
          <p:sp>
            <p:nvSpPr>
              <p:cNvPr id="3" name="Content Placeholder 2">
                <a:extLst>
                  <a:ext uri="{FF2B5EF4-FFF2-40B4-BE49-F238E27FC236}">
                    <a16:creationId xmlns:a16="http://schemas.microsoft.com/office/drawing/2014/main" id="{33AAA566-8C67-4876-BD82-AEC6662884B7}"/>
                  </a:ext>
                </a:extLst>
              </p:cNvPr>
              <p:cNvSpPr>
                <a:spLocks noGrp="1" noRot="1" noChangeAspect="1" noMove="1" noResize="1" noEditPoints="1" noAdjustHandles="1" noChangeArrowheads="1" noChangeShapeType="1" noTextEdit="1"/>
              </p:cNvSpPr>
              <p:nvPr>
                <p:ph sz="half" idx="1"/>
              </p:nvPr>
            </p:nvSpPr>
            <p:spPr>
              <a:xfrm>
                <a:off x="838199" y="1825625"/>
                <a:ext cx="6665843" cy="4351338"/>
              </a:xfrm>
              <a:blipFill>
                <a:blip r:embed="rId4"/>
                <a:stretch>
                  <a:fillRect l="-1371" r="-183"/>
                </a:stretch>
              </a:blipFill>
            </p:spPr>
            <p:txBody>
              <a:bodyPr/>
              <a:lstStyle/>
              <a:p>
                <a:r>
                  <a:rPr lang="pt-BR">
                    <a:noFill/>
                  </a:rPr>
                  <a:t> </a:t>
                </a:r>
              </a:p>
            </p:txBody>
          </p:sp>
        </mc:Fallback>
      </mc:AlternateContent>
      <p:sp>
        <p:nvSpPr>
          <p:cNvPr id="4" name="Footer Placeholder 3">
            <a:extLst>
              <a:ext uri="{FF2B5EF4-FFF2-40B4-BE49-F238E27FC236}">
                <a16:creationId xmlns:a16="http://schemas.microsoft.com/office/drawing/2014/main" id="{A083C433-A303-4C6A-9961-69080049746D}"/>
              </a:ext>
            </a:extLst>
          </p:cNvPr>
          <p:cNvSpPr>
            <a:spLocks noGrp="1"/>
          </p:cNvSpPr>
          <p:nvPr>
            <p:ph type="ftr" sz="quarter" idx="11"/>
          </p:nvPr>
        </p:nvSpPr>
        <p:spPr/>
        <p:txBody>
          <a:bodyPr/>
          <a:lstStyle/>
          <a:p>
            <a:r>
              <a:rPr lang="en-US" altLang="en-US"/>
              <a:t>Prof. Elyr Teixeira</a:t>
            </a:r>
            <a:endParaRPr lang="en-US" altLang="en-US" dirty="0"/>
          </a:p>
        </p:txBody>
      </p:sp>
      <p:sp>
        <p:nvSpPr>
          <p:cNvPr id="5" name="Slide Number Placeholder 4">
            <a:extLst>
              <a:ext uri="{FF2B5EF4-FFF2-40B4-BE49-F238E27FC236}">
                <a16:creationId xmlns:a16="http://schemas.microsoft.com/office/drawing/2014/main" id="{566851B1-3587-4291-97E5-C31E663596A3}"/>
              </a:ext>
            </a:extLst>
          </p:cNvPr>
          <p:cNvSpPr>
            <a:spLocks noGrp="1"/>
          </p:cNvSpPr>
          <p:nvPr>
            <p:ph type="sldNum" sz="quarter" idx="12"/>
          </p:nvPr>
        </p:nvSpPr>
        <p:spPr/>
        <p:txBody>
          <a:bodyPr/>
          <a:lstStyle/>
          <a:p>
            <a:fld id="{D70E266F-DC34-4EBC-B26B-29CFE51B5C59}" type="slidenum">
              <a:rPr lang="en-US" altLang="en-US" smtClean="0"/>
              <a:pPr/>
              <a:t>187</a:t>
            </a:fld>
            <a:endParaRPr lang="en-US" altLang="en-US"/>
          </a:p>
        </p:txBody>
      </p:sp>
    </p:spTree>
    <p:extLst>
      <p:ext uri="{BB962C8B-B14F-4D97-AF65-F5344CB8AC3E}">
        <p14:creationId xmlns:p14="http://schemas.microsoft.com/office/powerpoint/2010/main" val="3118344866"/>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a:extLst>
              <a:ext uri="{FF2B5EF4-FFF2-40B4-BE49-F238E27FC236}">
                <a16:creationId xmlns:a16="http://schemas.microsoft.com/office/drawing/2014/main" id="{ACE3CF73-80F7-4CA5-97DC-5D5DBFD5FE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15100" y="1398198"/>
            <a:ext cx="5832648" cy="49581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a14="http://schemas.microsoft.com/office/drawing/2010/main">
        <mc:Choice Requires="a14">
          <p:sp>
            <p:nvSpPr>
              <p:cNvPr id="6" name="Title 5">
                <a:extLst>
                  <a:ext uri="{FF2B5EF4-FFF2-40B4-BE49-F238E27FC236}">
                    <a16:creationId xmlns:a16="http://schemas.microsoft.com/office/drawing/2014/main" id="{8B405604-57FD-40D5-8CA1-5991BD1201F0}"/>
                  </a:ext>
                </a:extLst>
              </p:cNvPr>
              <p:cNvSpPr>
                <a:spLocks noGrp="1"/>
              </p:cNvSpPr>
              <p:nvPr>
                <p:ph type="title"/>
              </p:nvPr>
            </p:nvSpPr>
            <p:spPr/>
            <p:txBody>
              <a:bodyPr/>
              <a:lstStyle/>
              <a:p>
                <a:pPr/>
                <a14:m>
                  <m:oMathPara xmlns:m="http://schemas.openxmlformats.org/officeDocument/2006/math">
                    <m:oMathParaPr>
                      <m:jc m:val="left"/>
                    </m:oMathParaPr>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𝑽</m:t>
                          </m:r>
                        </m:e>
                        <m:sub>
                          <m:r>
                            <a:rPr lang="pt-BR" i="1">
                              <a:latin typeface="Cambria Math" panose="02040503050406030204" pitchFamily="18" charset="0"/>
                            </a:rPr>
                            <m:t>𝑮𝑺𝑸</m:t>
                          </m:r>
                        </m:sub>
                      </m:sSub>
                      <m:r>
                        <a:rPr lang="pt-BR" i="1">
                          <a:latin typeface="Cambria Math" panose="02040503050406030204" pitchFamily="18" charset="0"/>
                        </a:rPr>
                        <m:t>=</m:t>
                      </m:r>
                      <m:r>
                        <a:rPr lang="pt-BR" i="1">
                          <a:latin typeface="Cambria Math" panose="02040503050406030204" pitchFamily="18" charset="0"/>
                        </a:rPr>
                        <m:t>𝟎</m:t>
                      </m:r>
                      <m:r>
                        <a:rPr lang="pt-BR" i="1">
                          <a:latin typeface="Cambria Math" panose="02040503050406030204" pitchFamily="18" charset="0"/>
                        </a:rPr>
                        <m:t> </m:t>
                      </m:r>
                      <m:r>
                        <a:rPr lang="pt-BR" i="1">
                          <a:latin typeface="Cambria Math" panose="02040503050406030204" pitchFamily="18" charset="0"/>
                        </a:rPr>
                        <m:t>𝑽</m:t>
                      </m:r>
                    </m:oMath>
                  </m:oMathPara>
                </a14:m>
                <a:endParaRPr lang="pt-BR" dirty="0"/>
              </a:p>
            </p:txBody>
          </p:sp>
        </mc:Choice>
        <mc:Fallback xmlns="">
          <p:sp>
            <p:nvSpPr>
              <p:cNvPr id="6" name="Title 5">
                <a:extLst>
                  <a:ext uri="{FF2B5EF4-FFF2-40B4-BE49-F238E27FC236}">
                    <a16:creationId xmlns:a16="http://schemas.microsoft.com/office/drawing/2014/main" id="{8B405604-57FD-40D5-8CA1-5991BD1201F0}"/>
                  </a:ext>
                </a:extLst>
              </p:cNvPr>
              <p:cNvSpPr>
                <a:spLocks noGrp="1" noRot="1" noChangeAspect="1" noMove="1" noResize="1" noEditPoints="1" noAdjustHandles="1" noChangeArrowheads="1" noChangeShapeType="1" noTextEdit="1"/>
              </p:cNvSpPr>
              <p:nvPr>
                <p:ph type="title"/>
              </p:nvPr>
            </p:nvSpPr>
            <p:spPr>
              <a:blipFill>
                <a:blip r:embed="rId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3AAA566-8C67-4876-BD82-AEC6662884B7}"/>
                  </a:ext>
                </a:extLst>
              </p:cNvPr>
              <p:cNvSpPr>
                <a:spLocks noGrp="1"/>
              </p:cNvSpPr>
              <p:nvPr>
                <p:ph sz="half" idx="1"/>
              </p:nvPr>
            </p:nvSpPr>
            <p:spPr>
              <a:xfrm>
                <a:off x="838199" y="1825625"/>
                <a:ext cx="6665843" cy="4351338"/>
              </a:xfrm>
            </p:spPr>
            <p:txBody>
              <a:bodyPr/>
              <a:lstStyle/>
              <a:p>
                <a14:m>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𝑉</m:t>
                        </m:r>
                      </m:e>
                      <m:sub>
                        <m:r>
                          <a:rPr lang="pt-BR" i="1">
                            <a:latin typeface="Cambria Math" panose="02040503050406030204" pitchFamily="18" charset="0"/>
                          </a:rPr>
                          <m:t>𝐺𝑆</m:t>
                        </m:r>
                      </m:sub>
                    </m:sSub>
                    <m:r>
                      <a:rPr lang="pt-BR" i="1">
                        <a:latin typeface="Cambria Math" panose="02040503050406030204" pitchFamily="18" charset="0"/>
                      </a:rPr>
                      <m:t>=0 </m:t>
                    </m:r>
                    <m:r>
                      <a:rPr lang="pt-BR" i="1">
                        <a:latin typeface="Cambria Math" panose="02040503050406030204" pitchFamily="18" charset="0"/>
                      </a:rPr>
                      <m:t>𝑉</m:t>
                    </m:r>
                  </m:oMath>
                </a14:m>
                <a:endParaRPr lang="pt-BR" dirty="0"/>
              </a:p>
              <a:p>
                <a:pPr marL="0" indent="0">
                  <a:buNone/>
                </a:pPr>
                <a:endParaRPr lang="pt-BR" dirty="0"/>
              </a:p>
              <a:p>
                <a:r>
                  <a:rPr lang="pt-BR" dirty="0"/>
                  <a:t>Isso resulta em uma reta de carga vertical em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𝑉</m:t>
                        </m:r>
                      </m:e>
                      <m:sub>
                        <m:r>
                          <a:rPr lang="pt-BR" i="1">
                            <a:latin typeface="Cambria Math" panose="02040503050406030204" pitchFamily="18" charset="0"/>
                          </a:rPr>
                          <m:t>𝐺𝑆𝑄</m:t>
                        </m:r>
                      </m:sub>
                    </m:sSub>
                    <m:r>
                      <a:rPr lang="pt-BR" i="1">
                        <a:latin typeface="Cambria Math" panose="02040503050406030204" pitchFamily="18" charset="0"/>
                      </a:rPr>
                      <m:t>=0 </m:t>
                    </m:r>
                    <m:r>
                      <a:rPr lang="pt-BR" i="1">
                        <a:latin typeface="Cambria Math" panose="02040503050406030204" pitchFamily="18" charset="0"/>
                      </a:rPr>
                      <m:t>𝑉</m:t>
                    </m:r>
                  </m:oMath>
                </a14:m>
                <a:r>
                  <a:rPr lang="pt-BR" dirty="0"/>
                  <a:t>, conforme figura ao lado.</a:t>
                </a:r>
              </a:p>
              <a:p>
                <a:pPr marL="0" indent="0">
                  <a:buNone/>
                </a:pPr>
                <a:endParaRPr lang="pt-BR" dirty="0"/>
              </a:p>
              <a:p>
                <a:r>
                  <a:rPr lang="pt-BR" dirty="0"/>
                  <a:t>Uma vez que a curva de transferência de um JFET cruzará o eixo </a:t>
                </a:r>
                <a:r>
                  <a:rPr lang="pt-BR" dirty="0">
                    <a:solidFill>
                      <a:schemeClr val="tx1"/>
                    </a:solidFill>
                  </a:rPr>
                  <a:t>vertical em </a:t>
                </a:r>
                <a14:m>
                  <m:oMath xmlns:m="http://schemas.openxmlformats.org/officeDocument/2006/math">
                    <m:sSub>
                      <m:sSubPr>
                        <m:ctrlPr>
                          <a:rPr lang="pt-BR" i="1">
                            <a:solidFill>
                              <a:schemeClr val="tx1"/>
                            </a:solidFill>
                            <a:latin typeface="Cambria Math" panose="02040503050406030204" pitchFamily="18" charset="0"/>
                          </a:rPr>
                        </m:ctrlPr>
                      </m:sSubPr>
                      <m:e>
                        <m:r>
                          <a:rPr lang="pt-BR" i="1">
                            <a:solidFill>
                              <a:schemeClr val="tx1"/>
                            </a:solidFill>
                            <a:latin typeface="Cambria Math" panose="02040503050406030204" pitchFamily="18" charset="0"/>
                          </a:rPr>
                          <m:t>𝐼</m:t>
                        </m:r>
                      </m:e>
                      <m:sub>
                        <m:r>
                          <a:rPr lang="pt-BR" i="1">
                            <a:solidFill>
                              <a:schemeClr val="tx1"/>
                            </a:solidFill>
                            <a:latin typeface="Cambria Math" panose="02040503050406030204" pitchFamily="18" charset="0"/>
                          </a:rPr>
                          <m:t>𝐷𝑆𝑆</m:t>
                        </m:r>
                      </m:sub>
                    </m:sSub>
                  </m:oMath>
                </a14:m>
                <a:r>
                  <a:rPr lang="pt-BR" dirty="0">
                    <a:solidFill>
                      <a:schemeClr val="tx1"/>
                    </a:solidFill>
                  </a:rPr>
                  <a:t>, </a:t>
                </a:r>
                <a:r>
                  <a:rPr lang="pt-BR" dirty="0"/>
                  <a:t>a corrente de dreno para o circuito é fixada nesse valor.</a:t>
                </a:r>
              </a:p>
              <a:p>
                <a:pPr marL="0" indent="0">
                  <a:buNone/>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𝐼</m:t>
                          </m:r>
                        </m:e>
                        <m:sub>
                          <m:r>
                            <a:rPr lang="pt-BR" b="0" i="1" smtClean="0">
                              <a:latin typeface="Cambria Math" panose="02040503050406030204" pitchFamily="18" charset="0"/>
                            </a:rPr>
                            <m:t>𝐷𝑄</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𝐼</m:t>
                          </m:r>
                        </m:e>
                        <m:sub>
                          <m:r>
                            <a:rPr lang="pt-BR" b="0" i="1" smtClean="0">
                              <a:latin typeface="Cambria Math" panose="02040503050406030204" pitchFamily="18" charset="0"/>
                            </a:rPr>
                            <m:t>𝐷𝑆𝑆</m:t>
                          </m:r>
                        </m:sub>
                      </m:sSub>
                    </m:oMath>
                  </m:oMathPara>
                </a14:m>
                <a:endParaRPr lang="pt-BR" dirty="0"/>
              </a:p>
              <a:p>
                <a:endParaRPr lang="pt-BR" dirty="0"/>
              </a:p>
            </p:txBody>
          </p:sp>
        </mc:Choice>
        <mc:Fallback xmlns="">
          <p:sp>
            <p:nvSpPr>
              <p:cNvPr id="3" name="Content Placeholder 2">
                <a:extLst>
                  <a:ext uri="{FF2B5EF4-FFF2-40B4-BE49-F238E27FC236}">
                    <a16:creationId xmlns:a16="http://schemas.microsoft.com/office/drawing/2014/main" id="{33AAA566-8C67-4876-BD82-AEC6662884B7}"/>
                  </a:ext>
                </a:extLst>
              </p:cNvPr>
              <p:cNvSpPr>
                <a:spLocks noGrp="1" noRot="1" noChangeAspect="1" noMove="1" noResize="1" noEditPoints="1" noAdjustHandles="1" noChangeArrowheads="1" noChangeShapeType="1" noTextEdit="1"/>
              </p:cNvSpPr>
              <p:nvPr>
                <p:ph sz="half" idx="1"/>
              </p:nvPr>
            </p:nvSpPr>
            <p:spPr>
              <a:xfrm>
                <a:off x="838199" y="1825625"/>
                <a:ext cx="6665843" cy="4351338"/>
              </a:xfrm>
              <a:blipFill>
                <a:blip r:embed="rId4"/>
                <a:stretch>
                  <a:fillRect l="-1371" r="-2559"/>
                </a:stretch>
              </a:blipFill>
            </p:spPr>
            <p:txBody>
              <a:bodyPr/>
              <a:lstStyle/>
              <a:p>
                <a:r>
                  <a:rPr lang="pt-BR">
                    <a:noFill/>
                  </a:rPr>
                  <a:t> </a:t>
                </a:r>
              </a:p>
            </p:txBody>
          </p:sp>
        </mc:Fallback>
      </mc:AlternateContent>
      <p:sp>
        <p:nvSpPr>
          <p:cNvPr id="4" name="Footer Placeholder 3">
            <a:extLst>
              <a:ext uri="{FF2B5EF4-FFF2-40B4-BE49-F238E27FC236}">
                <a16:creationId xmlns:a16="http://schemas.microsoft.com/office/drawing/2014/main" id="{A083C433-A303-4C6A-9961-69080049746D}"/>
              </a:ext>
            </a:extLst>
          </p:cNvPr>
          <p:cNvSpPr>
            <a:spLocks noGrp="1"/>
          </p:cNvSpPr>
          <p:nvPr>
            <p:ph type="ftr" sz="quarter" idx="11"/>
          </p:nvPr>
        </p:nvSpPr>
        <p:spPr/>
        <p:txBody>
          <a:bodyPr/>
          <a:lstStyle/>
          <a:p>
            <a:r>
              <a:rPr lang="en-US" altLang="en-US"/>
              <a:t>Prof. Elyr Teixeira</a:t>
            </a:r>
            <a:endParaRPr lang="en-US" altLang="en-US" dirty="0"/>
          </a:p>
        </p:txBody>
      </p:sp>
      <p:sp>
        <p:nvSpPr>
          <p:cNvPr id="5" name="Slide Number Placeholder 4">
            <a:extLst>
              <a:ext uri="{FF2B5EF4-FFF2-40B4-BE49-F238E27FC236}">
                <a16:creationId xmlns:a16="http://schemas.microsoft.com/office/drawing/2014/main" id="{566851B1-3587-4291-97E5-C31E663596A3}"/>
              </a:ext>
            </a:extLst>
          </p:cNvPr>
          <p:cNvSpPr>
            <a:spLocks noGrp="1"/>
          </p:cNvSpPr>
          <p:nvPr>
            <p:ph type="sldNum" sz="quarter" idx="12"/>
          </p:nvPr>
        </p:nvSpPr>
        <p:spPr/>
        <p:txBody>
          <a:bodyPr/>
          <a:lstStyle/>
          <a:p>
            <a:fld id="{D70E266F-DC34-4EBC-B26B-29CFE51B5C59}" type="slidenum">
              <a:rPr lang="en-US" altLang="en-US" smtClean="0"/>
              <a:pPr/>
              <a:t>188</a:t>
            </a:fld>
            <a:endParaRPr lang="en-US" altLang="en-US"/>
          </a:p>
        </p:txBody>
      </p:sp>
    </p:spTree>
    <p:extLst>
      <p:ext uri="{BB962C8B-B14F-4D97-AF65-F5344CB8AC3E}">
        <p14:creationId xmlns:p14="http://schemas.microsoft.com/office/powerpoint/2010/main" val="56994141"/>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ítulo 1"/>
          <p:cNvSpPr>
            <a:spLocks noGrp="1"/>
          </p:cNvSpPr>
          <p:nvPr>
            <p:ph type="ctrTitle"/>
          </p:nvPr>
        </p:nvSpPr>
        <p:spPr>
          <a:xfrm>
            <a:off x="1" y="1866505"/>
            <a:ext cx="12192000" cy="3161171"/>
          </a:xfrm>
        </p:spPr>
        <p:txBody>
          <a:bodyPr>
            <a:normAutofit fontScale="90000"/>
          </a:bodyPr>
          <a:lstStyle/>
          <a:p>
            <a:br>
              <a:rPr lang="pt-BR" b="1" dirty="0">
                <a:solidFill>
                  <a:schemeClr val="accent6">
                    <a:lumMod val="50000"/>
                  </a:schemeClr>
                </a:solidFill>
              </a:rPr>
            </a:br>
            <a:r>
              <a:rPr lang="pt-BR" dirty="0">
                <a:solidFill>
                  <a:schemeClr val="tx1"/>
                </a:solidFill>
              </a:rPr>
              <a:t>eletrônica analógica</a:t>
            </a:r>
            <a:br>
              <a:rPr lang="pt-BR" dirty="0">
                <a:solidFill>
                  <a:schemeClr val="tx1"/>
                </a:solidFill>
              </a:rPr>
            </a:br>
            <a:br>
              <a:rPr lang="pt-BR" sz="5400" dirty="0">
                <a:solidFill>
                  <a:schemeClr val="tx1"/>
                </a:solidFill>
              </a:rPr>
            </a:br>
            <a:r>
              <a:rPr lang="pt-BR" sz="5400" dirty="0" err="1">
                <a:solidFill>
                  <a:schemeClr val="bg1"/>
                </a:solidFill>
              </a:rPr>
              <a:t>mosfet</a:t>
            </a:r>
            <a:r>
              <a:rPr lang="pt-BR" sz="5400" dirty="0">
                <a:solidFill>
                  <a:schemeClr val="bg1"/>
                </a:solidFill>
              </a:rPr>
              <a:t> tipo depleção</a:t>
            </a:r>
            <a:br>
              <a:rPr lang="pt-BR" sz="5400" dirty="0">
                <a:solidFill>
                  <a:schemeClr val="bg1"/>
                </a:solidFill>
              </a:rPr>
            </a:br>
            <a:br>
              <a:rPr lang="pt-BR" b="1" dirty="0">
                <a:solidFill>
                  <a:schemeClr val="tx1"/>
                </a:solidFill>
              </a:rPr>
            </a:br>
            <a:r>
              <a:rPr lang="pt-BR" sz="3600" b="1" dirty="0">
                <a:solidFill>
                  <a:schemeClr val="tx1"/>
                </a:solidFill>
              </a:rPr>
              <a:t>curso </a:t>
            </a:r>
            <a:r>
              <a:rPr lang="pt-BR" sz="3600" dirty="0">
                <a:solidFill>
                  <a:schemeClr val="tx1"/>
                </a:solidFill>
              </a:rPr>
              <a:t>de </a:t>
            </a:r>
            <a:r>
              <a:rPr lang="pt-BR" sz="3600" b="1" dirty="0">
                <a:solidFill>
                  <a:schemeClr val="tx1"/>
                </a:solidFill>
              </a:rPr>
              <a:t>Eng. elétrica</a:t>
            </a:r>
            <a:endParaRPr lang="pt-BR" b="1" dirty="0">
              <a:solidFill>
                <a:schemeClr val="tx1"/>
              </a:solidFill>
            </a:endParaRPr>
          </a:p>
        </p:txBody>
      </p:sp>
      <p:sp>
        <p:nvSpPr>
          <p:cNvPr id="3" name="Subtítulo 2"/>
          <p:cNvSpPr>
            <a:spLocks noGrp="1"/>
          </p:cNvSpPr>
          <p:nvPr>
            <p:ph type="subTitle" idx="1"/>
          </p:nvPr>
        </p:nvSpPr>
        <p:spPr>
          <a:xfrm>
            <a:off x="1524000" y="5562814"/>
            <a:ext cx="9144000" cy="875694"/>
          </a:xfrm>
        </p:spPr>
        <p:txBody>
          <a:bodyPr>
            <a:noAutofit/>
          </a:bodyPr>
          <a:lstStyle/>
          <a:p>
            <a:pPr>
              <a:lnSpc>
                <a:spcPct val="100000"/>
              </a:lnSpc>
            </a:pPr>
            <a:r>
              <a:rPr lang="pt-BR" sz="2000" i="1" dirty="0"/>
              <a:t>Prof. Elyr Teixeira, </a:t>
            </a:r>
            <a:r>
              <a:rPr lang="pt-BR" sz="2000" i="1" dirty="0" err="1"/>
              <a:t>D.Sc</a:t>
            </a:r>
            <a:r>
              <a:rPr lang="pt-BR" sz="2000" i="1" dirty="0"/>
              <a:t>.</a:t>
            </a:r>
          </a:p>
          <a:p>
            <a:pPr>
              <a:lnSpc>
                <a:spcPct val="100000"/>
              </a:lnSpc>
            </a:pPr>
            <a:r>
              <a:rPr lang="pt-BR" sz="2000" dirty="0"/>
              <a:t>2018</a:t>
            </a:r>
          </a:p>
        </p:txBody>
      </p:sp>
      <p:sp>
        <p:nvSpPr>
          <p:cNvPr id="4" name="Retângulo 3"/>
          <p:cNvSpPr/>
          <p:nvPr/>
        </p:nvSpPr>
        <p:spPr>
          <a:xfrm>
            <a:off x="5198533" y="6438508"/>
            <a:ext cx="1778000" cy="2501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Imagem" descr="Imagem">
            <a:extLst>
              <a:ext uri="{FF2B5EF4-FFF2-40B4-BE49-F238E27FC236}">
                <a16:creationId xmlns:a16="http://schemas.microsoft.com/office/drawing/2014/main" id="{2F330037-3211-40E1-A39A-B1AF9C2A5D6D}"/>
              </a:ext>
            </a:extLst>
          </p:cNvPr>
          <p:cNvPicPr>
            <a:picLocks noChangeAspect="1"/>
          </p:cNvPicPr>
          <p:nvPr/>
        </p:nvPicPr>
        <p:blipFill>
          <a:blip r:embed="rId2">
            <a:extLst/>
          </a:blip>
          <a:stretch>
            <a:fillRect/>
          </a:stretch>
        </p:blipFill>
        <p:spPr>
          <a:xfrm>
            <a:off x="190662" y="119213"/>
            <a:ext cx="3999142" cy="752172"/>
          </a:xfrm>
          <a:prstGeom prst="rect">
            <a:avLst/>
          </a:prstGeom>
          <a:ln w="12700">
            <a:miter lim="400000"/>
          </a:ln>
        </p:spPr>
      </p:pic>
    </p:spTree>
    <p:extLst>
      <p:ext uri="{BB962C8B-B14F-4D97-AF65-F5344CB8AC3E}">
        <p14:creationId xmlns:p14="http://schemas.microsoft.com/office/powerpoint/2010/main" val="21666223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pt-BR" sz="3600" dirty="0"/>
              <a:t>Software para circuitos eletrônicos  </a:t>
            </a:r>
            <a:r>
              <a:rPr lang="pt-BR" sz="3600" dirty="0" err="1"/>
              <a:t>easyeda</a:t>
            </a:r>
            <a:endParaRPr lang="pt-BR" sz="3600" dirty="0"/>
          </a:p>
        </p:txBody>
      </p:sp>
      <p:pic>
        <p:nvPicPr>
          <p:cNvPr id="2052" name="Picture 4" descr="Resultado de imagem para easyeda">
            <a:extLst>
              <a:ext uri="{FF2B5EF4-FFF2-40B4-BE49-F238E27FC236}">
                <a16:creationId xmlns:a16="http://schemas.microsoft.com/office/drawing/2014/main" id="{E91698FF-FEC9-4FE8-906F-27F612CBB9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5609" y="1470370"/>
            <a:ext cx="10029825" cy="5229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9080461"/>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a:extLst>
              <a:ext uri="{FF2B5EF4-FFF2-40B4-BE49-F238E27FC236}">
                <a16:creationId xmlns:a16="http://schemas.microsoft.com/office/drawing/2014/main" id="{58F8A594-F25F-4D0A-A71E-DFBFD36E8FFE}"/>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6489019" y="930198"/>
            <a:ext cx="5358424" cy="57912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itle 6">
            <a:extLst>
              <a:ext uri="{FF2B5EF4-FFF2-40B4-BE49-F238E27FC236}">
                <a16:creationId xmlns:a16="http://schemas.microsoft.com/office/drawing/2014/main" id="{EAAC37AA-EECE-4ABF-95DA-3091CD679E4B}"/>
              </a:ext>
            </a:extLst>
          </p:cNvPr>
          <p:cNvSpPr>
            <a:spLocks noGrp="1"/>
          </p:cNvSpPr>
          <p:nvPr>
            <p:ph type="title"/>
          </p:nvPr>
        </p:nvSpPr>
        <p:spPr/>
        <p:txBody>
          <a:bodyPr/>
          <a:lstStyle/>
          <a:p>
            <a:r>
              <a:rPr lang="pt-BR" dirty="0" err="1"/>
              <a:t>Mosfet</a:t>
            </a:r>
            <a:r>
              <a:rPr lang="pt-BR" dirty="0"/>
              <a:t> tipo depleção</a:t>
            </a:r>
          </a:p>
        </p:txBody>
      </p:sp>
      <mc:AlternateContent xmlns:mc="http://schemas.openxmlformats.org/markup-compatibility/2006" xmlns:a14="http://schemas.microsoft.com/office/drawing/2010/main">
        <mc:Choice Requires="a14">
          <p:sp>
            <p:nvSpPr>
              <p:cNvPr id="8" name="Content Placeholder 7">
                <a:extLst>
                  <a:ext uri="{FF2B5EF4-FFF2-40B4-BE49-F238E27FC236}">
                    <a16:creationId xmlns:a16="http://schemas.microsoft.com/office/drawing/2014/main" id="{22C05082-95E1-470A-A08A-79170A4E6271}"/>
                  </a:ext>
                </a:extLst>
              </p:cNvPr>
              <p:cNvSpPr>
                <a:spLocks noGrp="1"/>
              </p:cNvSpPr>
              <p:nvPr>
                <p:ph sz="half" idx="1"/>
              </p:nvPr>
            </p:nvSpPr>
            <p:spPr/>
            <p:txBody>
              <a:bodyPr/>
              <a:lstStyle/>
              <a:p>
                <a:r>
                  <a:rPr lang="pt-BR" dirty="0"/>
                  <a:t>As semelhanças entre as curvas de transferência entre JFET e dos MOSFET tipo depleção são grandes.</a:t>
                </a:r>
              </a:p>
              <a:p>
                <a:r>
                  <a:rPr lang="pt-BR" dirty="0"/>
                  <a:t>A principal diferença está no MOSFET tipo depleção apresentar pontos de operação com valores positivos de </a:t>
                </a:r>
                <a14:m>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𝐺𝑆</m:t>
                        </m:r>
                      </m:sub>
                    </m:sSub>
                  </m:oMath>
                </a14:m>
                <a:r>
                  <a:rPr lang="pt-BR" dirty="0"/>
                  <a:t> e valores de </a:t>
                </a:r>
                <a14:m>
                  <m:oMath xmlns:m="http://schemas.openxmlformats.org/officeDocument/2006/math">
                    <m:sSub>
                      <m:sSubPr>
                        <m:ctrlPr>
                          <a:rPr lang="pt-BR" i="1">
                            <a:latin typeface="Cambria Math" panose="02040503050406030204" pitchFamily="18" charset="0"/>
                          </a:rPr>
                        </m:ctrlPr>
                      </m:sSubPr>
                      <m:e>
                        <m:r>
                          <a:rPr lang="pt-BR" b="0" i="1" smtClean="0">
                            <a:latin typeface="Cambria Math" panose="02040503050406030204" pitchFamily="18" charset="0"/>
                          </a:rPr>
                          <m:t>𝐼</m:t>
                        </m:r>
                      </m:e>
                      <m:sub>
                        <m:r>
                          <a:rPr lang="pt-BR" b="0" i="1" smtClean="0">
                            <a:latin typeface="Cambria Math" panose="02040503050406030204" pitchFamily="18" charset="0"/>
                          </a:rPr>
                          <m:t>𝐷</m:t>
                        </m:r>
                      </m:sub>
                    </m:sSub>
                  </m:oMath>
                </a14:m>
                <a:r>
                  <a:rPr lang="pt-BR" dirty="0"/>
                  <a:t>maiores que </a:t>
                </a:r>
                <a14:m>
                  <m:oMath xmlns:m="http://schemas.openxmlformats.org/officeDocument/2006/math">
                    <m:sSub>
                      <m:sSubPr>
                        <m:ctrlPr>
                          <a:rPr lang="pt-BR" i="1">
                            <a:latin typeface="Cambria Math" panose="02040503050406030204" pitchFamily="18" charset="0"/>
                          </a:rPr>
                        </m:ctrlPr>
                      </m:sSubPr>
                      <m:e>
                        <m:r>
                          <a:rPr lang="pt-BR" b="0" i="1" smtClean="0">
                            <a:latin typeface="Cambria Math" panose="02040503050406030204" pitchFamily="18" charset="0"/>
                          </a:rPr>
                          <m:t>𝐼</m:t>
                        </m:r>
                      </m:e>
                      <m:sub>
                        <m:r>
                          <a:rPr lang="pt-BR" b="0" i="1" smtClean="0">
                            <a:latin typeface="Cambria Math" panose="02040503050406030204" pitchFamily="18" charset="0"/>
                          </a:rPr>
                          <m:t>𝐷𝑆</m:t>
                        </m:r>
                        <m:r>
                          <a:rPr lang="pt-BR" i="1">
                            <a:latin typeface="Cambria Math" panose="02040503050406030204" pitchFamily="18" charset="0"/>
                          </a:rPr>
                          <m:t>𝑆</m:t>
                        </m:r>
                      </m:sub>
                    </m:sSub>
                    <m:r>
                      <a:rPr lang="pt-BR" b="0" i="0" smtClean="0">
                        <a:latin typeface="Cambria Math" panose="02040503050406030204" pitchFamily="18" charset="0"/>
                      </a:rPr>
                      <m:t>.</m:t>
                    </m:r>
                  </m:oMath>
                </a14:m>
                <a:endParaRPr lang="pt-BR" dirty="0"/>
              </a:p>
            </p:txBody>
          </p:sp>
        </mc:Choice>
        <mc:Fallback xmlns="">
          <p:sp>
            <p:nvSpPr>
              <p:cNvPr id="8" name="Content Placeholder 7">
                <a:extLst>
                  <a:ext uri="{FF2B5EF4-FFF2-40B4-BE49-F238E27FC236}">
                    <a16:creationId xmlns:a16="http://schemas.microsoft.com/office/drawing/2014/main" id="{22C05082-95E1-470A-A08A-79170A4E6271}"/>
                  </a:ext>
                </a:extLst>
              </p:cNvPr>
              <p:cNvSpPr>
                <a:spLocks noGrp="1" noRot="1" noChangeAspect="1" noMove="1" noResize="1" noEditPoints="1" noAdjustHandles="1" noChangeArrowheads="1" noChangeShapeType="1" noTextEdit="1"/>
              </p:cNvSpPr>
              <p:nvPr>
                <p:ph sz="half" idx="1"/>
              </p:nvPr>
            </p:nvSpPr>
            <p:spPr>
              <a:blipFill>
                <a:blip r:embed="rId3"/>
                <a:stretch>
                  <a:fillRect l="-1882" t="-2101" r="-1294"/>
                </a:stretch>
              </a:blipFill>
            </p:spPr>
            <p:txBody>
              <a:bodyPr/>
              <a:lstStyle/>
              <a:p>
                <a:r>
                  <a:rPr lang="pt-BR">
                    <a:noFill/>
                  </a:rPr>
                  <a:t> </a:t>
                </a:r>
              </a:p>
            </p:txBody>
          </p:sp>
        </mc:Fallback>
      </mc:AlternateContent>
      <p:sp>
        <p:nvSpPr>
          <p:cNvPr id="5" name="Footer Placeholder 4">
            <a:extLst>
              <a:ext uri="{FF2B5EF4-FFF2-40B4-BE49-F238E27FC236}">
                <a16:creationId xmlns:a16="http://schemas.microsoft.com/office/drawing/2014/main" id="{898FC8CF-3E36-4597-957D-14656D50DE23}"/>
              </a:ext>
            </a:extLst>
          </p:cNvPr>
          <p:cNvSpPr>
            <a:spLocks noGrp="1"/>
          </p:cNvSpPr>
          <p:nvPr>
            <p:ph type="ftr" sz="quarter" idx="11"/>
          </p:nvPr>
        </p:nvSpPr>
        <p:spPr/>
        <p:txBody>
          <a:bodyPr/>
          <a:lstStyle/>
          <a:p>
            <a:r>
              <a:rPr lang="en-US" altLang="en-US"/>
              <a:t>Prof. Elyr Teixeira</a:t>
            </a:r>
            <a:endParaRPr lang="en-US" altLang="en-US" dirty="0"/>
          </a:p>
        </p:txBody>
      </p:sp>
      <p:sp>
        <p:nvSpPr>
          <p:cNvPr id="6" name="Slide Number Placeholder 5">
            <a:extLst>
              <a:ext uri="{FF2B5EF4-FFF2-40B4-BE49-F238E27FC236}">
                <a16:creationId xmlns:a16="http://schemas.microsoft.com/office/drawing/2014/main" id="{979BB2A7-FA8D-49C6-8A5D-876B971C2D62}"/>
              </a:ext>
            </a:extLst>
          </p:cNvPr>
          <p:cNvSpPr>
            <a:spLocks noGrp="1"/>
          </p:cNvSpPr>
          <p:nvPr>
            <p:ph type="sldNum" sz="quarter" idx="12"/>
          </p:nvPr>
        </p:nvSpPr>
        <p:spPr/>
        <p:txBody>
          <a:bodyPr/>
          <a:lstStyle/>
          <a:p>
            <a:fld id="{48BF32D8-1DE8-449E-9DAA-0E19DCA81A04}" type="slidenum">
              <a:rPr lang="en-US" altLang="en-US" smtClean="0"/>
              <a:pPr/>
              <a:t>190</a:t>
            </a:fld>
            <a:endParaRPr lang="en-US" altLang="en-US"/>
          </a:p>
        </p:txBody>
      </p:sp>
    </p:spTree>
    <p:extLst>
      <p:ext uri="{BB962C8B-B14F-4D97-AF65-F5344CB8AC3E}">
        <p14:creationId xmlns:p14="http://schemas.microsoft.com/office/powerpoint/2010/main" val="1482300952"/>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B5213C32-632E-4ECA-BCD6-5C2C802C854C}"/>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6549486" y="1192696"/>
            <a:ext cx="5627397" cy="49842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a:extLst>
              <a:ext uri="{FF2B5EF4-FFF2-40B4-BE49-F238E27FC236}">
                <a16:creationId xmlns:a16="http://schemas.microsoft.com/office/drawing/2014/main" id="{A76E77F3-E578-404D-B9AE-B646E4B6AC65}"/>
              </a:ext>
            </a:extLst>
          </p:cNvPr>
          <p:cNvSpPr>
            <a:spLocks noGrp="1"/>
          </p:cNvSpPr>
          <p:nvPr>
            <p:ph type="title"/>
          </p:nvPr>
        </p:nvSpPr>
        <p:spPr/>
        <p:txBody>
          <a:bodyPr/>
          <a:lstStyle/>
          <a:p>
            <a:r>
              <a:rPr lang="pt-BR" dirty="0"/>
              <a:t>Exemplo</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2685F86-7262-45AE-817E-A4FECAF6478D}"/>
                  </a:ext>
                </a:extLst>
              </p:cNvPr>
              <p:cNvSpPr>
                <a:spLocks noGrp="1"/>
              </p:cNvSpPr>
              <p:nvPr>
                <p:ph sz="half" idx="1"/>
              </p:nvPr>
            </p:nvSpPr>
            <p:spPr>
              <a:xfrm>
                <a:off x="838200" y="1825625"/>
                <a:ext cx="6546574" cy="4351338"/>
              </a:xfrm>
            </p:spPr>
            <p:txBody>
              <a:bodyPr/>
              <a:lstStyle/>
              <a:p>
                <a:r>
                  <a:rPr lang="pt-BR" dirty="0"/>
                  <a:t>Para o MOSFET tipo depleção de canal </a:t>
                </a:r>
                <a:r>
                  <a:rPr lang="pt-BR" i="1" dirty="0"/>
                  <a:t>n</a:t>
                </a:r>
                <a:r>
                  <a:rPr lang="pt-BR" dirty="0"/>
                  <a:t> ao lado, determine:</a:t>
                </a:r>
              </a:p>
              <a:p>
                <a:pPr marL="514350" indent="-514350">
                  <a:buFont typeface="+mj-lt"/>
                  <a:buAutoNum type="alphaLcParenR"/>
                </a:pPr>
                <a14:m>
                  <m:oMath xmlns:m="http://schemas.openxmlformats.org/officeDocument/2006/math">
                    <m:sSub>
                      <m:sSubPr>
                        <m:ctrlPr>
                          <a:rPr lang="pt-BR" i="1">
                            <a:latin typeface="Cambria Math" panose="02040503050406030204" pitchFamily="18" charset="0"/>
                          </a:rPr>
                        </m:ctrlPr>
                      </m:sSubPr>
                      <m:e>
                        <m:sSub>
                          <m:sSubPr>
                            <m:ctrlPr>
                              <a:rPr lang="pt-BR" i="1">
                                <a:latin typeface="Cambria Math" panose="02040503050406030204" pitchFamily="18" charset="0"/>
                              </a:rPr>
                            </m:ctrlPr>
                          </m:sSubPr>
                          <m:e>
                            <m:r>
                              <m:rPr>
                                <m:sty m:val="p"/>
                              </m:rPr>
                              <a:rPr lang="pt-BR">
                                <a:latin typeface="Cambria Math" panose="02040503050406030204" pitchFamily="18" charset="0"/>
                              </a:rPr>
                              <m:t>I</m:t>
                            </m:r>
                          </m:e>
                          <m:sub>
                            <m:sSub>
                              <m:sSubPr>
                                <m:ctrlPr>
                                  <a:rPr lang="pt-BR" i="1">
                                    <a:latin typeface="Cambria Math" panose="02040503050406030204" pitchFamily="18" charset="0"/>
                                  </a:rPr>
                                </m:ctrlPr>
                              </m:sSubPr>
                              <m:e>
                                <m:r>
                                  <m:rPr>
                                    <m:sty m:val="p"/>
                                  </m:rPr>
                                  <a:rPr lang="pt-BR">
                                    <a:latin typeface="Cambria Math" panose="02040503050406030204" pitchFamily="18" charset="0"/>
                                  </a:rPr>
                                  <m:t>D</m:t>
                                </m:r>
                              </m:e>
                              <m:sub>
                                <m:r>
                                  <m:rPr>
                                    <m:sty m:val="p"/>
                                  </m:rPr>
                                  <a:rPr lang="pt-BR">
                                    <a:latin typeface="Cambria Math" panose="02040503050406030204" pitchFamily="18" charset="0"/>
                                  </a:rPr>
                                  <m:t>Q</m:t>
                                </m:r>
                              </m:sub>
                            </m:sSub>
                          </m:sub>
                        </m:sSub>
                        <m:r>
                          <m:rPr>
                            <m:nor/>
                          </m:rPr>
                          <a:rPr lang="pt-BR" dirty="0"/>
                          <m:t> </m:t>
                        </m:r>
                        <m:r>
                          <a:rPr lang="pt-BR" b="0" i="0" dirty="0" smtClean="0">
                            <a:latin typeface="Cambria Math" panose="02040503050406030204" pitchFamily="18" charset="0"/>
                          </a:rPr>
                          <m:t> </m:t>
                        </m:r>
                        <m:r>
                          <m:rPr>
                            <m:sty m:val="p"/>
                          </m:rPr>
                          <a:rPr lang="pt-BR" b="0" i="0" dirty="0" smtClean="0">
                            <a:latin typeface="Cambria Math" panose="02040503050406030204" pitchFamily="18" charset="0"/>
                          </a:rPr>
                          <m:t>e</m:t>
                        </m:r>
                        <m:r>
                          <a:rPr lang="pt-BR" b="0" i="0" dirty="0" smtClean="0">
                            <a:latin typeface="Cambria Math" panose="02040503050406030204" pitchFamily="18" charset="0"/>
                          </a:rPr>
                          <m:t> </m:t>
                        </m:r>
                        <m:r>
                          <m:rPr>
                            <m:sty m:val="p"/>
                          </m:rPr>
                          <a:rPr lang="pt-BR" i="0">
                            <a:latin typeface="Cambria Math" panose="02040503050406030204" pitchFamily="18" charset="0"/>
                          </a:rPr>
                          <m:t>V</m:t>
                        </m:r>
                      </m:e>
                      <m:sub>
                        <m:sSub>
                          <m:sSubPr>
                            <m:ctrlPr>
                              <a:rPr lang="pt-BR" i="1">
                                <a:latin typeface="Cambria Math" panose="02040503050406030204" pitchFamily="18" charset="0"/>
                              </a:rPr>
                            </m:ctrlPr>
                          </m:sSubPr>
                          <m:e>
                            <m:r>
                              <m:rPr>
                                <m:sty m:val="p"/>
                              </m:rPr>
                              <a:rPr lang="pt-BR" i="0">
                                <a:latin typeface="Cambria Math" panose="02040503050406030204" pitchFamily="18" charset="0"/>
                              </a:rPr>
                              <m:t>GS</m:t>
                            </m:r>
                          </m:e>
                          <m:sub>
                            <m:r>
                              <m:rPr>
                                <m:sty m:val="p"/>
                              </m:rPr>
                              <a:rPr lang="pt-BR" i="0">
                                <a:latin typeface="Cambria Math" panose="02040503050406030204" pitchFamily="18" charset="0"/>
                              </a:rPr>
                              <m:t>Q</m:t>
                            </m:r>
                          </m:sub>
                        </m:sSub>
                      </m:sub>
                    </m:sSub>
                  </m:oMath>
                </a14:m>
                <a:endParaRPr lang="pt-BR" dirty="0"/>
              </a:p>
              <a:p>
                <a:pPr marL="514350" indent="-514350">
                  <a:buAutoNum type="alphaLcParenR"/>
                </a:pPr>
                <a14:m>
                  <m:oMath xmlns:m="http://schemas.openxmlformats.org/officeDocument/2006/math">
                    <m:sSub>
                      <m:sSubPr>
                        <m:ctrlPr>
                          <a:rPr lang="pt-BR" i="1">
                            <a:latin typeface="Cambria Math" panose="02040503050406030204" pitchFamily="18" charset="0"/>
                          </a:rPr>
                        </m:ctrlPr>
                      </m:sSubPr>
                      <m:e>
                        <m:r>
                          <m:rPr>
                            <m:sty m:val="p"/>
                          </m:rPr>
                          <a:rPr lang="pt-BR" i="0">
                            <a:latin typeface="Cambria Math" panose="02040503050406030204" pitchFamily="18" charset="0"/>
                          </a:rPr>
                          <m:t>V</m:t>
                        </m:r>
                      </m:e>
                      <m:sub>
                        <m:r>
                          <m:rPr>
                            <m:sty m:val="p"/>
                          </m:rPr>
                          <a:rPr lang="pt-BR" i="0">
                            <a:latin typeface="Cambria Math" panose="02040503050406030204" pitchFamily="18" charset="0"/>
                          </a:rPr>
                          <m:t>DS</m:t>
                        </m:r>
                      </m:sub>
                    </m:sSub>
                  </m:oMath>
                </a14:m>
                <a:endParaRPr lang="pt-BR" dirty="0"/>
              </a:p>
              <a:p>
                <a:pPr marL="0" indent="0">
                  <a:buNone/>
                </a:pPr>
                <a:endParaRPr lang="pt-BR" dirty="0"/>
              </a:p>
            </p:txBody>
          </p:sp>
        </mc:Choice>
        <mc:Fallback xmlns="">
          <p:sp>
            <p:nvSpPr>
              <p:cNvPr id="3" name="Content Placeholder 2">
                <a:extLst>
                  <a:ext uri="{FF2B5EF4-FFF2-40B4-BE49-F238E27FC236}">
                    <a16:creationId xmlns:a16="http://schemas.microsoft.com/office/drawing/2014/main" id="{F2685F86-7262-45AE-817E-A4FECAF6478D}"/>
                  </a:ext>
                </a:extLst>
              </p:cNvPr>
              <p:cNvSpPr>
                <a:spLocks noGrp="1" noRot="1" noChangeAspect="1" noMove="1" noResize="1" noEditPoints="1" noAdjustHandles="1" noChangeArrowheads="1" noChangeShapeType="1" noTextEdit="1"/>
              </p:cNvSpPr>
              <p:nvPr>
                <p:ph sz="half" idx="1"/>
              </p:nvPr>
            </p:nvSpPr>
            <p:spPr>
              <a:xfrm>
                <a:off x="838200" y="1825625"/>
                <a:ext cx="6546574" cy="4351338"/>
              </a:xfrm>
              <a:blipFill>
                <a:blip r:embed="rId3"/>
                <a:stretch>
                  <a:fillRect l="-1491" t="-2101"/>
                </a:stretch>
              </a:blipFill>
            </p:spPr>
            <p:txBody>
              <a:bodyPr/>
              <a:lstStyle/>
              <a:p>
                <a:r>
                  <a:rPr lang="pt-BR">
                    <a:noFill/>
                  </a:rPr>
                  <a:t> </a:t>
                </a:r>
              </a:p>
            </p:txBody>
          </p:sp>
        </mc:Fallback>
      </mc:AlternateContent>
      <p:sp>
        <p:nvSpPr>
          <p:cNvPr id="5" name="Footer Placeholder 4">
            <a:extLst>
              <a:ext uri="{FF2B5EF4-FFF2-40B4-BE49-F238E27FC236}">
                <a16:creationId xmlns:a16="http://schemas.microsoft.com/office/drawing/2014/main" id="{898FC8CF-3E36-4597-957D-14656D50DE23}"/>
              </a:ext>
            </a:extLst>
          </p:cNvPr>
          <p:cNvSpPr>
            <a:spLocks noGrp="1"/>
          </p:cNvSpPr>
          <p:nvPr>
            <p:ph type="ftr" sz="quarter" idx="11"/>
          </p:nvPr>
        </p:nvSpPr>
        <p:spPr/>
        <p:txBody>
          <a:bodyPr/>
          <a:lstStyle/>
          <a:p>
            <a:r>
              <a:rPr lang="en-US" altLang="en-US"/>
              <a:t>Prof. Elyr Teixeira</a:t>
            </a:r>
            <a:endParaRPr lang="en-US" altLang="en-US" dirty="0"/>
          </a:p>
        </p:txBody>
      </p:sp>
      <p:sp>
        <p:nvSpPr>
          <p:cNvPr id="6" name="Slide Number Placeholder 5">
            <a:extLst>
              <a:ext uri="{FF2B5EF4-FFF2-40B4-BE49-F238E27FC236}">
                <a16:creationId xmlns:a16="http://schemas.microsoft.com/office/drawing/2014/main" id="{979BB2A7-FA8D-49C6-8A5D-876B971C2D62}"/>
              </a:ext>
            </a:extLst>
          </p:cNvPr>
          <p:cNvSpPr>
            <a:spLocks noGrp="1"/>
          </p:cNvSpPr>
          <p:nvPr>
            <p:ph type="sldNum" sz="quarter" idx="12"/>
          </p:nvPr>
        </p:nvSpPr>
        <p:spPr/>
        <p:txBody>
          <a:bodyPr/>
          <a:lstStyle/>
          <a:p>
            <a:fld id="{48BF32D8-1DE8-449E-9DAA-0E19DCA81A04}" type="slidenum">
              <a:rPr lang="en-US" altLang="en-US" smtClean="0"/>
              <a:pPr/>
              <a:t>191</a:t>
            </a:fld>
            <a:endParaRPr lang="en-US" altLang="en-US"/>
          </a:p>
        </p:txBody>
      </p:sp>
    </p:spTree>
    <p:extLst>
      <p:ext uri="{BB962C8B-B14F-4D97-AF65-F5344CB8AC3E}">
        <p14:creationId xmlns:p14="http://schemas.microsoft.com/office/powerpoint/2010/main" val="2286824231"/>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ítulo 1"/>
          <p:cNvSpPr>
            <a:spLocks noGrp="1"/>
          </p:cNvSpPr>
          <p:nvPr>
            <p:ph type="ctrTitle"/>
          </p:nvPr>
        </p:nvSpPr>
        <p:spPr>
          <a:xfrm>
            <a:off x="1" y="1866505"/>
            <a:ext cx="12192000" cy="3161171"/>
          </a:xfrm>
        </p:spPr>
        <p:txBody>
          <a:bodyPr>
            <a:normAutofit fontScale="90000"/>
          </a:bodyPr>
          <a:lstStyle/>
          <a:p>
            <a:br>
              <a:rPr lang="pt-BR" b="1" dirty="0">
                <a:solidFill>
                  <a:schemeClr val="accent6">
                    <a:lumMod val="50000"/>
                  </a:schemeClr>
                </a:solidFill>
              </a:rPr>
            </a:br>
            <a:r>
              <a:rPr lang="pt-BR" dirty="0">
                <a:solidFill>
                  <a:schemeClr val="tx1"/>
                </a:solidFill>
              </a:rPr>
              <a:t>eletrônica analógica</a:t>
            </a:r>
            <a:br>
              <a:rPr lang="pt-BR" dirty="0">
                <a:solidFill>
                  <a:schemeClr val="tx1"/>
                </a:solidFill>
              </a:rPr>
            </a:br>
            <a:br>
              <a:rPr lang="pt-BR" sz="5400" dirty="0">
                <a:solidFill>
                  <a:schemeClr val="tx1"/>
                </a:solidFill>
              </a:rPr>
            </a:br>
            <a:r>
              <a:rPr lang="pt-BR" sz="5400" dirty="0" err="1">
                <a:solidFill>
                  <a:schemeClr val="bg1"/>
                </a:solidFill>
              </a:rPr>
              <a:t>mosfet</a:t>
            </a:r>
            <a:r>
              <a:rPr lang="pt-BR" sz="5400" dirty="0">
                <a:solidFill>
                  <a:schemeClr val="bg1"/>
                </a:solidFill>
              </a:rPr>
              <a:t> tipo intensificação</a:t>
            </a:r>
            <a:br>
              <a:rPr lang="pt-BR" sz="5400" dirty="0">
                <a:solidFill>
                  <a:schemeClr val="bg1"/>
                </a:solidFill>
              </a:rPr>
            </a:br>
            <a:br>
              <a:rPr lang="pt-BR" b="1" dirty="0">
                <a:solidFill>
                  <a:schemeClr val="tx1"/>
                </a:solidFill>
              </a:rPr>
            </a:br>
            <a:r>
              <a:rPr lang="pt-BR" sz="3600" b="1" dirty="0">
                <a:solidFill>
                  <a:schemeClr val="tx1"/>
                </a:solidFill>
              </a:rPr>
              <a:t>curso </a:t>
            </a:r>
            <a:r>
              <a:rPr lang="pt-BR" sz="3600" dirty="0">
                <a:solidFill>
                  <a:schemeClr val="tx1"/>
                </a:solidFill>
              </a:rPr>
              <a:t>de </a:t>
            </a:r>
            <a:r>
              <a:rPr lang="pt-BR" sz="3600" b="1" dirty="0">
                <a:solidFill>
                  <a:schemeClr val="tx1"/>
                </a:solidFill>
              </a:rPr>
              <a:t>Eng. elétrica</a:t>
            </a:r>
            <a:endParaRPr lang="pt-BR" b="1" dirty="0">
              <a:solidFill>
                <a:schemeClr val="tx1"/>
              </a:solidFill>
            </a:endParaRPr>
          </a:p>
        </p:txBody>
      </p:sp>
      <p:sp>
        <p:nvSpPr>
          <p:cNvPr id="3" name="Subtítulo 2"/>
          <p:cNvSpPr>
            <a:spLocks noGrp="1"/>
          </p:cNvSpPr>
          <p:nvPr>
            <p:ph type="subTitle" idx="1"/>
          </p:nvPr>
        </p:nvSpPr>
        <p:spPr>
          <a:xfrm>
            <a:off x="1524000" y="5562814"/>
            <a:ext cx="9144000" cy="875694"/>
          </a:xfrm>
        </p:spPr>
        <p:txBody>
          <a:bodyPr>
            <a:noAutofit/>
          </a:bodyPr>
          <a:lstStyle/>
          <a:p>
            <a:pPr>
              <a:lnSpc>
                <a:spcPct val="100000"/>
              </a:lnSpc>
            </a:pPr>
            <a:r>
              <a:rPr lang="pt-BR" sz="2000" i="1" dirty="0"/>
              <a:t>Prof. Elyr Teixeira, </a:t>
            </a:r>
            <a:r>
              <a:rPr lang="pt-BR" sz="2000" i="1" dirty="0" err="1"/>
              <a:t>D.Sc</a:t>
            </a:r>
            <a:r>
              <a:rPr lang="pt-BR" sz="2000" i="1" dirty="0"/>
              <a:t>.</a:t>
            </a:r>
          </a:p>
          <a:p>
            <a:pPr>
              <a:lnSpc>
                <a:spcPct val="100000"/>
              </a:lnSpc>
            </a:pPr>
            <a:r>
              <a:rPr lang="pt-BR" sz="2000" dirty="0"/>
              <a:t>2018</a:t>
            </a:r>
          </a:p>
        </p:txBody>
      </p:sp>
      <p:sp>
        <p:nvSpPr>
          <p:cNvPr id="4" name="Retângulo 3"/>
          <p:cNvSpPr/>
          <p:nvPr/>
        </p:nvSpPr>
        <p:spPr>
          <a:xfrm>
            <a:off x="5198533" y="6438508"/>
            <a:ext cx="1778000" cy="2501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Imagem" descr="Imagem">
            <a:extLst>
              <a:ext uri="{FF2B5EF4-FFF2-40B4-BE49-F238E27FC236}">
                <a16:creationId xmlns:a16="http://schemas.microsoft.com/office/drawing/2014/main" id="{2F330037-3211-40E1-A39A-B1AF9C2A5D6D}"/>
              </a:ext>
            </a:extLst>
          </p:cNvPr>
          <p:cNvPicPr>
            <a:picLocks noChangeAspect="1"/>
          </p:cNvPicPr>
          <p:nvPr/>
        </p:nvPicPr>
        <p:blipFill>
          <a:blip r:embed="rId2">
            <a:extLst/>
          </a:blip>
          <a:stretch>
            <a:fillRect/>
          </a:stretch>
        </p:blipFill>
        <p:spPr>
          <a:xfrm>
            <a:off x="190662" y="119213"/>
            <a:ext cx="3999142" cy="752172"/>
          </a:xfrm>
          <a:prstGeom prst="rect">
            <a:avLst/>
          </a:prstGeom>
          <a:ln w="12700">
            <a:miter lim="400000"/>
          </a:ln>
        </p:spPr>
      </p:pic>
    </p:spTree>
    <p:extLst>
      <p:ext uri="{BB962C8B-B14F-4D97-AF65-F5344CB8AC3E}">
        <p14:creationId xmlns:p14="http://schemas.microsoft.com/office/powerpoint/2010/main" val="1157911036"/>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B8BD88-0829-483C-A032-60DBC0B500D2}"/>
              </a:ext>
            </a:extLst>
          </p:cNvPr>
          <p:cNvSpPr>
            <a:spLocks noGrp="1"/>
          </p:cNvSpPr>
          <p:nvPr>
            <p:ph type="title"/>
          </p:nvPr>
        </p:nvSpPr>
        <p:spPr/>
        <p:txBody>
          <a:bodyPr/>
          <a:lstStyle/>
          <a:p>
            <a:r>
              <a:rPr lang="pt-BR" dirty="0"/>
              <a:t>características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3AAA566-8C67-4876-BD82-AEC6662884B7}"/>
                  </a:ext>
                </a:extLst>
              </p:cNvPr>
              <p:cNvSpPr>
                <a:spLocks noGrp="1"/>
              </p:cNvSpPr>
              <p:nvPr>
                <p:ph idx="1"/>
              </p:nvPr>
            </p:nvSpPr>
            <p:spPr/>
            <p:txBody>
              <a:bodyPr/>
              <a:lstStyle/>
              <a:p>
                <a:r>
                  <a:rPr lang="pt-BR" dirty="0"/>
                  <a:t>Curva característica bastante diferente do JFET e MOSFET do tipo depleção. Por isso tem uma solução gráfica diferente.</a:t>
                </a:r>
              </a:p>
              <a:p>
                <a:r>
                  <a:rPr lang="pt-BR" dirty="0"/>
                  <a:t>Devemos lembrar que para o MOSFET tipo intensificação de canal </a:t>
                </a:r>
                <a:r>
                  <a:rPr lang="pt-BR" i="1" dirty="0"/>
                  <a:t>n</a:t>
                </a:r>
                <a:r>
                  <a:rPr lang="pt-BR" dirty="0"/>
                  <a:t>, a corrente de dreno é zero para valores de tensão porta-fonte menores que a tensão limiar (</a:t>
                </a:r>
                <a14:m>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𝑉</m:t>
                        </m:r>
                      </m:e>
                      <m:sub>
                        <m:sSub>
                          <m:sSubPr>
                            <m:ctrlPr>
                              <a:rPr lang="pt-BR" i="1" smtClean="0">
                                <a:latin typeface="Cambria Math" panose="02040503050406030204" pitchFamily="18" charset="0"/>
                              </a:rPr>
                            </m:ctrlPr>
                          </m:sSubPr>
                          <m:e>
                            <m:r>
                              <a:rPr lang="pt-BR" b="0" i="1" smtClean="0">
                                <a:latin typeface="Cambria Math" panose="02040503050406030204" pitchFamily="18" charset="0"/>
                              </a:rPr>
                              <m:t>𝐺𝑆</m:t>
                            </m:r>
                          </m:e>
                          <m:sub>
                            <m:r>
                              <a:rPr lang="pt-BR" b="0" i="1" smtClean="0">
                                <a:latin typeface="Cambria Math" panose="02040503050406030204" pitchFamily="18" charset="0"/>
                              </a:rPr>
                              <m:t>𝑡h</m:t>
                            </m:r>
                          </m:sub>
                        </m:sSub>
                      </m:sub>
                    </m:sSub>
                    <m:r>
                      <a:rPr lang="pt-BR" b="0" i="1" smtClean="0">
                        <a:latin typeface="Cambria Math" panose="02040503050406030204" pitchFamily="18" charset="0"/>
                      </a:rPr>
                      <m:t>). </m:t>
                    </m:r>
                  </m:oMath>
                </a14:m>
                <a:r>
                  <a:rPr lang="pt-BR" dirty="0"/>
                  <a:t>Para valores de </a:t>
                </a:r>
                <a14:m>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𝐺𝑆</m:t>
                        </m:r>
                      </m:sub>
                    </m:sSub>
                  </m:oMath>
                </a14:m>
                <a:r>
                  <a:rPr lang="pt-BR" dirty="0"/>
                  <a:t> maiores do que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𝑉</m:t>
                        </m:r>
                      </m:e>
                      <m:sub>
                        <m:sSub>
                          <m:sSubPr>
                            <m:ctrlPr>
                              <a:rPr lang="pt-BR" i="1">
                                <a:latin typeface="Cambria Math" panose="02040503050406030204" pitchFamily="18" charset="0"/>
                              </a:rPr>
                            </m:ctrlPr>
                          </m:sSubPr>
                          <m:e>
                            <m:r>
                              <a:rPr lang="pt-BR" i="1">
                                <a:latin typeface="Cambria Math" panose="02040503050406030204" pitchFamily="18" charset="0"/>
                              </a:rPr>
                              <m:t>𝐺𝑆</m:t>
                            </m:r>
                          </m:e>
                          <m:sub>
                            <m:r>
                              <a:rPr lang="pt-BR" i="1">
                                <a:latin typeface="Cambria Math" panose="02040503050406030204" pitchFamily="18" charset="0"/>
                              </a:rPr>
                              <m:t>𝑡h</m:t>
                            </m:r>
                          </m:sub>
                        </m:sSub>
                      </m:sub>
                    </m:sSub>
                  </m:oMath>
                </a14:m>
                <a:r>
                  <a:rPr lang="pt-BR" dirty="0"/>
                  <a:t>a corrente de dreno é:</a:t>
                </a:r>
              </a:p>
              <a:p>
                <a:pPr marL="0" indent="0">
                  <a:buNone/>
                </a:pPr>
                <a14:m>
                  <m:oMathPara xmlns:m="http://schemas.openxmlformats.org/officeDocument/2006/math">
                    <m:oMathParaPr>
                      <m:jc m:val="centerGroup"/>
                    </m:oMathParaPr>
                    <m:oMath xmlns:m="http://schemas.openxmlformats.org/officeDocument/2006/math">
                      <m:r>
                        <a:rPr lang="pt-BR" sz="2800" i="1">
                          <a:latin typeface="Cambria Math" panose="02040503050406030204" pitchFamily="18" charset="0"/>
                        </a:rPr>
                        <m:t>𝐼</m:t>
                      </m:r>
                      <m:r>
                        <a:rPr lang="pt-BR" sz="2800" i="1" baseline="-25000">
                          <a:latin typeface="Cambria Math" panose="02040503050406030204" pitchFamily="18" charset="0"/>
                        </a:rPr>
                        <m:t>𝐷</m:t>
                      </m:r>
                      <m:r>
                        <a:rPr lang="pt-BR" sz="2800" i="1">
                          <a:latin typeface="Cambria Math" panose="02040503050406030204" pitchFamily="18" charset="0"/>
                        </a:rPr>
                        <m:t>=</m:t>
                      </m:r>
                      <m:r>
                        <a:rPr lang="pt-BR" sz="2800" i="1">
                          <a:latin typeface="Cambria Math" panose="02040503050406030204" pitchFamily="18" charset="0"/>
                        </a:rPr>
                        <m:t>𝑘</m:t>
                      </m:r>
                      <m:d>
                        <m:dPr>
                          <m:ctrlPr>
                            <a:rPr lang="pt-BR" sz="2800" i="1">
                              <a:latin typeface="Cambria Math" panose="02040503050406030204" pitchFamily="18" charset="0"/>
                            </a:rPr>
                          </m:ctrlPr>
                        </m:dPr>
                        <m:e>
                          <m:r>
                            <a:rPr lang="pt-BR" sz="2800" i="1">
                              <a:latin typeface="Cambria Math" panose="02040503050406030204" pitchFamily="18" charset="0"/>
                            </a:rPr>
                            <m:t>𝑉</m:t>
                          </m:r>
                          <m:r>
                            <a:rPr lang="pt-BR" sz="2800" i="1" baseline="-25000">
                              <a:latin typeface="Cambria Math" panose="02040503050406030204" pitchFamily="18" charset="0"/>
                            </a:rPr>
                            <m:t>𝐺𝑆</m:t>
                          </m:r>
                          <m:r>
                            <a:rPr lang="pt-BR" sz="2800" i="1">
                              <a:latin typeface="Cambria Math" panose="02040503050406030204" pitchFamily="18" charset="0"/>
                            </a:rPr>
                            <m:t>−</m:t>
                          </m:r>
                          <m:sSub>
                            <m:sSubPr>
                              <m:ctrlPr>
                                <a:rPr lang="pt-BR" sz="2800" i="1">
                                  <a:latin typeface="Cambria Math" panose="02040503050406030204" pitchFamily="18" charset="0"/>
                                </a:rPr>
                              </m:ctrlPr>
                            </m:sSubPr>
                            <m:e>
                              <m:r>
                                <a:rPr lang="pt-BR" sz="2800" i="1">
                                  <a:latin typeface="Cambria Math" panose="02040503050406030204" pitchFamily="18" charset="0"/>
                                </a:rPr>
                                <m:t>𝑉</m:t>
                              </m:r>
                            </m:e>
                            <m:sub>
                              <m:r>
                                <a:rPr lang="pt-BR" sz="2800" b="0" i="1" smtClean="0">
                                  <a:latin typeface="Cambria Math" panose="02040503050406030204" pitchFamily="18" charset="0"/>
                                </a:rPr>
                                <m:t>𝐺𝑆</m:t>
                              </m:r>
                              <m:r>
                                <a:rPr lang="pt-BR" sz="2800" b="0" i="1" smtClean="0">
                                  <a:latin typeface="Cambria Math" panose="02040503050406030204" pitchFamily="18" charset="0"/>
                                </a:rPr>
                                <m:t>(</m:t>
                              </m:r>
                              <m:r>
                                <a:rPr lang="pt-BR" sz="2800" i="1" smtClean="0">
                                  <a:latin typeface="Cambria Math" panose="02040503050406030204" pitchFamily="18" charset="0"/>
                                </a:rPr>
                                <m:t>𝑇</m:t>
                              </m:r>
                              <m:r>
                                <a:rPr lang="pt-BR" sz="2800" b="0" i="1" smtClean="0">
                                  <a:latin typeface="Cambria Math" panose="02040503050406030204" pitchFamily="18" charset="0"/>
                                </a:rPr>
                                <m:t>h</m:t>
                              </m:r>
                              <m:r>
                                <a:rPr lang="pt-BR" sz="2800" b="0" i="1" smtClean="0">
                                  <a:latin typeface="Cambria Math" panose="02040503050406030204" pitchFamily="18" charset="0"/>
                                </a:rPr>
                                <m:t>)</m:t>
                              </m:r>
                            </m:sub>
                          </m:sSub>
                        </m:e>
                      </m:d>
                      <m:r>
                        <a:rPr lang="pt-BR" sz="2800" i="1" baseline="30000">
                          <a:latin typeface="Cambria Math" panose="02040503050406030204" pitchFamily="18" charset="0"/>
                        </a:rPr>
                        <m:t>2</m:t>
                      </m:r>
                    </m:oMath>
                  </m:oMathPara>
                </a14:m>
                <a:endParaRPr lang="pt-BR" sz="2800" baseline="30000" dirty="0"/>
              </a:p>
              <a:p>
                <a:pPr marL="0" indent="0">
                  <a:buNone/>
                </a:pPr>
                <a:r>
                  <a:rPr lang="pt-BR" dirty="0"/>
                  <a:t>Os datasheet geralmente fornecem a tensão de limiar, um valor de dreno </a:t>
                </a:r>
                <a14:m>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𝐼</m:t>
                        </m:r>
                      </m:e>
                      <m:sub>
                        <m:r>
                          <a:rPr lang="pt-BR" b="0" i="1" smtClean="0">
                            <a:latin typeface="Cambria Math" panose="02040503050406030204" pitchFamily="18" charset="0"/>
                          </a:rPr>
                          <m:t>𝐷</m:t>
                        </m:r>
                        <m:r>
                          <a:rPr lang="pt-BR" b="0" i="1" smtClean="0">
                            <a:latin typeface="Cambria Math" panose="02040503050406030204" pitchFamily="18" charset="0"/>
                          </a:rPr>
                          <m:t>(</m:t>
                        </m:r>
                        <m:r>
                          <a:rPr lang="pt-BR" b="0" i="1" smtClean="0">
                            <a:latin typeface="Cambria Math" panose="02040503050406030204" pitchFamily="18" charset="0"/>
                          </a:rPr>
                          <m:t>𝑙𝑖𝑔𝑎𝑑𝑜</m:t>
                        </m:r>
                        <m:r>
                          <a:rPr lang="pt-BR" b="0" i="1" smtClean="0">
                            <a:latin typeface="Cambria Math" panose="02040503050406030204" pitchFamily="18" charset="0"/>
                          </a:rPr>
                          <m:t>)</m:t>
                        </m:r>
                      </m:sub>
                    </m:sSub>
                  </m:oMath>
                </a14:m>
                <a:r>
                  <a:rPr lang="pt-BR" dirty="0"/>
                  <a:t>(ou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𝐼</m:t>
                        </m:r>
                      </m:e>
                      <m:sub>
                        <m:r>
                          <a:rPr lang="pt-BR" i="1">
                            <a:latin typeface="Cambria Math" panose="02040503050406030204" pitchFamily="18" charset="0"/>
                          </a:rPr>
                          <m:t>𝐷</m:t>
                        </m:r>
                        <m:r>
                          <a:rPr lang="pt-BR" i="1">
                            <a:latin typeface="Cambria Math" panose="02040503050406030204" pitchFamily="18" charset="0"/>
                          </a:rPr>
                          <m:t>(</m:t>
                        </m:r>
                        <m:r>
                          <a:rPr lang="pt-BR" b="0" i="1" smtClean="0">
                            <a:latin typeface="Cambria Math" panose="02040503050406030204" pitchFamily="18" charset="0"/>
                          </a:rPr>
                          <m:t>𝑜𝑛</m:t>
                        </m:r>
                        <m:r>
                          <a:rPr lang="pt-BR" i="1">
                            <a:latin typeface="Cambria Math" panose="02040503050406030204" pitchFamily="18" charset="0"/>
                          </a:rPr>
                          <m:t>)</m:t>
                        </m:r>
                      </m:sub>
                    </m:sSub>
                  </m:oMath>
                </a14:m>
                <a:r>
                  <a:rPr lang="pt-BR" dirty="0"/>
                  <a:t>), e um valor correspondente de </a:t>
                </a:r>
                <a14:m>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𝐺𝑆</m:t>
                        </m:r>
                        <m:r>
                          <a:rPr lang="pt-BR" b="0" i="1" smtClean="0">
                            <a:latin typeface="Cambria Math" panose="02040503050406030204" pitchFamily="18" charset="0"/>
                          </a:rPr>
                          <m:t>(</m:t>
                        </m:r>
                        <m:r>
                          <a:rPr lang="pt-BR" b="0" i="1" smtClean="0">
                            <a:latin typeface="Cambria Math" panose="02040503050406030204" pitchFamily="18" charset="0"/>
                          </a:rPr>
                          <m:t>𝑙𝑖𝑔𝑎𝑑𝑜</m:t>
                        </m:r>
                        <m:r>
                          <a:rPr lang="pt-BR" b="0" i="1" smtClean="0">
                            <a:latin typeface="Cambria Math" panose="02040503050406030204" pitchFamily="18" charset="0"/>
                          </a:rPr>
                          <m:t>)</m:t>
                        </m:r>
                      </m:sub>
                    </m:sSub>
                  </m:oMath>
                </a14:m>
                <a:r>
                  <a:rPr lang="pt-BR" dirty="0"/>
                  <a:t>(ou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𝑉</m:t>
                        </m:r>
                      </m:e>
                      <m:sub>
                        <m:r>
                          <a:rPr lang="pt-BR" i="1">
                            <a:latin typeface="Cambria Math" panose="02040503050406030204" pitchFamily="18" charset="0"/>
                          </a:rPr>
                          <m:t>𝐺𝑆</m:t>
                        </m:r>
                        <m:r>
                          <a:rPr lang="pt-BR" i="1">
                            <a:latin typeface="Cambria Math" panose="02040503050406030204" pitchFamily="18" charset="0"/>
                          </a:rPr>
                          <m:t>(</m:t>
                        </m:r>
                        <m:r>
                          <a:rPr lang="pt-BR" b="0" i="1" smtClean="0">
                            <a:latin typeface="Cambria Math" panose="02040503050406030204" pitchFamily="18" charset="0"/>
                          </a:rPr>
                          <m:t>𝑜𝑛</m:t>
                        </m:r>
                        <m:r>
                          <a:rPr lang="pt-BR" i="1">
                            <a:latin typeface="Cambria Math" panose="02040503050406030204" pitchFamily="18" charset="0"/>
                          </a:rPr>
                          <m:t>)</m:t>
                        </m:r>
                      </m:sub>
                    </m:sSub>
                  </m:oMath>
                </a14:m>
                <a:r>
                  <a:rPr lang="pt-BR" dirty="0"/>
                  <a:t>)</a:t>
                </a:r>
              </a:p>
              <a:p>
                <a:endParaRPr lang="pt-BR" dirty="0"/>
              </a:p>
            </p:txBody>
          </p:sp>
        </mc:Choice>
        <mc:Fallback xmlns="">
          <p:sp>
            <p:nvSpPr>
              <p:cNvPr id="3" name="Content Placeholder 2">
                <a:extLst>
                  <a:ext uri="{FF2B5EF4-FFF2-40B4-BE49-F238E27FC236}">
                    <a16:creationId xmlns:a16="http://schemas.microsoft.com/office/drawing/2014/main" id="{33AAA566-8C67-4876-BD82-AEC6662884B7}"/>
                  </a:ext>
                </a:extLst>
              </p:cNvPr>
              <p:cNvSpPr>
                <a:spLocks noGrp="1" noRot="1" noChangeAspect="1" noMove="1" noResize="1" noEditPoints="1" noAdjustHandles="1" noChangeArrowheads="1" noChangeShapeType="1" noTextEdit="1"/>
              </p:cNvSpPr>
              <p:nvPr>
                <p:ph idx="1"/>
              </p:nvPr>
            </p:nvSpPr>
            <p:spPr>
              <a:blipFill>
                <a:blip r:embed="rId2"/>
                <a:stretch>
                  <a:fillRect l="-939" t="-420" r="-1547"/>
                </a:stretch>
              </a:blipFill>
            </p:spPr>
            <p:txBody>
              <a:bodyPr/>
              <a:lstStyle/>
              <a:p>
                <a:r>
                  <a:rPr lang="pt-BR">
                    <a:noFill/>
                  </a:rPr>
                  <a:t> </a:t>
                </a:r>
              </a:p>
            </p:txBody>
          </p:sp>
        </mc:Fallback>
      </mc:AlternateContent>
      <p:sp>
        <p:nvSpPr>
          <p:cNvPr id="4" name="Footer Placeholder 3">
            <a:extLst>
              <a:ext uri="{FF2B5EF4-FFF2-40B4-BE49-F238E27FC236}">
                <a16:creationId xmlns:a16="http://schemas.microsoft.com/office/drawing/2014/main" id="{A083C433-A303-4C6A-9961-69080049746D}"/>
              </a:ext>
            </a:extLst>
          </p:cNvPr>
          <p:cNvSpPr>
            <a:spLocks noGrp="1"/>
          </p:cNvSpPr>
          <p:nvPr>
            <p:ph type="ftr" sz="quarter" idx="11"/>
          </p:nvPr>
        </p:nvSpPr>
        <p:spPr/>
        <p:txBody>
          <a:bodyPr/>
          <a:lstStyle/>
          <a:p>
            <a:r>
              <a:rPr lang="en-US" altLang="en-US"/>
              <a:t>Prof. Elyr Teixeira</a:t>
            </a:r>
            <a:endParaRPr lang="en-US" altLang="en-US" dirty="0"/>
          </a:p>
        </p:txBody>
      </p:sp>
      <p:sp>
        <p:nvSpPr>
          <p:cNvPr id="5" name="Slide Number Placeholder 4">
            <a:extLst>
              <a:ext uri="{FF2B5EF4-FFF2-40B4-BE49-F238E27FC236}">
                <a16:creationId xmlns:a16="http://schemas.microsoft.com/office/drawing/2014/main" id="{566851B1-3587-4291-97E5-C31E663596A3}"/>
              </a:ext>
            </a:extLst>
          </p:cNvPr>
          <p:cNvSpPr>
            <a:spLocks noGrp="1"/>
          </p:cNvSpPr>
          <p:nvPr>
            <p:ph type="sldNum" sz="quarter" idx="12"/>
          </p:nvPr>
        </p:nvSpPr>
        <p:spPr/>
        <p:txBody>
          <a:bodyPr/>
          <a:lstStyle/>
          <a:p>
            <a:fld id="{D70E266F-DC34-4EBC-B26B-29CFE51B5C59}" type="slidenum">
              <a:rPr lang="en-US" altLang="en-US" smtClean="0"/>
              <a:pPr/>
              <a:t>193</a:t>
            </a:fld>
            <a:endParaRPr lang="en-US" altLang="en-US"/>
          </a:p>
        </p:txBody>
      </p:sp>
    </p:spTree>
    <p:extLst>
      <p:ext uri="{BB962C8B-B14F-4D97-AF65-F5344CB8AC3E}">
        <p14:creationId xmlns:p14="http://schemas.microsoft.com/office/powerpoint/2010/main" val="58329662"/>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CEB04D44-142C-45B6-8654-5B2BD49C654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8518"/>
          <a:stretch/>
        </p:blipFill>
        <p:spPr bwMode="auto">
          <a:xfrm>
            <a:off x="-1252" y="1506838"/>
            <a:ext cx="5588835" cy="53511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a:extLst>
              <a:ext uri="{FF2B5EF4-FFF2-40B4-BE49-F238E27FC236}">
                <a16:creationId xmlns:a16="http://schemas.microsoft.com/office/drawing/2014/main" id="{98AF5B4F-974C-4526-B824-58D50CE79D03}"/>
              </a:ext>
            </a:extLst>
          </p:cNvPr>
          <p:cNvSpPr>
            <a:spLocks noGrp="1"/>
          </p:cNvSpPr>
          <p:nvPr>
            <p:ph type="title"/>
          </p:nvPr>
        </p:nvSpPr>
        <p:spPr/>
        <p:txBody>
          <a:bodyPr/>
          <a:lstStyle/>
          <a:p>
            <a:r>
              <a:rPr lang="pt-BR" dirty="0"/>
              <a:t>características</a:t>
            </a:r>
          </a:p>
        </p:txBody>
      </p:sp>
      <mc:AlternateContent xmlns:mc="http://schemas.openxmlformats.org/markup-compatibility/2006" xmlns:a14="http://schemas.microsoft.com/office/drawing/2010/main">
        <mc:Choice Requires="a14">
          <p:sp>
            <p:nvSpPr>
              <p:cNvPr id="8" name="Content Placeholder 7">
                <a:extLst>
                  <a:ext uri="{FF2B5EF4-FFF2-40B4-BE49-F238E27FC236}">
                    <a16:creationId xmlns:a16="http://schemas.microsoft.com/office/drawing/2014/main" id="{10D8FB92-87FA-4529-A235-E278FB36298A}"/>
                  </a:ext>
                </a:extLst>
              </p:cNvPr>
              <p:cNvSpPr>
                <a:spLocks noGrp="1"/>
              </p:cNvSpPr>
              <p:nvPr>
                <p:ph sz="half" idx="2"/>
              </p:nvPr>
            </p:nvSpPr>
            <p:spPr>
              <a:xfrm>
                <a:off x="5496674" y="1825625"/>
                <a:ext cx="6342400" cy="4351338"/>
              </a:xfrm>
            </p:spPr>
            <p:txBody>
              <a:bodyPr/>
              <a:lstStyle/>
              <a:p>
                <a:pPr marL="0" indent="0">
                  <a:buNone/>
                </a:pPr>
                <a14:m>
                  <m:oMathPara xmlns:m="http://schemas.openxmlformats.org/officeDocument/2006/math">
                    <m:oMathParaPr>
                      <m:jc m:val="centerGroup"/>
                    </m:oMathParaPr>
                    <m:oMath xmlns:m="http://schemas.openxmlformats.org/officeDocument/2006/math">
                      <m:r>
                        <a:rPr lang="pt-BR" sz="2400" i="1" smtClean="0">
                          <a:latin typeface="Cambria Math" panose="02040503050406030204" pitchFamily="18" charset="0"/>
                        </a:rPr>
                        <m:t>𝐼</m:t>
                      </m:r>
                      <m:r>
                        <a:rPr lang="pt-BR" sz="2400" i="1" baseline="-25000">
                          <a:latin typeface="Cambria Math" panose="02040503050406030204" pitchFamily="18" charset="0"/>
                        </a:rPr>
                        <m:t>𝐷</m:t>
                      </m:r>
                      <m:r>
                        <a:rPr lang="pt-BR" sz="2400" i="1">
                          <a:latin typeface="Cambria Math" panose="02040503050406030204" pitchFamily="18" charset="0"/>
                        </a:rPr>
                        <m:t>=</m:t>
                      </m:r>
                      <m:r>
                        <a:rPr lang="pt-BR" sz="2400" i="1">
                          <a:latin typeface="Cambria Math" panose="02040503050406030204" pitchFamily="18" charset="0"/>
                        </a:rPr>
                        <m:t>𝑘</m:t>
                      </m:r>
                      <m:d>
                        <m:dPr>
                          <m:ctrlPr>
                            <a:rPr lang="pt-BR" sz="2400" i="1">
                              <a:latin typeface="Cambria Math" panose="02040503050406030204" pitchFamily="18" charset="0"/>
                            </a:rPr>
                          </m:ctrlPr>
                        </m:dPr>
                        <m:e>
                          <m:r>
                            <a:rPr lang="pt-BR" sz="2400" i="1">
                              <a:latin typeface="Cambria Math" panose="02040503050406030204" pitchFamily="18" charset="0"/>
                            </a:rPr>
                            <m:t>𝑉</m:t>
                          </m:r>
                          <m:r>
                            <a:rPr lang="pt-BR" sz="2400" i="1" baseline="-25000">
                              <a:latin typeface="Cambria Math" panose="02040503050406030204" pitchFamily="18" charset="0"/>
                            </a:rPr>
                            <m:t>𝐺𝑆</m:t>
                          </m:r>
                          <m:r>
                            <a:rPr lang="pt-BR" sz="2400" i="1">
                              <a:latin typeface="Cambria Math" panose="02040503050406030204" pitchFamily="18" charset="0"/>
                            </a:rPr>
                            <m:t>−</m:t>
                          </m:r>
                          <m:sSub>
                            <m:sSubPr>
                              <m:ctrlPr>
                                <a:rPr lang="pt-BR" sz="2400" i="1">
                                  <a:latin typeface="Cambria Math" panose="02040503050406030204" pitchFamily="18" charset="0"/>
                                </a:rPr>
                              </m:ctrlPr>
                            </m:sSubPr>
                            <m:e>
                              <m:r>
                                <a:rPr lang="pt-BR" sz="2400" i="1">
                                  <a:latin typeface="Cambria Math" panose="02040503050406030204" pitchFamily="18" charset="0"/>
                                </a:rPr>
                                <m:t>𝑉</m:t>
                              </m:r>
                            </m:e>
                            <m:sub>
                              <m:r>
                                <a:rPr lang="pt-BR" sz="2400" b="0" i="1" smtClean="0">
                                  <a:latin typeface="Cambria Math" panose="02040503050406030204" pitchFamily="18" charset="0"/>
                                </a:rPr>
                                <m:t>𝐺𝑆</m:t>
                              </m:r>
                              <m:r>
                                <a:rPr lang="pt-BR" sz="2400" b="0" i="1" smtClean="0">
                                  <a:latin typeface="Cambria Math" panose="02040503050406030204" pitchFamily="18" charset="0"/>
                                </a:rPr>
                                <m:t>(</m:t>
                              </m:r>
                              <m:r>
                                <a:rPr lang="pt-BR" sz="2400" b="0" i="1" smtClean="0">
                                  <a:latin typeface="Cambria Math" panose="02040503050406030204" pitchFamily="18" charset="0"/>
                                </a:rPr>
                                <m:t>𝑇h</m:t>
                              </m:r>
                              <m:r>
                                <a:rPr lang="pt-BR" sz="2400" b="0" i="1" smtClean="0">
                                  <a:latin typeface="Cambria Math" panose="02040503050406030204" pitchFamily="18" charset="0"/>
                                </a:rPr>
                                <m:t>)</m:t>
                              </m:r>
                            </m:sub>
                          </m:sSub>
                        </m:e>
                      </m:d>
                      <m:r>
                        <a:rPr lang="pt-BR" sz="2400" i="1" baseline="30000">
                          <a:latin typeface="Cambria Math" panose="02040503050406030204" pitchFamily="18" charset="0"/>
                        </a:rPr>
                        <m:t>2</m:t>
                      </m:r>
                    </m:oMath>
                  </m:oMathPara>
                </a14:m>
                <a:endParaRPr lang="pt-BR" sz="2400" baseline="30000" dirty="0"/>
              </a:p>
              <a:p>
                <a:pPr marL="0" indent="0">
                  <a:buNone/>
                </a:pPr>
                <a:endParaRPr lang="pt-BR" sz="240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pt-BR" sz="2400" i="1" smtClean="0">
                              <a:latin typeface="Cambria Math" panose="02040503050406030204" pitchFamily="18" charset="0"/>
                            </a:rPr>
                          </m:ctrlPr>
                        </m:sSubPr>
                        <m:e>
                          <m:r>
                            <a:rPr lang="pt-BR" sz="2400" b="0" i="1" smtClean="0">
                              <a:latin typeface="Cambria Math" panose="02040503050406030204" pitchFamily="18" charset="0"/>
                            </a:rPr>
                            <m:t>𝐼</m:t>
                          </m:r>
                        </m:e>
                        <m:sub>
                          <m:r>
                            <a:rPr lang="pt-BR" sz="2400" b="0" i="1" smtClean="0">
                              <a:latin typeface="Cambria Math" panose="02040503050406030204" pitchFamily="18" charset="0"/>
                            </a:rPr>
                            <m:t>𝐷</m:t>
                          </m:r>
                          <m:r>
                            <a:rPr lang="pt-BR" sz="2400" b="0" i="1" smtClean="0">
                              <a:latin typeface="Cambria Math" panose="02040503050406030204" pitchFamily="18" charset="0"/>
                            </a:rPr>
                            <m:t>(</m:t>
                          </m:r>
                          <m:r>
                            <a:rPr lang="pt-BR" sz="2400" b="0" i="1" smtClean="0">
                              <a:latin typeface="Cambria Math" panose="02040503050406030204" pitchFamily="18" charset="0"/>
                            </a:rPr>
                            <m:t>𝑙𝑖𝑔𝑎𝑑𝑜</m:t>
                          </m:r>
                          <m:r>
                            <a:rPr lang="pt-BR" sz="2400" b="0" i="1" smtClean="0">
                              <a:latin typeface="Cambria Math" panose="02040503050406030204" pitchFamily="18" charset="0"/>
                            </a:rPr>
                            <m:t>)</m:t>
                          </m:r>
                        </m:sub>
                      </m:sSub>
                      <m:r>
                        <a:rPr lang="pt-BR" sz="2400" i="1">
                          <a:latin typeface="Cambria Math" panose="02040503050406030204" pitchFamily="18" charset="0"/>
                        </a:rPr>
                        <m:t>=</m:t>
                      </m:r>
                      <m:r>
                        <a:rPr lang="pt-BR" sz="2400" i="1">
                          <a:latin typeface="Cambria Math" panose="02040503050406030204" pitchFamily="18" charset="0"/>
                        </a:rPr>
                        <m:t>𝑘</m:t>
                      </m:r>
                      <m:d>
                        <m:dPr>
                          <m:ctrlPr>
                            <a:rPr lang="pt-BR" sz="2400" i="1">
                              <a:latin typeface="Cambria Math" panose="02040503050406030204" pitchFamily="18" charset="0"/>
                            </a:rPr>
                          </m:ctrlPr>
                        </m:dPr>
                        <m:e>
                          <m:sSub>
                            <m:sSubPr>
                              <m:ctrlPr>
                                <a:rPr lang="pt-BR" sz="2400" i="1" smtClean="0">
                                  <a:latin typeface="Cambria Math" panose="02040503050406030204" pitchFamily="18" charset="0"/>
                                </a:rPr>
                              </m:ctrlPr>
                            </m:sSubPr>
                            <m:e>
                              <m:r>
                                <a:rPr lang="pt-BR" sz="2400" b="0" i="1" smtClean="0">
                                  <a:latin typeface="Cambria Math" panose="02040503050406030204" pitchFamily="18" charset="0"/>
                                </a:rPr>
                                <m:t>𝑉</m:t>
                              </m:r>
                            </m:e>
                            <m:sub>
                              <m:r>
                                <a:rPr lang="pt-BR" sz="2400" b="0" i="1" smtClean="0">
                                  <a:latin typeface="Cambria Math" panose="02040503050406030204" pitchFamily="18" charset="0"/>
                                </a:rPr>
                                <m:t>𝐺𝑆</m:t>
                              </m:r>
                              <m:r>
                                <a:rPr lang="pt-BR" sz="2400" b="0" i="1" smtClean="0">
                                  <a:latin typeface="Cambria Math" panose="02040503050406030204" pitchFamily="18" charset="0"/>
                                </a:rPr>
                                <m:t>(</m:t>
                              </m:r>
                              <m:r>
                                <a:rPr lang="pt-BR" sz="2400" b="0" i="1" smtClean="0">
                                  <a:latin typeface="Cambria Math" panose="02040503050406030204" pitchFamily="18" charset="0"/>
                                </a:rPr>
                                <m:t>𝑙𝑖𝑔𝑎𝑑𝑜</m:t>
                              </m:r>
                              <m:r>
                                <a:rPr lang="pt-BR" sz="2400" b="0" i="1" smtClean="0">
                                  <a:latin typeface="Cambria Math" panose="02040503050406030204" pitchFamily="18" charset="0"/>
                                </a:rPr>
                                <m:t>)</m:t>
                              </m:r>
                            </m:sub>
                          </m:sSub>
                          <m:r>
                            <a:rPr lang="pt-BR" sz="2400" i="1">
                              <a:latin typeface="Cambria Math" panose="02040503050406030204" pitchFamily="18" charset="0"/>
                            </a:rPr>
                            <m:t>−</m:t>
                          </m:r>
                          <m:sSub>
                            <m:sSubPr>
                              <m:ctrlPr>
                                <a:rPr lang="pt-BR" sz="2400" i="1">
                                  <a:latin typeface="Cambria Math" panose="02040503050406030204" pitchFamily="18" charset="0"/>
                                </a:rPr>
                              </m:ctrlPr>
                            </m:sSubPr>
                            <m:e>
                              <m:r>
                                <a:rPr lang="pt-BR" sz="2400" i="1">
                                  <a:latin typeface="Cambria Math" panose="02040503050406030204" pitchFamily="18" charset="0"/>
                                </a:rPr>
                                <m:t>𝑉</m:t>
                              </m:r>
                            </m:e>
                            <m:sub>
                              <m:r>
                                <a:rPr lang="pt-BR" sz="2400" b="0" i="1" smtClean="0">
                                  <a:latin typeface="Cambria Math" panose="02040503050406030204" pitchFamily="18" charset="0"/>
                                </a:rPr>
                                <m:t>𝐺𝑆</m:t>
                              </m:r>
                              <m:r>
                                <a:rPr lang="pt-BR" sz="2400" b="0" i="1" smtClean="0">
                                  <a:latin typeface="Cambria Math" panose="02040503050406030204" pitchFamily="18" charset="0"/>
                                </a:rPr>
                                <m:t>(</m:t>
                              </m:r>
                              <m:r>
                                <a:rPr lang="pt-BR" sz="2400" i="1">
                                  <a:latin typeface="Cambria Math" panose="02040503050406030204" pitchFamily="18" charset="0"/>
                                </a:rPr>
                                <m:t>𝑇</m:t>
                              </m:r>
                              <m:r>
                                <a:rPr lang="pt-BR" sz="2400" b="0" i="1" smtClean="0">
                                  <a:latin typeface="Cambria Math" panose="02040503050406030204" pitchFamily="18" charset="0"/>
                                </a:rPr>
                                <m:t>h</m:t>
                              </m:r>
                              <m:r>
                                <a:rPr lang="pt-BR" sz="2400" b="0" i="1" smtClean="0">
                                  <a:latin typeface="Cambria Math" panose="02040503050406030204" pitchFamily="18" charset="0"/>
                                </a:rPr>
                                <m:t>)</m:t>
                              </m:r>
                            </m:sub>
                          </m:sSub>
                        </m:e>
                      </m:d>
                      <m:r>
                        <a:rPr lang="pt-BR" sz="2400" i="1" baseline="30000">
                          <a:latin typeface="Cambria Math" panose="02040503050406030204" pitchFamily="18" charset="0"/>
                        </a:rPr>
                        <m:t>2</m:t>
                      </m:r>
                    </m:oMath>
                  </m:oMathPara>
                </a14:m>
                <a:endParaRPr lang="pt-BR" sz="2400" baseline="30000" dirty="0"/>
              </a:p>
              <a:p>
                <a:endParaRPr lang="pt-BR" dirty="0"/>
              </a:p>
              <a:p>
                <a:pPr marL="0" indent="0">
                  <a:buNone/>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𝑘</m:t>
                      </m:r>
                      <m:r>
                        <a:rPr lang="pt-BR" b="0" i="1" smtClean="0">
                          <a:latin typeface="Cambria Math" panose="02040503050406030204" pitchFamily="18" charset="0"/>
                        </a:rPr>
                        <m:t>=</m:t>
                      </m:r>
                      <m:f>
                        <m:fPr>
                          <m:ctrlPr>
                            <a:rPr lang="pt-BR" b="0" i="1" smtClean="0">
                              <a:latin typeface="Cambria Math" panose="02040503050406030204" pitchFamily="18" charset="0"/>
                            </a:rPr>
                          </m:ctrlPr>
                        </m:fPr>
                        <m:num>
                          <m:sSub>
                            <m:sSubPr>
                              <m:ctrlPr>
                                <a:rPr lang="pt-BR" b="0" i="1" smtClean="0">
                                  <a:latin typeface="Cambria Math" panose="02040503050406030204" pitchFamily="18" charset="0"/>
                                </a:rPr>
                              </m:ctrlPr>
                            </m:sSubPr>
                            <m:e>
                              <m:r>
                                <a:rPr lang="pt-BR" b="0" i="1" smtClean="0">
                                  <a:latin typeface="Cambria Math" panose="02040503050406030204" pitchFamily="18" charset="0"/>
                                </a:rPr>
                                <m:t>𝐼</m:t>
                              </m:r>
                            </m:e>
                            <m:sub>
                              <m:r>
                                <a:rPr lang="pt-BR" b="0" i="1" smtClean="0">
                                  <a:latin typeface="Cambria Math" panose="02040503050406030204" pitchFamily="18" charset="0"/>
                                </a:rPr>
                                <m:t>𝐷</m:t>
                              </m:r>
                              <m:r>
                                <a:rPr lang="pt-BR" b="0" i="1" smtClean="0">
                                  <a:latin typeface="Cambria Math" panose="02040503050406030204" pitchFamily="18" charset="0"/>
                                </a:rPr>
                                <m:t>(</m:t>
                              </m:r>
                              <m:r>
                                <a:rPr lang="pt-BR" b="0" i="1" smtClean="0">
                                  <a:latin typeface="Cambria Math" panose="02040503050406030204" pitchFamily="18" charset="0"/>
                                </a:rPr>
                                <m:t>𝑙𝑖𝑔𝑎𝑑𝑜</m:t>
                              </m:r>
                              <m:r>
                                <a:rPr lang="pt-BR" b="0" i="1" smtClean="0">
                                  <a:latin typeface="Cambria Math" panose="02040503050406030204" pitchFamily="18" charset="0"/>
                                </a:rPr>
                                <m:t>)</m:t>
                              </m:r>
                            </m:sub>
                          </m:sSub>
                        </m:num>
                        <m:den>
                          <m:sSup>
                            <m:sSupPr>
                              <m:ctrlPr>
                                <a:rPr lang="pt-BR" b="0" i="1" smtClean="0">
                                  <a:latin typeface="Cambria Math" panose="02040503050406030204" pitchFamily="18" charset="0"/>
                                </a:rPr>
                              </m:ctrlPr>
                            </m:sSupPr>
                            <m:e>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𝑉</m:t>
                                  </m:r>
                                </m:e>
                                <m:sub>
                                  <m:r>
                                    <a:rPr lang="pt-BR" i="1">
                                      <a:latin typeface="Cambria Math" panose="02040503050406030204" pitchFamily="18" charset="0"/>
                                    </a:rPr>
                                    <m:t>𝐺𝑆</m:t>
                                  </m:r>
                                  <m:d>
                                    <m:dPr>
                                      <m:ctrlPr>
                                        <a:rPr lang="pt-BR" i="1">
                                          <a:latin typeface="Cambria Math" panose="02040503050406030204" pitchFamily="18" charset="0"/>
                                        </a:rPr>
                                      </m:ctrlPr>
                                    </m:dPr>
                                    <m:e>
                                      <m:r>
                                        <a:rPr lang="pt-BR" i="1">
                                          <a:latin typeface="Cambria Math" panose="02040503050406030204" pitchFamily="18" charset="0"/>
                                        </a:rPr>
                                        <m:t>𝑙𝑖𝑔𝑎𝑑𝑜</m:t>
                                      </m:r>
                                    </m:e>
                                  </m:d>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𝑉</m:t>
                                  </m:r>
                                </m:e>
                                <m:sub>
                                  <m:r>
                                    <a:rPr lang="pt-BR" i="1">
                                      <a:latin typeface="Cambria Math" panose="02040503050406030204" pitchFamily="18" charset="0"/>
                                    </a:rPr>
                                    <m:t>𝐺𝑆</m:t>
                                  </m:r>
                                  <m:d>
                                    <m:dPr>
                                      <m:ctrlPr>
                                        <a:rPr lang="pt-BR" i="1">
                                          <a:latin typeface="Cambria Math" panose="02040503050406030204" pitchFamily="18" charset="0"/>
                                        </a:rPr>
                                      </m:ctrlPr>
                                    </m:dPr>
                                    <m:e>
                                      <m:r>
                                        <a:rPr lang="pt-BR" i="1">
                                          <a:latin typeface="Cambria Math" panose="02040503050406030204" pitchFamily="18" charset="0"/>
                                        </a:rPr>
                                        <m:t>𝑇h</m:t>
                                      </m:r>
                                    </m:e>
                                  </m:d>
                                </m:sub>
                              </m:sSub>
                              <m:r>
                                <a:rPr lang="pt-BR" i="1">
                                  <a:latin typeface="Cambria Math" panose="02040503050406030204" pitchFamily="18" charset="0"/>
                                </a:rPr>
                                <m:t>)</m:t>
                              </m:r>
                            </m:e>
                            <m:sup>
                              <m:r>
                                <a:rPr lang="pt-BR" b="0" i="1" smtClean="0">
                                  <a:latin typeface="Cambria Math" panose="02040503050406030204" pitchFamily="18" charset="0"/>
                                </a:rPr>
                                <m:t>2</m:t>
                              </m:r>
                            </m:sup>
                          </m:sSup>
                        </m:den>
                      </m:f>
                    </m:oMath>
                  </m:oMathPara>
                </a14:m>
                <a:endParaRPr lang="pt-BR" dirty="0"/>
              </a:p>
            </p:txBody>
          </p:sp>
        </mc:Choice>
        <mc:Fallback xmlns="">
          <p:sp>
            <p:nvSpPr>
              <p:cNvPr id="8" name="Content Placeholder 7">
                <a:extLst>
                  <a:ext uri="{FF2B5EF4-FFF2-40B4-BE49-F238E27FC236}">
                    <a16:creationId xmlns:a16="http://schemas.microsoft.com/office/drawing/2014/main" id="{10D8FB92-87FA-4529-A235-E278FB36298A}"/>
                  </a:ext>
                </a:extLst>
              </p:cNvPr>
              <p:cNvSpPr>
                <a:spLocks noGrp="1" noRot="1" noChangeAspect="1" noMove="1" noResize="1" noEditPoints="1" noAdjustHandles="1" noChangeArrowheads="1" noChangeShapeType="1" noTextEdit="1"/>
              </p:cNvSpPr>
              <p:nvPr>
                <p:ph sz="half" idx="2"/>
              </p:nvPr>
            </p:nvSpPr>
            <p:spPr>
              <a:xfrm>
                <a:off x="5496674" y="1825625"/>
                <a:ext cx="6342400" cy="4351338"/>
              </a:xfrm>
              <a:blipFill>
                <a:blip r:embed="rId3"/>
                <a:stretch>
                  <a:fillRect/>
                </a:stretch>
              </a:blipFill>
            </p:spPr>
            <p:txBody>
              <a:bodyPr/>
              <a:lstStyle/>
              <a:p>
                <a:r>
                  <a:rPr lang="pt-BR">
                    <a:noFill/>
                  </a:rPr>
                  <a:t> </a:t>
                </a:r>
              </a:p>
            </p:txBody>
          </p:sp>
        </mc:Fallback>
      </mc:AlternateContent>
      <p:sp>
        <p:nvSpPr>
          <p:cNvPr id="4" name="Footer Placeholder 3">
            <a:extLst>
              <a:ext uri="{FF2B5EF4-FFF2-40B4-BE49-F238E27FC236}">
                <a16:creationId xmlns:a16="http://schemas.microsoft.com/office/drawing/2014/main" id="{066B7AD5-AD78-496C-9DC5-754BA657EF60}"/>
              </a:ext>
            </a:extLst>
          </p:cNvPr>
          <p:cNvSpPr>
            <a:spLocks noGrp="1"/>
          </p:cNvSpPr>
          <p:nvPr>
            <p:ph type="ftr" sz="quarter" idx="11"/>
          </p:nvPr>
        </p:nvSpPr>
        <p:spPr/>
        <p:txBody>
          <a:bodyPr/>
          <a:lstStyle/>
          <a:p>
            <a:r>
              <a:rPr lang="en-US" altLang="en-US"/>
              <a:t>Prof. Elyr Teixeira</a:t>
            </a:r>
            <a:endParaRPr lang="en-US" altLang="en-US" dirty="0"/>
          </a:p>
        </p:txBody>
      </p:sp>
      <p:sp>
        <p:nvSpPr>
          <p:cNvPr id="5" name="Slide Number Placeholder 4">
            <a:extLst>
              <a:ext uri="{FF2B5EF4-FFF2-40B4-BE49-F238E27FC236}">
                <a16:creationId xmlns:a16="http://schemas.microsoft.com/office/drawing/2014/main" id="{0E81E0B1-5513-4F0E-96C2-0E1788C6AB35}"/>
              </a:ext>
            </a:extLst>
          </p:cNvPr>
          <p:cNvSpPr>
            <a:spLocks noGrp="1"/>
          </p:cNvSpPr>
          <p:nvPr>
            <p:ph type="sldNum" sz="quarter" idx="12"/>
          </p:nvPr>
        </p:nvSpPr>
        <p:spPr/>
        <p:txBody>
          <a:bodyPr/>
          <a:lstStyle/>
          <a:p>
            <a:fld id="{D70E266F-DC34-4EBC-B26B-29CFE51B5C59}" type="slidenum">
              <a:rPr lang="en-US" altLang="en-US" smtClean="0"/>
              <a:pPr/>
              <a:t>194</a:t>
            </a:fld>
            <a:endParaRPr lang="en-US" altLang="en-US"/>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9580901D-742A-4BA6-B71D-302A3186CDCF}"/>
                  </a:ext>
                </a:extLst>
              </p:cNvPr>
              <p:cNvSpPr txBox="1"/>
              <p:nvPr/>
            </p:nvSpPr>
            <p:spPr>
              <a:xfrm>
                <a:off x="6393171" y="5012848"/>
                <a:ext cx="4993241" cy="646331"/>
              </a:xfrm>
              <a:prstGeom prst="rect">
                <a:avLst/>
              </a:prstGeom>
              <a:noFill/>
            </p:spPr>
            <p:txBody>
              <a:bodyPr wrap="square" rtlCol="0">
                <a:spAutoFit/>
              </a:bodyPr>
              <a:lstStyle/>
              <a:p>
                <a:pPr algn="ctr"/>
                <a:r>
                  <a:rPr lang="pt-BR" dirty="0">
                    <a:solidFill>
                      <a:srgbClr val="FF0000"/>
                    </a:solidFill>
                  </a:rPr>
                  <a:t>Uma vez determinado </a:t>
                </a:r>
                <a:r>
                  <a:rPr lang="pt-BR" i="1" dirty="0">
                    <a:solidFill>
                      <a:srgbClr val="FF0000"/>
                    </a:solidFill>
                  </a:rPr>
                  <a:t>k, </a:t>
                </a:r>
                <a:r>
                  <a:rPr lang="pt-BR" dirty="0">
                    <a:solidFill>
                      <a:srgbClr val="FF0000"/>
                    </a:solidFill>
                  </a:rPr>
                  <a:t>podemos determinar outros valores de I</a:t>
                </a:r>
                <a:r>
                  <a:rPr lang="pt-BR" baseline="-25000" dirty="0">
                    <a:solidFill>
                      <a:srgbClr val="FF0000"/>
                    </a:solidFill>
                  </a:rPr>
                  <a:t>D </a:t>
                </a:r>
                <a:r>
                  <a:rPr lang="pt-BR" dirty="0">
                    <a:solidFill>
                      <a:srgbClr val="FF0000"/>
                    </a:solidFill>
                  </a:rPr>
                  <a:t>para valores escolhidos de</a:t>
                </a:r>
                <a14:m>
                  <m:oMath xmlns:m="http://schemas.openxmlformats.org/officeDocument/2006/math">
                    <m:r>
                      <a:rPr lang="pt-BR" b="0" i="0" smtClean="0">
                        <a:solidFill>
                          <a:srgbClr val="FF0000"/>
                        </a:solidFill>
                        <a:latin typeface="Cambria Math" panose="02040503050406030204" pitchFamily="18" charset="0"/>
                      </a:rPr>
                      <m:t> </m:t>
                    </m:r>
                    <m:sSub>
                      <m:sSubPr>
                        <m:ctrlPr>
                          <a:rPr lang="pt-BR" i="1" smtClean="0">
                            <a:solidFill>
                              <a:srgbClr val="FF0000"/>
                            </a:solidFill>
                            <a:latin typeface="Cambria Math" panose="02040503050406030204" pitchFamily="18" charset="0"/>
                          </a:rPr>
                        </m:ctrlPr>
                      </m:sSubPr>
                      <m:e>
                        <m:r>
                          <a:rPr lang="pt-BR" b="0" i="1" smtClean="0">
                            <a:solidFill>
                              <a:srgbClr val="FF0000"/>
                            </a:solidFill>
                            <a:latin typeface="Cambria Math" panose="02040503050406030204" pitchFamily="18" charset="0"/>
                          </a:rPr>
                          <m:t>𝑉</m:t>
                        </m:r>
                      </m:e>
                      <m:sub>
                        <m:r>
                          <a:rPr lang="pt-BR" b="0" i="1" smtClean="0">
                            <a:solidFill>
                              <a:srgbClr val="FF0000"/>
                            </a:solidFill>
                            <a:latin typeface="Cambria Math" panose="02040503050406030204" pitchFamily="18" charset="0"/>
                          </a:rPr>
                          <m:t>𝐺𝑆</m:t>
                        </m:r>
                      </m:sub>
                    </m:sSub>
                  </m:oMath>
                </a14:m>
                <a:r>
                  <a:rPr lang="pt-BR" dirty="0">
                    <a:solidFill>
                      <a:srgbClr val="FF0000"/>
                    </a:solidFill>
                  </a:rPr>
                  <a:t>.</a:t>
                </a:r>
              </a:p>
            </p:txBody>
          </p:sp>
        </mc:Choice>
        <mc:Fallback xmlns="">
          <p:sp>
            <p:nvSpPr>
              <p:cNvPr id="9" name="TextBox 8">
                <a:extLst>
                  <a:ext uri="{FF2B5EF4-FFF2-40B4-BE49-F238E27FC236}">
                    <a16:creationId xmlns:a16="http://schemas.microsoft.com/office/drawing/2014/main" id="{9580901D-742A-4BA6-B71D-302A3186CDCF}"/>
                  </a:ext>
                </a:extLst>
              </p:cNvPr>
              <p:cNvSpPr txBox="1">
                <a:spLocks noRot="1" noChangeAspect="1" noMove="1" noResize="1" noEditPoints="1" noAdjustHandles="1" noChangeArrowheads="1" noChangeShapeType="1" noTextEdit="1"/>
              </p:cNvSpPr>
              <p:nvPr/>
            </p:nvSpPr>
            <p:spPr>
              <a:xfrm>
                <a:off x="6393171" y="5012848"/>
                <a:ext cx="4993241" cy="646331"/>
              </a:xfrm>
              <a:prstGeom prst="rect">
                <a:avLst/>
              </a:prstGeom>
              <a:blipFill>
                <a:blip r:embed="rId4"/>
                <a:stretch>
                  <a:fillRect l="-244" t="-4717" r="-122" b="-14151"/>
                </a:stretch>
              </a:blipFill>
            </p:spPr>
            <p:txBody>
              <a:bodyPr/>
              <a:lstStyle/>
              <a:p>
                <a:r>
                  <a:rPr lang="pt-BR">
                    <a:noFill/>
                  </a:rPr>
                  <a:t> </a:t>
                </a:r>
              </a:p>
            </p:txBody>
          </p:sp>
        </mc:Fallback>
      </mc:AlternateContent>
    </p:spTree>
    <p:extLst>
      <p:ext uri="{BB962C8B-B14F-4D97-AF65-F5344CB8AC3E}">
        <p14:creationId xmlns:p14="http://schemas.microsoft.com/office/powerpoint/2010/main" val="305912139"/>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D9B8CA92-8E42-4D71-9B2B-04DF28C61AB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520" t="50368" r="26423" b="7109"/>
          <a:stretch/>
        </p:blipFill>
        <p:spPr bwMode="auto">
          <a:xfrm>
            <a:off x="9256642" y="2425148"/>
            <a:ext cx="2501349" cy="36476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a:extLst>
              <a:ext uri="{FF2B5EF4-FFF2-40B4-BE49-F238E27FC236}">
                <a16:creationId xmlns:a16="http://schemas.microsoft.com/office/drawing/2014/main" id="{98AF5B4F-974C-4526-B824-58D50CE79D03}"/>
              </a:ext>
            </a:extLst>
          </p:cNvPr>
          <p:cNvSpPr>
            <a:spLocks noGrp="1"/>
          </p:cNvSpPr>
          <p:nvPr>
            <p:ph type="title"/>
          </p:nvPr>
        </p:nvSpPr>
        <p:spPr/>
        <p:txBody>
          <a:bodyPr/>
          <a:lstStyle/>
          <a:p>
            <a:r>
              <a:rPr lang="pt-BR" dirty="0"/>
              <a:t>Configuração de polarização com realimentação</a:t>
            </a:r>
          </a:p>
        </p:txBody>
      </p:sp>
      <p:sp>
        <p:nvSpPr>
          <p:cNvPr id="4" name="Footer Placeholder 3">
            <a:extLst>
              <a:ext uri="{FF2B5EF4-FFF2-40B4-BE49-F238E27FC236}">
                <a16:creationId xmlns:a16="http://schemas.microsoft.com/office/drawing/2014/main" id="{066B7AD5-AD78-496C-9DC5-754BA657EF60}"/>
              </a:ext>
            </a:extLst>
          </p:cNvPr>
          <p:cNvSpPr>
            <a:spLocks noGrp="1"/>
          </p:cNvSpPr>
          <p:nvPr>
            <p:ph type="ftr" sz="quarter" idx="11"/>
          </p:nvPr>
        </p:nvSpPr>
        <p:spPr/>
        <p:txBody>
          <a:bodyPr/>
          <a:lstStyle/>
          <a:p>
            <a:r>
              <a:rPr lang="en-US" altLang="en-US"/>
              <a:t>Prof. Elyr Teixeira</a:t>
            </a:r>
            <a:endParaRPr lang="en-US" altLang="en-US" dirty="0"/>
          </a:p>
        </p:txBody>
      </p:sp>
      <p:sp>
        <p:nvSpPr>
          <p:cNvPr id="5" name="Slide Number Placeholder 4">
            <a:extLst>
              <a:ext uri="{FF2B5EF4-FFF2-40B4-BE49-F238E27FC236}">
                <a16:creationId xmlns:a16="http://schemas.microsoft.com/office/drawing/2014/main" id="{0E81E0B1-5513-4F0E-96C2-0E1788C6AB35}"/>
              </a:ext>
            </a:extLst>
          </p:cNvPr>
          <p:cNvSpPr>
            <a:spLocks noGrp="1"/>
          </p:cNvSpPr>
          <p:nvPr>
            <p:ph type="sldNum" sz="quarter" idx="12"/>
          </p:nvPr>
        </p:nvSpPr>
        <p:spPr/>
        <p:txBody>
          <a:bodyPr/>
          <a:lstStyle/>
          <a:p>
            <a:fld id="{D70E266F-DC34-4EBC-B26B-29CFE51B5C59}" type="slidenum">
              <a:rPr lang="en-US" altLang="en-US" smtClean="0"/>
              <a:pPr/>
              <a:t>195</a:t>
            </a:fld>
            <a:endParaRPr lang="en-US" altLang="en-US"/>
          </a:p>
        </p:txBody>
      </p:sp>
      <p:pic>
        <p:nvPicPr>
          <p:cNvPr id="6" name="Picture 2">
            <a:extLst>
              <a:ext uri="{FF2B5EF4-FFF2-40B4-BE49-F238E27FC236}">
                <a16:creationId xmlns:a16="http://schemas.microsoft.com/office/drawing/2014/main" id="{B89A24C0-BBB6-42C7-BDAA-D89300F6E27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62897"/>
          <a:stretch/>
        </p:blipFill>
        <p:spPr bwMode="auto">
          <a:xfrm>
            <a:off x="3475380" y="2245761"/>
            <a:ext cx="5989984" cy="35102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Content Placeholder 2">
            <a:extLst>
              <a:ext uri="{FF2B5EF4-FFF2-40B4-BE49-F238E27FC236}">
                <a16:creationId xmlns:a16="http://schemas.microsoft.com/office/drawing/2014/main" id="{87A6EB9C-7AFE-40E6-8727-B24A2C775AE5}"/>
              </a:ext>
            </a:extLst>
          </p:cNvPr>
          <p:cNvSpPr>
            <a:spLocks noGrp="1"/>
          </p:cNvSpPr>
          <p:nvPr>
            <p:ph idx="1"/>
          </p:nvPr>
        </p:nvSpPr>
        <p:spPr>
          <a:xfrm>
            <a:off x="838199" y="1825625"/>
            <a:ext cx="4320210" cy="4351338"/>
          </a:xfrm>
        </p:spPr>
        <p:txBody>
          <a:bodyPr/>
          <a:lstStyle/>
          <a:p>
            <a:r>
              <a:rPr lang="pt-BR" dirty="0"/>
              <a:t>Agora existe uma conexão direta entre dreno e porta</a:t>
            </a:r>
          </a:p>
          <a:p>
            <a:pPr marL="0" indent="0">
              <a:buNone/>
            </a:pPr>
            <a:endParaRPr lang="pt-BR" dirty="0"/>
          </a:p>
        </p:txBody>
      </p:sp>
      <p:grpSp>
        <p:nvGrpSpPr>
          <p:cNvPr id="11" name="Group 12">
            <a:extLst>
              <a:ext uri="{FF2B5EF4-FFF2-40B4-BE49-F238E27FC236}">
                <a16:creationId xmlns:a16="http://schemas.microsoft.com/office/drawing/2014/main" id="{343ABFE3-16FA-4E30-80CE-74FB9F9818E8}"/>
              </a:ext>
            </a:extLst>
          </p:cNvPr>
          <p:cNvGrpSpPr>
            <a:grpSpLocks/>
          </p:cNvGrpSpPr>
          <p:nvPr/>
        </p:nvGrpSpPr>
        <p:grpSpPr bwMode="auto">
          <a:xfrm>
            <a:off x="942036" y="3140939"/>
            <a:ext cx="2362200" cy="1905000"/>
            <a:chOff x="288" y="1680"/>
            <a:chExt cx="1488" cy="1200"/>
          </a:xfrm>
          <a:noFill/>
        </p:grpSpPr>
        <p:sp>
          <p:nvSpPr>
            <p:cNvPr id="12" name="AutoShape 11">
              <a:extLst>
                <a:ext uri="{FF2B5EF4-FFF2-40B4-BE49-F238E27FC236}">
                  <a16:creationId xmlns:a16="http://schemas.microsoft.com/office/drawing/2014/main" id="{768DE0FD-8591-4A29-9281-00012E6D838D}"/>
                </a:ext>
              </a:extLst>
            </p:cNvPr>
            <p:cNvSpPr>
              <a:spLocks noChangeArrowheads="1"/>
            </p:cNvSpPr>
            <p:nvPr/>
          </p:nvSpPr>
          <p:spPr bwMode="auto">
            <a:xfrm>
              <a:off x="288" y="1680"/>
              <a:ext cx="1488" cy="1200"/>
            </a:xfrm>
            <a:prstGeom prst="roundRect">
              <a:avLst>
                <a:gd name="adj" fmla="val 16667"/>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pt-BR" altLang="pt-BR"/>
            </a:p>
          </p:txBody>
        </p:sp>
        <p:graphicFrame>
          <p:nvGraphicFramePr>
            <p:cNvPr id="13" name="Object 10">
              <a:extLst>
                <a:ext uri="{FF2B5EF4-FFF2-40B4-BE49-F238E27FC236}">
                  <a16:creationId xmlns:a16="http://schemas.microsoft.com/office/drawing/2014/main" id="{57CBCA5F-3F9C-4C2E-BF9F-B0464216472B}"/>
                </a:ext>
              </a:extLst>
            </p:cNvPr>
            <p:cNvGraphicFramePr>
              <a:graphicFrameLocks noChangeAspect="1"/>
            </p:cNvGraphicFramePr>
            <p:nvPr>
              <p:extLst>
                <p:ext uri="{D42A27DB-BD31-4B8C-83A1-F6EECF244321}">
                  <p14:modId xmlns:p14="http://schemas.microsoft.com/office/powerpoint/2010/main" val="601230689"/>
                </p:ext>
              </p:extLst>
            </p:nvPr>
          </p:nvGraphicFramePr>
          <p:xfrm>
            <a:off x="408" y="1757"/>
            <a:ext cx="1248" cy="1045"/>
          </p:xfrm>
          <a:graphic>
            <a:graphicData uri="http://schemas.openxmlformats.org/presentationml/2006/ole">
              <mc:AlternateContent xmlns:mc="http://schemas.openxmlformats.org/markup-compatibility/2006">
                <mc:Choice xmlns:v="urn:schemas-microsoft-com:vml" Requires="v">
                  <p:oleObj spid="_x0000_s1110" name="Equation" r:id="rId4" imgW="1092200" imgH="914400" progId="Equation.3">
                    <p:embed/>
                  </p:oleObj>
                </mc:Choice>
                <mc:Fallback>
                  <p:oleObj name="Equation" r:id="rId4" imgW="1092200" imgH="914400" progId="Equation.3">
                    <p:embed/>
                    <p:pic>
                      <p:nvPicPr>
                        <p:cNvPr id="3074" name="Object 10">
                          <a:extLst>
                            <a:ext uri="{FF2B5EF4-FFF2-40B4-BE49-F238E27FC236}">
                              <a16:creationId xmlns:a16="http://schemas.microsoft.com/office/drawing/2014/main" id="{268B87BD-2BC3-4E5A-A2CB-1F0227B62DF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8" y="1757"/>
                          <a:ext cx="1248" cy="10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Tree>
    <p:extLst>
      <p:ext uri="{BB962C8B-B14F-4D97-AF65-F5344CB8AC3E}">
        <p14:creationId xmlns:p14="http://schemas.microsoft.com/office/powerpoint/2010/main" val="259333325"/>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377EF05-3DBD-4099-BC21-7211EAFB276C}"/>
              </a:ext>
            </a:extLst>
          </p:cNvPr>
          <p:cNvSpPr>
            <a:spLocks noGrp="1"/>
          </p:cNvSpPr>
          <p:nvPr>
            <p:ph type="title"/>
          </p:nvPr>
        </p:nvSpPr>
        <p:spPr/>
        <p:txBody>
          <a:bodyPr/>
          <a:lstStyle/>
          <a:p>
            <a:r>
              <a:rPr lang="pt-BR" dirty="0"/>
              <a:t>Ponto q de polarização com realimentação</a:t>
            </a:r>
          </a:p>
        </p:txBody>
      </p:sp>
      <p:sp>
        <p:nvSpPr>
          <p:cNvPr id="3" name="Content Placeholder 2">
            <a:extLst>
              <a:ext uri="{FF2B5EF4-FFF2-40B4-BE49-F238E27FC236}">
                <a16:creationId xmlns:a16="http://schemas.microsoft.com/office/drawing/2014/main" id="{87A6EB9C-7AFE-40E6-8727-B24A2C775AE5}"/>
              </a:ext>
            </a:extLst>
          </p:cNvPr>
          <p:cNvSpPr>
            <a:spLocks noGrp="1"/>
          </p:cNvSpPr>
          <p:nvPr>
            <p:ph sz="half" idx="1"/>
          </p:nvPr>
        </p:nvSpPr>
        <p:spPr>
          <a:xfrm>
            <a:off x="838200" y="1825624"/>
            <a:ext cx="5181600" cy="5032375"/>
          </a:xfrm>
        </p:spPr>
        <p:txBody>
          <a:bodyPr>
            <a:normAutofit/>
          </a:bodyPr>
          <a:lstStyle/>
          <a:p>
            <a:r>
              <a:rPr lang="en-US" altLang="en-US" sz="2400" dirty="0">
                <a:solidFill>
                  <a:srgbClr val="000000"/>
                </a:solidFill>
                <a:latin typeface="Times New Roman" panose="02020603050405020304" pitchFamily="18" charset="0"/>
                <a:cs typeface="Times New Roman" panose="02020603050405020304" pitchFamily="18" charset="0"/>
              </a:rPr>
              <a:t>Trace a </a:t>
            </a:r>
            <a:r>
              <a:rPr lang="en-US" altLang="en-US" sz="2400" dirty="0" err="1">
                <a:solidFill>
                  <a:srgbClr val="000000"/>
                </a:solidFill>
                <a:latin typeface="Times New Roman" panose="02020603050405020304" pitchFamily="18" charset="0"/>
                <a:cs typeface="Times New Roman" panose="02020603050405020304" pitchFamily="18" charset="0"/>
              </a:rPr>
              <a:t>linha</a:t>
            </a:r>
            <a:r>
              <a:rPr lang="en-US" altLang="en-US" sz="2400" dirty="0">
                <a:solidFill>
                  <a:srgbClr val="000000"/>
                </a:solidFill>
                <a:latin typeface="Times New Roman" panose="02020603050405020304" pitchFamily="18" charset="0"/>
                <a:cs typeface="Times New Roman" panose="02020603050405020304" pitchFamily="18" charset="0"/>
              </a:rPr>
              <a:t> no </a:t>
            </a:r>
            <a:r>
              <a:rPr lang="en-US" altLang="en-US" sz="2400" dirty="0" err="1">
                <a:solidFill>
                  <a:srgbClr val="000000"/>
                </a:solidFill>
                <a:latin typeface="Times New Roman" panose="02020603050405020304" pitchFamily="18" charset="0"/>
                <a:cs typeface="Times New Roman" panose="02020603050405020304" pitchFamily="18" charset="0"/>
              </a:rPr>
              <a:t>gráfico</a:t>
            </a:r>
            <a:r>
              <a:rPr lang="en-US" altLang="en-US" sz="2400" dirty="0">
                <a:solidFill>
                  <a:srgbClr val="000000"/>
                </a:solidFill>
                <a:latin typeface="Times New Roman" panose="02020603050405020304" pitchFamily="18" charset="0"/>
                <a:cs typeface="Times New Roman" panose="02020603050405020304" pitchFamily="18" charset="0"/>
              </a:rPr>
              <a:t> que é </a:t>
            </a:r>
            <a:r>
              <a:rPr lang="en-US" altLang="en-US" sz="2400" dirty="0" err="1">
                <a:solidFill>
                  <a:srgbClr val="000000"/>
                </a:solidFill>
                <a:latin typeface="Times New Roman" panose="02020603050405020304" pitchFamily="18" charset="0"/>
                <a:cs typeface="Times New Roman" panose="02020603050405020304" pitchFamily="18" charset="0"/>
              </a:rPr>
              <a:t>definida</a:t>
            </a:r>
            <a:r>
              <a:rPr lang="en-US" altLang="en-US" sz="2400" dirty="0">
                <a:solidFill>
                  <a:srgbClr val="000000"/>
                </a:solidFill>
                <a:latin typeface="Times New Roman" panose="02020603050405020304" pitchFamily="18" charset="0"/>
                <a:cs typeface="Times New Roman" panose="02020603050405020304" pitchFamily="18" charset="0"/>
              </a:rPr>
              <a:t> por </a:t>
            </a:r>
            <a:r>
              <a:rPr lang="en-US" altLang="en-US" sz="2400" dirty="0" err="1">
                <a:solidFill>
                  <a:srgbClr val="000000"/>
                </a:solidFill>
                <a:latin typeface="Times New Roman" panose="02020603050405020304" pitchFamily="18" charset="0"/>
                <a:cs typeface="Times New Roman" panose="02020603050405020304" pitchFamily="18" charset="0"/>
              </a:rPr>
              <a:t>estes</a:t>
            </a:r>
            <a:r>
              <a:rPr lang="en-US" altLang="en-US" sz="2400" dirty="0">
                <a:solidFill>
                  <a:srgbClr val="000000"/>
                </a:solidFill>
                <a:latin typeface="Times New Roman" panose="02020603050405020304" pitchFamily="18" charset="0"/>
                <a:cs typeface="Times New Roman" panose="02020603050405020304" pitchFamily="18" charset="0"/>
              </a:rPr>
              <a:t> </a:t>
            </a:r>
            <a:r>
              <a:rPr lang="en-US" altLang="en-US" sz="2400" dirty="0" err="1">
                <a:solidFill>
                  <a:srgbClr val="000000"/>
                </a:solidFill>
                <a:latin typeface="Times New Roman" panose="02020603050405020304" pitchFamily="18" charset="0"/>
                <a:cs typeface="Times New Roman" panose="02020603050405020304" pitchFamily="18" charset="0"/>
              </a:rPr>
              <a:t>dois</a:t>
            </a:r>
            <a:r>
              <a:rPr lang="en-US" altLang="en-US" sz="2400" dirty="0">
                <a:solidFill>
                  <a:srgbClr val="000000"/>
                </a:solidFill>
                <a:latin typeface="Times New Roman" panose="02020603050405020304" pitchFamily="18" charset="0"/>
                <a:cs typeface="Times New Roman" panose="02020603050405020304" pitchFamily="18" charset="0"/>
              </a:rPr>
              <a:t> </a:t>
            </a:r>
            <a:r>
              <a:rPr lang="en-US" altLang="en-US" sz="2400" dirty="0" err="1">
                <a:solidFill>
                  <a:srgbClr val="000000"/>
                </a:solidFill>
                <a:latin typeface="Times New Roman" panose="02020603050405020304" pitchFamily="18" charset="0"/>
                <a:cs typeface="Times New Roman" panose="02020603050405020304" pitchFamily="18" charset="0"/>
              </a:rPr>
              <a:t>pontos</a:t>
            </a:r>
            <a:r>
              <a:rPr lang="en-US" altLang="en-US" sz="2400" dirty="0">
                <a:solidFill>
                  <a:srgbClr val="000000"/>
                </a:solidFill>
                <a:latin typeface="Times New Roman" panose="02020603050405020304" pitchFamily="18" charset="0"/>
                <a:cs typeface="Times New Roman" panose="02020603050405020304" pitchFamily="18" charset="0"/>
              </a:rPr>
              <a:t>: </a:t>
            </a:r>
          </a:p>
          <a:p>
            <a:pPr marL="0" lvl="1" indent="0" algn="ctr">
              <a:spcBef>
                <a:spcPct val="30000"/>
              </a:spcBef>
              <a:buNone/>
            </a:pPr>
            <a:r>
              <a:rPr lang="en-US" altLang="en-US" i="1" dirty="0">
                <a:solidFill>
                  <a:srgbClr val="000000"/>
                </a:solidFill>
                <a:latin typeface="Times New Roman" panose="02020603050405020304" pitchFamily="18" charset="0"/>
                <a:cs typeface="Times New Roman" panose="02020603050405020304" pitchFamily="18" charset="0"/>
              </a:rPr>
              <a:t>V</a:t>
            </a:r>
            <a:r>
              <a:rPr lang="en-US" altLang="en-US" i="1" baseline="-25000" dirty="0">
                <a:solidFill>
                  <a:srgbClr val="000000"/>
                </a:solidFill>
                <a:latin typeface="Times New Roman" panose="02020603050405020304" pitchFamily="18" charset="0"/>
                <a:cs typeface="Times New Roman" panose="02020603050405020304" pitchFamily="18" charset="0"/>
              </a:rPr>
              <a:t>GS</a:t>
            </a:r>
            <a:r>
              <a:rPr lang="en-US" altLang="en-US" dirty="0">
                <a:solidFill>
                  <a:srgbClr val="000000"/>
                </a:solidFill>
                <a:latin typeface="Times New Roman" panose="02020603050405020304" pitchFamily="18" charset="0"/>
                <a:cs typeface="Times New Roman" panose="02020603050405020304" pitchFamily="18" charset="0"/>
              </a:rPr>
              <a:t> = </a:t>
            </a:r>
            <a:r>
              <a:rPr lang="en-US" altLang="en-US" i="1" dirty="0">
                <a:solidFill>
                  <a:srgbClr val="000000"/>
                </a:solidFill>
                <a:latin typeface="Times New Roman" panose="02020603050405020304" pitchFamily="18" charset="0"/>
                <a:cs typeface="Times New Roman" panose="02020603050405020304" pitchFamily="18" charset="0"/>
              </a:rPr>
              <a:t>V</a:t>
            </a:r>
            <a:r>
              <a:rPr lang="en-US" altLang="en-US" i="1" baseline="-25000" dirty="0">
                <a:solidFill>
                  <a:srgbClr val="000000"/>
                </a:solidFill>
                <a:latin typeface="Times New Roman" panose="02020603050405020304" pitchFamily="18" charset="0"/>
                <a:cs typeface="Times New Roman" panose="02020603050405020304" pitchFamily="18" charset="0"/>
              </a:rPr>
              <a:t>DD</a:t>
            </a:r>
            <a:r>
              <a:rPr lang="en-US" altLang="en-US" dirty="0">
                <a:solidFill>
                  <a:srgbClr val="000000"/>
                </a:solidFill>
                <a:latin typeface="Times New Roman" panose="02020603050405020304" pitchFamily="18" charset="0"/>
                <a:cs typeface="Times New Roman" panose="02020603050405020304" pitchFamily="18" charset="0"/>
              </a:rPr>
              <a:t>,        </a:t>
            </a:r>
            <a:r>
              <a:rPr lang="en-US" altLang="en-US" i="1" dirty="0">
                <a:solidFill>
                  <a:srgbClr val="000000"/>
                </a:solidFill>
                <a:latin typeface="Times New Roman" panose="02020603050405020304" pitchFamily="18" charset="0"/>
                <a:cs typeface="Times New Roman" panose="02020603050405020304" pitchFamily="18" charset="0"/>
              </a:rPr>
              <a:t>I</a:t>
            </a:r>
            <a:r>
              <a:rPr lang="en-US" altLang="en-US" i="1" baseline="-25000" dirty="0">
                <a:solidFill>
                  <a:srgbClr val="000000"/>
                </a:solidFill>
                <a:latin typeface="Times New Roman" panose="02020603050405020304" pitchFamily="18" charset="0"/>
                <a:cs typeface="Times New Roman" panose="02020603050405020304" pitchFamily="18" charset="0"/>
              </a:rPr>
              <a:t>D</a:t>
            </a:r>
            <a:r>
              <a:rPr lang="en-US" altLang="en-US" dirty="0">
                <a:solidFill>
                  <a:srgbClr val="000000"/>
                </a:solidFill>
                <a:latin typeface="Times New Roman" panose="02020603050405020304" pitchFamily="18" charset="0"/>
                <a:cs typeface="Times New Roman" panose="02020603050405020304" pitchFamily="18" charset="0"/>
              </a:rPr>
              <a:t> = 0 A</a:t>
            </a:r>
          </a:p>
          <a:p>
            <a:pPr marL="0" lvl="1" indent="0" algn="ctr">
              <a:spcBef>
                <a:spcPct val="30000"/>
              </a:spcBef>
              <a:buNone/>
            </a:pPr>
            <a:r>
              <a:rPr lang="en-US" altLang="en-US" i="1" dirty="0">
                <a:solidFill>
                  <a:srgbClr val="000000"/>
                </a:solidFill>
                <a:latin typeface="Times New Roman" panose="02020603050405020304" pitchFamily="18" charset="0"/>
                <a:cs typeface="Times New Roman" panose="02020603050405020304" pitchFamily="18" charset="0"/>
              </a:rPr>
              <a:t>I</a:t>
            </a:r>
            <a:r>
              <a:rPr lang="en-US" altLang="en-US" i="1" baseline="-25000" dirty="0">
                <a:solidFill>
                  <a:srgbClr val="000000"/>
                </a:solidFill>
                <a:latin typeface="Times New Roman" panose="02020603050405020304" pitchFamily="18" charset="0"/>
                <a:cs typeface="Times New Roman" panose="02020603050405020304" pitchFamily="18" charset="0"/>
              </a:rPr>
              <a:t>D</a:t>
            </a:r>
            <a:r>
              <a:rPr lang="en-US" altLang="en-US" dirty="0">
                <a:solidFill>
                  <a:srgbClr val="000000"/>
                </a:solidFill>
                <a:latin typeface="Times New Roman" panose="02020603050405020304" pitchFamily="18" charset="0"/>
                <a:cs typeface="Times New Roman" panose="02020603050405020304" pitchFamily="18" charset="0"/>
              </a:rPr>
              <a:t> = </a:t>
            </a:r>
            <a:r>
              <a:rPr lang="en-US" altLang="en-US" i="1" dirty="0">
                <a:solidFill>
                  <a:srgbClr val="000000"/>
                </a:solidFill>
                <a:latin typeface="Times New Roman" panose="02020603050405020304" pitchFamily="18" charset="0"/>
                <a:cs typeface="Times New Roman" panose="02020603050405020304" pitchFamily="18" charset="0"/>
              </a:rPr>
              <a:t>V</a:t>
            </a:r>
            <a:r>
              <a:rPr lang="en-US" altLang="en-US" i="1" baseline="-25000" dirty="0">
                <a:solidFill>
                  <a:srgbClr val="000000"/>
                </a:solidFill>
                <a:latin typeface="Times New Roman" panose="02020603050405020304" pitchFamily="18" charset="0"/>
                <a:cs typeface="Times New Roman" panose="02020603050405020304" pitchFamily="18" charset="0"/>
              </a:rPr>
              <a:t>DD</a:t>
            </a:r>
            <a:r>
              <a:rPr lang="en-US" altLang="en-US" dirty="0">
                <a:solidFill>
                  <a:srgbClr val="000000"/>
                </a:solidFill>
                <a:latin typeface="Times New Roman" panose="02020603050405020304" pitchFamily="18" charset="0"/>
                <a:cs typeface="Times New Roman" panose="02020603050405020304" pitchFamily="18" charset="0"/>
              </a:rPr>
              <a:t> / </a:t>
            </a:r>
            <a:r>
              <a:rPr lang="en-US" altLang="en-US" i="1" dirty="0">
                <a:solidFill>
                  <a:srgbClr val="000000"/>
                </a:solidFill>
                <a:latin typeface="Times New Roman" panose="02020603050405020304" pitchFamily="18" charset="0"/>
                <a:cs typeface="Times New Roman" panose="02020603050405020304" pitchFamily="18" charset="0"/>
              </a:rPr>
              <a:t>R</a:t>
            </a:r>
            <a:r>
              <a:rPr lang="en-US" altLang="en-US" i="1" baseline="-25000" dirty="0">
                <a:solidFill>
                  <a:srgbClr val="000000"/>
                </a:solidFill>
                <a:latin typeface="Times New Roman" panose="02020603050405020304" pitchFamily="18" charset="0"/>
                <a:cs typeface="Times New Roman" panose="02020603050405020304" pitchFamily="18" charset="0"/>
              </a:rPr>
              <a:t>D</a:t>
            </a:r>
            <a:r>
              <a:rPr lang="en-US" altLang="en-US" dirty="0">
                <a:solidFill>
                  <a:srgbClr val="000000"/>
                </a:solidFill>
                <a:latin typeface="Times New Roman" panose="02020603050405020304" pitchFamily="18" charset="0"/>
                <a:cs typeface="Times New Roman" panose="02020603050405020304" pitchFamily="18" charset="0"/>
              </a:rPr>
              <a:t> ,   </a:t>
            </a:r>
            <a:r>
              <a:rPr lang="en-US" altLang="en-US" i="1" dirty="0">
                <a:solidFill>
                  <a:srgbClr val="000000"/>
                </a:solidFill>
                <a:latin typeface="Times New Roman" panose="02020603050405020304" pitchFamily="18" charset="0"/>
                <a:cs typeface="Times New Roman" panose="02020603050405020304" pitchFamily="18" charset="0"/>
              </a:rPr>
              <a:t>V</a:t>
            </a:r>
            <a:r>
              <a:rPr lang="en-US" altLang="en-US" i="1" baseline="-25000" dirty="0">
                <a:solidFill>
                  <a:srgbClr val="000000"/>
                </a:solidFill>
                <a:latin typeface="Times New Roman" panose="02020603050405020304" pitchFamily="18" charset="0"/>
                <a:cs typeface="Times New Roman" panose="02020603050405020304" pitchFamily="18" charset="0"/>
              </a:rPr>
              <a:t>GS</a:t>
            </a:r>
            <a:r>
              <a:rPr lang="en-US" altLang="en-US" dirty="0">
                <a:solidFill>
                  <a:srgbClr val="000000"/>
                </a:solidFill>
                <a:latin typeface="Times New Roman" panose="02020603050405020304" pitchFamily="18" charset="0"/>
                <a:cs typeface="Times New Roman" panose="02020603050405020304" pitchFamily="18" charset="0"/>
              </a:rPr>
              <a:t> = 0 V</a:t>
            </a:r>
          </a:p>
          <a:p>
            <a:pPr algn="just"/>
            <a:endParaRPr lang="en-US" altLang="en-US" sz="2400" dirty="0">
              <a:latin typeface="Times New Roman" panose="02020603050405020304" pitchFamily="18" charset="0"/>
              <a:cs typeface="Times New Roman" panose="02020603050405020304" pitchFamily="18" charset="0"/>
            </a:endParaRPr>
          </a:p>
          <a:p>
            <a:pPr algn="just"/>
            <a:r>
              <a:rPr lang="en-US" altLang="en-US" sz="2400" dirty="0" err="1">
                <a:latin typeface="Times New Roman" panose="02020603050405020304" pitchFamily="18" charset="0"/>
                <a:cs typeface="Times New Roman" panose="02020603050405020304" pitchFamily="18" charset="0"/>
              </a:rPr>
              <a:t>Utilizando</a:t>
            </a:r>
            <a:r>
              <a:rPr lang="en-US" altLang="en-US" sz="2400" dirty="0">
                <a:latin typeface="Times New Roman" panose="02020603050405020304" pitchFamily="18" charset="0"/>
                <a:cs typeface="Times New Roman" panose="02020603050405020304" pitchFamily="18" charset="0"/>
              </a:rPr>
              <a:t> </a:t>
            </a:r>
            <a:r>
              <a:rPr lang="en-US" altLang="en-US" sz="2400" dirty="0" err="1">
                <a:latin typeface="Times New Roman" panose="02020603050405020304" pitchFamily="18" charset="0"/>
                <a:cs typeface="Times New Roman" panose="02020603050405020304" pitchFamily="18" charset="0"/>
              </a:rPr>
              <a:t>esses</a:t>
            </a:r>
            <a:r>
              <a:rPr lang="en-US" altLang="en-US" sz="2400" dirty="0">
                <a:latin typeface="Times New Roman" panose="02020603050405020304" pitchFamily="18" charset="0"/>
                <a:cs typeface="Times New Roman" panose="02020603050405020304" pitchFamily="18" charset="0"/>
              </a:rPr>
              <a:t> </a:t>
            </a:r>
            <a:r>
              <a:rPr lang="en-US" altLang="en-US" sz="2400" dirty="0" err="1">
                <a:latin typeface="Times New Roman" panose="02020603050405020304" pitchFamily="18" charset="0"/>
                <a:cs typeface="Times New Roman" panose="02020603050405020304" pitchFamily="18" charset="0"/>
              </a:rPr>
              <a:t>valores</a:t>
            </a:r>
            <a:r>
              <a:rPr lang="en-US" altLang="en-US" sz="2400" dirty="0">
                <a:latin typeface="Times New Roman" panose="02020603050405020304" pitchFamily="18" charset="0"/>
                <a:cs typeface="Times New Roman" panose="02020603050405020304" pitchFamily="18" charset="0"/>
              </a:rPr>
              <a:t> da </a:t>
            </a:r>
            <a:r>
              <a:rPr lang="en-US" altLang="en-US" sz="2400" dirty="0" err="1">
                <a:latin typeface="Times New Roman" panose="02020603050405020304" pitchFamily="18" charset="0"/>
                <a:cs typeface="Times New Roman" panose="02020603050405020304" pitchFamily="18" charset="0"/>
              </a:rPr>
              <a:t>folha</a:t>
            </a:r>
            <a:r>
              <a:rPr lang="en-US" altLang="en-US" sz="2400" dirty="0">
                <a:latin typeface="Times New Roman" panose="02020603050405020304" pitchFamily="18" charset="0"/>
                <a:cs typeface="Times New Roman" panose="02020603050405020304" pitchFamily="18" charset="0"/>
              </a:rPr>
              <a:t> de dados, trace no </a:t>
            </a:r>
            <a:r>
              <a:rPr lang="en-US" altLang="en-US" sz="2400" dirty="0" err="1">
                <a:latin typeface="Times New Roman" panose="02020603050405020304" pitchFamily="18" charset="0"/>
                <a:cs typeface="Times New Roman" panose="02020603050405020304" pitchFamily="18" charset="0"/>
              </a:rPr>
              <a:t>gráfico</a:t>
            </a:r>
            <a:r>
              <a:rPr lang="en-US" altLang="en-US" sz="2400" dirty="0">
                <a:latin typeface="Times New Roman" panose="02020603050405020304" pitchFamily="18" charset="0"/>
                <a:cs typeface="Times New Roman" panose="02020603050405020304" pitchFamily="18" charset="0"/>
              </a:rPr>
              <a:t> a </a:t>
            </a:r>
            <a:r>
              <a:rPr lang="en-US" altLang="en-US" sz="2400" dirty="0" err="1">
                <a:latin typeface="Times New Roman" panose="02020603050405020304" pitchFamily="18" charset="0"/>
                <a:cs typeface="Times New Roman" panose="02020603050405020304" pitchFamily="18" charset="0"/>
              </a:rPr>
              <a:t>curva</a:t>
            </a:r>
            <a:r>
              <a:rPr lang="en-US" altLang="en-US" sz="2400" dirty="0">
                <a:latin typeface="Times New Roman" panose="02020603050405020304" pitchFamily="18" charset="0"/>
                <a:cs typeface="Times New Roman" panose="02020603050405020304" pitchFamily="18" charset="0"/>
              </a:rPr>
              <a:t> de </a:t>
            </a:r>
            <a:r>
              <a:rPr lang="en-US" altLang="en-US" sz="2400" dirty="0" err="1">
                <a:latin typeface="Times New Roman" panose="02020603050405020304" pitchFamily="18" charset="0"/>
                <a:cs typeface="Times New Roman" panose="02020603050405020304" pitchFamily="18" charset="0"/>
              </a:rPr>
              <a:t>transferência</a:t>
            </a:r>
            <a:r>
              <a:rPr lang="en-US" altLang="en-US" sz="2400" dirty="0">
                <a:latin typeface="Times New Roman" panose="02020603050405020304" pitchFamily="18" charset="0"/>
                <a:cs typeface="Times New Roman" panose="02020603050405020304" pitchFamily="18" charset="0"/>
              </a:rPr>
              <a:t>:</a:t>
            </a:r>
            <a:endParaRPr lang="en-US" altLang="en-US" i="1" dirty="0">
              <a:latin typeface="Times New Roman" panose="02020603050405020304" pitchFamily="18" charset="0"/>
              <a:cs typeface="Times New Roman" panose="02020603050405020304" pitchFamily="18" charset="0"/>
            </a:endParaRPr>
          </a:p>
          <a:p>
            <a:pPr marL="0" lvl="1" indent="0" algn="ctr">
              <a:buNone/>
            </a:pPr>
            <a:r>
              <a:rPr lang="en-US" altLang="en-US" i="1" dirty="0" err="1">
                <a:latin typeface="Times New Roman" panose="02020603050405020304" pitchFamily="18" charset="0"/>
                <a:cs typeface="Times New Roman" panose="02020603050405020304" pitchFamily="18" charset="0"/>
              </a:rPr>
              <a:t>V</a:t>
            </a:r>
            <a:r>
              <a:rPr lang="en-US" altLang="en-US" i="1" baseline="-25000" dirty="0" err="1">
                <a:latin typeface="Times New Roman" panose="02020603050405020304" pitchFamily="18" charset="0"/>
                <a:cs typeface="Times New Roman" panose="02020603050405020304" pitchFamily="18" charset="0"/>
              </a:rPr>
              <a:t>GSTh</a:t>
            </a:r>
            <a:r>
              <a:rPr lang="en-US" altLang="en-US" dirty="0">
                <a:latin typeface="Times New Roman" panose="02020603050405020304" pitchFamily="18" charset="0"/>
                <a:cs typeface="Times New Roman" panose="02020603050405020304" pitchFamily="18" charset="0"/>
              </a:rPr>
              <a:t> , </a:t>
            </a:r>
            <a:r>
              <a:rPr lang="en-US" altLang="en-US" i="1" dirty="0">
                <a:latin typeface="Times New Roman" panose="02020603050405020304" pitchFamily="18" charset="0"/>
                <a:cs typeface="Times New Roman" panose="02020603050405020304" pitchFamily="18" charset="0"/>
              </a:rPr>
              <a:t>I</a:t>
            </a:r>
            <a:r>
              <a:rPr lang="en-US" altLang="en-US" i="1" baseline="-25000" dirty="0">
                <a:latin typeface="Times New Roman" panose="02020603050405020304" pitchFamily="18" charset="0"/>
                <a:cs typeface="Times New Roman" panose="02020603050405020304" pitchFamily="18" charset="0"/>
              </a:rPr>
              <a:t>D</a:t>
            </a:r>
            <a:r>
              <a:rPr lang="en-US" altLang="en-US" dirty="0">
                <a:latin typeface="Times New Roman" panose="02020603050405020304" pitchFamily="18" charset="0"/>
                <a:cs typeface="Times New Roman" panose="02020603050405020304" pitchFamily="18" charset="0"/>
              </a:rPr>
              <a:t> = 0 A </a:t>
            </a:r>
          </a:p>
          <a:p>
            <a:pPr marL="0" lvl="1" indent="0" algn="ctr">
              <a:buNone/>
            </a:pPr>
            <a:r>
              <a:rPr lang="en-US" altLang="en-US" i="1" dirty="0">
                <a:latin typeface="Times New Roman" panose="02020603050405020304" pitchFamily="18" charset="0"/>
                <a:cs typeface="Times New Roman" panose="02020603050405020304" pitchFamily="18" charset="0"/>
              </a:rPr>
              <a:t>V</a:t>
            </a:r>
            <a:r>
              <a:rPr lang="en-US" altLang="en-US" i="1" baseline="-25000" dirty="0">
                <a:latin typeface="Times New Roman" panose="02020603050405020304" pitchFamily="18" charset="0"/>
                <a:cs typeface="Times New Roman" panose="02020603050405020304" pitchFamily="18" charset="0"/>
              </a:rPr>
              <a:t>GS(on)</a:t>
            </a:r>
            <a:r>
              <a:rPr lang="en-US" altLang="en-US" dirty="0">
                <a:latin typeface="Times New Roman" panose="02020603050405020304" pitchFamily="18" charset="0"/>
                <a:cs typeface="Times New Roman" panose="02020603050405020304" pitchFamily="18" charset="0"/>
              </a:rPr>
              <a:t>,</a:t>
            </a:r>
            <a:r>
              <a:rPr lang="en-US" altLang="en-US" i="1" dirty="0">
                <a:latin typeface="Times New Roman" panose="02020603050405020304" pitchFamily="18" charset="0"/>
                <a:cs typeface="Times New Roman" panose="02020603050405020304" pitchFamily="18" charset="0"/>
              </a:rPr>
              <a:t> I</a:t>
            </a:r>
            <a:r>
              <a:rPr lang="en-US" altLang="en-US" i="1" baseline="-25000" dirty="0">
                <a:latin typeface="Times New Roman" panose="02020603050405020304" pitchFamily="18" charset="0"/>
                <a:cs typeface="Times New Roman" panose="02020603050405020304" pitchFamily="18" charset="0"/>
              </a:rPr>
              <a:t>D(on)</a:t>
            </a:r>
          </a:p>
          <a:p>
            <a:endParaRPr lang="pt-BR" dirty="0"/>
          </a:p>
        </p:txBody>
      </p:sp>
      <p:sp>
        <p:nvSpPr>
          <p:cNvPr id="4" name="Footer Placeholder 3">
            <a:extLst>
              <a:ext uri="{FF2B5EF4-FFF2-40B4-BE49-F238E27FC236}">
                <a16:creationId xmlns:a16="http://schemas.microsoft.com/office/drawing/2014/main" id="{066B7AD5-AD78-496C-9DC5-754BA657EF60}"/>
              </a:ext>
            </a:extLst>
          </p:cNvPr>
          <p:cNvSpPr>
            <a:spLocks noGrp="1"/>
          </p:cNvSpPr>
          <p:nvPr>
            <p:ph type="ftr" sz="quarter" idx="11"/>
          </p:nvPr>
        </p:nvSpPr>
        <p:spPr/>
        <p:txBody>
          <a:bodyPr/>
          <a:lstStyle/>
          <a:p>
            <a:r>
              <a:rPr lang="en-US" altLang="en-US"/>
              <a:t>Prof. Elyr Teixeira</a:t>
            </a:r>
            <a:endParaRPr lang="en-US" altLang="en-US" dirty="0"/>
          </a:p>
        </p:txBody>
      </p:sp>
      <p:sp>
        <p:nvSpPr>
          <p:cNvPr id="5" name="Slide Number Placeholder 4">
            <a:extLst>
              <a:ext uri="{FF2B5EF4-FFF2-40B4-BE49-F238E27FC236}">
                <a16:creationId xmlns:a16="http://schemas.microsoft.com/office/drawing/2014/main" id="{0E81E0B1-5513-4F0E-96C2-0E1788C6AB35}"/>
              </a:ext>
            </a:extLst>
          </p:cNvPr>
          <p:cNvSpPr>
            <a:spLocks noGrp="1"/>
          </p:cNvSpPr>
          <p:nvPr>
            <p:ph type="sldNum" sz="quarter" idx="12"/>
          </p:nvPr>
        </p:nvSpPr>
        <p:spPr/>
        <p:txBody>
          <a:bodyPr/>
          <a:lstStyle/>
          <a:p>
            <a:fld id="{D70E266F-DC34-4EBC-B26B-29CFE51B5C59}" type="slidenum">
              <a:rPr lang="en-US" altLang="en-US" smtClean="0"/>
              <a:pPr/>
              <a:t>196</a:t>
            </a:fld>
            <a:endParaRPr lang="en-US" altLang="en-US"/>
          </a:p>
        </p:txBody>
      </p:sp>
      <p:pic>
        <p:nvPicPr>
          <p:cNvPr id="8" name="Content Placeholder 7">
            <a:extLst>
              <a:ext uri="{FF2B5EF4-FFF2-40B4-BE49-F238E27FC236}">
                <a16:creationId xmlns:a16="http://schemas.microsoft.com/office/drawing/2014/main" id="{447BC437-4655-42ED-96AB-2F6796E11DA1}"/>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6172200" y="2127656"/>
            <a:ext cx="6019800" cy="3540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82020576"/>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a:extLst>
              <a:ext uri="{FF2B5EF4-FFF2-40B4-BE49-F238E27FC236}">
                <a16:creationId xmlns:a16="http://schemas.microsoft.com/office/drawing/2014/main" id="{84346147-C9E6-40AC-9E62-5CEDCE853285}"/>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6682662" y="1196929"/>
            <a:ext cx="5509338" cy="51594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a:extLst>
              <a:ext uri="{FF2B5EF4-FFF2-40B4-BE49-F238E27FC236}">
                <a16:creationId xmlns:a16="http://schemas.microsoft.com/office/drawing/2014/main" id="{98AF5B4F-974C-4526-B824-58D50CE79D03}"/>
              </a:ext>
            </a:extLst>
          </p:cNvPr>
          <p:cNvSpPr>
            <a:spLocks noGrp="1"/>
          </p:cNvSpPr>
          <p:nvPr>
            <p:ph type="title"/>
          </p:nvPr>
        </p:nvSpPr>
        <p:spPr/>
        <p:txBody>
          <a:bodyPr/>
          <a:lstStyle/>
          <a:p>
            <a:r>
              <a:rPr lang="pt-BR" dirty="0"/>
              <a:t>Exemplo</a:t>
            </a:r>
          </a:p>
        </p:txBody>
      </p:sp>
      <p:sp>
        <p:nvSpPr>
          <p:cNvPr id="10" name="Content Placeholder 9">
            <a:extLst>
              <a:ext uri="{FF2B5EF4-FFF2-40B4-BE49-F238E27FC236}">
                <a16:creationId xmlns:a16="http://schemas.microsoft.com/office/drawing/2014/main" id="{25FB3E2B-8BD8-49AF-990C-82BBC7290FC7}"/>
              </a:ext>
            </a:extLst>
          </p:cNvPr>
          <p:cNvSpPr>
            <a:spLocks noGrp="1"/>
          </p:cNvSpPr>
          <p:nvPr>
            <p:ph sz="half" idx="1"/>
          </p:nvPr>
        </p:nvSpPr>
        <p:spPr>
          <a:xfrm>
            <a:off x="838199" y="1825624"/>
            <a:ext cx="6059557" cy="4455905"/>
          </a:xfrm>
        </p:spPr>
        <p:txBody>
          <a:bodyPr/>
          <a:lstStyle/>
          <a:p>
            <a:r>
              <a:rPr lang="pt-BR" dirty="0"/>
              <a:t>Determine </a:t>
            </a:r>
            <a:r>
              <a:rPr lang="en-US" altLang="en-US" i="1" dirty="0">
                <a:solidFill>
                  <a:srgbClr val="000000"/>
                </a:solidFill>
                <a:cs typeface="Times New Roman" panose="02020603050405020304" pitchFamily="18" charset="0"/>
              </a:rPr>
              <a:t>I</a:t>
            </a:r>
            <a:r>
              <a:rPr lang="en-US" altLang="en-US" i="1" baseline="-25000" dirty="0">
                <a:solidFill>
                  <a:srgbClr val="000000"/>
                </a:solidFill>
                <a:cs typeface="Times New Roman" panose="02020603050405020304" pitchFamily="18" charset="0"/>
              </a:rPr>
              <a:t>DQ </a:t>
            </a:r>
            <a:r>
              <a:rPr lang="pt-BR" altLang="en-US" dirty="0">
                <a:solidFill>
                  <a:srgbClr val="000000"/>
                </a:solidFill>
                <a:cs typeface="Times New Roman" panose="02020603050405020304" pitchFamily="18" charset="0"/>
              </a:rPr>
              <a:t>e </a:t>
            </a:r>
            <a:r>
              <a:rPr lang="en-US" altLang="en-US" i="1" dirty="0">
                <a:solidFill>
                  <a:srgbClr val="000000"/>
                </a:solidFill>
                <a:cs typeface="Times New Roman" panose="02020603050405020304" pitchFamily="18" charset="0"/>
              </a:rPr>
              <a:t>V</a:t>
            </a:r>
            <a:r>
              <a:rPr lang="en-US" altLang="en-US" i="1" baseline="-25000" dirty="0">
                <a:solidFill>
                  <a:srgbClr val="000000"/>
                </a:solidFill>
                <a:cs typeface="Times New Roman" panose="02020603050405020304" pitchFamily="18" charset="0"/>
              </a:rPr>
              <a:t>DSQ </a:t>
            </a:r>
            <a:r>
              <a:rPr lang="en-US" altLang="en-US" dirty="0">
                <a:solidFill>
                  <a:srgbClr val="000000"/>
                </a:solidFill>
                <a:cs typeface="Times New Roman" panose="02020603050405020304" pitchFamily="18" charset="0"/>
              </a:rPr>
              <a:t>para o MOSFET </a:t>
            </a:r>
            <a:r>
              <a:rPr lang="en-US" altLang="en-US" dirty="0" err="1">
                <a:solidFill>
                  <a:srgbClr val="000000"/>
                </a:solidFill>
                <a:cs typeface="Times New Roman" panose="02020603050405020304" pitchFamily="18" charset="0"/>
              </a:rPr>
              <a:t>tipo</a:t>
            </a:r>
            <a:r>
              <a:rPr lang="en-US" altLang="en-US" dirty="0">
                <a:solidFill>
                  <a:srgbClr val="000000"/>
                </a:solidFill>
                <a:cs typeface="Times New Roman" panose="02020603050405020304" pitchFamily="18" charset="0"/>
              </a:rPr>
              <a:t> intensificação </a:t>
            </a:r>
            <a:r>
              <a:rPr lang="en-US" altLang="en-US" dirty="0" err="1">
                <a:solidFill>
                  <a:srgbClr val="000000"/>
                </a:solidFill>
                <a:cs typeface="Times New Roman" panose="02020603050405020304" pitchFamily="18" charset="0"/>
              </a:rPr>
              <a:t>ao</a:t>
            </a:r>
            <a:r>
              <a:rPr lang="en-US" altLang="en-US" dirty="0">
                <a:solidFill>
                  <a:srgbClr val="000000"/>
                </a:solidFill>
                <a:cs typeface="Times New Roman" panose="02020603050405020304" pitchFamily="18" charset="0"/>
              </a:rPr>
              <a:t> </a:t>
            </a:r>
            <a:r>
              <a:rPr lang="en-US" altLang="en-US" dirty="0" err="1">
                <a:solidFill>
                  <a:srgbClr val="000000"/>
                </a:solidFill>
                <a:cs typeface="Times New Roman" panose="02020603050405020304" pitchFamily="18" charset="0"/>
              </a:rPr>
              <a:t>lado</a:t>
            </a:r>
            <a:r>
              <a:rPr lang="en-US" altLang="en-US" dirty="0">
                <a:solidFill>
                  <a:srgbClr val="000000"/>
                </a:solidFill>
                <a:cs typeface="Times New Roman" panose="02020603050405020304" pitchFamily="18" charset="0"/>
              </a:rPr>
              <a:t>.</a:t>
            </a:r>
          </a:p>
          <a:p>
            <a:endParaRPr lang="pt-BR" dirty="0"/>
          </a:p>
        </p:txBody>
      </p:sp>
      <p:sp>
        <p:nvSpPr>
          <p:cNvPr id="4" name="Footer Placeholder 3">
            <a:extLst>
              <a:ext uri="{FF2B5EF4-FFF2-40B4-BE49-F238E27FC236}">
                <a16:creationId xmlns:a16="http://schemas.microsoft.com/office/drawing/2014/main" id="{066B7AD5-AD78-496C-9DC5-754BA657EF60}"/>
              </a:ext>
            </a:extLst>
          </p:cNvPr>
          <p:cNvSpPr>
            <a:spLocks noGrp="1"/>
          </p:cNvSpPr>
          <p:nvPr>
            <p:ph type="ftr" sz="quarter" idx="11"/>
          </p:nvPr>
        </p:nvSpPr>
        <p:spPr/>
        <p:txBody>
          <a:bodyPr/>
          <a:lstStyle/>
          <a:p>
            <a:r>
              <a:rPr lang="en-US" altLang="en-US"/>
              <a:t>Prof. Elyr Teixeira</a:t>
            </a:r>
            <a:endParaRPr lang="en-US" altLang="en-US" dirty="0"/>
          </a:p>
        </p:txBody>
      </p:sp>
      <p:sp>
        <p:nvSpPr>
          <p:cNvPr id="5" name="Slide Number Placeholder 4">
            <a:extLst>
              <a:ext uri="{FF2B5EF4-FFF2-40B4-BE49-F238E27FC236}">
                <a16:creationId xmlns:a16="http://schemas.microsoft.com/office/drawing/2014/main" id="{0E81E0B1-5513-4F0E-96C2-0E1788C6AB35}"/>
              </a:ext>
            </a:extLst>
          </p:cNvPr>
          <p:cNvSpPr>
            <a:spLocks noGrp="1"/>
          </p:cNvSpPr>
          <p:nvPr>
            <p:ph type="sldNum" sz="quarter" idx="12"/>
          </p:nvPr>
        </p:nvSpPr>
        <p:spPr/>
        <p:txBody>
          <a:bodyPr/>
          <a:lstStyle/>
          <a:p>
            <a:fld id="{D70E266F-DC34-4EBC-B26B-29CFE51B5C59}" type="slidenum">
              <a:rPr lang="en-US" altLang="en-US" smtClean="0"/>
              <a:pPr/>
              <a:t>197</a:t>
            </a:fld>
            <a:endParaRPr lang="en-US" altLang="en-US"/>
          </a:p>
        </p:txBody>
      </p:sp>
    </p:spTree>
    <p:extLst>
      <p:ext uri="{BB962C8B-B14F-4D97-AF65-F5344CB8AC3E}">
        <p14:creationId xmlns:p14="http://schemas.microsoft.com/office/powerpoint/2010/main" val="3505761339"/>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C89B12AB-2255-4BA7-979D-97545F12BE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08304" y="831804"/>
            <a:ext cx="5214639" cy="54497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a:extLst>
              <a:ext uri="{FF2B5EF4-FFF2-40B4-BE49-F238E27FC236}">
                <a16:creationId xmlns:a16="http://schemas.microsoft.com/office/drawing/2014/main" id="{98AF5B4F-974C-4526-B824-58D50CE79D03}"/>
              </a:ext>
            </a:extLst>
          </p:cNvPr>
          <p:cNvSpPr>
            <a:spLocks noGrp="1"/>
          </p:cNvSpPr>
          <p:nvPr>
            <p:ph type="title"/>
          </p:nvPr>
        </p:nvSpPr>
        <p:spPr/>
        <p:txBody>
          <a:bodyPr/>
          <a:lstStyle/>
          <a:p>
            <a:r>
              <a:rPr lang="pt-BR" dirty="0"/>
              <a:t>Exemplo</a:t>
            </a:r>
          </a:p>
        </p:txBody>
      </p:sp>
      <mc:AlternateContent xmlns:mc="http://schemas.openxmlformats.org/markup-compatibility/2006" xmlns:a14="http://schemas.microsoft.com/office/drawing/2010/main">
        <mc:Choice Requires="a14">
          <p:sp>
            <p:nvSpPr>
              <p:cNvPr id="10" name="Content Placeholder 9">
                <a:extLst>
                  <a:ext uri="{FF2B5EF4-FFF2-40B4-BE49-F238E27FC236}">
                    <a16:creationId xmlns:a16="http://schemas.microsoft.com/office/drawing/2014/main" id="{25FB3E2B-8BD8-49AF-990C-82BBC7290FC7}"/>
                  </a:ext>
                </a:extLst>
              </p:cNvPr>
              <p:cNvSpPr>
                <a:spLocks noGrp="1"/>
              </p:cNvSpPr>
              <p:nvPr>
                <p:ph sz="half" idx="1"/>
              </p:nvPr>
            </p:nvSpPr>
            <p:spPr>
              <a:xfrm>
                <a:off x="838199" y="1815685"/>
                <a:ext cx="7182679" cy="4455905"/>
              </a:xfrm>
            </p:spPr>
            <p:txBody>
              <a:bodyPr/>
              <a:lstStyle/>
              <a:p>
                <a:pPr marL="0" indent="0">
                  <a:buNone/>
                </a:pPr>
                <a:r>
                  <a:rPr lang="pt-BR" dirty="0">
                    <a:solidFill>
                      <a:srgbClr val="FF0000"/>
                    </a:solidFill>
                  </a:rPr>
                  <a:t>R:  </a:t>
                </a:r>
                <a14:m>
                  <m:oMath xmlns:m="http://schemas.openxmlformats.org/officeDocument/2006/math">
                    <m:r>
                      <a:rPr lang="pt-BR" i="1">
                        <a:solidFill>
                          <a:srgbClr val="FF0000"/>
                        </a:solidFill>
                        <a:latin typeface="Cambria Math" panose="02040503050406030204" pitchFamily="18" charset="0"/>
                      </a:rPr>
                      <m:t>𝑘</m:t>
                    </m:r>
                    <m:r>
                      <a:rPr lang="pt-BR" i="1">
                        <a:solidFill>
                          <a:srgbClr val="FF0000"/>
                        </a:solidFill>
                        <a:latin typeface="Cambria Math" panose="02040503050406030204" pitchFamily="18" charset="0"/>
                      </a:rPr>
                      <m:t>=</m:t>
                    </m:r>
                    <m:f>
                      <m:fPr>
                        <m:ctrlPr>
                          <a:rPr lang="pt-BR" i="1">
                            <a:solidFill>
                              <a:srgbClr val="FF0000"/>
                            </a:solidFill>
                            <a:latin typeface="Cambria Math" panose="02040503050406030204" pitchFamily="18" charset="0"/>
                          </a:rPr>
                        </m:ctrlPr>
                      </m:fPr>
                      <m:num>
                        <m:sSub>
                          <m:sSubPr>
                            <m:ctrlPr>
                              <a:rPr lang="pt-BR" i="1">
                                <a:solidFill>
                                  <a:srgbClr val="FF0000"/>
                                </a:solidFill>
                                <a:latin typeface="Cambria Math" panose="02040503050406030204" pitchFamily="18" charset="0"/>
                              </a:rPr>
                            </m:ctrlPr>
                          </m:sSubPr>
                          <m:e>
                            <m:r>
                              <a:rPr lang="pt-BR" i="1">
                                <a:solidFill>
                                  <a:srgbClr val="FF0000"/>
                                </a:solidFill>
                                <a:latin typeface="Cambria Math" panose="02040503050406030204" pitchFamily="18" charset="0"/>
                              </a:rPr>
                              <m:t>𝐼</m:t>
                            </m:r>
                          </m:e>
                          <m:sub>
                            <m:r>
                              <a:rPr lang="pt-BR" i="1">
                                <a:solidFill>
                                  <a:srgbClr val="FF0000"/>
                                </a:solidFill>
                                <a:latin typeface="Cambria Math" panose="02040503050406030204" pitchFamily="18" charset="0"/>
                              </a:rPr>
                              <m:t>𝐷</m:t>
                            </m:r>
                            <m:r>
                              <a:rPr lang="pt-BR" i="1">
                                <a:solidFill>
                                  <a:srgbClr val="FF0000"/>
                                </a:solidFill>
                                <a:latin typeface="Cambria Math" panose="02040503050406030204" pitchFamily="18" charset="0"/>
                              </a:rPr>
                              <m:t>(</m:t>
                            </m:r>
                            <m:r>
                              <a:rPr lang="pt-BR" i="1">
                                <a:solidFill>
                                  <a:srgbClr val="FF0000"/>
                                </a:solidFill>
                                <a:latin typeface="Cambria Math" panose="02040503050406030204" pitchFamily="18" charset="0"/>
                              </a:rPr>
                              <m:t>𝑙𝑖𝑔𝑎𝑑𝑜</m:t>
                            </m:r>
                            <m:r>
                              <a:rPr lang="pt-BR" i="1">
                                <a:solidFill>
                                  <a:srgbClr val="FF0000"/>
                                </a:solidFill>
                                <a:latin typeface="Cambria Math" panose="02040503050406030204" pitchFamily="18" charset="0"/>
                              </a:rPr>
                              <m:t>)</m:t>
                            </m:r>
                          </m:sub>
                        </m:sSub>
                      </m:num>
                      <m:den>
                        <m:sSup>
                          <m:sSupPr>
                            <m:ctrlPr>
                              <a:rPr lang="pt-BR" i="1">
                                <a:solidFill>
                                  <a:srgbClr val="FF0000"/>
                                </a:solidFill>
                                <a:latin typeface="Cambria Math" panose="02040503050406030204" pitchFamily="18" charset="0"/>
                              </a:rPr>
                            </m:ctrlPr>
                          </m:sSupPr>
                          <m:e>
                            <m:r>
                              <a:rPr lang="pt-BR" i="1">
                                <a:solidFill>
                                  <a:srgbClr val="FF0000"/>
                                </a:solidFill>
                                <a:latin typeface="Cambria Math" panose="02040503050406030204" pitchFamily="18" charset="0"/>
                              </a:rPr>
                              <m:t>(</m:t>
                            </m:r>
                            <m:sSub>
                              <m:sSubPr>
                                <m:ctrlPr>
                                  <a:rPr lang="pt-BR" i="1">
                                    <a:solidFill>
                                      <a:srgbClr val="FF0000"/>
                                    </a:solidFill>
                                    <a:latin typeface="Cambria Math" panose="02040503050406030204" pitchFamily="18" charset="0"/>
                                  </a:rPr>
                                </m:ctrlPr>
                              </m:sSubPr>
                              <m:e>
                                <m:r>
                                  <a:rPr lang="pt-BR" i="1">
                                    <a:solidFill>
                                      <a:srgbClr val="FF0000"/>
                                    </a:solidFill>
                                    <a:latin typeface="Cambria Math" panose="02040503050406030204" pitchFamily="18" charset="0"/>
                                  </a:rPr>
                                  <m:t>𝑉</m:t>
                                </m:r>
                              </m:e>
                              <m:sub>
                                <m:r>
                                  <a:rPr lang="pt-BR" i="1">
                                    <a:solidFill>
                                      <a:srgbClr val="FF0000"/>
                                    </a:solidFill>
                                    <a:latin typeface="Cambria Math" panose="02040503050406030204" pitchFamily="18" charset="0"/>
                                  </a:rPr>
                                  <m:t>𝐺𝑆</m:t>
                                </m:r>
                                <m:d>
                                  <m:dPr>
                                    <m:ctrlPr>
                                      <a:rPr lang="pt-BR" i="1">
                                        <a:solidFill>
                                          <a:srgbClr val="FF0000"/>
                                        </a:solidFill>
                                        <a:latin typeface="Cambria Math" panose="02040503050406030204" pitchFamily="18" charset="0"/>
                                      </a:rPr>
                                    </m:ctrlPr>
                                  </m:dPr>
                                  <m:e>
                                    <m:r>
                                      <a:rPr lang="pt-BR" i="1">
                                        <a:solidFill>
                                          <a:srgbClr val="FF0000"/>
                                        </a:solidFill>
                                        <a:latin typeface="Cambria Math" panose="02040503050406030204" pitchFamily="18" charset="0"/>
                                      </a:rPr>
                                      <m:t>𝑙𝑖𝑔𝑎𝑑𝑜</m:t>
                                    </m:r>
                                  </m:e>
                                </m:d>
                              </m:sub>
                            </m:sSub>
                            <m:r>
                              <a:rPr lang="pt-BR" i="1">
                                <a:solidFill>
                                  <a:srgbClr val="FF0000"/>
                                </a:solidFill>
                                <a:latin typeface="Cambria Math" panose="02040503050406030204" pitchFamily="18" charset="0"/>
                              </a:rPr>
                              <m:t>−</m:t>
                            </m:r>
                            <m:sSub>
                              <m:sSubPr>
                                <m:ctrlPr>
                                  <a:rPr lang="pt-BR" i="1">
                                    <a:solidFill>
                                      <a:srgbClr val="FF0000"/>
                                    </a:solidFill>
                                    <a:latin typeface="Cambria Math" panose="02040503050406030204" pitchFamily="18" charset="0"/>
                                  </a:rPr>
                                </m:ctrlPr>
                              </m:sSubPr>
                              <m:e>
                                <m:r>
                                  <a:rPr lang="pt-BR" i="1">
                                    <a:solidFill>
                                      <a:srgbClr val="FF0000"/>
                                    </a:solidFill>
                                    <a:latin typeface="Cambria Math" panose="02040503050406030204" pitchFamily="18" charset="0"/>
                                  </a:rPr>
                                  <m:t>𝑉</m:t>
                                </m:r>
                              </m:e>
                              <m:sub>
                                <m:r>
                                  <a:rPr lang="pt-BR" i="1">
                                    <a:solidFill>
                                      <a:srgbClr val="FF0000"/>
                                    </a:solidFill>
                                    <a:latin typeface="Cambria Math" panose="02040503050406030204" pitchFamily="18" charset="0"/>
                                  </a:rPr>
                                  <m:t>𝐺𝑆</m:t>
                                </m:r>
                                <m:d>
                                  <m:dPr>
                                    <m:ctrlPr>
                                      <a:rPr lang="pt-BR" i="1">
                                        <a:solidFill>
                                          <a:srgbClr val="FF0000"/>
                                        </a:solidFill>
                                        <a:latin typeface="Cambria Math" panose="02040503050406030204" pitchFamily="18" charset="0"/>
                                      </a:rPr>
                                    </m:ctrlPr>
                                  </m:dPr>
                                  <m:e>
                                    <m:r>
                                      <a:rPr lang="pt-BR" i="1">
                                        <a:solidFill>
                                          <a:srgbClr val="FF0000"/>
                                        </a:solidFill>
                                        <a:latin typeface="Cambria Math" panose="02040503050406030204" pitchFamily="18" charset="0"/>
                                      </a:rPr>
                                      <m:t>𝑇h</m:t>
                                    </m:r>
                                  </m:e>
                                </m:d>
                              </m:sub>
                            </m:sSub>
                            <m:r>
                              <a:rPr lang="pt-BR" i="1">
                                <a:solidFill>
                                  <a:srgbClr val="FF0000"/>
                                </a:solidFill>
                                <a:latin typeface="Cambria Math" panose="02040503050406030204" pitchFamily="18" charset="0"/>
                              </a:rPr>
                              <m:t>)</m:t>
                            </m:r>
                          </m:e>
                          <m:sup>
                            <m:r>
                              <a:rPr lang="pt-BR" i="1">
                                <a:solidFill>
                                  <a:srgbClr val="FF0000"/>
                                </a:solidFill>
                                <a:latin typeface="Cambria Math" panose="02040503050406030204" pitchFamily="18" charset="0"/>
                              </a:rPr>
                              <m:t>2</m:t>
                            </m:r>
                          </m:sup>
                        </m:sSup>
                      </m:den>
                    </m:f>
                    <m:r>
                      <a:rPr lang="pt-BR" b="0" i="1" smtClean="0">
                        <a:solidFill>
                          <a:srgbClr val="FF0000"/>
                        </a:solidFill>
                        <a:latin typeface="Cambria Math" panose="02040503050406030204" pitchFamily="18" charset="0"/>
                      </a:rPr>
                      <m:t>=</m:t>
                    </m:r>
                  </m:oMath>
                </a14:m>
                <a:endParaRPr lang="pt-BR" i="1" dirty="0">
                  <a:solidFill>
                    <a:srgbClr val="FF0000"/>
                  </a:solidFill>
                </a:endParaRPr>
              </a:p>
            </p:txBody>
          </p:sp>
        </mc:Choice>
        <mc:Fallback xmlns="">
          <p:sp>
            <p:nvSpPr>
              <p:cNvPr id="10" name="Content Placeholder 9">
                <a:extLst>
                  <a:ext uri="{FF2B5EF4-FFF2-40B4-BE49-F238E27FC236}">
                    <a16:creationId xmlns:a16="http://schemas.microsoft.com/office/drawing/2014/main" id="{25FB3E2B-8BD8-49AF-990C-82BBC7290FC7}"/>
                  </a:ext>
                </a:extLst>
              </p:cNvPr>
              <p:cNvSpPr>
                <a:spLocks noGrp="1" noRot="1" noChangeAspect="1" noMove="1" noResize="1" noEditPoints="1" noAdjustHandles="1" noChangeArrowheads="1" noChangeShapeType="1" noTextEdit="1"/>
              </p:cNvSpPr>
              <p:nvPr>
                <p:ph sz="half" idx="1"/>
              </p:nvPr>
            </p:nvSpPr>
            <p:spPr>
              <a:xfrm>
                <a:off x="838199" y="1815685"/>
                <a:ext cx="7182679" cy="4455905"/>
              </a:xfrm>
              <a:blipFill>
                <a:blip r:embed="rId3"/>
                <a:stretch>
                  <a:fillRect l="-1442"/>
                </a:stretch>
              </a:blipFill>
            </p:spPr>
            <p:txBody>
              <a:bodyPr/>
              <a:lstStyle/>
              <a:p>
                <a:r>
                  <a:rPr lang="pt-BR">
                    <a:noFill/>
                  </a:rPr>
                  <a:t> </a:t>
                </a:r>
              </a:p>
            </p:txBody>
          </p:sp>
        </mc:Fallback>
      </mc:AlternateContent>
      <p:sp>
        <p:nvSpPr>
          <p:cNvPr id="4" name="Footer Placeholder 3">
            <a:extLst>
              <a:ext uri="{FF2B5EF4-FFF2-40B4-BE49-F238E27FC236}">
                <a16:creationId xmlns:a16="http://schemas.microsoft.com/office/drawing/2014/main" id="{066B7AD5-AD78-496C-9DC5-754BA657EF60}"/>
              </a:ext>
            </a:extLst>
          </p:cNvPr>
          <p:cNvSpPr>
            <a:spLocks noGrp="1"/>
          </p:cNvSpPr>
          <p:nvPr>
            <p:ph type="ftr" sz="quarter" idx="11"/>
          </p:nvPr>
        </p:nvSpPr>
        <p:spPr/>
        <p:txBody>
          <a:bodyPr/>
          <a:lstStyle/>
          <a:p>
            <a:r>
              <a:rPr lang="en-US" altLang="en-US"/>
              <a:t>Prof. Elyr Teixeira</a:t>
            </a:r>
            <a:endParaRPr lang="en-US" altLang="en-US" dirty="0"/>
          </a:p>
        </p:txBody>
      </p:sp>
      <p:sp>
        <p:nvSpPr>
          <p:cNvPr id="5" name="Slide Number Placeholder 4">
            <a:extLst>
              <a:ext uri="{FF2B5EF4-FFF2-40B4-BE49-F238E27FC236}">
                <a16:creationId xmlns:a16="http://schemas.microsoft.com/office/drawing/2014/main" id="{0E81E0B1-5513-4F0E-96C2-0E1788C6AB35}"/>
              </a:ext>
            </a:extLst>
          </p:cNvPr>
          <p:cNvSpPr>
            <a:spLocks noGrp="1"/>
          </p:cNvSpPr>
          <p:nvPr>
            <p:ph type="sldNum" sz="quarter" idx="12"/>
          </p:nvPr>
        </p:nvSpPr>
        <p:spPr/>
        <p:txBody>
          <a:bodyPr/>
          <a:lstStyle/>
          <a:p>
            <a:fld id="{D70E266F-DC34-4EBC-B26B-29CFE51B5C59}" type="slidenum">
              <a:rPr lang="en-US" altLang="en-US" smtClean="0"/>
              <a:pPr/>
              <a:t>198</a:t>
            </a:fld>
            <a:endParaRPr lang="en-US" altLang="en-US"/>
          </a:p>
        </p:txBody>
      </p:sp>
    </p:spTree>
    <p:extLst>
      <p:ext uri="{BB962C8B-B14F-4D97-AF65-F5344CB8AC3E}">
        <p14:creationId xmlns:p14="http://schemas.microsoft.com/office/powerpoint/2010/main" val="440205599"/>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C89B12AB-2255-4BA7-979D-97545F12BE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08304" y="831804"/>
            <a:ext cx="5214639" cy="54497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a:extLst>
              <a:ext uri="{FF2B5EF4-FFF2-40B4-BE49-F238E27FC236}">
                <a16:creationId xmlns:a16="http://schemas.microsoft.com/office/drawing/2014/main" id="{98AF5B4F-974C-4526-B824-58D50CE79D03}"/>
              </a:ext>
            </a:extLst>
          </p:cNvPr>
          <p:cNvSpPr>
            <a:spLocks noGrp="1"/>
          </p:cNvSpPr>
          <p:nvPr>
            <p:ph type="title"/>
          </p:nvPr>
        </p:nvSpPr>
        <p:spPr/>
        <p:txBody>
          <a:bodyPr/>
          <a:lstStyle/>
          <a:p>
            <a:r>
              <a:rPr lang="pt-BR" dirty="0"/>
              <a:t>Exemplo</a:t>
            </a:r>
          </a:p>
        </p:txBody>
      </p:sp>
      <mc:AlternateContent xmlns:mc="http://schemas.openxmlformats.org/markup-compatibility/2006" xmlns:a14="http://schemas.microsoft.com/office/drawing/2010/main">
        <mc:Choice Requires="a14">
          <p:sp>
            <p:nvSpPr>
              <p:cNvPr id="10" name="Content Placeholder 9">
                <a:extLst>
                  <a:ext uri="{FF2B5EF4-FFF2-40B4-BE49-F238E27FC236}">
                    <a16:creationId xmlns:a16="http://schemas.microsoft.com/office/drawing/2014/main" id="{25FB3E2B-8BD8-49AF-990C-82BBC7290FC7}"/>
                  </a:ext>
                </a:extLst>
              </p:cNvPr>
              <p:cNvSpPr>
                <a:spLocks noGrp="1"/>
              </p:cNvSpPr>
              <p:nvPr>
                <p:ph sz="half" idx="1"/>
              </p:nvPr>
            </p:nvSpPr>
            <p:spPr>
              <a:xfrm>
                <a:off x="838199" y="1815685"/>
                <a:ext cx="7182679" cy="4455905"/>
              </a:xfrm>
            </p:spPr>
            <p:txBody>
              <a:bodyPr/>
              <a:lstStyle/>
              <a:p>
                <a:pPr marL="0" indent="0">
                  <a:buNone/>
                </a:pPr>
                <a:r>
                  <a:rPr lang="pt-BR" dirty="0">
                    <a:solidFill>
                      <a:srgbClr val="FF0000"/>
                    </a:solidFill>
                  </a:rPr>
                  <a:t>R:  </a:t>
                </a:r>
                <a14:m>
                  <m:oMath xmlns:m="http://schemas.openxmlformats.org/officeDocument/2006/math">
                    <m:r>
                      <a:rPr lang="pt-BR" i="1">
                        <a:solidFill>
                          <a:srgbClr val="FF0000"/>
                        </a:solidFill>
                        <a:latin typeface="Cambria Math" panose="02040503050406030204" pitchFamily="18" charset="0"/>
                      </a:rPr>
                      <m:t>𝑘</m:t>
                    </m:r>
                    <m:r>
                      <a:rPr lang="pt-BR" i="1">
                        <a:solidFill>
                          <a:srgbClr val="FF0000"/>
                        </a:solidFill>
                        <a:latin typeface="Cambria Math" panose="02040503050406030204" pitchFamily="18" charset="0"/>
                      </a:rPr>
                      <m:t>=</m:t>
                    </m:r>
                    <m:f>
                      <m:fPr>
                        <m:ctrlPr>
                          <a:rPr lang="pt-BR" i="1">
                            <a:solidFill>
                              <a:srgbClr val="FF0000"/>
                            </a:solidFill>
                            <a:latin typeface="Cambria Math" panose="02040503050406030204" pitchFamily="18" charset="0"/>
                          </a:rPr>
                        </m:ctrlPr>
                      </m:fPr>
                      <m:num>
                        <m:sSub>
                          <m:sSubPr>
                            <m:ctrlPr>
                              <a:rPr lang="pt-BR" i="1">
                                <a:solidFill>
                                  <a:srgbClr val="FF0000"/>
                                </a:solidFill>
                                <a:latin typeface="Cambria Math" panose="02040503050406030204" pitchFamily="18" charset="0"/>
                              </a:rPr>
                            </m:ctrlPr>
                          </m:sSubPr>
                          <m:e>
                            <m:r>
                              <a:rPr lang="pt-BR" i="1">
                                <a:solidFill>
                                  <a:srgbClr val="FF0000"/>
                                </a:solidFill>
                                <a:latin typeface="Cambria Math" panose="02040503050406030204" pitchFamily="18" charset="0"/>
                              </a:rPr>
                              <m:t>𝐼</m:t>
                            </m:r>
                          </m:e>
                          <m:sub>
                            <m:r>
                              <a:rPr lang="pt-BR" i="1">
                                <a:solidFill>
                                  <a:srgbClr val="FF0000"/>
                                </a:solidFill>
                                <a:latin typeface="Cambria Math" panose="02040503050406030204" pitchFamily="18" charset="0"/>
                              </a:rPr>
                              <m:t>𝐷</m:t>
                            </m:r>
                            <m:r>
                              <a:rPr lang="pt-BR" i="1">
                                <a:solidFill>
                                  <a:srgbClr val="FF0000"/>
                                </a:solidFill>
                                <a:latin typeface="Cambria Math" panose="02040503050406030204" pitchFamily="18" charset="0"/>
                              </a:rPr>
                              <m:t>(</m:t>
                            </m:r>
                            <m:r>
                              <a:rPr lang="pt-BR" i="1">
                                <a:solidFill>
                                  <a:srgbClr val="FF0000"/>
                                </a:solidFill>
                                <a:latin typeface="Cambria Math" panose="02040503050406030204" pitchFamily="18" charset="0"/>
                              </a:rPr>
                              <m:t>𝑙𝑖𝑔𝑎𝑑𝑜</m:t>
                            </m:r>
                            <m:r>
                              <a:rPr lang="pt-BR" i="1">
                                <a:solidFill>
                                  <a:srgbClr val="FF0000"/>
                                </a:solidFill>
                                <a:latin typeface="Cambria Math" panose="02040503050406030204" pitchFamily="18" charset="0"/>
                              </a:rPr>
                              <m:t>)</m:t>
                            </m:r>
                          </m:sub>
                        </m:sSub>
                      </m:num>
                      <m:den>
                        <m:sSup>
                          <m:sSupPr>
                            <m:ctrlPr>
                              <a:rPr lang="pt-BR" i="1">
                                <a:solidFill>
                                  <a:srgbClr val="FF0000"/>
                                </a:solidFill>
                                <a:latin typeface="Cambria Math" panose="02040503050406030204" pitchFamily="18" charset="0"/>
                              </a:rPr>
                            </m:ctrlPr>
                          </m:sSupPr>
                          <m:e>
                            <m:r>
                              <a:rPr lang="pt-BR" i="1">
                                <a:solidFill>
                                  <a:srgbClr val="FF0000"/>
                                </a:solidFill>
                                <a:latin typeface="Cambria Math" panose="02040503050406030204" pitchFamily="18" charset="0"/>
                              </a:rPr>
                              <m:t>(</m:t>
                            </m:r>
                            <m:sSub>
                              <m:sSubPr>
                                <m:ctrlPr>
                                  <a:rPr lang="pt-BR" i="1">
                                    <a:solidFill>
                                      <a:srgbClr val="FF0000"/>
                                    </a:solidFill>
                                    <a:latin typeface="Cambria Math" panose="02040503050406030204" pitchFamily="18" charset="0"/>
                                  </a:rPr>
                                </m:ctrlPr>
                              </m:sSubPr>
                              <m:e>
                                <m:r>
                                  <a:rPr lang="pt-BR" i="1">
                                    <a:solidFill>
                                      <a:srgbClr val="FF0000"/>
                                    </a:solidFill>
                                    <a:latin typeface="Cambria Math" panose="02040503050406030204" pitchFamily="18" charset="0"/>
                                  </a:rPr>
                                  <m:t>𝑉</m:t>
                                </m:r>
                              </m:e>
                              <m:sub>
                                <m:r>
                                  <a:rPr lang="pt-BR" i="1">
                                    <a:solidFill>
                                      <a:srgbClr val="FF0000"/>
                                    </a:solidFill>
                                    <a:latin typeface="Cambria Math" panose="02040503050406030204" pitchFamily="18" charset="0"/>
                                  </a:rPr>
                                  <m:t>𝐺𝑆</m:t>
                                </m:r>
                                <m:d>
                                  <m:dPr>
                                    <m:ctrlPr>
                                      <a:rPr lang="pt-BR" i="1">
                                        <a:solidFill>
                                          <a:srgbClr val="FF0000"/>
                                        </a:solidFill>
                                        <a:latin typeface="Cambria Math" panose="02040503050406030204" pitchFamily="18" charset="0"/>
                                      </a:rPr>
                                    </m:ctrlPr>
                                  </m:dPr>
                                  <m:e>
                                    <m:r>
                                      <a:rPr lang="pt-BR" i="1">
                                        <a:solidFill>
                                          <a:srgbClr val="FF0000"/>
                                        </a:solidFill>
                                        <a:latin typeface="Cambria Math" panose="02040503050406030204" pitchFamily="18" charset="0"/>
                                      </a:rPr>
                                      <m:t>𝑙𝑖𝑔𝑎𝑑𝑜</m:t>
                                    </m:r>
                                  </m:e>
                                </m:d>
                              </m:sub>
                            </m:sSub>
                            <m:r>
                              <a:rPr lang="pt-BR" i="1">
                                <a:solidFill>
                                  <a:srgbClr val="FF0000"/>
                                </a:solidFill>
                                <a:latin typeface="Cambria Math" panose="02040503050406030204" pitchFamily="18" charset="0"/>
                              </a:rPr>
                              <m:t>−</m:t>
                            </m:r>
                            <m:sSub>
                              <m:sSubPr>
                                <m:ctrlPr>
                                  <a:rPr lang="pt-BR" i="1">
                                    <a:solidFill>
                                      <a:srgbClr val="FF0000"/>
                                    </a:solidFill>
                                    <a:latin typeface="Cambria Math" panose="02040503050406030204" pitchFamily="18" charset="0"/>
                                  </a:rPr>
                                </m:ctrlPr>
                              </m:sSubPr>
                              <m:e>
                                <m:r>
                                  <a:rPr lang="pt-BR" i="1">
                                    <a:solidFill>
                                      <a:srgbClr val="FF0000"/>
                                    </a:solidFill>
                                    <a:latin typeface="Cambria Math" panose="02040503050406030204" pitchFamily="18" charset="0"/>
                                  </a:rPr>
                                  <m:t>𝑉</m:t>
                                </m:r>
                              </m:e>
                              <m:sub>
                                <m:r>
                                  <a:rPr lang="pt-BR" i="1">
                                    <a:solidFill>
                                      <a:srgbClr val="FF0000"/>
                                    </a:solidFill>
                                    <a:latin typeface="Cambria Math" panose="02040503050406030204" pitchFamily="18" charset="0"/>
                                  </a:rPr>
                                  <m:t>𝐺𝑆</m:t>
                                </m:r>
                                <m:d>
                                  <m:dPr>
                                    <m:ctrlPr>
                                      <a:rPr lang="pt-BR" i="1">
                                        <a:solidFill>
                                          <a:srgbClr val="FF0000"/>
                                        </a:solidFill>
                                        <a:latin typeface="Cambria Math" panose="02040503050406030204" pitchFamily="18" charset="0"/>
                                      </a:rPr>
                                    </m:ctrlPr>
                                  </m:dPr>
                                  <m:e>
                                    <m:r>
                                      <a:rPr lang="pt-BR" i="1">
                                        <a:solidFill>
                                          <a:srgbClr val="FF0000"/>
                                        </a:solidFill>
                                        <a:latin typeface="Cambria Math" panose="02040503050406030204" pitchFamily="18" charset="0"/>
                                      </a:rPr>
                                      <m:t>𝑇h</m:t>
                                    </m:r>
                                  </m:e>
                                </m:d>
                              </m:sub>
                            </m:sSub>
                            <m:r>
                              <a:rPr lang="pt-BR" i="1">
                                <a:solidFill>
                                  <a:srgbClr val="FF0000"/>
                                </a:solidFill>
                                <a:latin typeface="Cambria Math" panose="02040503050406030204" pitchFamily="18" charset="0"/>
                              </a:rPr>
                              <m:t>)</m:t>
                            </m:r>
                          </m:e>
                          <m:sup>
                            <m:r>
                              <a:rPr lang="pt-BR" i="1">
                                <a:solidFill>
                                  <a:srgbClr val="FF0000"/>
                                </a:solidFill>
                                <a:latin typeface="Cambria Math" panose="02040503050406030204" pitchFamily="18" charset="0"/>
                              </a:rPr>
                              <m:t>2</m:t>
                            </m:r>
                          </m:sup>
                        </m:sSup>
                      </m:den>
                    </m:f>
                    <m:r>
                      <a:rPr lang="pt-BR" b="0" i="1" smtClean="0">
                        <a:solidFill>
                          <a:srgbClr val="FF0000"/>
                        </a:solidFill>
                        <a:latin typeface="Cambria Math" panose="02040503050406030204" pitchFamily="18" charset="0"/>
                      </a:rPr>
                      <m:t>=</m:t>
                    </m:r>
                    <m:f>
                      <m:fPr>
                        <m:ctrlPr>
                          <a:rPr lang="pt-BR" i="1">
                            <a:solidFill>
                              <a:srgbClr val="FF0000"/>
                            </a:solidFill>
                            <a:latin typeface="Cambria Math" panose="02040503050406030204" pitchFamily="18" charset="0"/>
                          </a:rPr>
                        </m:ctrlPr>
                      </m:fPr>
                      <m:num>
                        <m:r>
                          <a:rPr lang="pt-BR" b="0" i="1" smtClean="0">
                            <a:solidFill>
                              <a:srgbClr val="FF0000"/>
                            </a:solidFill>
                            <a:latin typeface="Cambria Math" panose="02040503050406030204" pitchFamily="18" charset="0"/>
                          </a:rPr>
                          <m:t>6</m:t>
                        </m:r>
                        <m:r>
                          <a:rPr lang="pt-BR" b="0" i="1" smtClean="0">
                            <a:solidFill>
                              <a:srgbClr val="FF0000"/>
                            </a:solidFill>
                            <a:latin typeface="Cambria Math" panose="02040503050406030204" pitchFamily="18" charset="0"/>
                          </a:rPr>
                          <m:t>𝑚</m:t>
                        </m:r>
                      </m:num>
                      <m:den>
                        <m:sSup>
                          <m:sSupPr>
                            <m:ctrlPr>
                              <a:rPr lang="pt-BR" i="1">
                                <a:solidFill>
                                  <a:srgbClr val="FF0000"/>
                                </a:solidFill>
                                <a:latin typeface="Cambria Math" panose="02040503050406030204" pitchFamily="18" charset="0"/>
                              </a:rPr>
                            </m:ctrlPr>
                          </m:sSupPr>
                          <m:e>
                            <m:r>
                              <a:rPr lang="pt-BR" i="1">
                                <a:solidFill>
                                  <a:srgbClr val="FF0000"/>
                                </a:solidFill>
                                <a:latin typeface="Cambria Math" panose="02040503050406030204" pitchFamily="18" charset="0"/>
                              </a:rPr>
                              <m:t>(</m:t>
                            </m:r>
                            <m:r>
                              <a:rPr lang="pt-BR" b="0" i="1" smtClean="0">
                                <a:solidFill>
                                  <a:srgbClr val="FF0000"/>
                                </a:solidFill>
                                <a:latin typeface="Cambria Math" panose="02040503050406030204" pitchFamily="18" charset="0"/>
                              </a:rPr>
                              <m:t>8</m:t>
                            </m:r>
                            <m:r>
                              <a:rPr lang="pt-BR" i="1">
                                <a:solidFill>
                                  <a:srgbClr val="FF0000"/>
                                </a:solidFill>
                                <a:latin typeface="Cambria Math" panose="02040503050406030204" pitchFamily="18" charset="0"/>
                              </a:rPr>
                              <m:t>−</m:t>
                            </m:r>
                            <m:r>
                              <a:rPr lang="pt-BR" b="0" i="1" smtClean="0">
                                <a:solidFill>
                                  <a:srgbClr val="FF0000"/>
                                </a:solidFill>
                                <a:latin typeface="Cambria Math" panose="02040503050406030204" pitchFamily="18" charset="0"/>
                              </a:rPr>
                              <m:t>3</m:t>
                            </m:r>
                            <m:r>
                              <a:rPr lang="pt-BR" i="1">
                                <a:solidFill>
                                  <a:srgbClr val="FF0000"/>
                                </a:solidFill>
                                <a:latin typeface="Cambria Math" panose="02040503050406030204" pitchFamily="18" charset="0"/>
                              </a:rPr>
                              <m:t>)</m:t>
                            </m:r>
                          </m:e>
                          <m:sup>
                            <m:r>
                              <a:rPr lang="pt-BR" i="1">
                                <a:solidFill>
                                  <a:srgbClr val="FF0000"/>
                                </a:solidFill>
                                <a:latin typeface="Cambria Math" panose="02040503050406030204" pitchFamily="18" charset="0"/>
                              </a:rPr>
                              <m:t>2</m:t>
                            </m:r>
                          </m:sup>
                        </m:sSup>
                      </m:den>
                    </m:f>
                    <m:r>
                      <a:rPr lang="pt-BR" b="0" i="1" smtClean="0">
                        <a:solidFill>
                          <a:srgbClr val="FF0000"/>
                        </a:solidFill>
                        <a:latin typeface="Cambria Math" panose="02040503050406030204" pitchFamily="18" charset="0"/>
                      </a:rPr>
                      <m:t>=</m:t>
                    </m:r>
                    <m:f>
                      <m:fPr>
                        <m:ctrlPr>
                          <a:rPr lang="pt-BR" i="1">
                            <a:solidFill>
                              <a:srgbClr val="FF0000"/>
                            </a:solidFill>
                            <a:latin typeface="Cambria Math" panose="02040503050406030204" pitchFamily="18" charset="0"/>
                          </a:rPr>
                        </m:ctrlPr>
                      </m:fPr>
                      <m:num>
                        <m:r>
                          <a:rPr lang="pt-BR" i="1">
                            <a:solidFill>
                              <a:srgbClr val="FF0000"/>
                            </a:solidFill>
                            <a:latin typeface="Cambria Math" panose="02040503050406030204" pitchFamily="18" charset="0"/>
                          </a:rPr>
                          <m:t>6</m:t>
                        </m:r>
                        <m:r>
                          <a:rPr lang="pt-BR" i="1">
                            <a:solidFill>
                              <a:srgbClr val="FF0000"/>
                            </a:solidFill>
                            <a:latin typeface="Cambria Math" panose="02040503050406030204" pitchFamily="18" charset="0"/>
                          </a:rPr>
                          <m:t>𝑚</m:t>
                        </m:r>
                      </m:num>
                      <m:den>
                        <m:r>
                          <a:rPr lang="pt-BR" b="0" i="1" smtClean="0">
                            <a:solidFill>
                              <a:srgbClr val="FF0000"/>
                            </a:solidFill>
                            <a:latin typeface="Cambria Math" panose="02040503050406030204" pitchFamily="18" charset="0"/>
                          </a:rPr>
                          <m:t>25</m:t>
                        </m:r>
                      </m:den>
                    </m:f>
                    <m:r>
                      <a:rPr lang="pt-BR" b="0" i="1" smtClean="0">
                        <a:solidFill>
                          <a:srgbClr val="FF0000"/>
                        </a:solidFill>
                        <a:latin typeface="Cambria Math" panose="02040503050406030204" pitchFamily="18" charset="0"/>
                      </a:rPr>
                      <m:t>=</m:t>
                    </m:r>
                  </m:oMath>
                </a14:m>
                <a:endParaRPr lang="pt-BR" b="0" dirty="0">
                  <a:solidFill>
                    <a:srgbClr val="FF0000"/>
                  </a:solidFill>
                </a:endParaRPr>
              </a:p>
              <a:p>
                <a:pPr marL="0" indent="0">
                  <a:buNone/>
                </a:pPr>
                <a:r>
                  <a:rPr lang="pt-BR" i="1" dirty="0">
                    <a:solidFill>
                      <a:srgbClr val="FF0000"/>
                    </a:solidFill>
                  </a:rPr>
                  <a:t>k = 0,24 </a:t>
                </a:r>
                <a:r>
                  <a:rPr lang="pt-BR" i="1" dirty="0" err="1">
                    <a:solidFill>
                      <a:srgbClr val="FF0000"/>
                    </a:solidFill>
                  </a:rPr>
                  <a:t>mA</a:t>
                </a:r>
                <a:r>
                  <a:rPr lang="pt-BR" i="1" dirty="0">
                    <a:solidFill>
                      <a:srgbClr val="FF0000"/>
                    </a:solidFill>
                  </a:rPr>
                  <a:t>/V</a:t>
                </a:r>
                <a:r>
                  <a:rPr lang="pt-BR" i="1" baseline="30000" dirty="0">
                    <a:solidFill>
                      <a:srgbClr val="FF0000"/>
                    </a:solidFill>
                  </a:rPr>
                  <a:t>2</a:t>
                </a:r>
              </a:p>
              <a:p>
                <a:pPr marL="0" indent="0">
                  <a:buNone/>
                </a:pPr>
                <a:endParaRPr lang="pt-BR" i="1" dirty="0">
                  <a:solidFill>
                    <a:srgbClr val="FF0000"/>
                  </a:solidFill>
                </a:endParaRPr>
              </a:p>
            </p:txBody>
          </p:sp>
        </mc:Choice>
        <mc:Fallback xmlns="">
          <p:sp>
            <p:nvSpPr>
              <p:cNvPr id="10" name="Content Placeholder 9">
                <a:extLst>
                  <a:ext uri="{FF2B5EF4-FFF2-40B4-BE49-F238E27FC236}">
                    <a16:creationId xmlns:a16="http://schemas.microsoft.com/office/drawing/2014/main" id="{25FB3E2B-8BD8-49AF-990C-82BBC7290FC7}"/>
                  </a:ext>
                </a:extLst>
              </p:cNvPr>
              <p:cNvSpPr>
                <a:spLocks noGrp="1" noRot="1" noChangeAspect="1" noMove="1" noResize="1" noEditPoints="1" noAdjustHandles="1" noChangeArrowheads="1" noChangeShapeType="1" noTextEdit="1"/>
              </p:cNvSpPr>
              <p:nvPr>
                <p:ph sz="half" idx="1"/>
              </p:nvPr>
            </p:nvSpPr>
            <p:spPr>
              <a:xfrm>
                <a:off x="838199" y="1815685"/>
                <a:ext cx="7182679" cy="4455905"/>
              </a:xfrm>
              <a:blipFill>
                <a:blip r:embed="rId3"/>
                <a:stretch>
                  <a:fillRect l="-1442"/>
                </a:stretch>
              </a:blipFill>
            </p:spPr>
            <p:txBody>
              <a:bodyPr/>
              <a:lstStyle/>
              <a:p>
                <a:r>
                  <a:rPr lang="pt-BR">
                    <a:noFill/>
                  </a:rPr>
                  <a:t> </a:t>
                </a:r>
              </a:p>
            </p:txBody>
          </p:sp>
        </mc:Fallback>
      </mc:AlternateContent>
      <p:sp>
        <p:nvSpPr>
          <p:cNvPr id="4" name="Footer Placeholder 3">
            <a:extLst>
              <a:ext uri="{FF2B5EF4-FFF2-40B4-BE49-F238E27FC236}">
                <a16:creationId xmlns:a16="http://schemas.microsoft.com/office/drawing/2014/main" id="{066B7AD5-AD78-496C-9DC5-754BA657EF60}"/>
              </a:ext>
            </a:extLst>
          </p:cNvPr>
          <p:cNvSpPr>
            <a:spLocks noGrp="1"/>
          </p:cNvSpPr>
          <p:nvPr>
            <p:ph type="ftr" sz="quarter" idx="11"/>
          </p:nvPr>
        </p:nvSpPr>
        <p:spPr/>
        <p:txBody>
          <a:bodyPr/>
          <a:lstStyle/>
          <a:p>
            <a:r>
              <a:rPr lang="en-US" altLang="en-US"/>
              <a:t>Prof. Elyr Teixeira</a:t>
            </a:r>
            <a:endParaRPr lang="en-US" altLang="en-US" dirty="0"/>
          </a:p>
        </p:txBody>
      </p:sp>
      <p:sp>
        <p:nvSpPr>
          <p:cNvPr id="5" name="Slide Number Placeholder 4">
            <a:extLst>
              <a:ext uri="{FF2B5EF4-FFF2-40B4-BE49-F238E27FC236}">
                <a16:creationId xmlns:a16="http://schemas.microsoft.com/office/drawing/2014/main" id="{0E81E0B1-5513-4F0E-96C2-0E1788C6AB35}"/>
              </a:ext>
            </a:extLst>
          </p:cNvPr>
          <p:cNvSpPr>
            <a:spLocks noGrp="1"/>
          </p:cNvSpPr>
          <p:nvPr>
            <p:ph type="sldNum" sz="quarter" idx="12"/>
          </p:nvPr>
        </p:nvSpPr>
        <p:spPr/>
        <p:txBody>
          <a:bodyPr/>
          <a:lstStyle/>
          <a:p>
            <a:fld id="{D70E266F-DC34-4EBC-B26B-29CFE51B5C59}" type="slidenum">
              <a:rPr lang="en-US" altLang="en-US" smtClean="0"/>
              <a:pPr/>
              <a:t>199</a:t>
            </a:fld>
            <a:endParaRPr lang="en-US" altLang="en-US"/>
          </a:p>
        </p:txBody>
      </p:sp>
    </p:spTree>
    <p:extLst>
      <p:ext uri="{BB962C8B-B14F-4D97-AF65-F5344CB8AC3E}">
        <p14:creationId xmlns:p14="http://schemas.microsoft.com/office/powerpoint/2010/main" val="14673996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r>
              <a:rPr lang="pt-BR" dirty="0"/>
              <a:t>Sobre mim – Elyr </a:t>
            </a:r>
            <a:r>
              <a:rPr lang="pt-BR" dirty="0" err="1"/>
              <a:t>teixeira</a:t>
            </a:r>
            <a:endParaRPr lang="pt-BR" dirty="0"/>
          </a:p>
        </p:txBody>
      </p:sp>
      <p:sp>
        <p:nvSpPr>
          <p:cNvPr id="4" name="TextBox 11"/>
          <p:cNvSpPr txBox="1">
            <a:spLocks noGrp="1"/>
          </p:cNvSpPr>
          <p:nvPr>
            <p:ph idx="1"/>
          </p:nvPr>
        </p:nvSpPr>
        <p:spPr>
          <a:xfrm>
            <a:off x="838200" y="1355892"/>
            <a:ext cx="10515600" cy="5530040"/>
          </a:xfrm>
          <a:prstGeom prst="rect">
            <a:avLst/>
          </a:prstGeom>
          <a:noFill/>
        </p:spPr>
        <p:txBody>
          <a:bodyPr wrap="square" rtlCol="0">
            <a:spAutoFit/>
          </a:bodyPr>
          <a:lstStyle/>
          <a:p>
            <a:pPr defTabSz="914400" fontAlgn="auto">
              <a:lnSpc>
                <a:spcPct val="140000"/>
              </a:lnSpc>
              <a:spcBef>
                <a:spcPts val="0"/>
              </a:spcBef>
              <a:spcAft>
                <a:spcPts val="0"/>
              </a:spcAft>
              <a:buClrTx/>
              <a:buSzTx/>
              <a:buFontTx/>
              <a:buNone/>
            </a:pPr>
            <a:r>
              <a:rPr lang="pt-BR" sz="1600" b="1" dirty="0">
                <a:solidFill>
                  <a:srgbClr val="0A99A8"/>
                </a:solidFill>
                <a:latin typeface="Arial"/>
                <a:ea typeface="+mn-ea"/>
                <a:cs typeface="Arial"/>
              </a:rPr>
              <a:t>ACADEMIA</a:t>
            </a:r>
            <a:endParaRPr lang="pt-BR" sz="1400" b="1" dirty="0">
              <a:solidFill>
                <a:srgbClr val="0A99A8"/>
              </a:solidFill>
              <a:latin typeface="Arial"/>
              <a:ea typeface="+mn-ea"/>
              <a:cs typeface="Arial"/>
            </a:endParaRPr>
          </a:p>
          <a:p>
            <a:pPr defTabSz="914400" fontAlgn="auto">
              <a:lnSpc>
                <a:spcPct val="140000"/>
              </a:lnSpc>
              <a:spcBef>
                <a:spcPts val="0"/>
              </a:spcBef>
              <a:spcAft>
                <a:spcPts val="0"/>
              </a:spcAft>
              <a:buClrTx/>
              <a:buSzTx/>
              <a:buFontTx/>
              <a:buNone/>
            </a:pPr>
            <a:endParaRPr lang="pt-BR" sz="1400" dirty="0">
              <a:solidFill>
                <a:srgbClr val="0A99A8"/>
              </a:solidFill>
              <a:latin typeface="Arial"/>
              <a:ea typeface="+mn-ea"/>
              <a:cs typeface="Arial"/>
            </a:endParaRPr>
          </a:p>
          <a:p>
            <a:pPr marL="0" indent="0">
              <a:lnSpc>
                <a:spcPct val="140000"/>
              </a:lnSpc>
              <a:spcBef>
                <a:spcPts val="0"/>
              </a:spcBef>
              <a:buNone/>
            </a:pPr>
            <a:r>
              <a:rPr lang="ro-RO" sz="1400" dirty="0">
                <a:solidFill>
                  <a:schemeClr val="tx1">
                    <a:lumMod val="75000"/>
                    <a:lumOff val="25000"/>
                  </a:schemeClr>
                </a:solidFill>
                <a:latin typeface="Arial"/>
                <a:ea typeface="+mn-ea"/>
                <a:cs typeface="Arial"/>
              </a:rPr>
              <a:t>2009 </a:t>
            </a:r>
            <a:r>
              <a:rPr lang="en-US" sz="1400" dirty="0">
                <a:solidFill>
                  <a:schemeClr val="tx1">
                    <a:lumMod val="75000"/>
                    <a:lumOff val="25000"/>
                  </a:schemeClr>
                </a:solidFill>
                <a:latin typeface="Arial"/>
                <a:ea typeface="+mn-ea"/>
                <a:cs typeface="Arial"/>
              </a:rPr>
              <a:t>-</a:t>
            </a:r>
            <a:r>
              <a:rPr lang="ro-RO" sz="1400" dirty="0">
                <a:solidFill>
                  <a:schemeClr val="tx1">
                    <a:lumMod val="75000"/>
                    <a:lumOff val="25000"/>
                  </a:schemeClr>
                </a:solidFill>
                <a:latin typeface="Arial"/>
                <a:ea typeface="+mn-ea"/>
                <a:cs typeface="Arial"/>
              </a:rPr>
              <a:t> 2015  |  D</a:t>
            </a:r>
            <a:r>
              <a:rPr lang="pt-BR" sz="1400" dirty="0">
                <a:solidFill>
                  <a:schemeClr val="tx1">
                    <a:lumMod val="75000"/>
                    <a:lumOff val="25000"/>
                  </a:schemeClr>
                </a:solidFill>
                <a:latin typeface="Arial"/>
                <a:ea typeface="+mn-ea"/>
                <a:cs typeface="Arial"/>
              </a:rPr>
              <a:t>.Sc.</a:t>
            </a:r>
            <a:r>
              <a:rPr lang="ro-RO" sz="1400" dirty="0">
                <a:solidFill>
                  <a:schemeClr val="tx1">
                    <a:lumMod val="75000"/>
                    <a:lumOff val="25000"/>
                  </a:schemeClr>
                </a:solidFill>
                <a:latin typeface="Arial"/>
                <a:ea typeface="+mn-ea"/>
                <a:cs typeface="Arial"/>
              </a:rPr>
              <a:t> </a:t>
            </a:r>
            <a:r>
              <a:rPr lang="en-US" sz="1400" dirty="0" err="1">
                <a:solidFill>
                  <a:schemeClr val="tx1">
                    <a:lumMod val="75000"/>
                    <a:lumOff val="25000"/>
                  </a:schemeClr>
                </a:solidFill>
                <a:latin typeface="Arial"/>
                <a:cs typeface="Arial"/>
              </a:rPr>
              <a:t>em</a:t>
            </a:r>
            <a:r>
              <a:rPr lang="en-US" sz="1400" dirty="0">
                <a:solidFill>
                  <a:schemeClr val="tx1">
                    <a:lumMod val="75000"/>
                    <a:lumOff val="25000"/>
                  </a:schemeClr>
                </a:solidFill>
                <a:latin typeface="Arial"/>
                <a:cs typeface="Arial"/>
              </a:rPr>
              <a:t> </a:t>
            </a:r>
            <a:r>
              <a:rPr lang="en-US" sz="1400" dirty="0" err="1">
                <a:solidFill>
                  <a:schemeClr val="tx1">
                    <a:lumMod val="75000"/>
                    <a:lumOff val="25000"/>
                  </a:schemeClr>
                </a:solidFill>
                <a:latin typeface="Arial"/>
                <a:cs typeface="Arial"/>
              </a:rPr>
              <a:t>Engenharia</a:t>
            </a:r>
            <a:r>
              <a:rPr lang="en-US" sz="1400" dirty="0">
                <a:solidFill>
                  <a:schemeClr val="tx1">
                    <a:lumMod val="75000"/>
                    <a:lumOff val="25000"/>
                  </a:schemeClr>
                </a:solidFill>
                <a:latin typeface="Arial"/>
                <a:cs typeface="Arial"/>
              </a:rPr>
              <a:t> </a:t>
            </a:r>
            <a:r>
              <a:rPr lang="en-US" sz="1400" dirty="0" err="1">
                <a:solidFill>
                  <a:schemeClr val="tx1">
                    <a:lumMod val="75000"/>
                    <a:lumOff val="25000"/>
                  </a:schemeClr>
                </a:solidFill>
                <a:latin typeface="Arial"/>
                <a:cs typeface="Arial"/>
              </a:rPr>
              <a:t>Biomédica</a:t>
            </a:r>
            <a:r>
              <a:rPr lang="en-US" sz="1400" dirty="0">
                <a:solidFill>
                  <a:schemeClr val="tx1">
                    <a:lumMod val="75000"/>
                    <a:lumOff val="25000"/>
                  </a:schemeClr>
                </a:solidFill>
                <a:latin typeface="Arial"/>
                <a:cs typeface="Arial"/>
              </a:rPr>
              <a:t>  (UFRJ)</a:t>
            </a:r>
            <a:br>
              <a:rPr lang="ro-RO" sz="1400" dirty="0">
                <a:solidFill>
                  <a:schemeClr val="tx1">
                    <a:lumMod val="75000"/>
                    <a:lumOff val="25000"/>
                  </a:schemeClr>
                </a:solidFill>
                <a:latin typeface="Arial"/>
                <a:ea typeface="+mn-ea"/>
                <a:cs typeface="Arial"/>
              </a:rPr>
            </a:br>
            <a:r>
              <a:rPr lang="ro-RO" sz="1400" dirty="0">
                <a:solidFill>
                  <a:schemeClr val="tx1">
                    <a:lumMod val="75000"/>
                    <a:lumOff val="25000"/>
                  </a:schemeClr>
                </a:solidFill>
                <a:latin typeface="Arial"/>
                <a:ea typeface="+mn-ea"/>
                <a:cs typeface="Arial"/>
              </a:rPr>
              <a:t>2004 </a:t>
            </a:r>
            <a:r>
              <a:rPr lang="en-US" sz="1400" dirty="0">
                <a:solidFill>
                  <a:schemeClr val="tx1">
                    <a:lumMod val="75000"/>
                    <a:lumOff val="25000"/>
                  </a:schemeClr>
                </a:solidFill>
                <a:latin typeface="Arial"/>
                <a:ea typeface="+mn-ea"/>
                <a:cs typeface="Arial"/>
              </a:rPr>
              <a:t>-</a:t>
            </a:r>
            <a:r>
              <a:rPr lang="ro-RO" sz="1400" dirty="0">
                <a:solidFill>
                  <a:schemeClr val="tx1">
                    <a:lumMod val="75000"/>
                    <a:lumOff val="25000"/>
                  </a:schemeClr>
                </a:solidFill>
                <a:latin typeface="Arial"/>
                <a:ea typeface="+mn-ea"/>
                <a:cs typeface="Arial"/>
              </a:rPr>
              <a:t> 2006  |  M</a:t>
            </a:r>
            <a:r>
              <a:rPr lang="pt-BR" sz="1400" dirty="0">
                <a:solidFill>
                  <a:schemeClr val="tx1">
                    <a:lumMod val="75000"/>
                    <a:lumOff val="25000"/>
                  </a:schemeClr>
                </a:solidFill>
                <a:latin typeface="Arial"/>
                <a:ea typeface="+mn-ea"/>
                <a:cs typeface="Arial"/>
              </a:rPr>
              <a:t>.</a:t>
            </a:r>
            <a:r>
              <a:rPr lang="ro-RO" sz="1400" dirty="0">
                <a:solidFill>
                  <a:schemeClr val="tx1">
                    <a:lumMod val="75000"/>
                    <a:lumOff val="25000"/>
                  </a:schemeClr>
                </a:solidFill>
                <a:latin typeface="Arial"/>
                <a:ea typeface="+mn-ea"/>
                <a:cs typeface="Arial"/>
              </a:rPr>
              <a:t>Sc</a:t>
            </a:r>
            <a:r>
              <a:rPr lang="pt-BR" sz="1400" dirty="0">
                <a:solidFill>
                  <a:schemeClr val="tx1">
                    <a:lumMod val="75000"/>
                    <a:lumOff val="25000"/>
                  </a:schemeClr>
                </a:solidFill>
                <a:latin typeface="Arial"/>
                <a:ea typeface="+mn-ea"/>
                <a:cs typeface="Arial"/>
              </a:rPr>
              <a:t>.</a:t>
            </a:r>
            <a:r>
              <a:rPr lang="ro-RO" sz="1400" dirty="0">
                <a:solidFill>
                  <a:schemeClr val="tx1">
                    <a:lumMod val="75000"/>
                    <a:lumOff val="25000"/>
                  </a:schemeClr>
                </a:solidFill>
                <a:latin typeface="Arial"/>
                <a:ea typeface="+mn-ea"/>
                <a:cs typeface="Arial"/>
              </a:rPr>
              <a:t> </a:t>
            </a:r>
            <a:r>
              <a:rPr lang="en-US" sz="1400" dirty="0" err="1">
                <a:solidFill>
                  <a:schemeClr val="tx1">
                    <a:lumMod val="75000"/>
                    <a:lumOff val="25000"/>
                  </a:schemeClr>
                </a:solidFill>
                <a:latin typeface="Arial"/>
                <a:cs typeface="Arial"/>
              </a:rPr>
              <a:t>em</a:t>
            </a:r>
            <a:r>
              <a:rPr lang="en-US" sz="1400" dirty="0">
                <a:solidFill>
                  <a:schemeClr val="tx1">
                    <a:lumMod val="75000"/>
                    <a:lumOff val="25000"/>
                  </a:schemeClr>
                </a:solidFill>
                <a:latin typeface="Arial"/>
                <a:cs typeface="Arial"/>
              </a:rPr>
              <a:t> </a:t>
            </a:r>
            <a:r>
              <a:rPr lang="en-US" sz="1400" dirty="0" err="1">
                <a:solidFill>
                  <a:schemeClr val="tx1">
                    <a:lumMod val="75000"/>
                    <a:lumOff val="25000"/>
                  </a:schemeClr>
                </a:solidFill>
                <a:latin typeface="Arial"/>
                <a:cs typeface="Arial"/>
              </a:rPr>
              <a:t>Engenharia</a:t>
            </a:r>
            <a:r>
              <a:rPr lang="en-US" sz="1400" dirty="0">
                <a:solidFill>
                  <a:schemeClr val="tx1">
                    <a:lumMod val="75000"/>
                    <a:lumOff val="25000"/>
                  </a:schemeClr>
                </a:solidFill>
                <a:latin typeface="Arial"/>
                <a:cs typeface="Arial"/>
              </a:rPr>
              <a:t> </a:t>
            </a:r>
            <a:r>
              <a:rPr lang="en-US" sz="1400" dirty="0" err="1">
                <a:solidFill>
                  <a:schemeClr val="tx1">
                    <a:lumMod val="75000"/>
                    <a:lumOff val="25000"/>
                  </a:schemeClr>
                </a:solidFill>
                <a:latin typeface="Arial"/>
                <a:cs typeface="Arial"/>
              </a:rPr>
              <a:t>Biomédica</a:t>
            </a:r>
            <a:r>
              <a:rPr lang="en-US" sz="1400" dirty="0">
                <a:solidFill>
                  <a:schemeClr val="tx1">
                    <a:lumMod val="75000"/>
                    <a:lumOff val="25000"/>
                  </a:schemeClr>
                </a:solidFill>
                <a:latin typeface="Arial"/>
                <a:cs typeface="Arial"/>
              </a:rPr>
              <a:t>  (UFRJ)</a:t>
            </a:r>
            <a:br>
              <a:rPr lang="ro-RO" sz="1400" dirty="0">
                <a:solidFill>
                  <a:schemeClr val="tx1">
                    <a:lumMod val="75000"/>
                    <a:lumOff val="25000"/>
                  </a:schemeClr>
                </a:solidFill>
                <a:latin typeface="Arial"/>
                <a:ea typeface="+mn-ea"/>
                <a:cs typeface="Arial"/>
              </a:rPr>
            </a:br>
            <a:r>
              <a:rPr lang="ro-RO" sz="1400" dirty="0">
                <a:solidFill>
                  <a:schemeClr val="tx1">
                    <a:lumMod val="75000"/>
                    <a:lumOff val="25000"/>
                  </a:schemeClr>
                </a:solidFill>
                <a:latin typeface="Arial"/>
                <a:ea typeface="+mn-ea"/>
                <a:cs typeface="Arial"/>
              </a:rPr>
              <a:t>1998 </a:t>
            </a:r>
            <a:r>
              <a:rPr lang="en-US" sz="1400" dirty="0">
                <a:solidFill>
                  <a:schemeClr val="tx1">
                    <a:lumMod val="75000"/>
                    <a:lumOff val="25000"/>
                  </a:schemeClr>
                </a:solidFill>
                <a:latin typeface="Arial"/>
                <a:ea typeface="+mn-ea"/>
                <a:cs typeface="Arial"/>
              </a:rPr>
              <a:t>-</a:t>
            </a:r>
            <a:r>
              <a:rPr lang="ro-RO" sz="1400" dirty="0">
                <a:solidFill>
                  <a:schemeClr val="tx1">
                    <a:lumMod val="75000"/>
                    <a:lumOff val="25000"/>
                  </a:schemeClr>
                </a:solidFill>
                <a:latin typeface="Arial"/>
                <a:ea typeface="+mn-ea"/>
                <a:cs typeface="Arial"/>
              </a:rPr>
              <a:t> 2003  | </a:t>
            </a:r>
            <a:r>
              <a:rPr lang="pt-BR" sz="1400" dirty="0">
                <a:solidFill>
                  <a:schemeClr val="tx1">
                    <a:lumMod val="75000"/>
                    <a:lumOff val="25000"/>
                  </a:schemeClr>
                </a:solidFill>
                <a:latin typeface="Arial"/>
                <a:ea typeface="+mn-ea"/>
                <a:cs typeface="Arial"/>
              </a:rPr>
              <a:t> </a:t>
            </a:r>
            <a:r>
              <a:rPr lang="en-US" sz="1400" dirty="0">
                <a:solidFill>
                  <a:schemeClr val="tx1">
                    <a:lumMod val="75000"/>
                    <a:lumOff val="25000"/>
                  </a:schemeClr>
                </a:solidFill>
                <a:latin typeface="Arial"/>
                <a:cs typeface="Arial"/>
              </a:rPr>
              <a:t>Grad. </a:t>
            </a:r>
            <a:r>
              <a:rPr lang="en-US" sz="1400" dirty="0" err="1">
                <a:solidFill>
                  <a:schemeClr val="tx1">
                    <a:lumMod val="75000"/>
                    <a:lumOff val="25000"/>
                  </a:schemeClr>
                </a:solidFill>
                <a:latin typeface="Arial"/>
                <a:cs typeface="Arial"/>
              </a:rPr>
              <a:t>em</a:t>
            </a:r>
            <a:r>
              <a:rPr lang="en-US" sz="1400" dirty="0">
                <a:solidFill>
                  <a:schemeClr val="tx1">
                    <a:lumMod val="75000"/>
                    <a:lumOff val="25000"/>
                  </a:schemeClr>
                </a:solidFill>
                <a:latin typeface="Arial"/>
                <a:cs typeface="Arial"/>
              </a:rPr>
              <a:t> </a:t>
            </a:r>
            <a:r>
              <a:rPr lang="en-US" sz="1400" dirty="0" err="1">
                <a:solidFill>
                  <a:schemeClr val="tx1">
                    <a:lumMod val="75000"/>
                    <a:lumOff val="25000"/>
                  </a:schemeClr>
                </a:solidFill>
                <a:latin typeface="Arial"/>
                <a:cs typeface="Arial"/>
              </a:rPr>
              <a:t>Engenharia</a:t>
            </a:r>
            <a:r>
              <a:rPr lang="en-US" sz="1400" dirty="0">
                <a:solidFill>
                  <a:schemeClr val="tx1">
                    <a:lumMod val="75000"/>
                    <a:lumOff val="25000"/>
                  </a:schemeClr>
                </a:solidFill>
                <a:latin typeface="Arial"/>
                <a:cs typeface="Arial"/>
              </a:rPr>
              <a:t> </a:t>
            </a:r>
            <a:r>
              <a:rPr lang="en-US" sz="1400" dirty="0" err="1">
                <a:solidFill>
                  <a:schemeClr val="tx1">
                    <a:lumMod val="75000"/>
                    <a:lumOff val="25000"/>
                  </a:schemeClr>
                </a:solidFill>
                <a:latin typeface="Arial"/>
                <a:cs typeface="Arial"/>
              </a:rPr>
              <a:t>Eletrônica</a:t>
            </a:r>
            <a:r>
              <a:rPr lang="en-US" sz="1400" dirty="0">
                <a:solidFill>
                  <a:schemeClr val="tx1">
                    <a:lumMod val="75000"/>
                    <a:lumOff val="25000"/>
                  </a:schemeClr>
                </a:solidFill>
                <a:latin typeface="Arial"/>
                <a:cs typeface="Arial"/>
              </a:rPr>
              <a:t>    (UPE)</a:t>
            </a:r>
          </a:p>
          <a:p>
            <a:pPr defTabSz="914400" fontAlgn="auto">
              <a:lnSpc>
                <a:spcPct val="140000"/>
              </a:lnSpc>
              <a:spcBef>
                <a:spcPts val="0"/>
              </a:spcBef>
              <a:spcAft>
                <a:spcPts val="0"/>
              </a:spcAft>
              <a:buClrTx/>
              <a:buSzTx/>
              <a:buFontTx/>
              <a:buNone/>
            </a:pPr>
            <a:endParaRPr lang="en-US" sz="1400" dirty="0">
              <a:solidFill>
                <a:schemeClr val="tx1">
                  <a:lumMod val="75000"/>
                  <a:lumOff val="25000"/>
                </a:schemeClr>
              </a:solidFill>
              <a:latin typeface="Arial"/>
              <a:cs typeface="Arial"/>
            </a:endParaRPr>
          </a:p>
          <a:p>
            <a:pPr marL="0" indent="0">
              <a:lnSpc>
                <a:spcPct val="140000"/>
              </a:lnSpc>
              <a:spcBef>
                <a:spcPts val="0"/>
              </a:spcBef>
              <a:buNone/>
            </a:pPr>
            <a:r>
              <a:rPr lang="pt-BR" sz="1400" dirty="0">
                <a:solidFill>
                  <a:prstClr val="black">
                    <a:lumMod val="75000"/>
                    <a:lumOff val="25000"/>
                  </a:prstClr>
                </a:solidFill>
                <a:latin typeface="Arial"/>
                <a:ea typeface="+mn-ea"/>
                <a:cs typeface="Arial"/>
              </a:rPr>
              <a:t>2019 – atual | Prof. Pós-graduação do INBED</a:t>
            </a:r>
          </a:p>
          <a:p>
            <a:pPr marL="0" indent="0">
              <a:lnSpc>
                <a:spcPct val="140000"/>
              </a:lnSpc>
              <a:spcBef>
                <a:spcPts val="0"/>
              </a:spcBef>
              <a:buNone/>
            </a:pPr>
            <a:r>
              <a:rPr lang="pt-BR" sz="1400" dirty="0">
                <a:solidFill>
                  <a:prstClr val="black">
                    <a:lumMod val="75000"/>
                    <a:lumOff val="25000"/>
                  </a:prstClr>
                </a:solidFill>
                <a:latin typeface="Arial"/>
                <a:ea typeface="+mn-ea"/>
                <a:cs typeface="Arial"/>
              </a:rPr>
              <a:t>2016 - atual</a:t>
            </a:r>
            <a:r>
              <a:rPr lang="ro-RO" sz="1400" dirty="0">
                <a:solidFill>
                  <a:prstClr val="black">
                    <a:lumMod val="75000"/>
                    <a:lumOff val="25000"/>
                  </a:prstClr>
                </a:solidFill>
                <a:latin typeface="Arial"/>
                <a:cs typeface="Arial"/>
              </a:rPr>
              <a:t> </a:t>
            </a:r>
            <a:r>
              <a:rPr lang="pt-BR" sz="1400" dirty="0">
                <a:solidFill>
                  <a:prstClr val="black">
                    <a:lumMod val="75000"/>
                    <a:lumOff val="25000"/>
                  </a:prstClr>
                </a:solidFill>
                <a:latin typeface="Arial"/>
                <a:cs typeface="Arial"/>
              </a:rPr>
              <a:t> </a:t>
            </a:r>
            <a:r>
              <a:rPr lang="ro-RO" sz="1400" dirty="0">
                <a:solidFill>
                  <a:prstClr val="black">
                    <a:lumMod val="75000"/>
                    <a:lumOff val="25000"/>
                  </a:prstClr>
                </a:solidFill>
                <a:latin typeface="Arial"/>
                <a:cs typeface="Arial"/>
              </a:rPr>
              <a:t>|  </a:t>
            </a:r>
            <a:r>
              <a:rPr lang="pt-BR" sz="1400" dirty="0">
                <a:solidFill>
                  <a:prstClr val="black">
                    <a:lumMod val="75000"/>
                    <a:lumOff val="25000"/>
                  </a:prstClr>
                </a:solidFill>
                <a:latin typeface="Arial"/>
                <a:cs typeface="Arial"/>
              </a:rPr>
              <a:t>Prof. universitário</a:t>
            </a:r>
            <a:r>
              <a:rPr lang="ro-RO" sz="1400" dirty="0">
                <a:solidFill>
                  <a:prstClr val="black">
                    <a:lumMod val="75000"/>
                    <a:lumOff val="25000"/>
                  </a:prstClr>
                </a:solidFill>
                <a:latin typeface="Arial"/>
                <a:cs typeface="Arial"/>
              </a:rPr>
              <a:t> (</a:t>
            </a:r>
            <a:r>
              <a:rPr lang="pt-BR" sz="1400" dirty="0" err="1">
                <a:solidFill>
                  <a:prstClr val="black">
                    <a:lumMod val="75000"/>
                    <a:lumOff val="25000"/>
                  </a:prstClr>
                </a:solidFill>
                <a:latin typeface="Arial"/>
                <a:cs typeface="Arial"/>
              </a:rPr>
              <a:t>UniFBV</a:t>
            </a:r>
            <a:r>
              <a:rPr lang="ro-RO" sz="1400" dirty="0">
                <a:solidFill>
                  <a:prstClr val="black">
                    <a:lumMod val="75000"/>
                    <a:lumOff val="25000"/>
                  </a:prstClr>
                </a:solidFill>
                <a:latin typeface="Arial"/>
                <a:cs typeface="Arial"/>
              </a:rPr>
              <a:t>) </a:t>
            </a:r>
            <a:endParaRPr lang="pt-BR" sz="1400" dirty="0">
              <a:solidFill>
                <a:prstClr val="black">
                  <a:lumMod val="75000"/>
                  <a:lumOff val="25000"/>
                </a:prstClr>
              </a:solidFill>
              <a:latin typeface="Arial"/>
              <a:ea typeface="+mn-ea"/>
              <a:cs typeface="Arial"/>
            </a:endParaRPr>
          </a:p>
          <a:p>
            <a:pPr defTabSz="914400" fontAlgn="auto">
              <a:lnSpc>
                <a:spcPct val="140000"/>
              </a:lnSpc>
              <a:spcBef>
                <a:spcPts val="0"/>
              </a:spcBef>
              <a:spcAft>
                <a:spcPts val="0"/>
              </a:spcAft>
              <a:buClrTx/>
              <a:buSzTx/>
              <a:buFontTx/>
              <a:buNone/>
            </a:pPr>
            <a:r>
              <a:rPr lang="ro-RO" sz="1400" dirty="0">
                <a:solidFill>
                  <a:prstClr val="black">
                    <a:lumMod val="75000"/>
                    <a:lumOff val="25000"/>
                  </a:prstClr>
                </a:solidFill>
                <a:latin typeface="Arial"/>
                <a:ea typeface="+mn-ea"/>
                <a:cs typeface="Arial"/>
              </a:rPr>
              <a:t>2013 </a:t>
            </a:r>
            <a:r>
              <a:rPr lang="pt-BR" sz="1400" dirty="0">
                <a:solidFill>
                  <a:prstClr val="black">
                    <a:lumMod val="75000"/>
                    <a:lumOff val="25000"/>
                  </a:prstClr>
                </a:solidFill>
                <a:latin typeface="Arial"/>
                <a:ea typeface="+mn-ea"/>
                <a:cs typeface="Arial"/>
              </a:rPr>
              <a:t>- 2016</a:t>
            </a:r>
            <a:r>
              <a:rPr lang="ro-RO" sz="1400" dirty="0">
                <a:solidFill>
                  <a:prstClr val="black">
                    <a:lumMod val="75000"/>
                    <a:lumOff val="25000"/>
                  </a:prstClr>
                </a:solidFill>
                <a:latin typeface="Arial"/>
                <a:ea typeface="+mn-ea"/>
                <a:cs typeface="Arial"/>
              </a:rPr>
              <a:t> </a:t>
            </a:r>
            <a:r>
              <a:rPr lang="pt-BR" sz="1400" dirty="0">
                <a:solidFill>
                  <a:prstClr val="black">
                    <a:lumMod val="75000"/>
                    <a:lumOff val="25000"/>
                  </a:prstClr>
                </a:solidFill>
                <a:latin typeface="Arial"/>
                <a:ea typeface="+mn-ea"/>
                <a:cs typeface="Arial"/>
              </a:rPr>
              <a:t> </a:t>
            </a:r>
            <a:r>
              <a:rPr lang="ro-RO" sz="1400" dirty="0">
                <a:solidFill>
                  <a:prstClr val="black">
                    <a:lumMod val="75000"/>
                    <a:lumOff val="25000"/>
                  </a:prstClr>
                </a:solidFill>
                <a:latin typeface="Arial"/>
                <a:ea typeface="+mn-ea"/>
                <a:cs typeface="Arial"/>
              </a:rPr>
              <a:t>|  </a:t>
            </a:r>
            <a:r>
              <a:rPr lang="pt-BR" sz="1400" dirty="0">
                <a:solidFill>
                  <a:prstClr val="black">
                    <a:lumMod val="75000"/>
                    <a:lumOff val="25000"/>
                  </a:prstClr>
                </a:solidFill>
                <a:latin typeface="Arial"/>
                <a:ea typeface="+mn-ea"/>
                <a:cs typeface="Arial"/>
              </a:rPr>
              <a:t>Coord. Técnico Científico da ABEClin/RJ</a:t>
            </a:r>
          </a:p>
          <a:p>
            <a:pPr defTabSz="914400" fontAlgn="auto">
              <a:lnSpc>
                <a:spcPct val="140000"/>
              </a:lnSpc>
              <a:spcBef>
                <a:spcPts val="0"/>
              </a:spcBef>
              <a:spcAft>
                <a:spcPts val="0"/>
              </a:spcAft>
              <a:buClrTx/>
              <a:buSzTx/>
              <a:buFontTx/>
              <a:buNone/>
            </a:pPr>
            <a:r>
              <a:rPr lang="ro-RO" sz="1400" dirty="0">
                <a:solidFill>
                  <a:prstClr val="black">
                    <a:lumMod val="75000"/>
                    <a:lumOff val="25000"/>
                  </a:prstClr>
                </a:solidFill>
                <a:latin typeface="Arial"/>
                <a:ea typeface="+mn-ea"/>
                <a:cs typeface="Arial"/>
              </a:rPr>
              <a:t>2005 - 2006  |  </a:t>
            </a:r>
            <a:r>
              <a:rPr lang="pt-BR" sz="1400" dirty="0">
                <a:solidFill>
                  <a:prstClr val="black">
                    <a:lumMod val="75000"/>
                    <a:lumOff val="25000"/>
                  </a:prstClr>
                </a:solidFill>
                <a:latin typeface="Arial"/>
                <a:ea typeface="+mn-ea"/>
                <a:cs typeface="Arial"/>
              </a:rPr>
              <a:t>Prof. universitário</a:t>
            </a:r>
            <a:r>
              <a:rPr lang="ro-RO" sz="1400" dirty="0">
                <a:solidFill>
                  <a:prstClr val="black">
                    <a:lumMod val="75000"/>
                    <a:lumOff val="25000"/>
                  </a:prstClr>
                </a:solidFill>
                <a:latin typeface="Arial"/>
                <a:ea typeface="+mn-ea"/>
                <a:cs typeface="Arial"/>
              </a:rPr>
              <a:t> (Gama Filho </a:t>
            </a:r>
            <a:r>
              <a:rPr lang="pt-BR" sz="1400" dirty="0">
                <a:solidFill>
                  <a:prstClr val="black">
                    <a:lumMod val="75000"/>
                    <a:lumOff val="25000"/>
                  </a:prstClr>
                </a:solidFill>
                <a:latin typeface="Arial"/>
                <a:ea typeface="+mn-ea"/>
                <a:cs typeface="Arial"/>
              </a:rPr>
              <a:t>e </a:t>
            </a:r>
            <a:r>
              <a:rPr lang="ro-RO" sz="1400" dirty="0">
                <a:solidFill>
                  <a:prstClr val="black">
                    <a:lumMod val="75000"/>
                    <a:lumOff val="25000"/>
                  </a:prstClr>
                </a:solidFill>
                <a:latin typeface="Arial"/>
                <a:ea typeface="+mn-ea"/>
                <a:cs typeface="Arial"/>
              </a:rPr>
              <a:t>Unig) </a:t>
            </a:r>
            <a:br>
              <a:rPr lang="ro-RO" sz="1400" dirty="0">
                <a:solidFill>
                  <a:prstClr val="black">
                    <a:lumMod val="75000"/>
                    <a:lumOff val="25000"/>
                  </a:prstClr>
                </a:solidFill>
                <a:latin typeface="Arial"/>
                <a:ea typeface="+mn-ea"/>
                <a:cs typeface="Arial"/>
              </a:rPr>
            </a:br>
            <a:endParaRPr lang="pt-BR" sz="1400" dirty="0">
              <a:solidFill>
                <a:prstClr val="black">
                  <a:lumMod val="75000"/>
                  <a:lumOff val="25000"/>
                </a:prstClr>
              </a:solidFill>
              <a:latin typeface="Arial"/>
              <a:ea typeface="+mn-ea"/>
              <a:cs typeface="Arial"/>
            </a:endParaRPr>
          </a:p>
          <a:p>
            <a:pPr defTabSz="914400" fontAlgn="auto">
              <a:lnSpc>
                <a:spcPct val="140000"/>
              </a:lnSpc>
              <a:spcBef>
                <a:spcPts val="0"/>
              </a:spcBef>
              <a:spcAft>
                <a:spcPts val="0"/>
              </a:spcAft>
              <a:buClrTx/>
              <a:buSzTx/>
              <a:buFontTx/>
              <a:buNone/>
            </a:pPr>
            <a:r>
              <a:rPr lang="pt-BR" sz="1400" dirty="0">
                <a:solidFill>
                  <a:prstClr val="black">
                    <a:lumMod val="75000"/>
                    <a:lumOff val="25000"/>
                  </a:prstClr>
                </a:solidFill>
                <a:latin typeface="Arial"/>
                <a:ea typeface="+mn-ea"/>
                <a:cs typeface="Arial"/>
              </a:rPr>
              <a:t>2018 | Coordenador de Inovação do CBEB</a:t>
            </a:r>
          </a:p>
          <a:p>
            <a:pPr defTabSz="914400" fontAlgn="auto">
              <a:lnSpc>
                <a:spcPct val="140000"/>
              </a:lnSpc>
              <a:spcBef>
                <a:spcPts val="0"/>
              </a:spcBef>
              <a:spcAft>
                <a:spcPts val="0"/>
              </a:spcAft>
              <a:buClrTx/>
              <a:buSzTx/>
              <a:buFontTx/>
              <a:buNone/>
            </a:pPr>
            <a:r>
              <a:rPr lang="ro-RO" sz="1400" dirty="0">
                <a:solidFill>
                  <a:prstClr val="black">
                    <a:lumMod val="75000"/>
                    <a:lumOff val="25000"/>
                  </a:prstClr>
                </a:solidFill>
                <a:latin typeface="Arial"/>
                <a:ea typeface="+mn-ea"/>
                <a:cs typeface="Arial"/>
              </a:rPr>
              <a:t>2010 - 2017  |  </a:t>
            </a:r>
            <a:r>
              <a:rPr lang="pt-BR" sz="1400" dirty="0">
                <a:solidFill>
                  <a:prstClr val="black">
                    <a:lumMod val="75000"/>
                    <a:lumOff val="25000"/>
                  </a:prstClr>
                </a:solidFill>
                <a:latin typeface="Arial"/>
                <a:ea typeface="+mn-ea"/>
                <a:cs typeface="Arial"/>
              </a:rPr>
              <a:t>Coordenador de 10 projetos de (CNPq, </a:t>
            </a:r>
            <a:r>
              <a:rPr lang="pt-BR" sz="1400" dirty="0" err="1">
                <a:solidFill>
                  <a:prstClr val="black">
                    <a:lumMod val="75000"/>
                    <a:lumOff val="25000"/>
                  </a:prstClr>
                </a:solidFill>
                <a:latin typeface="Arial"/>
                <a:ea typeface="+mn-ea"/>
                <a:cs typeface="Arial"/>
              </a:rPr>
              <a:t>Faperj</a:t>
            </a:r>
            <a:br>
              <a:rPr lang="pt-BR" sz="1400" dirty="0">
                <a:solidFill>
                  <a:prstClr val="black">
                    <a:lumMod val="75000"/>
                    <a:lumOff val="25000"/>
                  </a:prstClr>
                </a:solidFill>
                <a:latin typeface="Arial"/>
                <a:ea typeface="+mn-ea"/>
                <a:cs typeface="Arial"/>
              </a:rPr>
            </a:br>
            <a:r>
              <a:rPr lang="pt-BR" sz="1400" dirty="0">
                <a:solidFill>
                  <a:prstClr val="black">
                    <a:lumMod val="75000"/>
                    <a:lumOff val="25000"/>
                  </a:prstClr>
                </a:solidFill>
                <a:latin typeface="Arial"/>
                <a:ea typeface="+mn-ea"/>
                <a:cs typeface="Arial"/>
              </a:rPr>
              <a:t>e Finep)</a:t>
            </a:r>
          </a:p>
          <a:p>
            <a:pPr defTabSz="914400" fontAlgn="auto">
              <a:lnSpc>
                <a:spcPct val="140000"/>
              </a:lnSpc>
              <a:spcBef>
                <a:spcPts val="0"/>
              </a:spcBef>
              <a:spcAft>
                <a:spcPts val="0"/>
              </a:spcAft>
              <a:buClrTx/>
              <a:buSzTx/>
              <a:buFontTx/>
              <a:buNone/>
            </a:pPr>
            <a:r>
              <a:rPr lang="ro-RO" sz="1400" dirty="0">
                <a:solidFill>
                  <a:prstClr val="black">
                    <a:lumMod val="75000"/>
                    <a:lumOff val="25000"/>
                  </a:prstClr>
                </a:solidFill>
                <a:latin typeface="Arial"/>
                <a:ea typeface="+mn-ea"/>
                <a:cs typeface="Arial"/>
              </a:rPr>
              <a:t>+ Algorithm development for location of active RFID tags </a:t>
            </a:r>
            <a:br>
              <a:rPr lang="ro-RO" sz="1400" dirty="0">
                <a:solidFill>
                  <a:prstClr val="black">
                    <a:lumMod val="75000"/>
                    <a:lumOff val="25000"/>
                  </a:prstClr>
                </a:solidFill>
                <a:latin typeface="Arial"/>
                <a:ea typeface="+mn-ea"/>
                <a:cs typeface="Arial"/>
              </a:rPr>
            </a:br>
            <a:r>
              <a:rPr lang="ro-RO" sz="1400" dirty="0">
                <a:solidFill>
                  <a:prstClr val="black">
                    <a:lumMod val="75000"/>
                    <a:lumOff val="25000"/>
                  </a:prstClr>
                </a:solidFill>
                <a:latin typeface="Arial"/>
                <a:ea typeface="+mn-ea"/>
                <a:cs typeface="Arial"/>
              </a:rPr>
              <a:t>+ Developer software tool in flow cytometry </a:t>
            </a:r>
            <a:br>
              <a:rPr lang="ro-RO" sz="1400" dirty="0">
                <a:solidFill>
                  <a:prstClr val="black">
                    <a:lumMod val="75000"/>
                    <a:lumOff val="25000"/>
                  </a:prstClr>
                </a:solidFill>
                <a:latin typeface="Arial"/>
                <a:ea typeface="+mn-ea"/>
                <a:cs typeface="Arial"/>
              </a:rPr>
            </a:br>
            <a:r>
              <a:rPr lang="ro-RO" sz="1400" dirty="0">
                <a:solidFill>
                  <a:prstClr val="black">
                    <a:lumMod val="75000"/>
                    <a:lumOff val="25000"/>
                  </a:prstClr>
                </a:solidFill>
                <a:latin typeface="Arial"/>
                <a:ea typeface="+mn-ea"/>
                <a:cs typeface="Arial"/>
              </a:rPr>
              <a:t>+ Real-time location system with active RFID tags for Wi-Fi</a:t>
            </a:r>
            <a:br>
              <a:rPr lang="ro-RO" sz="1400" dirty="0">
                <a:solidFill>
                  <a:prstClr val="black">
                    <a:lumMod val="75000"/>
                    <a:lumOff val="25000"/>
                  </a:prstClr>
                </a:solidFill>
                <a:latin typeface="Arial"/>
                <a:ea typeface="+mn-ea"/>
                <a:cs typeface="Arial"/>
              </a:rPr>
            </a:br>
            <a:r>
              <a:rPr lang="ro-RO" sz="1400" dirty="0">
                <a:solidFill>
                  <a:prstClr val="black">
                    <a:lumMod val="75000"/>
                    <a:lumOff val="25000"/>
                  </a:prstClr>
                </a:solidFill>
                <a:latin typeface="Arial"/>
                <a:ea typeface="+mn-ea"/>
                <a:cs typeface="Arial"/>
              </a:rPr>
              <a:t>+ Hand Hygiene</a:t>
            </a:r>
            <a:r>
              <a:rPr lang="pt-BR" sz="1400" dirty="0">
                <a:solidFill>
                  <a:prstClr val="black">
                    <a:lumMod val="75000"/>
                    <a:lumOff val="25000"/>
                  </a:prstClr>
                </a:solidFill>
                <a:latin typeface="Arial"/>
                <a:ea typeface="+mn-ea"/>
                <a:cs typeface="Arial"/>
              </a:rPr>
              <a:t> </a:t>
            </a:r>
            <a:r>
              <a:rPr lang="en-US" sz="1400" dirty="0">
                <a:solidFill>
                  <a:srgbClr val="404040"/>
                </a:solidFill>
                <a:latin typeface="Arial"/>
                <a:ea typeface="+mn-ea"/>
                <a:cs typeface="Arial"/>
              </a:rPr>
              <a:t>Product</a:t>
            </a:r>
            <a:endParaRPr lang="ro-RO" sz="1400" dirty="0">
              <a:solidFill>
                <a:prstClr val="black">
                  <a:lumMod val="75000"/>
                  <a:lumOff val="25000"/>
                </a:prstClr>
              </a:solidFill>
              <a:latin typeface="Arial"/>
              <a:ea typeface="+mn-ea"/>
              <a:cs typeface="Arial"/>
            </a:endParaRPr>
          </a:p>
        </p:txBody>
      </p:sp>
      <p:sp>
        <p:nvSpPr>
          <p:cNvPr id="8" name="Espaço Reservado para Conteúdo 7"/>
          <p:cNvSpPr>
            <a:spLocks noGrp="1"/>
          </p:cNvSpPr>
          <p:nvPr>
            <p:ph sz="half" idx="4294967295"/>
          </p:nvPr>
        </p:nvSpPr>
        <p:spPr>
          <a:xfrm>
            <a:off x="6335713" y="1355725"/>
            <a:ext cx="5856287" cy="4649788"/>
          </a:xfrm>
        </p:spPr>
        <p:txBody>
          <a:bodyPr>
            <a:normAutofit/>
          </a:bodyPr>
          <a:lstStyle/>
          <a:p>
            <a:pPr marL="0" indent="0">
              <a:lnSpc>
                <a:spcPct val="140000"/>
              </a:lnSpc>
              <a:spcBef>
                <a:spcPts val="0"/>
              </a:spcBef>
              <a:buNone/>
            </a:pPr>
            <a:r>
              <a:rPr lang="pt-BR" sz="1600" b="1" dirty="0">
                <a:solidFill>
                  <a:srgbClr val="0A99A8"/>
                </a:solidFill>
                <a:latin typeface="Arial"/>
                <a:cs typeface="Arial"/>
              </a:rPr>
              <a:t>MERCADO</a:t>
            </a:r>
            <a:endParaRPr lang="pt-BR" sz="1400" b="1" dirty="0">
              <a:solidFill>
                <a:srgbClr val="0A99A8"/>
              </a:solidFill>
              <a:latin typeface="Arial"/>
              <a:cs typeface="Arial"/>
            </a:endParaRPr>
          </a:p>
          <a:p>
            <a:pPr>
              <a:lnSpc>
                <a:spcPct val="140000"/>
              </a:lnSpc>
              <a:spcBef>
                <a:spcPts val="0"/>
              </a:spcBef>
            </a:pPr>
            <a:endParaRPr lang="pt-BR" sz="1400" dirty="0">
              <a:solidFill>
                <a:srgbClr val="0A99A8"/>
              </a:solidFill>
              <a:latin typeface="Arial"/>
              <a:cs typeface="Arial"/>
            </a:endParaRPr>
          </a:p>
          <a:p>
            <a:pPr marL="0" indent="0">
              <a:lnSpc>
                <a:spcPct val="140000"/>
              </a:lnSpc>
              <a:spcBef>
                <a:spcPts val="0"/>
              </a:spcBef>
              <a:buNone/>
            </a:pPr>
            <a:r>
              <a:rPr lang="ro-RO" sz="1400" dirty="0">
                <a:solidFill>
                  <a:prstClr val="black">
                    <a:lumMod val="75000"/>
                    <a:lumOff val="25000"/>
                  </a:prstClr>
                </a:solidFill>
                <a:latin typeface="Arial"/>
                <a:cs typeface="Arial"/>
              </a:rPr>
              <a:t>2010 </a:t>
            </a:r>
            <a:r>
              <a:rPr lang="pt-BR" sz="1400" dirty="0">
                <a:solidFill>
                  <a:prstClr val="black">
                    <a:lumMod val="75000"/>
                    <a:lumOff val="25000"/>
                  </a:prstClr>
                </a:solidFill>
                <a:latin typeface="Arial"/>
                <a:cs typeface="Arial"/>
              </a:rPr>
              <a:t>- atual</a:t>
            </a:r>
            <a:r>
              <a:rPr lang="ro-RO" sz="1400" dirty="0">
                <a:solidFill>
                  <a:prstClr val="black">
                    <a:lumMod val="75000"/>
                    <a:lumOff val="25000"/>
                  </a:prstClr>
                </a:solidFill>
                <a:latin typeface="Arial"/>
                <a:cs typeface="Arial"/>
              </a:rPr>
              <a:t> </a:t>
            </a:r>
            <a:r>
              <a:rPr lang="pt-BR" sz="1400" dirty="0">
                <a:solidFill>
                  <a:prstClr val="black">
                    <a:lumMod val="75000"/>
                    <a:lumOff val="25000"/>
                  </a:prstClr>
                </a:solidFill>
                <a:latin typeface="Arial"/>
                <a:cs typeface="Arial"/>
              </a:rPr>
              <a:t> </a:t>
            </a:r>
            <a:r>
              <a:rPr lang="ro-RO" sz="1400" dirty="0">
                <a:solidFill>
                  <a:prstClr val="black">
                    <a:lumMod val="75000"/>
                    <a:lumOff val="25000"/>
                  </a:prstClr>
                </a:solidFill>
                <a:latin typeface="Arial"/>
                <a:cs typeface="Arial"/>
              </a:rPr>
              <a:t>|  CEO (Senfio)</a:t>
            </a:r>
            <a:br>
              <a:rPr lang="ro-RO" sz="1400" dirty="0">
                <a:solidFill>
                  <a:prstClr val="black">
                    <a:lumMod val="75000"/>
                    <a:lumOff val="25000"/>
                  </a:prstClr>
                </a:solidFill>
                <a:latin typeface="Arial"/>
                <a:cs typeface="Arial"/>
              </a:rPr>
            </a:br>
            <a:r>
              <a:rPr lang="ro-RO" sz="1400" dirty="0">
                <a:solidFill>
                  <a:prstClr val="black">
                    <a:lumMod val="75000"/>
                    <a:lumOff val="25000"/>
                  </a:prstClr>
                </a:solidFill>
                <a:latin typeface="Arial"/>
                <a:cs typeface="Arial"/>
              </a:rPr>
              <a:t>2008 </a:t>
            </a:r>
            <a:r>
              <a:rPr lang="en-US" sz="1400" dirty="0">
                <a:solidFill>
                  <a:prstClr val="black">
                    <a:lumMod val="75000"/>
                    <a:lumOff val="25000"/>
                  </a:prstClr>
                </a:solidFill>
                <a:latin typeface="Arial"/>
                <a:cs typeface="Arial"/>
              </a:rPr>
              <a:t>-</a:t>
            </a:r>
            <a:r>
              <a:rPr lang="ro-RO" sz="1400" dirty="0">
                <a:solidFill>
                  <a:prstClr val="black">
                    <a:lumMod val="75000"/>
                    <a:lumOff val="25000"/>
                  </a:prstClr>
                </a:solidFill>
                <a:latin typeface="Arial"/>
                <a:cs typeface="Arial"/>
              </a:rPr>
              <a:t> 2010  |  </a:t>
            </a:r>
            <a:r>
              <a:rPr lang="pt-BR" sz="1400" dirty="0">
                <a:solidFill>
                  <a:prstClr val="black">
                    <a:lumMod val="75000"/>
                    <a:lumOff val="25000"/>
                  </a:prstClr>
                </a:solidFill>
                <a:latin typeface="Arial"/>
                <a:cs typeface="Arial"/>
              </a:rPr>
              <a:t>Diretor Técnico de </a:t>
            </a:r>
            <a:r>
              <a:rPr lang="pt-BR" sz="1400" dirty="0" err="1">
                <a:solidFill>
                  <a:prstClr val="black">
                    <a:lumMod val="75000"/>
                    <a:lumOff val="25000"/>
                  </a:prstClr>
                </a:solidFill>
                <a:latin typeface="Arial"/>
                <a:cs typeface="Arial"/>
              </a:rPr>
              <a:t>Equip</a:t>
            </a:r>
            <a:r>
              <a:rPr lang="pt-BR" sz="1400" dirty="0">
                <a:solidFill>
                  <a:prstClr val="black">
                    <a:lumMod val="75000"/>
                    <a:lumOff val="25000"/>
                  </a:prstClr>
                </a:solidFill>
                <a:latin typeface="Arial"/>
                <a:cs typeface="Arial"/>
              </a:rPr>
              <a:t>. de Suporte à vida</a:t>
            </a:r>
            <a:r>
              <a:rPr lang="ro-RO" sz="1400" dirty="0">
                <a:solidFill>
                  <a:prstClr val="black">
                    <a:lumMod val="75000"/>
                    <a:lumOff val="25000"/>
                  </a:prstClr>
                </a:solidFill>
                <a:latin typeface="Arial"/>
                <a:cs typeface="Arial"/>
              </a:rPr>
              <a:t> (RioTak)</a:t>
            </a:r>
            <a:endParaRPr lang="pt-BR" sz="1400" dirty="0">
              <a:solidFill>
                <a:prstClr val="black">
                  <a:lumMod val="75000"/>
                  <a:lumOff val="25000"/>
                </a:prstClr>
              </a:solidFill>
              <a:latin typeface="Arial"/>
              <a:cs typeface="Arial"/>
            </a:endParaRPr>
          </a:p>
          <a:p>
            <a:pPr marL="0" indent="0">
              <a:lnSpc>
                <a:spcPct val="140000"/>
              </a:lnSpc>
              <a:spcBef>
                <a:spcPts val="0"/>
              </a:spcBef>
              <a:buNone/>
            </a:pPr>
            <a:r>
              <a:rPr lang="pt-BR" sz="1400" dirty="0">
                <a:solidFill>
                  <a:prstClr val="black">
                    <a:lumMod val="75000"/>
                    <a:lumOff val="25000"/>
                  </a:prstClr>
                </a:solidFill>
                <a:latin typeface="Arial"/>
                <a:cs typeface="Arial"/>
              </a:rPr>
              <a:t>2006 - 2007</a:t>
            </a:r>
            <a:r>
              <a:rPr lang="ro-RO" sz="1400" dirty="0">
                <a:solidFill>
                  <a:prstClr val="black">
                    <a:lumMod val="75000"/>
                    <a:lumOff val="25000"/>
                  </a:prstClr>
                </a:solidFill>
                <a:latin typeface="Arial"/>
                <a:cs typeface="Arial"/>
              </a:rPr>
              <a:t>  |</a:t>
            </a:r>
            <a:r>
              <a:rPr lang="pt-BR" sz="1400" dirty="0">
                <a:solidFill>
                  <a:prstClr val="black">
                    <a:lumMod val="75000"/>
                    <a:lumOff val="25000"/>
                  </a:prstClr>
                </a:solidFill>
                <a:latin typeface="Arial"/>
                <a:cs typeface="Arial"/>
              </a:rPr>
              <a:t>  Eng. Clínico (2 hospitais no Rio de Janeiro)</a:t>
            </a:r>
            <a:br>
              <a:rPr lang="ro-RO" sz="1400" dirty="0">
                <a:solidFill>
                  <a:prstClr val="black">
                    <a:lumMod val="75000"/>
                    <a:lumOff val="25000"/>
                  </a:prstClr>
                </a:solidFill>
                <a:latin typeface="Arial"/>
                <a:cs typeface="Arial"/>
              </a:rPr>
            </a:br>
            <a:r>
              <a:rPr lang="ro-RO" sz="1400" dirty="0">
                <a:solidFill>
                  <a:prstClr val="black">
                    <a:lumMod val="75000"/>
                    <a:lumOff val="25000"/>
                  </a:prstClr>
                </a:solidFill>
                <a:latin typeface="Arial"/>
                <a:cs typeface="Arial"/>
              </a:rPr>
              <a:t>2006 - 2009  |  </a:t>
            </a:r>
            <a:r>
              <a:rPr lang="pt-BR" sz="1400" dirty="0">
                <a:solidFill>
                  <a:prstClr val="black">
                    <a:lumMod val="75000"/>
                    <a:lumOff val="25000"/>
                  </a:prstClr>
                </a:solidFill>
                <a:latin typeface="Arial"/>
                <a:cs typeface="Arial"/>
              </a:rPr>
              <a:t>Pesquisador </a:t>
            </a:r>
            <a:r>
              <a:rPr lang="ro-RO" sz="1400" dirty="0">
                <a:solidFill>
                  <a:prstClr val="black">
                    <a:lumMod val="75000"/>
                    <a:lumOff val="25000"/>
                  </a:prstClr>
                </a:solidFill>
                <a:latin typeface="Arial"/>
                <a:cs typeface="Arial"/>
              </a:rPr>
              <a:t>(Inmetro) </a:t>
            </a:r>
            <a:br>
              <a:rPr lang="ro-RO" sz="1400" dirty="0">
                <a:solidFill>
                  <a:prstClr val="black">
                    <a:lumMod val="75000"/>
                    <a:lumOff val="25000"/>
                  </a:prstClr>
                </a:solidFill>
                <a:latin typeface="Arial"/>
                <a:cs typeface="Arial"/>
              </a:rPr>
            </a:br>
            <a:br>
              <a:rPr lang="ro-RO" sz="1400" dirty="0">
                <a:solidFill>
                  <a:prstClr val="black">
                    <a:lumMod val="75000"/>
                    <a:lumOff val="25000"/>
                  </a:prstClr>
                </a:solidFill>
                <a:latin typeface="Arial"/>
                <a:cs typeface="Arial"/>
              </a:rPr>
            </a:br>
            <a:r>
              <a:rPr lang="pt-BR" sz="1400" dirty="0">
                <a:solidFill>
                  <a:prstClr val="black">
                    <a:lumMod val="75000"/>
                    <a:lumOff val="25000"/>
                  </a:prstClr>
                </a:solidFill>
                <a:latin typeface="Arial"/>
                <a:cs typeface="Arial"/>
              </a:rPr>
              <a:t>3 Pedidos de Patente – Invenção</a:t>
            </a:r>
            <a:br>
              <a:rPr lang="pt-BR" sz="1400" dirty="0">
                <a:solidFill>
                  <a:prstClr val="black">
                    <a:lumMod val="75000"/>
                    <a:lumOff val="25000"/>
                  </a:prstClr>
                </a:solidFill>
                <a:latin typeface="Arial"/>
                <a:cs typeface="Arial"/>
              </a:rPr>
            </a:br>
            <a:r>
              <a:rPr lang="pt-BR" sz="1400" dirty="0">
                <a:solidFill>
                  <a:prstClr val="black">
                    <a:lumMod val="75000"/>
                    <a:lumOff val="25000"/>
                  </a:prstClr>
                </a:solidFill>
                <a:latin typeface="Arial"/>
                <a:cs typeface="Arial"/>
              </a:rPr>
              <a:t>2008 - Fonte de ultrassônica estável - 1ª patente do Inmetro</a:t>
            </a:r>
            <a:br>
              <a:rPr lang="pt-BR" sz="1400" dirty="0">
                <a:solidFill>
                  <a:prstClr val="black">
                    <a:lumMod val="75000"/>
                    <a:lumOff val="25000"/>
                  </a:prstClr>
                </a:solidFill>
                <a:latin typeface="Arial"/>
                <a:cs typeface="Arial"/>
              </a:rPr>
            </a:br>
            <a:r>
              <a:rPr lang="pt-BR" sz="1400" dirty="0">
                <a:solidFill>
                  <a:prstClr val="black">
                    <a:lumMod val="75000"/>
                    <a:lumOff val="25000"/>
                  </a:prstClr>
                </a:solidFill>
                <a:latin typeface="Arial"/>
                <a:cs typeface="Arial"/>
              </a:rPr>
              <a:t>2013 - Monitoramento da higienização de mãos - Senfio</a:t>
            </a:r>
            <a:br>
              <a:rPr lang="pt-BR" sz="1400" dirty="0">
                <a:solidFill>
                  <a:prstClr val="black">
                    <a:lumMod val="75000"/>
                    <a:lumOff val="25000"/>
                  </a:prstClr>
                </a:solidFill>
                <a:latin typeface="Arial"/>
                <a:cs typeface="Arial"/>
              </a:rPr>
            </a:br>
            <a:r>
              <a:rPr lang="pt-BR" sz="1400" dirty="0">
                <a:solidFill>
                  <a:prstClr val="black">
                    <a:lumMod val="75000"/>
                    <a:lumOff val="25000"/>
                  </a:prstClr>
                </a:solidFill>
                <a:latin typeface="Arial"/>
                <a:cs typeface="Arial"/>
              </a:rPr>
              <a:t>2016 - Armadilha inteligente para monitoramento de mosquitos – Senfio</a:t>
            </a:r>
          </a:p>
          <a:p>
            <a:pPr>
              <a:lnSpc>
                <a:spcPct val="140000"/>
              </a:lnSpc>
              <a:spcBef>
                <a:spcPts val="0"/>
              </a:spcBef>
            </a:pPr>
            <a:endParaRPr lang="pt-BR" sz="1400" dirty="0">
              <a:solidFill>
                <a:prstClr val="black">
                  <a:lumMod val="75000"/>
                  <a:lumOff val="25000"/>
                </a:prstClr>
              </a:solidFill>
              <a:latin typeface="Arial"/>
              <a:cs typeface="Arial"/>
            </a:endParaRPr>
          </a:p>
          <a:p>
            <a:pPr>
              <a:lnSpc>
                <a:spcPct val="140000"/>
              </a:lnSpc>
              <a:spcBef>
                <a:spcPts val="0"/>
              </a:spcBef>
            </a:pPr>
            <a:endParaRPr lang="ro-RO" sz="1400" dirty="0">
              <a:solidFill>
                <a:prstClr val="black">
                  <a:lumMod val="75000"/>
                  <a:lumOff val="25000"/>
                </a:prstClr>
              </a:solidFill>
              <a:latin typeface="Arial"/>
              <a:cs typeface="Arial"/>
            </a:endParaRPr>
          </a:p>
          <a:p>
            <a:endParaRPr lang="pt-BR" sz="1400" dirty="0"/>
          </a:p>
        </p:txBody>
      </p:sp>
      <p:cxnSp>
        <p:nvCxnSpPr>
          <p:cNvPr id="5" name="Straight Connector 16"/>
          <p:cNvCxnSpPr/>
          <p:nvPr/>
        </p:nvCxnSpPr>
        <p:spPr>
          <a:xfrm>
            <a:off x="6073629" y="1610686"/>
            <a:ext cx="22371" cy="4566277"/>
          </a:xfrm>
          <a:prstGeom prst="line">
            <a:avLst/>
          </a:prstGeom>
        </p:spPr>
        <p:style>
          <a:lnRef idx="2">
            <a:schemeClr val="accent1"/>
          </a:lnRef>
          <a:fillRef idx="0">
            <a:schemeClr val="accent1"/>
          </a:fillRef>
          <a:effectRef idx="1">
            <a:schemeClr val="accent1"/>
          </a:effectRef>
          <a:fontRef idx="minor">
            <a:schemeClr val="tx1"/>
          </a:fontRef>
        </p:style>
      </p:cxnSp>
      <p:pic>
        <p:nvPicPr>
          <p:cNvPr id="10" name="Imagem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91057" y="191864"/>
            <a:ext cx="1895475" cy="1895475"/>
          </a:xfrm>
          <a:prstGeom prst="ellipse">
            <a:avLst/>
          </a:prstGeom>
        </p:spPr>
      </p:pic>
      <p:sp>
        <p:nvSpPr>
          <p:cNvPr id="2" name="CaixaDeTexto 1">
            <a:extLst>
              <a:ext uri="{FF2B5EF4-FFF2-40B4-BE49-F238E27FC236}">
                <a16:creationId xmlns:a16="http://schemas.microsoft.com/office/drawing/2014/main" id="{09BFDA0D-DA80-46AA-A5D9-E15ED7282B80}"/>
              </a:ext>
            </a:extLst>
          </p:cNvPr>
          <p:cNvSpPr txBox="1"/>
          <p:nvPr/>
        </p:nvSpPr>
        <p:spPr>
          <a:xfrm>
            <a:off x="7470546" y="4993811"/>
            <a:ext cx="2813770" cy="1015663"/>
          </a:xfrm>
          <a:prstGeom prst="rect">
            <a:avLst/>
          </a:prstGeom>
          <a:noFill/>
          <a:ln w="38100">
            <a:solidFill>
              <a:srgbClr val="00B050"/>
            </a:solidFill>
            <a:prstDash val="sysDash"/>
          </a:ln>
        </p:spPr>
        <p:style>
          <a:lnRef idx="0">
            <a:scrgbClr r="0" g="0" b="0"/>
          </a:lnRef>
          <a:fillRef idx="0">
            <a:scrgbClr r="0" g="0" b="0"/>
          </a:fillRef>
          <a:effectRef idx="0">
            <a:scrgbClr r="0" g="0" b="0"/>
          </a:effectRef>
          <a:fontRef idx="minor">
            <a:schemeClr val="accent6"/>
          </a:fontRef>
        </p:style>
        <p:txBody>
          <a:bodyPr wrap="square" rtlCol="0">
            <a:spAutoFit/>
          </a:bodyPr>
          <a:lstStyle/>
          <a:p>
            <a:pPr algn="ctr"/>
            <a:r>
              <a:rPr lang="pt-BR" sz="2000" dirty="0">
                <a:ln w="0">
                  <a:solidFill>
                    <a:schemeClr val="accent6">
                      <a:lumMod val="75000"/>
                    </a:schemeClr>
                  </a:solidFill>
                </a:ln>
                <a:solidFill>
                  <a:schemeClr val="tx1"/>
                </a:solidFill>
                <a:effectLst>
                  <a:outerShdw blurRad="38100" dist="19050" dir="2700000" algn="tl" rotWithShape="0">
                    <a:schemeClr val="dk1">
                      <a:alpha val="40000"/>
                    </a:schemeClr>
                  </a:outerShdw>
                </a:effectLst>
              </a:rPr>
              <a:t>ÁREAS DE INTERESSE</a:t>
            </a:r>
          </a:p>
          <a:p>
            <a:pPr algn="ctr"/>
            <a:r>
              <a:rPr lang="pt-BR" sz="2000" dirty="0" err="1">
                <a:ln w="0">
                  <a:solidFill>
                    <a:schemeClr val="accent6">
                      <a:lumMod val="60000"/>
                      <a:lumOff val="40000"/>
                    </a:schemeClr>
                  </a:solidFill>
                </a:ln>
                <a:gradFill>
                  <a:gsLst>
                    <a:gs pos="21000">
                      <a:srgbClr val="53575C"/>
                    </a:gs>
                    <a:gs pos="88000">
                      <a:srgbClr val="C5C7CA"/>
                    </a:gs>
                  </a:gsLst>
                  <a:lin ang="5400000"/>
                </a:gradFill>
              </a:rPr>
              <a:t>IoT</a:t>
            </a:r>
            <a:r>
              <a:rPr lang="pt-BR" sz="2000" dirty="0">
                <a:ln w="0">
                  <a:solidFill>
                    <a:schemeClr val="accent6">
                      <a:lumMod val="60000"/>
                      <a:lumOff val="40000"/>
                    </a:schemeClr>
                  </a:solidFill>
                </a:ln>
                <a:gradFill>
                  <a:gsLst>
                    <a:gs pos="21000">
                      <a:srgbClr val="53575C"/>
                    </a:gs>
                    <a:gs pos="88000">
                      <a:srgbClr val="C5C7CA"/>
                    </a:gs>
                  </a:gsLst>
                  <a:lin ang="5400000"/>
                </a:gradFill>
              </a:rPr>
              <a:t>, IA</a:t>
            </a:r>
          </a:p>
          <a:p>
            <a:pPr algn="ctr"/>
            <a:r>
              <a:rPr lang="pt-BR" sz="2000" dirty="0">
                <a:ln w="0">
                  <a:solidFill>
                    <a:schemeClr val="accent6">
                      <a:lumMod val="60000"/>
                      <a:lumOff val="40000"/>
                    </a:schemeClr>
                  </a:solidFill>
                </a:ln>
                <a:gradFill>
                  <a:gsLst>
                    <a:gs pos="21000">
                      <a:srgbClr val="53575C"/>
                    </a:gs>
                    <a:gs pos="88000">
                      <a:srgbClr val="C5C7CA"/>
                    </a:gs>
                  </a:gsLst>
                  <a:lin ang="5400000"/>
                </a:gradFill>
              </a:rPr>
              <a:t>Eng. Biomédica</a:t>
            </a:r>
          </a:p>
        </p:txBody>
      </p:sp>
    </p:spTree>
    <p:extLst>
      <p:ext uri="{BB962C8B-B14F-4D97-AF65-F5344CB8AC3E}">
        <p14:creationId xmlns:p14="http://schemas.microsoft.com/office/powerpoint/2010/main" val="42733459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pt-BR" sz="3600" dirty="0"/>
              <a:t>Software para circuitos eletrônicos  </a:t>
            </a:r>
            <a:r>
              <a:rPr lang="pt-BR" sz="3600" dirty="0" err="1"/>
              <a:t>proteus</a:t>
            </a:r>
            <a:endParaRPr lang="pt-BR" sz="3600" dirty="0"/>
          </a:p>
        </p:txBody>
      </p:sp>
      <p:pic>
        <p:nvPicPr>
          <p:cNvPr id="3074" name="Picture 2" descr="Resultado de imagem para proteus isis">
            <a:extLst>
              <a:ext uri="{FF2B5EF4-FFF2-40B4-BE49-F238E27FC236}">
                <a16:creationId xmlns:a16="http://schemas.microsoft.com/office/drawing/2014/main" id="{80EEAE7B-EE33-46F9-ADDA-487E204686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88974" y="1625048"/>
            <a:ext cx="9303026" cy="52329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2475894"/>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C89B12AB-2255-4BA7-979D-97545F12BE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08304" y="831804"/>
            <a:ext cx="5214639" cy="54497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a:extLst>
              <a:ext uri="{FF2B5EF4-FFF2-40B4-BE49-F238E27FC236}">
                <a16:creationId xmlns:a16="http://schemas.microsoft.com/office/drawing/2014/main" id="{98AF5B4F-974C-4526-B824-58D50CE79D03}"/>
              </a:ext>
            </a:extLst>
          </p:cNvPr>
          <p:cNvSpPr>
            <a:spLocks noGrp="1"/>
          </p:cNvSpPr>
          <p:nvPr>
            <p:ph type="title"/>
          </p:nvPr>
        </p:nvSpPr>
        <p:spPr/>
        <p:txBody>
          <a:bodyPr/>
          <a:lstStyle/>
          <a:p>
            <a:r>
              <a:rPr lang="pt-BR" dirty="0"/>
              <a:t>Exemplo</a:t>
            </a:r>
          </a:p>
        </p:txBody>
      </p:sp>
      <mc:AlternateContent xmlns:mc="http://schemas.openxmlformats.org/markup-compatibility/2006" xmlns:a14="http://schemas.microsoft.com/office/drawing/2010/main">
        <mc:Choice Requires="a14">
          <p:sp>
            <p:nvSpPr>
              <p:cNvPr id="10" name="Content Placeholder 9">
                <a:extLst>
                  <a:ext uri="{FF2B5EF4-FFF2-40B4-BE49-F238E27FC236}">
                    <a16:creationId xmlns:a16="http://schemas.microsoft.com/office/drawing/2014/main" id="{25FB3E2B-8BD8-49AF-990C-82BBC7290FC7}"/>
                  </a:ext>
                </a:extLst>
              </p:cNvPr>
              <p:cNvSpPr>
                <a:spLocks noGrp="1"/>
              </p:cNvSpPr>
              <p:nvPr>
                <p:ph sz="half" idx="1"/>
              </p:nvPr>
            </p:nvSpPr>
            <p:spPr>
              <a:xfrm>
                <a:off x="838199" y="1815685"/>
                <a:ext cx="7182679" cy="4455905"/>
              </a:xfrm>
            </p:spPr>
            <p:txBody>
              <a:bodyPr/>
              <a:lstStyle/>
              <a:p>
                <a:pPr marL="0" indent="0">
                  <a:buNone/>
                </a:pPr>
                <a:r>
                  <a:rPr lang="pt-BR" dirty="0">
                    <a:solidFill>
                      <a:srgbClr val="FF0000"/>
                    </a:solidFill>
                  </a:rPr>
                  <a:t>R:  </a:t>
                </a:r>
                <a14:m>
                  <m:oMath xmlns:m="http://schemas.openxmlformats.org/officeDocument/2006/math">
                    <m:r>
                      <a:rPr lang="pt-BR" i="1">
                        <a:solidFill>
                          <a:srgbClr val="FF0000"/>
                        </a:solidFill>
                        <a:latin typeface="Cambria Math" panose="02040503050406030204" pitchFamily="18" charset="0"/>
                      </a:rPr>
                      <m:t>𝑘</m:t>
                    </m:r>
                    <m:r>
                      <a:rPr lang="pt-BR" i="1">
                        <a:solidFill>
                          <a:srgbClr val="FF0000"/>
                        </a:solidFill>
                        <a:latin typeface="Cambria Math" panose="02040503050406030204" pitchFamily="18" charset="0"/>
                      </a:rPr>
                      <m:t>=</m:t>
                    </m:r>
                    <m:f>
                      <m:fPr>
                        <m:ctrlPr>
                          <a:rPr lang="pt-BR" i="1">
                            <a:solidFill>
                              <a:srgbClr val="FF0000"/>
                            </a:solidFill>
                            <a:latin typeface="Cambria Math" panose="02040503050406030204" pitchFamily="18" charset="0"/>
                          </a:rPr>
                        </m:ctrlPr>
                      </m:fPr>
                      <m:num>
                        <m:sSub>
                          <m:sSubPr>
                            <m:ctrlPr>
                              <a:rPr lang="pt-BR" i="1">
                                <a:solidFill>
                                  <a:srgbClr val="FF0000"/>
                                </a:solidFill>
                                <a:latin typeface="Cambria Math" panose="02040503050406030204" pitchFamily="18" charset="0"/>
                              </a:rPr>
                            </m:ctrlPr>
                          </m:sSubPr>
                          <m:e>
                            <m:r>
                              <a:rPr lang="pt-BR" i="1">
                                <a:solidFill>
                                  <a:srgbClr val="FF0000"/>
                                </a:solidFill>
                                <a:latin typeface="Cambria Math" panose="02040503050406030204" pitchFamily="18" charset="0"/>
                              </a:rPr>
                              <m:t>𝐼</m:t>
                            </m:r>
                          </m:e>
                          <m:sub>
                            <m:r>
                              <a:rPr lang="pt-BR" i="1">
                                <a:solidFill>
                                  <a:srgbClr val="FF0000"/>
                                </a:solidFill>
                                <a:latin typeface="Cambria Math" panose="02040503050406030204" pitchFamily="18" charset="0"/>
                              </a:rPr>
                              <m:t>𝐷</m:t>
                            </m:r>
                            <m:r>
                              <a:rPr lang="pt-BR" i="1">
                                <a:solidFill>
                                  <a:srgbClr val="FF0000"/>
                                </a:solidFill>
                                <a:latin typeface="Cambria Math" panose="02040503050406030204" pitchFamily="18" charset="0"/>
                              </a:rPr>
                              <m:t>(</m:t>
                            </m:r>
                            <m:r>
                              <a:rPr lang="pt-BR" i="1">
                                <a:solidFill>
                                  <a:srgbClr val="FF0000"/>
                                </a:solidFill>
                                <a:latin typeface="Cambria Math" panose="02040503050406030204" pitchFamily="18" charset="0"/>
                              </a:rPr>
                              <m:t>𝑙𝑖𝑔𝑎𝑑𝑜</m:t>
                            </m:r>
                            <m:r>
                              <a:rPr lang="pt-BR" i="1">
                                <a:solidFill>
                                  <a:srgbClr val="FF0000"/>
                                </a:solidFill>
                                <a:latin typeface="Cambria Math" panose="02040503050406030204" pitchFamily="18" charset="0"/>
                              </a:rPr>
                              <m:t>)</m:t>
                            </m:r>
                          </m:sub>
                        </m:sSub>
                      </m:num>
                      <m:den>
                        <m:sSup>
                          <m:sSupPr>
                            <m:ctrlPr>
                              <a:rPr lang="pt-BR" i="1">
                                <a:solidFill>
                                  <a:srgbClr val="FF0000"/>
                                </a:solidFill>
                                <a:latin typeface="Cambria Math" panose="02040503050406030204" pitchFamily="18" charset="0"/>
                              </a:rPr>
                            </m:ctrlPr>
                          </m:sSupPr>
                          <m:e>
                            <m:r>
                              <a:rPr lang="pt-BR" i="1">
                                <a:solidFill>
                                  <a:srgbClr val="FF0000"/>
                                </a:solidFill>
                                <a:latin typeface="Cambria Math" panose="02040503050406030204" pitchFamily="18" charset="0"/>
                              </a:rPr>
                              <m:t>(</m:t>
                            </m:r>
                            <m:sSub>
                              <m:sSubPr>
                                <m:ctrlPr>
                                  <a:rPr lang="pt-BR" i="1">
                                    <a:solidFill>
                                      <a:srgbClr val="FF0000"/>
                                    </a:solidFill>
                                    <a:latin typeface="Cambria Math" panose="02040503050406030204" pitchFamily="18" charset="0"/>
                                  </a:rPr>
                                </m:ctrlPr>
                              </m:sSubPr>
                              <m:e>
                                <m:r>
                                  <a:rPr lang="pt-BR" i="1">
                                    <a:solidFill>
                                      <a:srgbClr val="FF0000"/>
                                    </a:solidFill>
                                    <a:latin typeface="Cambria Math" panose="02040503050406030204" pitchFamily="18" charset="0"/>
                                  </a:rPr>
                                  <m:t>𝑉</m:t>
                                </m:r>
                              </m:e>
                              <m:sub>
                                <m:r>
                                  <a:rPr lang="pt-BR" i="1">
                                    <a:solidFill>
                                      <a:srgbClr val="FF0000"/>
                                    </a:solidFill>
                                    <a:latin typeface="Cambria Math" panose="02040503050406030204" pitchFamily="18" charset="0"/>
                                  </a:rPr>
                                  <m:t>𝐺𝑆</m:t>
                                </m:r>
                                <m:d>
                                  <m:dPr>
                                    <m:ctrlPr>
                                      <a:rPr lang="pt-BR" i="1">
                                        <a:solidFill>
                                          <a:srgbClr val="FF0000"/>
                                        </a:solidFill>
                                        <a:latin typeface="Cambria Math" panose="02040503050406030204" pitchFamily="18" charset="0"/>
                                      </a:rPr>
                                    </m:ctrlPr>
                                  </m:dPr>
                                  <m:e>
                                    <m:r>
                                      <a:rPr lang="pt-BR" i="1">
                                        <a:solidFill>
                                          <a:srgbClr val="FF0000"/>
                                        </a:solidFill>
                                        <a:latin typeface="Cambria Math" panose="02040503050406030204" pitchFamily="18" charset="0"/>
                                      </a:rPr>
                                      <m:t>𝑙𝑖𝑔𝑎𝑑𝑜</m:t>
                                    </m:r>
                                  </m:e>
                                </m:d>
                              </m:sub>
                            </m:sSub>
                            <m:r>
                              <a:rPr lang="pt-BR" i="1">
                                <a:solidFill>
                                  <a:srgbClr val="FF0000"/>
                                </a:solidFill>
                                <a:latin typeface="Cambria Math" panose="02040503050406030204" pitchFamily="18" charset="0"/>
                              </a:rPr>
                              <m:t>−</m:t>
                            </m:r>
                            <m:sSub>
                              <m:sSubPr>
                                <m:ctrlPr>
                                  <a:rPr lang="pt-BR" i="1">
                                    <a:solidFill>
                                      <a:srgbClr val="FF0000"/>
                                    </a:solidFill>
                                    <a:latin typeface="Cambria Math" panose="02040503050406030204" pitchFamily="18" charset="0"/>
                                  </a:rPr>
                                </m:ctrlPr>
                              </m:sSubPr>
                              <m:e>
                                <m:r>
                                  <a:rPr lang="pt-BR" i="1">
                                    <a:solidFill>
                                      <a:srgbClr val="FF0000"/>
                                    </a:solidFill>
                                    <a:latin typeface="Cambria Math" panose="02040503050406030204" pitchFamily="18" charset="0"/>
                                  </a:rPr>
                                  <m:t>𝑉</m:t>
                                </m:r>
                              </m:e>
                              <m:sub>
                                <m:r>
                                  <a:rPr lang="pt-BR" i="1">
                                    <a:solidFill>
                                      <a:srgbClr val="FF0000"/>
                                    </a:solidFill>
                                    <a:latin typeface="Cambria Math" panose="02040503050406030204" pitchFamily="18" charset="0"/>
                                  </a:rPr>
                                  <m:t>𝐺𝑆</m:t>
                                </m:r>
                                <m:d>
                                  <m:dPr>
                                    <m:ctrlPr>
                                      <a:rPr lang="pt-BR" i="1">
                                        <a:solidFill>
                                          <a:srgbClr val="FF0000"/>
                                        </a:solidFill>
                                        <a:latin typeface="Cambria Math" panose="02040503050406030204" pitchFamily="18" charset="0"/>
                                      </a:rPr>
                                    </m:ctrlPr>
                                  </m:dPr>
                                  <m:e>
                                    <m:r>
                                      <a:rPr lang="pt-BR" i="1">
                                        <a:solidFill>
                                          <a:srgbClr val="FF0000"/>
                                        </a:solidFill>
                                        <a:latin typeface="Cambria Math" panose="02040503050406030204" pitchFamily="18" charset="0"/>
                                      </a:rPr>
                                      <m:t>𝑇h</m:t>
                                    </m:r>
                                  </m:e>
                                </m:d>
                              </m:sub>
                            </m:sSub>
                            <m:r>
                              <a:rPr lang="pt-BR" i="1">
                                <a:solidFill>
                                  <a:srgbClr val="FF0000"/>
                                </a:solidFill>
                                <a:latin typeface="Cambria Math" panose="02040503050406030204" pitchFamily="18" charset="0"/>
                              </a:rPr>
                              <m:t>)</m:t>
                            </m:r>
                          </m:e>
                          <m:sup>
                            <m:r>
                              <a:rPr lang="pt-BR" i="1">
                                <a:solidFill>
                                  <a:srgbClr val="FF0000"/>
                                </a:solidFill>
                                <a:latin typeface="Cambria Math" panose="02040503050406030204" pitchFamily="18" charset="0"/>
                              </a:rPr>
                              <m:t>2</m:t>
                            </m:r>
                          </m:sup>
                        </m:sSup>
                      </m:den>
                    </m:f>
                    <m:r>
                      <a:rPr lang="pt-BR" b="0" i="1" smtClean="0">
                        <a:solidFill>
                          <a:srgbClr val="FF0000"/>
                        </a:solidFill>
                        <a:latin typeface="Cambria Math" panose="02040503050406030204" pitchFamily="18" charset="0"/>
                      </a:rPr>
                      <m:t>=</m:t>
                    </m:r>
                    <m:f>
                      <m:fPr>
                        <m:ctrlPr>
                          <a:rPr lang="pt-BR" i="1">
                            <a:solidFill>
                              <a:srgbClr val="FF0000"/>
                            </a:solidFill>
                            <a:latin typeface="Cambria Math" panose="02040503050406030204" pitchFamily="18" charset="0"/>
                          </a:rPr>
                        </m:ctrlPr>
                      </m:fPr>
                      <m:num>
                        <m:r>
                          <a:rPr lang="pt-BR" b="0" i="1" smtClean="0">
                            <a:solidFill>
                              <a:srgbClr val="FF0000"/>
                            </a:solidFill>
                            <a:latin typeface="Cambria Math" panose="02040503050406030204" pitchFamily="18" charset="0"/>
                          </a:rPr>
                          <m:t>6</m:t>
                        </m:r>
                        <m:r>
                          <a:rPr lang="pt-BR" b="0" i="1" smtClean="0">
                            <a:solidFill>
                              <a:srgbClr val="FF0000"/>
                            </a:solidFill>
                            <a:latin typeface="Cambria Math" panose="02040503050406030204" pitchFamily="18" charset="0"/>
                          </a:rPr>
                          <m:t>𝑚</m:t>
                        </m:r>
                      </m:num>
                      <m:den>
                        <m:sSup>
                          <m:sSupPr>
                            <m:ctrlPr>
                              <a:rPr lang="pt-BR" i="1">
                                <a:solidFill>
                                  <a:srgbClr val="FF0000"/>
                                </a:solidFill>
                                <a:latin typeface="Cambria Math" panose="02040503050406030204" pitchFamily="18" charset="0"/>
                              </a:rPr>
                            </m:ctrlPr>
                          </m:sSupPr>
                          <m:e>
                            <m:r>
                              <a:rPr lang="pt-BR" i="1">
                                <a:solidFill>
                                  <a:srgbClr val="FF0000"/>
                                </a:solidFill>
                                <a:latin typeface="Cambria Math" panose="02040503050406030204" pitchFamily="18" charset="0"/>
                              </a:rPr>
                              <m:t>(</m:t>
                            </m:r>
                            <m:r>
                              <a:rPr lang="pt-BR" b="0" i="1" smtClean="0">
                                <a:solidFill>
                                  <a:srgbClr val="FF0000"/>
                                </a:solidFill>
                                <a:latin typeface="Cambria Math" panose="02040503050406030204" pitchFamily="18" charset="0"/>
                              </a:rPr>
                              <m:t>8</m:t>
                            </m:r>
                            <m:r>
                              <a:rPr lang="pt-BR" i="1">
                                <a:solidFill>
                                  <a:srgbClr val="FF0000"/>
                                </a:solidFill>
                                <a:latin typeface="Cambria Math" panose="02040503050406030204" pitchFamily="18" charset="0"/>
                              </a:rPr>
                              <m:t>−</m:t>
                            </m:r>
                            <m:r>
                              <a:rPr lang="pt-BR" b="0" i="1" smtClean="0">
                                <a:solidFill>
                                  <a:srgbClr val="FF0000"/>
                                </a:solidFill>
                                <a:latin typeface="Cambria Math" panose="02040503050406030204" pitchFamily="18" charset="0"/>
                              </a:rPr>
                              <m:t>3</m:t>
                            </m:r>
                            <m:r>
                              <a:rPr lang="pt-BR" i="1">
                                <a:solidFill>
                                  <a:srgbClr val="FF0000"/>
                                </a:solidFill>
                                <a:latin typeface="Cambria Math" panose="02040503050406030204" pitchFamily="18" charset="0"/>
                              </a:rPr>
                              <m:t>)</m:t>
                            </m:r>
                          </m:e>
                          <m:sup>
                            <m:r>
                              <a:rPr lang="pt-BR" i="1">
                                <a:solidFill>
                                  <a:srgbClr val="FF0000"/>
                                </a:solidFill>
                                <a:latin typeface="Cambria Math" panose="02040503050406030204" pitchFamily="18" charset="0"/>
                              </a:rPr>
                              <m:t>2</m:t>
                            </m:r>
                          </m:sup>
                        </m:sSup>
                      </m:den>
                    </m:f>
                    <m:r>
                      <a:rPr lang="pt-BR" b="0" i="1" smtClean="0">
                        <a:solidFill>
                          <a:srgbClr val="FF0000"/>
                        </a:solidFill>
                        <a:latin typeface="Cambria Math" panose="02040503050406030204" pitchFamily="18" charset="0"/>
                      </a:rPr>
                      <m:t>=</m:t>
                    </m:r>
                    <m:f>
                      <m:fPr>
                        <m:ctrlPr>
                          <a:rPr lang="pt-BR" i="1">
                            <a:solidFill>
                              <a:srgbClr val="FF0000"/>
                            </a:solidFill>
                            <a:latin typeface="Cambria Math" panose="02040503050406030204" pitchFamily="18" charset="0"/>
                          </a:rPr>
                        </m:ctrlPr>
                      </m:fPr>
                      <m:num>
                        <m:r>
                          <a:rPr lang="pt-BR" i="1">
                            <a:solidFill>
                              <a:srgbClr val="FF0000"/>
                            </a:solidFill>
                            <a:latin typeface="Cambria Math" panose="02040503050406030204" pitchFamily="18" charset="0"/>
                          </a:rPr>
                          <m:t>6</m:t>
                        </m:r>
                        <m:r>
                          <a:rPr lang="pt-BR" i="1">
                            <a:solidFill>
                              <a:srgbClr val="FF0000"/>
                            </a:solidFill>
                            <a:latin typeface="Cambria Math" panose="02040503050406030204" pitchFamily="18" charset="0"/>
                          </a:rPr>
                          <m:t>𝑚</m:t>
                        </m:r>
                      </m:num>
                      <m:den>
                        <m:r>
                          <a:rPr lang="pt-BR" b="0" i="1" smtClean="0">
                            <a:solidFill>
                              <a:srgbClr val="FF0000"/>
                            </a:solidFill>
                            <a:latin typeface="Cambria Math" panose="02040503050406030204" pitchFamily="18" charset="0"/>
                          </a:rPr>
                          <m:t>25</m:t>
                        </m:r>
                      </m:den>
                    </m:f>
                    <m:r>
                      <a:rPr lang="pt-BR" b="0" i="1" smtClean="0">
                        <a:solidFill>
                          <a:srgbClr val="FF0000"/>
                        </a:solidFill>
                        <a:latin typeface="Cambria Math" panose="02040503050406030204" pitchFamily="18" charset="0"/>
                      </a:rPr>
                      <m:t>=</m:t>
                    </m:r>
                  </m:oMath>
                </a14:m>
                <a:endParaRPr lang="pt-BR" b="0" dirty="0">
                  <a:solidFill>
                    <a:srgbClr val="FF0000"/>
                  </a:solidFill>
                </a:endParaRPr>
              </a:p>
              <a:p>
                <a:pPr marL="0" indent="0">
                  <a:buNone/>
                </a:pPr>
                <a:r>
                  <a:rPr lang="pt-BR" i="1" dirty="0">
                    <a:solidFill>
                      <a:srgbClr val="FF0000"/>
                    </a:solidFill>
                  </a:rPr>
                  <a:t>k = 0,24 </a:t>
                </a:r>
                <a:r>
                  <a:rPr lang="pt-BR" i="1" dirty="0" err="1">
                    <a:solidFill>
                      <a:srgbClr val="FF0000"/>
                    </a:solidFill>
                  </a:rPr>
                  <a:t>mA</a:t>
                </a:r>
                <a:r>
                  <a:rPr lang="pt-BR" i="1" dirty="0">
                    <a:solidFill>
                      <a:srgbClr val="FF0000"/>
                    </a:solidFill>
                  </a:rPr>
                  <a:t>/V</a:t>
                </a:r>
                <a:r>
                  <a:rPr lang="pt-BR" i="1" baseline="30000" dirty="0">
                    <a:solidFill>
                      <a:srgbClr val="FF0000"/>
                    </a:solidFill>
                  </a:rPr>
                  <a:t>2</a:t>
                </a:r>
              </a:p>
              <a:p>
                <a:pPr marL="0" indent="0">
                  <a:buNone/>
                </a:pPr>
                <a:endParaRPr lang="pt-BR" i="1" dirty="0">
                  <a:solidFill>
                    <a:srgbClr val="FF0000"/>
                  </a:solidFill>
                </a:endParaRPr>
              </a:p>
              <a:p>
                <a:pPr marL="0" indent="0">
                  <a:buNone/>
                </a:pPr>
                <a:r>
                  <a:rPr lang="pt-BR" dirty="0">
                    <a:solidFill>
                      <a:srgbClr val="FF0000"/>
                    </a:solidFill>
                  </a:rPr>
                  <a:t>Para </a:t>
                </a:r>
                <a14:m>
                  <m:oMath xmlns:m="http://schemas.openxmlformats.org/officeDocument/2006/math">
                    <m:sSub>
                      <m:sSubPr>
                        <m:ctrlPr>
                          <a:rPr lang="pt-BR" i="1" smtClean="0">
                            <a:solidFill>
                              <a:srgbClr val="FF0000"/>
                            </a:solidFill>
                            <a:latin typeface="Cambria Math" panose="02040503050406030204" pitchFamily="18" charset="0"/>
                          </a:rPr>
                        </m:ctrlPr>
                      </m:sSubPr>
                      <m:e>
                        <m:r>
                          <m:rPr>
                            <m:sty m:val="p"/>
                          </m:rPr>
                          <a:rPr lang="pt-BR" b="0" i="0" smtClean="0">
                            <a:solidFill>
                              <a:srgbClr val="FF0000"/>
                            </a:solidFill>
                            <a:latin typeface="Cambria Math" panose="02040503050406030204" pitchFamily="18" charset="0"/>
                          </a:rPr>
                          <m:t>V</m:t>
                        </m:r>
                      </m:e>
                      <m:sub>
                        <m:r>
                          <m:rPr>
                            <m:sty m:val="p"/>
                          </m:rPr>
                          <a:rPr lang="pt-BR" b="0" i="0" smtClean="0">
                            <a:solidFill>
                              <a:srgbClr val="FF0000"/>
                            </a:solidFill>
                            <a:latin typeface="Cambria Math" panose="02040503050406030204" pitchFamily="18" charset="0"/>
                          </a:rPr>
                          <m:t>GS</m:t>
                        </m:r>
                      </m:sub>
                    </m:sSub>
                    <m:r>
                      <a:rPr lang="pt-BR" b="0" i="0" smtClean="0">
                        <a:solidFill>
                          <a:srgbClr val="FF0000"/>
                        </a:solidFill>
                        <a:latin typeface="Cambria Math" panose="02040503050406030204" pitchFamily="18" charset="0"/>
                      </a:rPr>
                      <m:t> </m:t>
                    </m:r>
                  </m:oMath>
                </a14:m>
                <a:r>
                  <a:rPr lang="pt-BR" dirty="0">
                    <a:solidFill>
                      <a:srgbClr val="FF0000"/>
                    </a:solidFill>
                  </a:rPr>
                  <a:t>entre 3 e 8 V, teremos igual a 6 V.</a:t>
                </a:r>
              </a:p>
              <a:p>
                <a:pPr marL="0" indent="0">
                  <a:buNone/>
                </a:pPr>
                <a14:m>
                  <m:oMathPara xmlns:m="http://schemas.openxmlformats.org/officeDocument/2006/math">
                    <m:oMathParaPr>
                      <m:jc m:val="left"/>
                    </m:oMathParaPr>
                    <m:oMath xmlns:m="http://schemas.openxmlformats.org/officeDocument/2006/math">
                      <m:r>
                        <a:rPr lang="pt-BR" b="0" i="1" smtClean="0">
                          <a:solidFill>
                            <a:srgbClr val="FF0000"/>
                          </a:solidFill>
                          <a:latin typeface="Cambria Math" panose="02040503050406030204" pitchFamily="18" charset="0"/>
                        </a:rPr>
                        <m:t>    </m:t>
                      </m:r>
                      <m:r>
                        <a:rPr lang="pt-BR" i="1">
                          <a:solidFill>
                            <a:srgbClr val="FF0000"/>
                          </a:solidFill>
                          <a:latin typeface="Cambria Math" panose="02040503050406030204" pitchFamily="18" charset="0"/>
                        </a:rPr>
                        <m:t>𝐼</m:t>
                      </m:r>
                      <m:r>
                        <a:rPr lang="pt-BR" i="1" baseline="-25000">
                          <a:solidFill>
                            <a:srgbClr val="FF0000"/>
                          </a:solidFill>
                          <a:latin typeface="Cambria Math" panose="02040503050406030204" pitchFamily="18" charset="0"/>
                        </a:rPr>
                        <m:t>𝐷</m:t>
                      </m:r>
                      <m:r>
                        <a:rPr lang="pt-BR" i="1">
                          <a:solidFill>
                            <a:srgbClr val="FF0000"/>
                          </a:solidFill>
                          <a:latin typeface="Cambria Math" panose="02040503050406030204" pitchFamily="18" charset="0"/>
                        </a:rPr>
                        <m:t>=</m:t>
                      </m:r>
                      <m:r>
                        <a:rPr lang="pt-BR" b="0" i="1" smtClean="0">
                          <a:solidFill>
                            <a:srgbClr val="FF0000"/>
                          </a:solidFill>
                          <a:latin typeface="Cambria Math" panose="02040503050406030204" pitchFamily="18" charset="0"/>
                        </a:rPr>
                        <m:t> ?</m:t>
                      </m:r>
                    </m:oMath>
                  </m:oMathPara>
                </a14:m>
                <a:endParaRPr lang="pt-BR" dirty="0">
                  <a:solidFill>
                    <a:srgbClr val="FF0000"/>
                  </a:solidFill>
                </a:endParaRPr>
              </a:p>
              <a:p>
                <a:pPr marL="0" indent="0">
                  <a:buNone/>
                </a:pPr>
                <a:endParaRPr lang="pt-BR" i="1" dirty="0">
                  <a:solidFill>
                    <a:srgbClr val="FF0000"/>
                  </a:solidFill>
                </a:endParaRPr>
              </a:p>
            </p:txBody>
          </p:sp>
        </mc:Choice>
        <mc:Fallback xmlns="">
          <p:sp>
            <p:nvSpPr>
              <p:cNvPr id="10" name="Content Placeholder 9">
                <a:extLst>
                  <a:ext uri="{FF2B5EF4-FFF2-40B4-BE49-F238E27FC236}">
                    <a16:creationId xmlns:a16="http://schemas.microsoft.com/office/drawing/2014/main" id="{25FB3E2B-8BD8-49AF-990C-82BBC7290FC7}"/>
                  </a:ext>
                </a:extLst>
              </p:cNvPr>
              <p:cNvSpPr>
                <a:spLocks noGrp="1" noRot="1" noChangeAspect="1" noMove="1" noResize="1" noEditPoints="1" noAdjustHandles="1" noChangeArrowheads="1" noChangeShapeType="1" noTextEdit="1"/>
              </p:cNvSpPr>
              <p:nvPr>
                <p:ph sz="half" idx="1"/>
              </p:nvPr>
            </p:nvSpPr>
            <p:spPr>
              <a:xfrm>
                <a:off x="838199" y="1815685"/>
                <a:ext cx="7182679" cy="4455905"/>
              </a:xfrm>
              <a:blipFill>
                <a:blip r:embed="rId3"/>
                <a:stretch>
                  <a:fillRect l="-1442"/>
                </a:stretch>
              </a:blipFill>
            </p:spPr>
            <p:txBody>
              <a:bodyPr/>
              <a:lstStyle/>
              <a:p>
                <a:r>
                  <a:rPr lang="pt-BR">
                    <a:noFill/>
                  </a:rPr>
                  <a:t> </a:t>
                </a:r>
              </a:p>
            </p:txBody>
          </p:sp>
        </mc:Fallback>
      </mc:AlternateContent>
      <p:sp>
        <p:nvSpPr>
          <p:cNvPr id="4" name="Footer Placeholder 3">
            <a:extLst>
              <a:ext uri="{FF2B5EF4-FFF2-40B4-BE49-F238E27FC236}">
                <a16:creationId xmlns:a16="http://schemas.microsoft.com/office/drawing/2014/main" id="{066B7AD5-AD78-496C-9DC5-754BA657EF60}"/>
              </a:ext>
            </a:extLst>
          </p:cNvPr>
          <p:cNvSpPr>
            <a:spLocks noGrp="1"/>
          </p:cNvSpPr>
          <p:nvPr>
            <p:ph type="ftr" sz="quarter" idx="11"/>
          </p:nvPr>
        </p:nvSpPr>
        <p:spPr/>
        <p:txBody>
          <a:bodyPr/>
          <a:lstStyle/>
          <a:p>
            <a:r>
              <a:rPr lang="en-US" altLang="en-US"/>
              <a:t>Prof. Elyr Teixeira</a:t>
            </a:r>
            <a:endParaRPr lang="en-US" altLang="en-US" dirty="0"/>
          </a:p>
        </p:txBody>
      </p:sp>
      <p:sp>
        <p:nvSpPr>
          <p:cNvPr id="5" name="Slide Number Placeholder 4">
            <a:extLst>
              <a:ext uri="{FF2B5EF4-FFF2-40B4-BE49-F238E27FC236}">
                <a16:creationId xmlns:a16="http://schemas.microsoft.com/office/drawing/2014/main" id="{0E81E0B1-5513-4F0E-96C2-0E1788C6AB35}"/>
              </a:ext>
            </a:extLst>
          </p:cNvPr>
          <p:cNvSpPr>
            <a:spLocks noGrp="1"/>
          </p:cNvSpPr>
          <p:nvPr>
            <p:ph type="sldNum" sz="quarter" idx="12"/>
          </p:nvPr>
        </p:nvSpPr>
        <p:spPr/>
        <p:txBody>
          <a:bodyPr/>
          <a:lstStyle/>
          <a:p>
            <a:fld id="{D70E266F-DC34-4EBC-B26B-29CFE51B5C59}" type="slidenum">
              <a:rPr lang="en-US" altLang="en-US" smtClean="0"/>
              <a:pPr/>
              <a:t>200</a:t>
            </a:fld>
            <a:endParaRPr lang="en-US" altLang="en-US"/>
          </a:p>
        </p:txBody>
      </p:sp>
    </p:spTree>
    <p:extLst>
      <p:ext uri="{BB962C8B-B14F-4D97-AF65-F5344CB8AC3E}">
        <p14:creationId xmlns:p14="http://schemas.microsoft.com/office/powerpoint/2010/main" val="929832289"/>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C89B12AB-2255-4BA7-979D-97545F12BE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08304" y="831804"/>
            <a:ext cx="5214639" cy="54497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a:extLst>
              <a:ext uri="{FF2B5EF4-FFF2-40B4-BE49-F238E27FC236}">
                <a16:creationId xmlns:a16="http://schemas.microsoft.com/office/drawing/2014/main" id="{98AF5B4F-974C-4526-B824-58D50CE79D03}"/>
              </a:ext>
            </a:extLst>
          </p:cNvPr>
          <p:cNvSpPr>
            <a:spLocks noGrp="1"/>
          </p:cNvSpPr>
          <p:nvPr>
            <p:ph type="title"/>
          </p:nvPr>
        </p:nvSpPr>
        <p:spPr/>
        <p:txBody>
          <a:bodyPr/>
          <a:lstStyle/>
          <a:p>
            <a:r>
              <a:rPr lang="pt-BR" dirty="0"/>
              <a:t>Exemplo</a:t>
            </a:r>
          </a:p>
        </p:txBody>
      </p:sp>
      <mc:AlternateContent xmlns:mc="http://schemas.openxmlformats.org/markup-compatibility/2006" xmlns:a14="http://schemas.microsoft.com/office/drawing/2010/main">
        <mc:Choice Requires="a14">
          <p:sp>
            <p:nvSpPr>
              <p:cNvPr id="10" name="Content Placeholder 9">
                <a:extLst>
                  <a:ext uri="{FF2B5EF4-FFF2-40B4-BE49-F238E27FC236}">
                    <a16:creationId xmlns:a16="http://schemas.microsoft.com/office/drawing/2014/main" id="{25FB3E2B-8BD8-49AF-990C-82BBC7290FC7}"/>
                  </a:ext>
                </a:extLst>
              </p:cNvPr>
              <p:cNvSpPr>
                <a:spLocks noGrp="1"/>
              </p:cNvSpPr>
              <p:nvPr>
                <p:ph sz="half" idx="1"/>
              </p:nvPr>
            </p:nvSpPr>
            <p:spPr>
              <a:xfrm>
                <a:off x="838199" y="1815685"/>
                <a:ext cx="7182679" cy="4455905"/>
              </a:xfrm>
            </p:spPr>
            <p:txBody>
              <a:bodyPr/>
              <a:lstStyle/>
              <a:p>
                <a:pPr marL="0" indent="0">
                  <a:buNone/>
                </a:pPr>
                <a:r>
                  <a:rPr lang="pt-BR" dirty="0">
                    <a:solidFill>
                      <a:srgbClr val="FF0000"/>
                    </a:solidFill>
                  </a:rPr>
                  <a:t>R:  </a:t>
                </a:r>
                <a14:m>
                  <m:oMath xmlns:m="http://schemas.openxmlformats.org/officeDocument/2006/math">
                    <m:r>
                      <a:rPr lang="pt-BR" i="1">
                        <a:solidFill>
                          <a:srgbClr val="FF0000"/>
                        </a:solidFill>
                        <a:latin typeface="Cambria Math" panose="02040503050406030204" pitchFamily="18" charset="0"/>
                      </a:rPr>
                      <m:t>𝑘</m:t>
                    </m:r>
                    <m:r>
                      <a:rPr lang="pt-BR" i="1">
                        <a:solidFill>
                          <a:srgbClr val="FF0000"/>
                        </a:solidFill>
                        <a:latin typeface="Cambria Math" panose="02040503050406030204" pitchFamily="18" charset="0"/>
                      </a:rPr>
                      <m:t>=</m:t>
                    </m:r>
                    <m:f>
                      <m:fPr>
                        <m:ctrlPr>
                          <a:rPr lang="pt-BR" i="1">
                            <a:solidFill>
                              <a:srgbClr val="FF0000"/>
                            </a:solidFill>
                            <a:latin typeface="Cambria Math" panose="02040503050406030204" pitchFamily="18" charset="0"/>
                          </a:rPr>
                        </m:ctrlPr>
                      </m:fPr>
                      <m:num>
                        <m:sSub>
                          <m:sSubPr>
                            <m:ctrlPr>
                              <a:rPr lang="pt-BR" i="1">
                                <a:solidFill>
                                  <a:srgbClr val="FF0000"/>
                                </a:solidFill>
                                <a:latin typeface="Cambria Math" panose="02040503050406030204" pitchFamily="18" charset="0"/>
                              </a:rPr>
                            </m:ctrlPr>
                          </m:sSubPr>
                          <m:e>
                            <m:r>
                              <a:rPr lang="pt-BR" i="1">
                                <a:solidFill>
                                  <a:srgbClr val="FF0000"/>
                                </a:solidFill>
                                <a:latin typeface="Cambria Math" panose="02040503050406030204" pitchFamily="18" charset="0"/>
                              </a:rPr>
                              <m:t>𝐼</m:t>
                            </m:r>
                          </m:e>
                          <m:sub>
                            <m:r>
                              <a:rPr lang="pt-BR" i="1">
                                <a:solidFill>
                                  <a:srgbClr val="FF0000"/>
                                </a:solidFill>
                                <a:latin typeface="Cambria Math" panose="02040503050406030204" pitchFamily="18" charset="0"/>
                              </a:rPr>
                              <m:t>𝐷</m:t>
                            </m:r>
                            <m:r>
                              <a:rPr lang="pt-BR" i="1">
                                <a:solidFill>
                                  <a:srgbClr val="FF0000"/>
                                </a:solidFill>
                                <a:latin typeface="Cambria Math" panose="02040503050406030204" pitchFamily="18" charset="0"/>
                              </a:rPr>
                              <m:t>(</m:t>
                            </m:r>
                            <m:r>
                              <a:rPr lang="pt-BR" i="1">
                                <a:solidFill>
                                  <a:srgbClr val="FF0000"/>
                                </a:solidFill>
                                <a:latin typeface="Cambria Math" panose="02040503050406030204" pitchFamily="18" charset="0"/>
                              </a:rPr>
                              <m:t>𝑙𝑖𝑔𝑎𝑑𝑜</m:t>
                            </m:r>
                            <m:r>
                              <a:rPr lang="pt-BR" i="1">
                                <a:solidFill>
                                  <a:srgbClr val="FF0000"/>
                                </a:solidFill>
                                <a:latin typeface="Cambria Math" panose="02040503050406030204" pitchFamily="18" charset="0"/>
                              </a:rPr>
                              <m:t>)</m:t>
                            </m:r>
                          </m:sub>
                        </m:sSub>
                      </m:num>
                      <m:den>
                        <m:sSup>
                          <m:sSupPr>
                            <m:ctrlPr>
                              <a:rPr lang="pt-BR" i="1">
                                <a:solidFill>
                                  <a:srgbClr val="FF0000"/>
                                </a:solidFill>
                                <a:latin typeface="Cambria Math" panose="02040503050406030204" pitchFamily="18" charset="0"/>
                              </a:rPr>
                            </m:ctrlPr>
                          </m:sSupPr>
                          <m:e>
                            <m:r>
                              <a:rPr lang="pt-BR" i="1">
                                <a:solidFill>
                                  <a:srgbClr val="FF0000"/>
                                </a:solidFill>
                                <a:latin typeface="Cambria Math" panose="02040503050406030204" pitchFamily="18" charset="0"/>
                              </a:rPr>
                              <m:t>(</m:t>
                            </m:r>
                            <m:sSub>
                              <m:sSubPr>
                                <m:ctrlPr>
                                  <a:rPr lang="pt-BR" i="1">
                                    <a:solidFill>
                                      <a:srgbClr val="FF0000"/>
                                    </a:solidFill>
                                    <a:latin typeface="Cambria Math" panose="02040503050406030204" pitchFamily="18" charset="0"/>
                                  </a:rPr>
                                </m:ctrlPr>
                              </m:sSubPr>
                              <m:e>
                                <m:r>
                                  <a:rPr lang="pt-BR" i="1">
                                    <a:solidFill>
                                      <a:srgbClr val="FF0000"/>
                                    </a:solidFill>
                                    <a:latin typeface="Cambria Math" panose="02040503050406030204" pitchFamily="18" charset="0"/>
                                  </a:rPr>
                                  <m:t>𝑉</m:t>
                                </m:r>
                              </m:e>
                              <m:sub>
                                <m:r>
                                  <a:rPr lang="pt-BR" i="1">
                                    <a:solidFill>
                                      <a:srgbClr val="FF0000"/>
                                    </a:solidFill>
                                    <a:latin typeface="Cambria Math" panose="02040503050406030204" pitchFamily="18" charset="0"/>
                                  </a:rPr>
                                  <m:t>𝐺𝑆</m:t>
                                </m:r>
                                <m:d>
                                  <m:dPr>
                                    <m:ctrlPr>
                                      <a:rPr lang="pt-BR" i="1">
                                        <a:solidFill>
                                          <a:srgbClr val="FF0000"/>
                                        </a:solidFill>
                                        <a:latin typeface="Cambria Math" panose="02040503050406030204" pitchFamily="18" charset="0"/>
                                      </a:rPr>
                                    </m:ctrlPr>
                                  </m:dPr>
                                  <m:e>
                                    <m:r>
                                      <a:rPr lang="pt-BR" i="1">
                                        <a:solidFill>
                                          <a:srgbClr val="FF0000"/>
                                        </a:solidFill>
                                        <a:latin typeface="Cambria Math" panose="02040503050406030204" pitchFamily="18" charset="0"/>
                                      </a:rPr>
                                      <m:t>𝑙𝑖𝑔𝑎𝑑𝑜</m:t>
                                    </m:r>
                                  </m:e>
                                </m:d>
                              </m:sub>
                            </m:sSub>
                            <m:r>
                              <a:rPr lang="pt-BR" i="1">
                                <a:solidFill>
                                  <a:srgbClr val="FF0000"/>
                                </a:solidFill>
                                <a:latin typeface="Cambria Math" panose="02040503050406030204" pitchFamily="18" charset="0"/>
                              </a:rPr>
                              <m:t>−</m:t>
                            </m:r>
                            <m:sSub>
                              <m:sSubPr>
                                <m:ctrlPr>
                                  <a:rPr lang="pt-BR" i="1">
                                    <a:solidFill>
                                      <a:srgbClr val="FF0000"/>
                                    </a:solidFill>
                                    <a:latin typeface="Cambria Math" panose="02040503050406030204" pitchFamily="18" charset="0"/>
                                  </a:rPr>
                                </m:ctrlPr>
                              </m:sSubPr>
                              <m:e>
                                <m:r>
                                  <a:rPr lang="pt-BR" i="1">
                                    <a:solidFill>
                                      <a:srgbClr val="FF0000"/>
                                    </a:solidFill>
                                    <a:latin typeface="Cambria Math" panose="02040503050406030204" pitchFamily="18" charset="0"/>
                                  </a:rPr>
                                  <m:t>𝑉</m:t>
                                </m:r>
                              </m:e>
                              <m:sub>
                                <m:r>
                                  <a:rPr lang="pt-BR" i="1">
                                    <a:solidFill>
                                      <a:srgbClr val="FF0000"/>
                                    </a:solidFill>
                                    <a:latin typeface="Cambria Math" panose="02040503050406030204" pitchFamily="18" charset="0"/>
                                  </a:rPr>
                                  <m:t>𝐺𝑆</m:t>
                                </m:r>
                                <m:d>
                                  <m:dPr>
                                    <m:ctrlPr>
                                      <a:rPr lang="pt-BR" i="1">
                                        <a:solidFill>
                                          <a:srgbClr val="FF0000"/>
                                        </a:solidFill>
                                        <a:latin typeface="Cambria Math" panose="02040503050406030204" pitchFamily="18" charset="0"/>
                                      </a:rPr>
                                    </m:ctrlPr>
                                  </m:dPr>
                                  <m:e>
                                    <m:r>
                                      <a:rPr lang="pt-BR" i="1">
                                        <a:solidFill>
                                          <a:srgbClr val="FF0000"/>
                                        </a:solidFill>
                                        <a:latin typeface="Cambria Math" panose="02040503050406030204" pitchFamily="18" charset="0"/>
                                      </a:rPr>
                                      <m:t>𝑇h</m:t>
                                    </m:r>
                                  </m:e>
                                </m:d>
                              </m:sub>
                            </m:sSub>
                            <m:r>
                              <a:rPr lang="pt-BR" i="1">
                                <a:solidFill>
                                  <a:srgbClr val="FF0000"/>
                                </a:solidFill>
                                <a:latin typeface="Cambria Math" panose="02040503050406030204" pitchFamily="18" charset="0"/>
                              </a:rPr>
                              <m:t>)</m:t>
                            </m:r>
                          </m:e>
                          <m:sup>
                            <m:r>
                              <a:rPr lang="pt-BR" i="1">
                                <a:solidFill>
                                  <a:srgbClr val="FF0000"/>
                                </a:solidFill>
                                <a:latin typeface="Cambria Math" panose="02040503050406030204" pitchFamily="18" charset="0"/>
                              </a:rPr>
                              <m:t>2</m:t>
                            </m:r>
                          </m:sup>
                        </m:sSup>
                      </m:den>
                    </m:f>
                    <m:r>
                      <a:rPr lang="pt-BR" b="0" i="1" smtClean="0">
                        <a:solidFill>
                          <a:srgbClr val="FF0000"/>
                        </a:solidFill>
                        <a:latin typeface="Cambria Math" panose="02040503050406030204" pitchFamily="18" charset="0"/>
                      </a:rPr>
                      <m:t>=</m:t>
                    </m:r>
                    <m:f>
                      <m:fPr>
                        <m:ctrlPr>
                          <a:rPr lang="pt-BR" i="1">
                            <a:solidFill>
                              <a:srgbClr val="FF0000"/>
                            </a:solidFill>
                            <a:latin typeface="Cambria Math" panose="02040503050406030204" pitchFamily="18" charset="0"/>
                          </a:rPr>
                        </m:ctrlPr>
                      </m:fPr>
                      <m:num>
                        <m:r>
                          <a:rPr lang="pt-BR" b="0" i="1" smtClean="0">
                            <a:solidFill>
                              <a:srgbClr val="FF0000"/>
                            </a:solidFill>
                            <a:latin typeface="Cambria Math" panose="02040503050406030204" pitchFamily="18" charset="0"/>
                          </a:rPr>
                          <m:t>6</m:t>
                        </m:r>
                        <m:r>
                          <a:rPr lang="pt-BR" b="0" i="1" smtClean="0">
                            <a:solidFill>
                              <a:srgbClr val="FF0000"/>
                            </a:solidFill>
                            <a:latin typeface="Cambria Math" panose="02040503050406030204" pitchFamily="18" charset="0"/>
                          </a:rPr>
                          <m:t>𝑚</m:t>
                        </m:r>
                      </m:num>
                      <m:den>
                        <m:sSup>
                          <m:sSupPr>
                            <m:ctrlPr>
                              <a:rPr lang="pt-BR" i="1">
                                <a:solidFill>
                                  <a:srgbClr val="FF0000"/>
                                </a:solidFill>
                                <a:latin typeface="Cambria Math" panose="02040503050406030204" pitchFamily="18" charset="0"/>
                              </a:rPr>
                            </m:ctrlPr>
                          </m:sSupPr>
                          <m:e>
                            <m:r>
                              <a:rPr lang="pt-BR" i="1">
                                <a:solidFill>
                                  <a:srgbClr val="FF0000"/>
                                </a:solidFill>
                                <a:latin typeface="Cambria Math" panose="02040503050406030204" pitchFamily="18" charset="0"/>
                              </a:rPr>
                              <m:t>(</m:t>
                            </m:r>
                            <m:r>
                              <a:rPr lang="pt-BR" b="0" i="1" smtClean="0">
                                <a:solidFill>
                                  <a:srgbClr val="FF0000"/>
                                </a:solidFill>
                                <a:latin typeface="Cambria Math" panose="02040503050406030204" pitchFamily="18" charset="0"/>
                              </a:rPr>
                              <m:t>8</m:t>
                            </m:r>
                            <m:r>
                              <a:rPr lang="pt-BR" i="1">
                                <a:solidFill>
                                  <a:srgbClr val="FF0000"/>
                                </a:solidFill>
                                <a:latin typeface="Cambria Math" panose="02040503050406030204" pitchFamily="18" charset="0"/>
                              </a:rPr>
                              <m:t>−</m:t>
                            </m:r>
                            <m:r>
                              <a:rPr lang="pt-BR" b="0" i="1" smtClean="0">
                                <a:solidFill>
                                  <a:srgbClr val="FF0000"/>
                                </a:solidFill>
                                <a:latin typeface="Cambria Math" panose="02040503050406030204" pitchFamily="18" charset="0"/>
                              </a:rPr>
                              <m:t>3</m:t>
                            </m:r>
                            <m:r>
                              <a:rPr lang="pt-BR" i="1">
                                <a:solidFill>
                                  <a:srgbClr val="FF0000"/>
                                </a:solidFill>
                                <a:latin typeface="Cambria Math" panose="02040503050406030204" pitchFamily="18" charset="0"/>
                              </a:rPr>
                              <m:t>)</m:t>
                            </m:r>
                          </m:e>
                          <m:sup>
                            <m:r>
                              <a:rPr lang="pt-BR" i="1">
                                <a:solidFill>
                                  <a:srgbClr val="FF0000"/>
                                </a:solidFill>
                                <a:latin typeface="Cambria Math" panose="02040503050406030204" pitchFamily="18" charset="0"/>
                              </a:rPr>
                              <m:t>2</m:t>
                            </m:r>
                          </m:sup>
                        </m:sSup>
                      </m:den>
                    </m:f>
                    <m:r>
                      <a:rPr lang="pt-BR" b="0" i="1" smtClean="0">
                        <a:solidFill>
                          <a:srgbClr val="FF0000"/>
                        </a:solidFill>
                        <a:latin typeface="Cambria Math" panose="02040503050406030204" pitchFamily="18" charset="0"/>
                      </a:rPr>
                      <m:t>=</m:t>
                    </m:r>
                    <m:f>
                      <m:fPr>
                        <m:ctrlPr>
                          <a:rPr lang="pt-BR" i="1">
                            <a:solidFill>
                              <a:srgbClr val="FF0000"/>
                            </a:solidFill>
                            <a:latin typeface="Cambria Math" panose="02040503050406030204" pitchFamily="18" charset="0"/>
                          </a:rPr>
                        </m:ctrlPr>
                      </m:fPr>
                      <m:num>
                        <m:r>
                          <a:rPr lang="pt-BR" i="1">
                            <a:solidFill>
                              <a:srgbClr val="FF0000"/>
                            </a:solidFill>
                            <a:latin typeface="Cambria Math" panose="02040503050406030204" pitchFamily="18" charset="0"/>
                          </a:rPr>
                          <m:t>6</m:t>
                        </m:r>
                        <m:r>
                          <a:rPr lang="pt-BR" i="1">
                            <a:solidFill>
                              <a:srgbClr val="FF0000"/>
                            </a:solidFill>
                            <a:latin typeface="Cambria Math" panose="02040503050406030204" pitchFamily="18" charset="0"/>
                          </a:rPr>
                          <m:t>𝑚</m:t>
                        </m:r>
                      </m:num>
                      <m:den>
                        <m:r>
                          <a:rPr lang="pt-BR" b="0" i="1" smtClean="0">
                            <a:solidFill>
                              <a:srgbClr val="FF0000"/>
                            </a:solidFill>
                            <a:latin typeface="Cambria Math" panose="02040503050406030204" pitchFamily="18" charset="0"/>
                          </a:rPr>
                          <m:t>25</m:t>
                        </m:r>
                      </m:den>
                    </m:f>
                    <m:r>
                      <a:rPr lang="pt-BR" b="0" i="1" smtClean="0">
                        <a:solidFill>
                          <a:srgbClr val="FF0000"/>
                        </a:solidFill>
                        <a:latin typeface="Cambria Math" panose="02040503050406030204" pitchFamily="18" charset="0"/>
                      </a:rPr>
                      <m:t>=</m:t>
                    </m:r>
                  </m:oMath>
                </a14:m>
                <a:endParaRPr lang="pt-BR" b="0" dirty="0">
                  <a:solidFill>
                    <a:srgbClr val="FF0000"/>
                  </a:solidFill>
                </a:endParaRPr>
              </a:p>
              <a:p>
                <a:pPr marL="0" indent="0">
                  <a:buNone/>
                </a:pPr>
                <a:r>
                  <a:rPr lang="pt-BR" i="1" dirty="0">
                    <a:solidFill>
                      <a:srgbClr val="FF0000"/>
                    </a:solidFill>
                  </a:rPr>
                  <a:t>k = 0,24 </a:t>
                </a:r>
                <a:r>
                  <a:rPr lang="pt-BR" i="1" dirty="0" err="1">
                    <a:solidFill>
                      <a:srgbClr val="FF0000"/>
                    </a:solidFill>
                  </a:rPr>
                  <a:t>mA</a:t>
                </a:r>
                <a:r>
                  <a:rPr lang="pt-BR" i="1" dirty="0">
                    <a:solidFill>
                      <a:srgbClr val="FF0000"/>
                    </a:solidFill>
                  </a:rPr>
                  <a:t>/V</a:t>
                </a:r>
                <a:r>
                  <a:rPr lang="pt-BR" i="1" baseline="30000" dirty="0">
                    <a:solidFill>
                      <a:srgbClr val="FF0000"/>
                    </a:solidFill>
                  </a:rPr>
                  <a:t>2</a:t>
                </a:r>
              </a:p>
              <a:p>
                <a:pPr marL="0" indent="0">
                  <a:buNone/>
                </a:pPr>
                <a:endParaRPr lang="pt-BR" i="1" dirty="0">
                  <a:solidFill>
                    <a:srgbClr val="FF0000"/>
                  </a:solidFill>
                </a:endParaRPr>
              </a:p>
              <a:p>
                <a:pPr marL="0" indent="0">
                  <a:buNone/>
                </a:pPr>
                <a:r>
                  <a:rPr lang="pt-BR" dirty="0">
                    <a:solidFill>
                      <a:srgbClr val="FF0000"/>
                    </a:solidFill>
                  </a:rPr>
                  <a:t>Para </a:t>
                </a:r>
                <a14:m>
                  <m:oMath xmlns:m="http://schemas.openxmlformats.org/officeDocument/2006/math">
                    <m:sSub>
                      <m:sSubPr>
                        <m:ctrlPr>
                          <a:rPr lang="pt-BR" i="1" smtClean="0">
                            <a:solidFill>
                              <a:srgbClr val="FF0000"/>
                            </a:solidFill>
                            <a:latin typeface="Cambria Math" panose="02040503050406030204" pitchFamily="18" charset="0"/>
                          </a:rPr>
                        </m:ctrlPr>
                      </m:sSubPr>
                      <m:e>
                        <m:r>
                          <m:rPr>
                            <m:sty m:val="p"/>
                          </m:rPr>
                          <a:rPr lang="pt-BR" b="0" i="0" smtClean="0">
                            <a:solidFill>
                              <a:srgbClr val="FF0000"/>
                            </a:solidFill>
                            <a:latin typeface="Cambria Math" panose="02040503050406030204" pitchFamily="18" charset="0"/>
                          </a:rPr>
                          <m:t>V</m:t>
                        </m:r>
                      </m:e>
                      <m:sub>
                        <m:r>
                          <m:rPr>
                            <m:sty m:val="p"/>
                          </m:rPr>
                          <a:rPr lang="pt-BR" b="0" i="0" smtClean="0">
                            <a:solidFill>
                              <a:srgbClr val="FF0000"/>
                            </a:solidFill>
                            <a:latin typeface="Cambria Math" panose="02040503050406030204" pitchFamily="18" charset="0"/>
                          </a:rPr>
                          <m:t>GS</m:t>
                        </m:r>
                      </m:sub>
                    </m:sSub>
                    <m:r>
                      <a:rPr lang="pt-BR" b="0" i="0" smtClean="0">
                        <a:solidFill>
                          <a:srgbClr val="FF0000"/>
                        </a:solidFill>
                        <a:latin typeface="Cambria Math" panose="02040503050406030204" pitchFamily="18" charset="0"/>
                      </a:rPr>
                      <m:t> </m:t>
                    </m:r>
                  </m:oMath>
                </a14:m>
                <a:r>
                  <a:rPr lang="pt-BR" dirty="0">
                    <a:solidFill>
                      <a:srgbClr val="FF0000"/>
                    </a:solidFill>
                  </a:rPr>
                  <a:t>entre 3 e 8 V, teremos igual a 6 V.</a:t>
                </a:r>
              </a:p>
              <a:p>
                <a:pPr marL="0" indent="0">
                  <a:buNone/>
                </a:pPr>
                <a14:m>
                  <m:oMathPara xmlns:m="http://schemas.openxmlformats.org/officeDocument/2006/math">
                    <m:oMathParaPr>
                      <m:jc m:val="centerGroup"/>
                    </m:oMathParaPr>
                    <m:oMath xmlns:m="http://schemas.openxmlformats.org/officeDocument/2006/math">
                      <m:r>
                        <a:rPr lang="pt-BR" i="1">
                          <a:solidFill>
                            <a:srgbClr val="FF0000"/>
                          </a:solidFill>
                          <a:latin typeface="Cambria Math" panose="02040503050406030204" pitchFamily="18" charset="0"/>
                        </a:rPr>
                        <m:t>𝐼</m:t>
                      </m:r>
                      <m:r>
                        <a:rPr lang="pt-BR" i="1" baseline="-25000">
                          <a:solidFill>
                            <a:srgbClr val="FF0000"/>
                          </a:solidFill>
                          <a:latin typeface="Cambria Math" panose="02040503050406030204" pitchFamily="18" charset="0"/>
                        </a:rPr>
                        <m:t>𝐷</m:t>
                      </m:r>
                      <m:r>
                        <a:rPr lang="pt-BR" i="1">
                          <a:solidFill>
                            <a:srgbClr val="FF0000"/>
                          </a:solidFill>
                          <a:latin typeface="Cambria Math" panose="02040503050406030204" pitchFamily="18" charset="0"/>
                        </a:rPr>
                        <m:t>=</m:t>
                      </m:r>
                      <m:r>
                        <a:rPr lang="pt-BR" b="0" i="1" smtClean="0">
                          <a:solidFill>
                            <a:srgbClr val="FF0000"/>
                          </a:solidFill>
                          <a:latin typeface="Cambria Math" panose="02040503050406030204" pitchFamily="18" charset="0"/>
                        </a:rPr>
                        <m:t>0,24</m:t>
                      </m:r>
                      <m:r>
                        <a:rPr lang="pt-BR" b="0" i="1" smtClean="0">
                          <a:solidFill>
                            <a:srgbClr val="FF0000"/>
                          </a:solidFill>
                          <a:latin typeface="Cambria Math" panose="02040503050406030204" pitchFamily="18" charset="0"/>
                        </a:rPr>
                        <m:t>𝑚</m:t>
                      </m:r>
                      <m:r>
                        <a:rPr lang="pt-BR" b="0" i="1" smtClean="0">
                          <a:solidFill>
                            <a:srgbClr val="FF0000"/>
                          </a:solidFill>
                          <a:latin typeface="Cambria Math" panose="02040503050406030204" pitchFamily="18" charset="0"/>
                        </a:rPr>
                        <m:t>∗</m:t>
                      </m:r>
                      <m:d>
                        <m:dPr>
                          <m:ctrlPr>
                            <a:rPr lang="pt-BR" i="1">
                              <a:solidFill>
                                <a:srgbClr val="FF0000"/>
                              </a:solidFill>
                              <a:latin typeface="Cambria Math" panose="02040503050406030204" pitchFamily="18" charset="0"/>
                            </a:rPr>
                          </m:ctrlPr>
                        </m:dPr>
                        <m:e>
                          <m:r>
                            <a:rPr lang="pt-BR" b="0" i="1" smtClean="0">
                              <a:solidFill>
                                <a:srgbClr val="FF0000"/>
                              </a:solidFill>
                              <a:latin typeface="Cambria Math" panose="02040503050406030204" pitchFamily="18" charset="0"/>
                            </a:rPr>
                            <m:t>6</m:t>
                          </m:r>
                          <m:r>
                            <a:rPr lang="pt-BR" i="1">
                              <a:solidFill>
                                <a:srgbClr val="FF0000"/>
                              </a:solidFill>
                              <a:latin typeface="Cambria Math" panose="02040503050406030204" pitchFamily="18" charset="0"/>
                            </a:rPr>
                            <m:t>−</m:t>
                          </m:r>
                          <m:r>
                            <a:rPr lang="pt-BR" b="0" i="1" smtClean="0">
                              <a:solidFill>
                                <a:srgbClr val="FF0000"/>
                              </a:solidFill>
                              <a:latin typeface="Cambria Math" panose="02040503050406030204" pitchFamily="18" charset="0"/>
                            </a:rPr>
                            <m:t>3</m:t>
                          </m:r>
                        </m:e>
                      </m:d>
                      <m:r>
                        <a:rPr lang="pt-BR" i="1" baseline="30000">
                          <a:solidFill>
                            <a:srgbClr val="FF0000"/>
                          </a:solidFill>
                          <a:latin typeface="Cambria Math" panose="02040503050406030204" pitchFamily="18" charset="0"/>
                        </a:rPr>
                        <m:t>2</m:t>
                      </m:r>
                      <m:r>
                        <a:rPr lang="pt-BR" b="0" i="1" smtClean="0">
                          <a:solidFill>
                            <a:srgbClr val="FF0000"/>
                          </a:solidFill>
                          <a:latin typeface="Cambria Math" panose="02040503050406030204" pitchFamily="18" charset="0"/>
                        </a:rPr>
                        <m:t>=0,24</m:t>
                      </m:r>
                      <m:r>
                        <a:rPr lang="pt-BR" b="0" i="1" smtClean="0">
                          <a:solidFill>
                            <a:srgbClr val="FF0000"/>
                          </a:solidFill>
                          <a:latin typeface="Cambria Math" panose="02040503050406030204" pitchFamily="18" charset="0"/>
                        </a:rPr>
                        <m:t>𝑚</m:t>
                      </m:r>
                      <m:r>
                        <a:rPr lang="pt-BR" b="0" i="1" smtClean="0">
                          <a:solidFill>
                            <a:srgbClr val="FF0000"/>
                          </a:solidFill>
                          <a:latin typeface="Cambria Math" panose="02040503050406030204" pitchFamily="18" charset="0"/>
                        </a:rPr>
                        <m:t>∗9=2,16</m:t>
                      </m:r>
                      <m:r>
                        <a:rPr lang="pt-BR" b="0" i="1" smtClean="0">
                          <a:solidFill>
                            <a:srgbClr val="FF0000"/>
                          </a:solidFill>
                          <a:latin typeface="Cambria Math" panose="02040503050406030204" pitchFamily="18" charset="0"/>
                        </a:rPr>
                        <m:t>𝑚𝐴</m:t>
                      </m:r>
                    </m:oMath>
                  </m:oMathPara>
                </a14:m>
                <a:endParaRPr lang="pt-BR" dirty="0">
                  <a:solidFill>
                    <a:srgbClr val="FF0000"/>
                  </a:solidFill>
                </a:endParaRPr>
              </a:p>
              <a:p>
                <a:pPr marL="0" indent="0">
                  <a:buNone/>
                </a:pPr>
                <a:endParaRPr lang="pt-BR" i="1" dirty="0">
                  <a:solidFill>
                    <a:srgbClr val="FF0000"/>
                  </a:solidFill>
                </a:endParaRPr>
              </a:p>
            </p:txBody>
          </p:sp>
        </mc:Choice>
        <mc:Fallback xmlns="">
          <p:sp>
            <p:nvSpPr>
              <p:cNvPr id="10" name="Content Placeholder 9">
                <a:extLst>
                  <a:ext uri="{FF2B5EF4-FFF2-40B4-BE49-F238E27FC236}">
                    <a16:creationId xmlns:a16="http://schemas.microsoft.com/office/drawing/2014/main" id="{25FB3E2B-8BD8-49AF-990C-82BBC7290FC7}"/>
                  </a:ext>
                </a:extLst>
              </p:cNvPr>
              <p:cNvSpPr>
                <a:spLocks noGrp="1" noRot="1" noChangeAspect="1" noMove="1" noResize="1" noEditPoints="1" noAdjustHandles="1" noChangeArrowheads="1" noChangeShapeType="1" noTextEdit="1"/>
              </p:cNvSpPr>
              <p:nvPr>
                <p:ph sz="half" idx="1"/>
              </p:nvPr>
            </p:nvSpPr>
            <p:spPr>
              <a:xfrm>
                <a:off x="838199" y="1815685"/>
                <a:ext cx="7182679" cy="4455905"/>
              </a:xfrm>
              <a:blipFill>
                <a:blip r:embed="rId3"/>
                <a:stretch>
                  <a:fillRect l="-1442"/>
                </a:stretch>
              </a:blipFill>
            </p:spPr>
            <p:txBody>
              <a:bodyPr/>
              <a:lstStyle/>
              <a:p>
                <a:r>
                  <a:rPr lang="pt-BR">
                    <a:noFill/>
                  </a:rPr>
                  <a:t> </a:t>
                </a:r>
              </a:p>
            </p:txBody>
          </p:sp>
        </mc:Fallback>
      </mc:AlternateContent>
      <p:sp>
        <p:nvSpPr>
          <p:cNvPr id="4" name="Footer Placeholder 3">
            <a:extLst>
              <a:ext uri="{FF2B5EF4-FFF2-40B4-BE49-F238E27FC236}">
                <a16:creationId xmlns:a16="http://schemas.microsoft.com/office/drawing/2014/main" id="{066B7AD5-AD78-496C-9DC5-754BA657EF60}"/>
              </a:ext>
            </a:extLst>
          </p:cNvPr>
          <p:cNvSpPr>
            <a:spLocks noGrp="1"/>
          </p:cNvSpPr>
          <p:nvPr>
            <p:ph type="ftr" sz="quarter" idx="11"/>
          </p:nvPr>
        </p:nvSpPr>
        <p:spPr/>
        <p:txBody>
          <a:bodyPr/>
          <a:lstStyle/>
          <a:p>
            <a:r>
              <a:rPr lang="en-US" altLang="en-US"/>
              <a:t>Prof. Elyr Teixeira</a:t>
            </a:r>
            <a:endParaRPr lang="en-US" altLang="en-US" dirty="0"/>
          </a:p>
        </p:txBody>
      </p:sp>
      <p:sp>
        <p:nvSpPr>
          <p:cNvPr id="5" name="Slide Number Placeholder 4">
            <a:extLst>
              <a:ext uri="{FF2B5EF4-FFF2-40B4-BE49-F238E27FC236}">
                <a16:creationId xmlns:a16="http://schemas.microsoft.com/office/drawing/2014/main" id="{0E81E0B1-5513-4F0E-96C2-0E1788C6AB35}"/>
              </a:ext>
            </a:extLst>
          </p:cNvPr>
          <p:cNvSpPr>
            <a:spLocks noGrp="1"/>
          </p:cNvSpPr>
          <p:nvPr>
            <p:ph type="sldNum" sz="quarter" idx="12"/>
          </p:nvPr>
        </p:nvSpPr>
        <p:spPr/>
        <p:txBody>
          <a:bodyPr/>
          <a:lstStyle/>
          <a:p>
            <a:fld id="{D70E266F-DC34-4EBC-B26B-29CFE51B5C59}" type="slidenum">
              <a:rPr lang="en-US" altLang="en-US" smtClean="0"/>
              <a:pPr/>
              <a:t>201</a:t>
            </a:fld>
            <a:endParaRPr lang="en-US" altLang="en-US"/>
          </a:p>
        </p:txBody>
      </p:sp>
    </p:spTree>
    <p:extLst>
      <p:ext uri="{BB962C8B-B14F-4D97-AF65-F5344CB8AC3E}">
        <p14:creationId xmlns:p14="http://schemas.microsoft.com/office/powerpoint/2010/main" val="4044959276"/>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C89B12AB-2255-4BA7-979D-97545F12BE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08304" y="831804"/>
            <a:ext cx="5214639" cy="54497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a:extLst>
              <a:ext uri="{FF2B5EF4-FFF2-40B4-BE49-F238E27FC236}">
                <a16:creationId xmlns:a16="http://schemas.microsoft.com/office/drawing/2014/main" id="{98AF5B4F-974C-4526-B824-58D50CE79D03}"/>
              </a:ext>
            </a:extLst>
          </p:cNvPr>
          <p:cNvSpPr>
            <a:spLocks noGrp="1"/>
          </p:cNvSpPr>
          <p:nvPr>
            <p:ph type="title"/>
          </p:nvPr>
        </p:nvSpPr>
        <p:spPr/>
        <p:txBody>
          <a:bodyPr/>
          <a:lstStyle/>
          <a:p>
            <a:r>
              <a:rPr lang="pt-BR" dirty="0"/>
              <a:t>Exemplo</a:t>
            </a:r>
          </a:p>
        </p:txBody>
      </p:sp>
      <mc:AlternateContent xmlns:mc="http://schemas.openxmlformats.org/markup-compatibility/2006" xmlns:a14="http://schemas.microsoft.com/office/drawing/2010/main">
        <mc:Choice Requires="a14">
          <p:sp>
            <p:nvSpPr>
              <p:cNvPr id="10" name="Content Placeholder 9">
                <a:extLst>
                  <a:ext uri="{FF2B5EF4-FFF2-40B4-BE49-F238E27FC236}">
                    <a16:creationId xmlns:a16="http://schemas.microsoft.com/office/drawing/2014/main" id="{25FB3E2B-8BD8-49AF-990C-82BBC7290FC7}"/>
                  </a:ext>
                </a:extLst>
              </p:cNvPr>
              <p:cNvSpPr>
                <a:spLocks noGrp="1"/>
              </p:cNvSpPr>
              <p:nvPr>
                <p:ph sz="half" idx="1"/>
              </p:nvPr>
            </p:nvSpPr>
            <p:spPr>
              <a:xfrm>
                <a:off x="838199" y="1815685"/>
                <a:ext cx="7182679" cy="4455905"/>
              </a:xfrm>
            </p:spPr>
            <p:txBody>
              <a:bodyPr/>
              <a:lstStyle/>
              <a:p>
                <a:pPr marL="0" indent="0">
                  <a:buNone/>
                </a:pPr>
                <a:r>
                  <a:rPr lang="pt-BR" dirty="0">
                    <a:solidFill>
                      <a:srgbClr val="FF0000"/>
                    </a:solidFill>
                  </a:rPr>
                  <a:t>R:  </a:t>
                </a:r>
                <a14:m>
                  <m:oMath xmlns:m="http://schemas.openxmlformats.org/officeDocument/2006/math">
                    <m:r>
                      <a:rPr lang="pt-BR" i="1">
                        <a:solidFill>
                          <a:srgbClr val="FF0000"/>
                        </a:solidFill>
                        <a:latin typeface="Cambria Math" panose="02040503050406030204" pitchFamily="18" charset="0"/>
                      </a:rPr>
                      <m:t>𝑘</m:t>
                    </m:r>
                    <m:r>
                      <a:rPr lang="pt-BR" i="1">
                        <a:solidFill>
                          <a:srgbClr val="FF0000"/>
                        </a:solidFill>
                        <a:latin typeface="Cambria Math" panose="02040503050406030204" pitchFamily="18" charset="0"/>
                      </a:rPr>
                      <m:t>=</m:t>
                    </m:r>
                    <m:f>
                      <m:fPr>
                        <m:ctrlPr>
                          <a:rPr lang="pt-BR" i="1">
                            <a:solidFill>
                              <a:srgbClr val="FF0000"/>
                            </a:solidFill>
                            <a:latin typeface="Cambria Math" panose="02040503050406030204" pitchFamily="18" charset="0"/>
                          </a:rPr>
                        </m:ctrlPr>
                      </m:fPr>
                      <m:num>
                        <m:sSub>
                          <m:sSubPr>
                            <m:ctrlPr>
                              <a:rPr lang="pt-BR" i="1">
                                <a:solidFill>
                                  <a:srgbClr val="FF0000"/>
                                </a:solidFill>
                                <a:latin typeface="Cambria Math" panose="02040503050406030204" pitchFamily="18" charset="0"/>
                              </a:rPr>
                            </m:ctrlPr>
                          </m:sSubPr>
                          <m:e>
                            <m:r>
                              <a:rPr lang="pt-BR" i="1">
                                <a:solidFill>
                                  <a:srgbClr val="FF0000"/>
                                </a:solidFill>
                                <a:latin typeface="Cambria Math" panose="02040503050406030204" pitchFamily="18" charset="0"/>
                              </a:rPr>
                              <m:t>𝐼</m:t>
                            </m:r>
                          </m:e>
                          <m:sub>
                            <m:r>
                              <a:rPr lang="pt-BR" i="1">
                                <a:solidFill>
                                  <a:srgbClr val="FF0000"/>
                                </a:solidFill>
                                <a:latin typeface="Cambria Math" panose="02040503050406030204" pitchFamily="18" charset="0"/>
                              </a:rPr>
                              <m:t>𝐷</m:t>
                            </m:r>
                            <m:r>
                              <a:rPr lang="pt-BR" i="1">
                                <a:solidFill>
                                  <a:srgbClr val="FF0000"/>
                                </a:solidFill>
                                <a:latin typeface="Cambria Math" panose="02040503050406030204" pitchFamily="18" charset="0"/>
                              </a:rPr>
                              <m:t>(</m:t>
                            </m:r>
                            <m:r>
                              <a:rPr lang="pt-BR" i="1">
                                <a:solidFill>
                                  <a:srgbClr val="FF0000"/>
                                </a:solidFill>
                                <a:latin typeface="Cambria Math" panose="02040503050406030204" pitchFamily="18" charset="0"/>
                              </a:rPr>
                              <m:t>𝑙𝑖𝑔𝑎𝑑𝑜</m:t>
                            </m:r>
                            <m:r>
                              <a:rPr lang="pt-BR" i="1">
                                <a:solidFill>
                                  <a:srgbClr val="FF0000"/>
                                </a:solidFill>
                                <a:latin typeface="Cambria Math" panose="02040503050406030204" pitchFamily="18" charset="0"/>
                              </a:rPr>
                              <m:t>)</m:t>
                            </m:r>
                          </m:sub>
                        </m:sSub>
                      </m:num>
                      <m:den>
                        <m:sSup>
                          <m:sSupPr>
                            <m:ctrlPr>
                              <a:rPr lang="pt-BR" i="1">
                                <a:solidFill>
                                  <a:srgbClr val="FF0000"/>
                                </a:solidFill>
                                <a:latin typeface="Cambria Math" panose="02040503050406030204" pitchFamily="18" charset="0"/>
                              </a:rPr>
                            </m:ctrlPr>
                          </m:sSupPr>
                          <m:e>
                            <m:r>
                              <a:rPr lang="pt-BR" i="1">
                                <a:solidFill>
                                  <a:srgbClr val="FF0000"/>
                                </a:solidFill>
                                <a:latin typeface="Cambria Math" panose="02040503050406030204" pitchFamily="18" charset="0"/>
                              </a:rPr>
                              <m:t>(</m:t>
                            </m:r>
                            <m:sSub>
                              <m:sSubPr>
                                <m:ctrlPr>
                                  <a:rPr lang="pt-BR" i="1">
                                    <a:solidFill>
                                      <a:srgbClr val="FF0000"/>
                                    </a:solidFill>
                                    <a:latin typeface="Cambria Math" panose="02040503050406030204" pitchFamily="18" charset="0"/>
                                  </a:rPr>
                                </m:ctrlPr>
                              </m:sSubPr>
                              <m:e>
                                <m:r>
                                  <a:rPr lang="pt-BR" i="1">
                                    <a:solidFill>
                                      <a:srgbClr val="FF0000"/>
                                    </a:solidFill>
                                    <a:latin typeface="Cambria Math" panose="02040503050406030204" pitchFamily="18" charset="0"/>
                                  </a:rPr>
                                  <m:t>𝑉</m:t>
                                </m:r>
                              </m:e>
                              <m:sub>
                                <m:r>
                                  <a:rPr lang="pt-BR" i="1">
                                    <a:solidFill>
                                      <a:srgbClr val="FF0000"/>
                                    </a:solidFill>
                                    <a:latin typeface="Cambria Math" panose="02040503050406030204" pitchFamily="18" charset="0"/>
                                  </a:rPr>
                                  <m:t>𝐺𝑆</m:t>
                                </m:r>
                                <m:d>
                                  <m:dPr>
                                    <m:ctrlPr>
                                      <a:rPr lang="pt-BR" i="1">
                                        <a:solidFill>
                                          <a:srgbClr val="FF0000"/>
                                        </a:solidFill>
                                        <a:latin typeface="Cambria Math" panose="02040503050406030204" pitchFamily="18" charset="0"/>
                                      </a:rPr>
                                    </m:ctrlPr>
                                  </m:dPr>
                                  <m:e>
                                    <m:r>
                                      <a:rPr lang="pt-BR" i="1">
                                        <a:solidFill>
                                          <a:srgbClr val="FF0000"/>
                                        </a:solidFill>
                                        <a:latin typeface="Cambria Math" panose="02040503050406030204" pitchFamily="18" charset="0"/>
                                      </a:rPr>
                                      <m:t>𝑙𝑖𝑔𝑎𝑑𝑜</m:t>
                                    </m:r>
                                  </m:e>
                                </m:d>
                              </m:sub>
                            </m:sSub>
                            <m:r>
                              <a:rPr lang="pt-BR" i="1">
                                <a:solidFill>
                                  <a:srgbClr val="FF0000"/>
                                </a:solidFill>
                                <a:latin typeface="Cambria Math" panose="02040503050406030204" pitchFamily="18" charset="0"/>
                              </a:rPr>
                              <m:t>−</m:t>
                            </m:r>
                            <m:sSub>
                              <m:sSubPr>
                                <m:ctrlPr>
                                  <a:rPr lang="pt-BR" i="1">
                                    <a:solidFill>
                                      <a:srgbClr val="FF0000"/>
                                    </a:solidFill>
                                    <a:latin typeface="Cambria Math" panose="02040503050406030204" pitchFamily="18" charset="0"/>
                                  </a:rPr>
                                </m:ctrlPr>
                              </m:sSubPr>
                              <m:e>
                                <m:r>
                                  <a:rPr lang="pt-BR" i="1">
                                    <a:solidFill>
                                      <a:srgbClr val="FF0000"/>
                                    </a:solidFill>
                                    <a:latin typeface="Cambria Math" panose="02040503050406030204" pitchFamily="18" charset="0"/>
                                  </a:rPr>
                                  <m:t>𝑉</m:t>
                                </m:r>
                              </m:e>
                              <m:sub>
                                <m:r>
                                  <a:rPr lang="pt-BR" i="1">
                                    <a:solidFill>
                                      <a:srgbClr val="FF0000"/>
                                    </a:solidFill>
                                    <a:latin typeface="Cambria Math" panose="02040503050406030204" pitchFamily="18" charset="0"/>
                                  </a:rPr>
                                  <m:t>𝐺𝑆</m:t>
                                </m:r>
                                <m:d>
                                  <m:dPr>
                                    <m:ctrlPr>
                                      <a:rPr lang="pt-BR" i="1">
                                        <a:solidFill>
                                          <a:srgbClr val="FF0000"/>
                                        </a:solidFill>
                                        <a:latin typeface="Cambria Math" panose="02040503050406030204" pitchFamily="18" charset="0"/>
                                      </a:rPr>
                                    </m:ctrlPr>
                                  </m:dPr>
                                  <m:e>
                                    <m:r>
                                      <a:rPr lang="pt-BR" i="1">
                                        <a:solidFill>
                                          <a:srgbClr val="FF0000"/>
                                        </a:solidFill>
                                        <a:latin typeface="Cambria Math" panose="02040503050406030204" pitchFamily="18" charset="0"/>
                                      </a:rPr>
                                      <m:t>𝑇h</m:t>
                                    </m:r>
                                  </m:e>
                                </m:d>
                              </m:sub>
                            </m:sSub>
                            <m:r>
                              <a:rPr lang="pt-BR" i="1">
                                <a:solidFill>
                                  <a:srgbClr val="FF0000"/>
                                </a:solidFill>
                                <a:latin typeface="Cambria Math" panose="02040503050406030204" pitchFamily="18" charset="0"/>
                              </a:rPr>
                              <m:t>)</m:t>
                            </m:r>
                          </m:e>
                          <m:sup>
                            <m:r>
                              <a:rPr lang="pt-BR" i="1">
                                <a:solidFill>
                                  <a:srgbClr val="FF0000"/>
                                </a:solidFill>
                                <a:latin typeface="Cambria Math" panose="02040503050406030204" pitchFamily="18" charset="0"/>
                              </a:rPr>
                              <m:t>2</m:t>
                            </m:r>
                          </m:sup>
                        </m:sSup>
                      </m:den>
                    </m:f>
                    <m:r>
                      <a:rPr lang="pt-BR" b="0" i="1" smtClean="0">
                        <a:solidFill>
                          <a:srgbClr val="FF0000"/>
                        </a:solidFill>
                        <a:latin typeface="Cambria Math" panose="02040503050406030204" pitchFamily="18" charset="0"/>
                      </a:rPr>
                      <m:t>=</m:t>
                    </m:r>
                    <m:f>
                      <m:fPr>
                        <m:ctrlPr>
                          <a:rPr lang="pt-BR" i="1">
                            <a:solidFill>
                              <a:srgbClr val="FF0000"/>
                            </a:solidFill>
                            <a:latin typeface="Cambria Math" panose="02040503050406030204" pitchFamily="18" charset="0"/>
                          </a:rPr>
                        </m:ctrlPr>
                      </m:fPr>
                      <m:num>
                        <m:r>
                          <a:rPr lang="pt-BR" b="0" i="1" smtClean="0">
                            <a:solidFill>
                              <a:srgbClr val="FF0000"/>
                            </a:solidFill>
                            <a:latin typeface="Cambria Math" panose="02040503050406030204" pitchFamily="18" charset="0"/>
                          </a:rPr>
                          <m:t>6</m:t>
                        </m:r>
                        <m:r>
                          <a:rPr lang="pt-BR" b="0" i="1" smtClean="0">
                            <a:solidFill>
                              <a:srgbClr val="FF0000"/>
                            </a:solidFill>
                            <a:latin typeface="Cambria Math" panose="02040503050406030204" pitchFamily="18" charset="0"/>
                          </a:rPr>
                          <m:t>𝑚</m:t>
                        </m:r>
                      </m:num>
                      <m:den>
                        <m:sSup>
                          <m:sSupPr>
                            <m:ctrlPr>
                              <a:rPr lang="pt-BR" i="1">
                                <a:solidFill>
                                  <a:srgbClr val="FF0000"/>
                                </a:solidFill>
                                <a:latin typeface="Cambria Math" panose="02040503050406030204" pitchFamily="18" charset="0"/>
                              </a:rPr>
                            </m:ctrlPr>
                          </m:sSupPr>
                          <m:e>
                            <m:r>
                              <a:rPr lang="pt-BR" i="1">
                                <a:solidFill>
                                  <a:srgbClr val="FF0000"/>
                                </a:solidFill>
                                <a:latin typeface="Cambria Math" panose="02040503050406030204" pitchFamily="18" charset="0"/>
                              </a:rPr>
                              <m:t>(</m:t>
                            </m:r>
                            <m:r>
                              <a:rPr lang="pt-BR" b="0" i="1" smtClean="0">
                                <a:solidFill>
                                  <a:srgbClr val="FF0000"/>
                                </a:solidFill>
                                <a:latin typeface="Cambria Math" panose="02040503050406030204" pitchFamily="18" charset="0"/>
                              </a:rPr>
                              <m:t>8</m:t>
                            </m:r>
                            <m:r>
                              <a:rPr lang="pt-BR" i="1">
                                <a:solidFill>
                                  <a:srgbClr val="FF0000"/>
                                </a:solidFill>
                                <a:latin typeface="Cambria Math" panose="02040503050406030204" pitchFamily="18" charset="0"/>
                              </a:rPr>
                              <m:t>−</m:t>
                            </m:r>
                            <m:r>
                              <a:rPr lang="pt-BR" b="0" i="1" smtClean="0">
                                <a:solidFill>
                                  <a:srgbClr val="FF0000"/>
                                </a:solidFill>
                                <a:latin typeface="Cambria Math" panose="02040503050406030204" pitchFamily="18" charset="0"/>
                              </a:rPr>
                              <m:t>3</m:t>
                            </m:r>
                            <m:r>
                              <a:rPr lang="pt-BR" i="1">
                                <a:solidFill>
                                  <a:srgbClr val="FF0000"/>
                                </a:solidFill>
                                <a:latin typeface="Cambria Math" panose="02040503050406030204" pitchFamily="18" charset="0"/>
                              </a:rPr>
                              <m:t>)</m:t>
                            </m:r>
                          </m:e>
                          <m:sup>
                            <m:r>
                              <a:rPr lang="pt-BR" i="1">
                                <a:solidFill>
                                  <a:srgbClr val="FF0000"/>
                                </a:solidFill>
                                <a:latin typeface="Cambria Math" panose="02040503050406030204" pitchFamily="18" charset="0"/>
                              </a:rPr>
                              <m:t>2</m:t>
                            </m:r>
                          </m:sup>
                        </m:sSup>
                      </m:den>
                    </m:f>
                    <m:r>
                      <a:rPr lang="pt-BR" b="0" i="1" smtClean="0">
                        <a:solidFill>
                          <a:srgbClr val="FF0000"/>
                        </a:solidFill>
                        <a:latin typeface="Cambria Math" panose="02040503050406030204" pitchFamily="18" charset="0"/>
                      </a:rPr>
                      <m:t>=</m:t>
                    </m:r>
                    <m:f>
                      <m:fPr>
                        <m:ctrlPr>
                          <a:rPr lang="pt-BR" i="1">
                            <a:solidFill>
                              <a:srgbClr val="FF0000"/>
                            </a:solidFill>
                            <a:latin typeface="Cambria Math" panose="02040503050406030204" pitchFamily="18" charset="0"/>
                          </a:rPr>
                        </m:ctrlPr>
                      </m:fPr>
                      <m:num>
                        <m:r>
                          <a:rPr lang="pt-BR" i="1">
                            <a:solidFill>
                              <a:srgbClr val="FF0000"/>
                            </a:solidFill>
                            <a:latin typeface="Cambria Math" panose="02040503050406030204" pitchFamily="18" charset="0"/>
                          </a:rPr>
                          <m:t>6</m:t>
                        </m:r>
                        <m:r>
                          <a:rPr lang="pt-BR" i="1">
                            <a:solidFill>
                              <a:srgbClr val="FF0000"/>
                            </a:solidFill>
                            <a:latin typeface="Cambria Math" panose="02040503050406030204" pitchFamily="18" charset="0"/>
                          </a:rPr>
                          <m:t>𝑚</m:t>
                        </m:r>
                      </m:num>
                      <m:den>
                        <m:r>
                          <a:rPr lang="pt-BR" b="0" i="1" smtClean="0">
                            <a:solidFill>
                              <a:srgbClr val="FF0000"/>
                            </a:solidFill>
                            <a:latin typeface="Cambria Math" panose="02040503050406030204" pitchFamily="18" charset="0"/>
                          </a:rPr>
                          <m:t>25</m:t>
                        </m:r>
                      </m:den>
                    </m:f>
                    <m:r>
                      <a:rPr lang="pt-BR" b="0" i="1" smtClean="0">
                        <a:solidFill>
                          <a:srgbClr val="FF0000"/>
                        </a:solidFill>
                        <a:latin typeface="Cambria Math" panose="02040503050406030204" pitchFamily="18" charset="0"/>
                      </a:rPr>
                      <m:t>=</m:t>
                    </m:r>
                  </m:oMath>
                </a14:m>
                <a:endParaRPr lang="pt-BR" b="0" dirty="0">
                  <a:solidFill>
                    <a:srgbClr val="FF0000"/>
                  </a:solidFill>
                </a:endParaRPr>
              </a:p>
              <a:p>
                <a:pPr marL="0" indent="0">
                  <a:buNone/>
                </a:pPr>
                <a:r>
                  <a:rPr lang="pt-BR" i="1" dirty="0">
                    <a:solidFill>
                      <a:srgbClr val="FF0000"/>
                    </a:solidFill>
                  </a:rPr>
                  <a:t>k = 0,24 </a:t>
                </a:r>
                <a:r>
                  <a:rPr lang="pt-BR" i="1" dirty="0" err="1">
                    <a:solidFill>
                      <a:srgbClr val="FF0000"/>
                    </a:solidFill>
                  </a:rPr>
                  <a:t>mA</a:t>
                </a:r>
                <a:r>
                  <a:rPr lang="pt-BR" i="1" dirty="0">
                    <a:solidFill>
                      <a:srgbClr val="FF0000"/>
                    </a:solidFill>
                  </a:rPr>
                  <a:t>/V</a:t>
                </a:r>
                <a:r>
                  <a:rPr lang="pt-BR" i="1" baseline="30000" dirty="0">
                    <a:solidFill>
                      <a:srgbClr val="FF0000"/>
                    </a:solidFill>
                  </a:rPr>
                  <a:t>2</a:t>
                </a:r>
              </a:p>
              <a:p>
                <a:pPr marL="0" indent="0">
                  <a:buNone/>
                </a:pPr>
                <a:endParaRPr lang="pt-BR" i="1" dirty="0">
                  <a:solidFill>
                    <a:srgbClr val="FF0000"/>
                  </a:solidFill>
                </a:endParaRPr>
              </a:p>
              <a:p>
                <a:pPr marL="0" indent="0">
                  <a:buNone/>
                </a:pPr>
                <a:r>
                  <a:rPr lang="pt-BR" dirty="0">
                    <a:solidFill>
                      <a:srgbClr val="FF0000"/>
                    </a:solidFill>
                  </a:rPr>
                  <a:t>Para </a:t>
                </a:r>
                <a14:m>
                  <m:oMath xmlns:m="http://schemas.openxmlformats.org/officeDocument/2006/math">
                    <m:sSub>
                      <m:sSubPr>
                        <m:ctrlPr>
                          <a:rPr lang="pt-BR" i="1" smtClean="0">
                            <a:solidFill>
                              <a:srgbClr val="FF0000"/>
                            </a:solidFill>
                            <a:latin typeface="Cambria Math" panose="02040503050406030204" pitchFamily="18" charset="0"/>
                          </a:rPr>
                        </m:ctrlPr>
                      </m:sSubPr>
                      <m:e>
                        <m:r>
                          <m:rPr>
                            <m:sty m:val="p"/>
                          </m:rPr>
                          <a:rPr lang="pt-BR" b="0" i="0" smtClean="0">
                            <a:solidFill>
                              <a:srgbClr val="FF0000"/>
                            </a:solidFill>
                            <a:latin typeface="Cambria Math" panose="02040503050406030204" pitchFamily="18" charset="0"/>
                          </a:rPr>
                          <m:t>V</m:t>
                        </m:r>
                      </m:e>
                      <m:sub>
                        <m:r>
                          <m:rPr>
                            <m:sty m:val="p"/>
                          </m:rPr>
                          <a:rPr lang="pt-BR" b="0" i="0" smtClean="0">
                            <a:solidFill>
                              <a:srgbClr val="FF0000"/>
                            </a:solidFill>
                            <a:latin typeface="Cambria Math" panose="02040503050406030204" pitchFamily="18" charset="0"/>
                          </a:rPr>
                          <m:t>GS</m:t>
                        </m:r>
                      </m:sub>
                    </m:sSub>
                    <m:r>
                      <a:rPr lang="pt-BR" b="0" i="0" smtClean="0">
                        <a:solidFill>
                          <a:srgbClr val="FF0000"/>
                        </a:solidFill>
                        <a:latin typeface="Cambria Math" panose="02040503050406030204" pitchFamily="18" charset="0"/>
                      </a:rPr>
                      <m:t> </m:t>
                    </m:r>
                  </m:oMath>
                </a14:m>
                <a:r>
                  <a:rPr lang="pt-BR" dirty="0">
                    <a:solidFill>
                      <a:srgbClr val="FF0000"/>
                    </a:solidFill>
                  </a:rPr>
                  <a:t>entre 3 e 8 V, teremos igual a 6 V.</a:t>
                </a:r>
              </a:p>
              <a:p>
                <a:pPr marL="0" indent="0">
                  <a:buNone/>
                </a:pPr>
                <a14:m>
                  <m:oMathPara xmlns:m="http://schemas.openxmlformats.org/officeDocument/2006/math">
                    <m:oMathParaPr>
                      <m:jc m:val="centerGroup"/>
                    </m:oMathParaPr>
                    <m:oMath xmlns:m="http://schemas.openxmlformats.org/officeDocument/2006/math">
                      <m:r>
                        <a:rPr lang="pt-BR" i="1">
                          <a:solidFill>
                            <a:srgbClr val="FF0000"/>
                          </a:solidFill>
                          <a:latin typeface="Cambria Math" panose="02040503050406030204" pitchFamily="18" charset="0"/>
                        </a:rPr>
                        <m:t>𝐼</m:t>
                      </m:r>
                      <m:r>
                        <a:rPr lang="pt-BR" i="1" baseline="-25000">
                          <a:solidFill>
                            <a:srgbClr val="FF0000"/>
                          </a:solidFill>
                          <a:latin typeface="Cambria Math" panose="02040503050406030204" pitchFamily="18" charset="0"/>
                        </a:rPr>
                        <m:t>𝐷</m:t>
                      </m:r>
                      <m:r>
                        <a:rPr lang="pt-BR" i="1">
                          <a:solidFill>
                            <a:srgbClr val="FF0000"/>
                          </a:solidFill>
                          <a:latin typeface="Cambria Math" panose="02040503050406030204" pitchFamily="18" charset="0"/>
                        </a:rPr>
                        <m:t>=</m:t>
                      </m:r>
                      <m:r>
                        <a:rPr lang="pt-BR" b="0" i="1" smtClean="0">
                          <a:solidFill>
                            <a:srgbClr val="FF0000"/>
                          </a:solidFill>
                          <a:latin typeface="Cambria Math" panose="02040503050406030204" pitchFamily="18" charset="0"/>
                        </a:rPr>
                        <m:t>0,24</m:t>
                      </m:r>
                      <m:r>
                        <a:rPr lang="pt-BR" b="0" i="1" smtClean="0">
                          <a:solidFill>
                            <a:srgbClr val="FF0000"/>
                          </a:solidFill>
                          <a:latin typeface="Cambria Math" panose="02040503050406030204" pitchFamily="18" charset="0"/>
                        </a:rPr>
                        <m:t>𝑚</m:t>
                      </m:r>
                      <m:r>
                        <a:rPr lang="pt-BR" b="0" i="1" smtClean="0">
                          <a:solidFill>
                            <a:srgbClr val="FF0000"/>
                          </a:solidFill>
                          <a:latin typeface="Cambria Math" panose="02040503050406030204" pitchFamily="18" charset="0"/>
                        </a:rPr>
                        <m:t>∗</m:t>
                      </m:r>
                      <m:d>
                        <m:dPr>
                          <m:ctrlPr>
                            <a:rPr lang="pt-BR" i="1">
                              <a:solidFill>
                                <a:srgbClr val="FF0000"/>
                              </a:solidFill>
                              <a:latin typeface="Cambria Math" panose="02040503050406030204" pitchFamily="18" charset="0"/>
                            </a:rPr>
                          </m:ctrlPr>
                        </m:dPr>
                        <m:e>
                          <m:r>
                            <a:rPr lang="pt-BR" b="0" i="1" smtClean="0">
                              <a:solidFill>
                                <a:srgbClr val="FF0000"/>
                              </a:solidFill>
                              <a:latin typeface="Cambria Math" panose="02040503050406030204" pitchFamily="18" charset="0"/>
                            </a:rPr>
                            <m:t>6</m:t>
                          </m:r>
                          <m:r>
                            <a:rPr lang="pt-BR" i="1">
                              <a:solidFill>
                                <a:srgbClr val="FF0000"/>
                              </a:solidFill>
                              <a:latin typeface="Cambria Math" panose="02040503050406030204" pitchFamily="18" charset="0"/>
                            </a:rPr>
                            <m:t>−</m:t>
                          </m:r>
                          <m:r>
                            <a:rPr lang="pt-BR" b="0" i="1" smtClean="0">
                              <a:solidFill>
                                <a:srgbClr val="FF0000"/>
                              </a:solidFill>
                              <a:latin typeface="Cambria Math" panose="02040503050406030204" pitchFamily="18" charset="0"/>
                            </a:rPr>
                            <m:t>3</m:t>
                          </m:r>
                        </m:e>
                      </m:d>
                      <m:r>
                        <a:rPr lang="pt-BR" i="1" baseline="30000">
                          <a:solidFill>
                            <a:srgbClr val="FF0000"/>
                          </a:solidFill>
                          <a:latin typeface="Cambria Math" panose="02040503050406030204" pitchFamily="18" charset="0"/>
                        </a:rPr>
                        <m:t>2</m:t>
                      </m:r>
                      <m:r>
                        <a:rPr lang="pt-BR" b="0" i="1" smtClean="0">
                          <a:solidFill>
                            <a:srgbClr val="FF0000"/>
                          </a:solidFill>
                          <a:latin typeface="Cambria Math" panose="02040503050406030204" pitchFamily="18" charset="0"/>
                        </a:rPr>
                        <m:t>=0,24</m:t>
                      </m:r>
                      <m:r>
                        <a:rPr lang="pt-BR" b="0" i="1" smtClean="0">
                          <a:solidFill>
                            <a:srgbClr val="FF0000"/>
                          </a:solidFill>
                          <a:latin typeface="Cambria Math" panose="02040503050406030204" pitchFamily="18" charset="0"/>
                        </a:rPr>
                        <m:t>𝑚</m:t>
                      </m:r>
                      <m:r>
                        <a:rPr lang="pt-BR" b="0" i="1" smtClean="0">
                          <a:solidFill>
                            <a:srgbClr val="FF0000"/>
                          </a:solidFill>
                          <a:latin typeface="Cambria Math" panose="02040503050406030204" pitchFamily="18" charset="0"/>
                        </a:rPr>
                        <m:t>∗9=2,16</m:t>
                      </m:r>
                      <m:r>
                        <a:rPr lang="pt-BR" b="0" i="1" smtClean="0">
                          <a:solidFill>
                            <a:srgbClr val="FF0000"/>
                          </a:solidFill>
                          <a:latin typeface="Cambria Math" panose="02040503050406030204" pitchFamily="18" charset="0"/>
                        </a:rPr>
                        <m:t>𝑚𝐴</m:t>
                      </m:r>
                    </m:oMath>
                  </m:oMathPara>
                </a14:m>
                <a:endParaRPr lang="pt-BR" dirty="0">
                  <a:solidFill>
                    <a:srgbClr val="FF0000"/>
                  </a:solidFill>
                </a:endParaRPr>
              </a:p>
              <a:p>
                <a:pPr marL="0" indent="0">
                  <a:buNone/>
                </a:pPr>
                <a:endParaRPr lang="pt-BR" i="1" dirty="0">
                  <a:solidFill>
                    <a:srgbClr val="FF0000"/>
                  </a:solidFill>
                </a:endParaRPr>
              </a:p>
              <a:p>
                <a:pPr marL="0" indent="0">
                  <a:buNone/>
                </a:pPr>
                <a:r>
                  <a:rPr lang="pt-BR" dirty="0">
                    <a:solidFill>
                      <a:srgbClr val="FF0000"/>
                    </a:solidFill>
                  </a:rPr>
                  <a:t>Para </a:t>
                </a:r>
                <a14:m>
                  <m:oMath xmlns:m="http://schemas.openxmlformats.org/officeDocument/2006/math">
                    <m:sSub>
                      <m:sSubPr>
                        <m:ctrlPr>
                          <a:rPr lang="pt-BR" i="1">
                            <a:solidFill>
                              <a:srgbClr val="FF0000"/>
                            </a:solidFill>
                            <a:latin typeface="Cambria Math" panose="02040503050406030204" pitchFamily="18" charset="0"/>
                          </a:rPr>
                        </m:ctrlPr>
                      </m:sSubPr>
                      <m:e>
                        <m:r>
                          <m:rPr>
                            <m:sty m:val="p"/>
                          </m:rPr>
                          <a:rPr lang="pt-BR" i="0">
                            <a:solidFill>
                              <a:srgbClr val="FF0000"/>
                            </a:solidFill>
                            <a:latin typeface="Cambria Math" panose="02040503050406030204" pitchFamily="18" charset="0"/>
                          </a:rPr>
                          <m:t>V</m:t>
                        </m:r>
                      </m:e>
                      <m:sub>
                        <m:r>
                          <m:rPr>
                            <m:sty m:val="p"/>
                          </m:rPr>
                          <a:rPr lang="pt-BR" i="0">
                            <a:solidFill>
                              <a:srgbClr val="FF0000"/>
                            </a:solidFill>
                            <a:latin typeface="Cambria Math" panose="02040503050406030204" pitchFamily="18" charset="0"/>
                          </a:rPr>
                          <m:t>GS</m:t>
                        </m:r>
                      </m:sub>
                    </m:sSub>
                    <m:r>
                      <a:rPr lang="pt-BR" i="0">
                        <a:solidFill>
                          <a:srgbClr val="FF0000"/>
                        </a:solidFill>
                        <a:latin typeface="Cambria Math" panose="02040503050406030204" pitchFamily="18" charset="0"/>
                      </a:rPr>
                      <m:t> </m:t>
                    </m:r>
                  </m:oMath>
                </a14:m>
                <a:r>
                  <a:rPr lang="pt-BR" dirty="0">
                    <a:solidFill>
                      <a:srgbClr val="FF0000"/>
                    </a:solidFill>
                  </a:rPr>
                  <a:t>acima 8 V, teremos igual a 10 V.</a:t>
                </a:r>
              </a:p>
            </p:txBody>
          </p:sp>
        </mc:Choice>
        <mc:Fallback xmlns="">
          <p:sp>
            <p:nvSpPr>
              <p:cNvPr id="10" name="Content Placeholder 9">
                <a:extLst>
                  <a:ext uri="{FF2B5EF4-FFF2-40B4-BE49-F238E27FC236}">
                    <a16:creationId xmlns:a16="http://schemas.microsoft.com/office/drawing/2014/main" id="{25FB3E2B-8BD8-49AF-990C-82BBC7290FC7}"/>
                  </a:ext>
                </a:extLst>
              </p:cNvPr>
              <p:cNvSpPr>
                <a:spLocks noGrp="1" noRot="1" noChangeAspect="1" noMove="1" noResize="1" noEditPoints="1" noAdjustHandles="1" noChangeArrowheads="1" noChangeShapeType="1" noTextEdit="1"/>
              </p:cNvSpPr>
              <p:nvPr>
                <p:ph sz="half" idx="1"/>
              </p:nvPr>
            </p:nvSpPr>
            <p:spPr>
              <a:xfrm>
                <a:off x="838199" y="1815685"/>
                <a:ext cx="7182679" cy="4455905"/>
              </a:xfrm>
              <a:blipFill>
                <a:blip r:embed="rId3"/>
                <a:stretch>
                  <a:fillRect l="-1442"/>
                </a:stretch>
              </a:blipFill>
            </p:spPr>
            <p:txBody>
              <a:bodyPr/>
              <a:lstStyle/>
              <a:p>
                <a:r>
                  <a:rPr lang="pt-BR">
                    <a:noFill/>
                  </a:rPr>
                  <a:t> </a:t>
                </a:r>
              </a:p>
            </p:txBody>
          </p:sp>
        </mc:Fallback>
      </mc:AlternateContent>
      <p:sp>
        <p:nvSpPr>
          <p:cNvPr id="4" name="Footer Placeholder 3">
            <a:extLst>
              <a:ext uri="{FF2B5EF4-FFF2-40B4-BE49-F238E27FC236}">
                <a16:creationId xmlns:a16="http://schemas.microsoft.com/office/drawing/2014/main" id="{066B7AD5-AD78-496C-9DC5-754BA657EF60}"/>
              </a:ext>
            </a:extLst>
          </p:cNvPr>
          <p:cNvSpPr>
            <a:spLocks noGrp="1"/>
          </p:cNvSpPr>
          <p:nvPr>
            <p:ph type="ftr" sz="quarter" idx="11"/>
          </p:nvPr>
        </p:nvSpPr>
        <p:spPr/>
        <p:txBody>
          <a:bodyPr/>
          <a:lstStyle/>
          <a:p>
            <a:r>
              <a:rPr lang="en-US" altLang="en-US"/>
              <a:t>Prof. Elyr Teixeira</a:t>
            </a:r>
            <a:endParaRPr lang="en-US" altLang="en-US" dirty="0"/>
          </a:p>
        </p:txBody>
      </p:sp>
      <p:sp>
        <p:nvSpPr>
          <p:cNvPr id="5" name="Slide Number Placeholder 4">
            <a:extLst>
              <a:ext uri="{FF2B5EF4-FFF2-40B4-BE49-F238E27FC236}">
                <a16:creationId xmlns:a16="http://schemas.microsoft.com/office/drawing/2014/main" id="{0E81E0B1-5513-4F0E-96C2-0E1788C6AB35}"/>
              </a:ext>
            </a:extLst>
          </p:cNvPr>
          <p:cNvSpPr>
            <a:spLocks noGrp="1"/>
          </p:cNvSpPr>
          <p:nvPr>
            <p:ph type="sldNum" sz="quarter" idx="12"/>
          </p:nvPr>
        </p:nvSpPr>
        <p:spPr/>
        <p:txBody>
          <a:bodyPr/>
          <a:lstStyle/>
          <a:p>
            <a:fld id="{D70E266F-DC34-4EBC-B26B-29CFE51B5C59}" type="slidenum">
              <a:rPr lang="en-US" altLang="en-US" smtClean="0"/>
              <a:pPr/>
              <a:t>202</a:t>
            </a:fld>
            <a:endParaRPr lang="en-US" altLang="en-US"/>
          </a:p>
        </p:txBody>
      </p:sp>
    </p:spTree>
    <p:extLst>
      <p:ext uri="{BB962C8B-B14F-4D97-AF65-F5344CB8AC3E}">
        <p14:creationId xmlns:p14="http://schemas.microsoft.com/office/powerpoint/2010/main" val="1357436990"/>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C89B12AB-2255-4BA7-979D-97545F12BE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08304" y="831804"/>
            <a:ext cx="5214639" cy="54497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a:extLst>
              <a:ext uri="{FF2B5EF4-FFF2-40B4-BE49-F238E27FC236}">
                <a16:creationId xmlns:a16="http://schemas.microsoft.com/office/drawing/2014/main" id="{98AF5B4F-974C-4526-B824-58D50CE79D03}"/>
              </a:ext>
            </a:extLst>
          </p:cNvPr>
          <p:cNvSpPr>
            <a:spLocks noGrp="1"/>
          </p:cNvSpPr>
          <p:nvPr>
            <p:ph type="title"/>
          </p:nvPr>
        </p:nvSpPr>
        <p:spPr/>
        <p:txBody>
          <a:bodyPr/>
          <a:lstStyle/>
          <a:p>
            <a:r>
              <a:rPr lang="pt-BR" dirty="0"/>
              <a:t>Exemplo</a:t>
            </a:r>
          </a:p>
        </p:txBody>
      </p:sp>
      <mc:AlternateContent xmlns:mc="http://schemas.openxmlformats.org/markup-compatibility/2006" xmlns:a14="http://schemas.microsoft.com/office/drawing/2010/main">
        <mc:Choice Requires="a14">
          <p:sp>
            <p:nvSpPr>
              <p:cNvPr id="10" name="Content Placeholder 9">
                <a:extLst>
                  <a:ext uri="{FF2B5EF4-FFF2-40B4-BE49-F238E27FC236}">
                    <a16:creationId xmlns:a16="http://schemas.microsoft.com/office/drawing/2014/main" id="{25FB3E2B-8BD8-49AF-990C-82BBC7290FC7}"/>
                  </a:ext>
                </a:extLst>
              </p:cNvPr>
              <p:cNvSpPr>
                <a:spLocks noGrp="1"/>
              </p:cNvSpPr>
              <p:nvPr>
                <p:ph sz="half" idx="1"/>
              </p:nvPr>
            </p:nvSpPr>
            <p:spPr>
              <a:xfrm>
                <a:off x="838199" y="1815685"/>
                <a:ext cx="7182679" cy="4455905"/>
              </a:xfrm>
            </p:spPr>
            <p:txBody>
              <a:bodyPr/>
              <a:lstStyle/>
              <a:p>
                <a:pPr marL="0" indent="0">
                  <a:buNone/>
                </a:pPr>
                <a:r>
                  <a:rPr lang="pt-BR" dirty="0">
                    <a:solidFill>
                      <a:srgbClr val="FF0000"/>
                    </a:solidFill>
                  </a:rPr>
                  <a:t>R:  </a:t>
                </a:r>
                <a14:m>
                  <m:oMath xmlns:m="http://schemas.openxmlformats.org/officeDocument/2006/math">
                    <m:r>
                      <a:rPr lang="pt-BR" i="1">
                        <a:solidFill>
                          <a:srgbClr val="FF0000"/>
                        </a:solidFill>
                        <a:latin typeface="Cambria Math" panose="02040503050406030204" pitchFamily="18" charset="0"/>
                      </a:rPr>
                      <m:t>𝑘</m:t>
                    </m:r>
                    <m:r>
                      <a:rPr lang="pt-BR" i="1">
                        <a:solidFill>
                          <a:srgbClr val="FF0000"/>
                        </a:solidFill>
                        <a:latin typeface="Cambria Math" panose="02040503050406030204" pitchFamily="18" charset="0"/>
                      </a:rPr>
                      <m:t>=</m:t>
                    </m:r>
                    <m:f>
                      <m:fPr>
                        <m:ctrlPr>
                          <a:rPr lang="pt-BR" i="1">
                            <a:solidFill>
                              <a:srgbClr val="FF0000"/>
                            </a:solidFill>
                            <a:latin typeface="Cambria Math" panose="02040503050406030204" pitchFamily="18" charset="0"/>
                          </a:rPr>
                        </m:ctrlPr>
                      </m:fPr>
                      <m:num>
                        <m:sSub>
                          <m:sSubPr>
                            <m:ctrlPr>
                              <a:rPr lang="pt-BR" i="1">
                                <a:solidFill>
                                  <a:srgbClr val="FF0000"/>
                                </a:solidFill>
                                <a:latin typeface="Cambria Math" panose="02040503050406030204" pitchFamily="18" charset="0"/>
                              </a:rPr>
                            </m:ctrlPr>
                          </m:sSubPr>
                          <m:e>
                            <m:r>
                              <a:rPr lang="pt-BR" i="1">
                                <a:solidFill>
                                  <a:srgbClr val="FF0000"/>
                                </a:solidFill>
                                <a:latin typeface="Cambria Math" panose="02040503050406030204" pitchFamily="18" charset="0"/>
                              </a:rPr>
                              <m:t>𝐼</m:t>
                            </m:r>
                          </m:e>
                          <m:sub>
                            <m:r>
                              <a:rPr lang="pt-BR" i="1">
                                <a:solidFill>
                                  <a:srgbClr val="FF0000"/>
                                </a:solidFill>
                                <a:latin typeface="Cambria Math" panose="02040503050406030204" pitchFamily="18" charset="0"/>
                              </a:rPr>
                              <m:t>𝐷</m:t>
                            </m:r>
                            <m:r>
                              <a:rPr lang="pt-BR" i="1">
                                <a:solidFill>
                                  <a:srgbClr val="FF0000"/>
                                </a:solidFill>
                                <a:latin typeface="Cambria Math" panose="02040503050406030204" pitchFamily="18" charset="0"/>
                              </a:rPr>
                              <m:t>(</m:t>
                            </m:r>
                            <m:r>
                              <a:rPr lang="pt-BR" i="1">
                                <a:solidFill>
                                  <a:srgbClr val="FF0000"/>
                                </a:solidFill>
                                <a:latin typeface="Cambria Math" panose="02040503050406030204" pitchFamily="18" charset="0"/>
                              </a:rPr>
                              <m:t>𝑙𝑖𝑔𝑎𝑑𝑜</m:t>
                            </m:r>
                            <m:r>
                              <a:rPr lang="pt-BR" i="1">
                                <a:solidFill>
                                  <a:srgbClr val="FF0000"/>
                                </a:solidFill>
                                <a:latin typeface="Cambria Math" panose="02040503050406030204" pitchFamily="18" charset="0"/>
                              </a:rPr>
                              <m:t>)</m:t>
                            </m:r>
                          </m:sub>
                        </m:sSub>
                      </m:num>
                      <m:den>
                        <m:sSup>
                          <m:sSupPr>
                            <m:ctrlPr>
                              <a:rPr lang="pt-BR" i="1">
                                <a:solidFill>
                                  <a:srgbClr val="FF0000"/>
                                </a:solidFill>
                                <a:latin typeface="Cambria Math" panose="02040503050406030204" pitchFamily="18" charset="0"/>
                              </a:rPr>
                            </m:ctrlPr>
                          </m:sSupPr>
                          <m:e>
                            <m:r>
                              <a:rPr lang="pt-BR" i="1">
                                <a:solidFill>
                                  <a:srgbClr val="FF0000"/>
                                </a:solidFill>
                                <a:latin typeface="Cambria Math" panose="02040503050406030204" pitchFamily="18" charset="0"/>
                              </a:rPr>
                              <m:t>(</m:t>
                            </m:r>
                            <m:sSub>
                              <m:sSubPr>
                                <m:ctrlPr>
                                  <a:rPr lang="pt-BR" i="1">
                                    <a:solidFill>
                                      <a:srgbClr val="FF0000"/>
                                    </a:solidFill>
                                    <a:latin typeface="Cambria Math" panose="02040503050406030204" pitchFamily="18" charset="0"/>
                                  </a:rPr>
                                </m:ctrlPr>
                              </m:sSubPr>
                              <m:e>
                                <m:r>
                                  <a:rPr lang="pt-BR" i="1">
                                    <a:solidFill>
                                      <a:srgbClr val="FF0000"/>
                                    </a:solidFill>
                                    <a:latin typeface="Cambria Math" panose="02040503050406030204" pitchFamily="18" charset="0"/>
                                  </a:rPr>
                                  <m:t>𝑉</m:t>
                                </m:r>
                              </m:e>
                              <m:sub>
                                <m:r>
                                  <a:rPr lang="pt-BR" i="1">
                                    <a:solidFill>
                                      <a:srgbClr val="FF0000"/>
                                    </a:solidFill>
                                    <a:latin typeface="Cambria Math" panose="02040503050406030204" pitchFamily="18" charset="0"/>
                                  </a:rPr>
                                  <m:t>𝐺𝑆</m:t>
                                </m:r>
                                <m:d>
                                  <m:dPr>
                                    <m:ctrlPr>
                                      <a:rPr lang="pt-BR" i="1">
                                        <a:solidFill>
                                          <a:srgbClr val="FF0000"/>
                                        </a:solidFill>
                                        <a:latin typeface="Cambria Math" panose="02040503050406030204" pitchFamily="18" charset="0"/>
                                      </a:rPr>
                                    </m:ctrlPr>
                                  </m:dPr>
                                  <m:e>
                                    <m:r>
                                      <a:rPr lang="pt-BR" i="1">
                                        <a:solidFill>
                                          <a:srgbClr val="FF0000"/>
                                        </a:solidFill>
                                        <a:latin typeface="Cambria Math" panose="02040503050406030204" pitchFamily="18" charset="0"/>
                                      </a:rPr>
                                      <m:t>𝑙𝑖𝑔𝑎𝑑𝑜</m:t>
                                    </m:r>
                                  </m:e>
                                </m:d>
                              </m:sub>
                            </m:sSub>
                            <m:r>
                              <a:rPr lang="pt-BR" i="1">
                                <a:solidFill>
                                  <a:srgbClr val="FF0000"/>
                                </a:solidFill>
                                <a:latin typeface="Cambria Math" panose="02040503050406030204" pitchFamily="18" charset="0"/>
                              </a:rPr>
                              <m:t>−</m:t>
                            </m:r>
                            <m:sSub>
                              <m:sSubPr>
                                <m:ctrlPr>
                                  <a:rPr lang="pt-BR" i="1">
                                    <a:solidFill>
                                      <a:srgbClr val="FF0000"/>
                                    </a:solidFill>
                                    <a:latin typeface="Cambria Math" panose="02040503050406030204" pitchFamily="18" charset="0"/>
                                  </a:rPr>
                                </m:ctrlPr>
                              </m:sSubPr>
                              <m:e>
                                <m:r>
                                  <a:rPr lang="pt-BR" i="1">
                                    <a:solidFill>
                                      <a:srgbClr val="FF0000"/>
                                    </a:solidFill>
                                    <a:latin typeface="Cambria Math" panose="02040503050406030204" pitchFamily="18" charset="0"/>
                                  </a:rPr>
                                  <m:t>𝑉</m:t>
                                </m:r>
                              </m:e>
                              <m:sub>
                                <m:r>
                                  <a:rPr lang="pt-BR" i="1">
                                    <a:solidFill>
                                      <a:srgbClr val="FF0000"/>
                                    </a:solidFill>
                                    <a:latin typeface="Cambria Math" panose="02040503050406030204" pitchFamily="18" charset="0"/>
                                  </a:rPr>
                                  <m:t>𝐺𝑆</m:t>
                                </m:r>
                                <m:d>
                                  <m:dPr>
                                    <m:ctrlPr>
                                      <a:rPr lang="pt-BR" i="1">
                                        <a:solidFill>
                                          <a:srgbClr val="FF0000"/>
                                        </a:solidFill>
                                        <a:latin typeface="Cambria Math" panose="02040503050406030204" pitchFamily="18" charset="0"/>
                                      </a:rPr>
                                    </m:ctrlPr>
                                  </m:dPr>
                                  <m:e>
                                    <m:r>
                                      <a:rPr lang="pt-BR" i="1">
                                        <a:solidFill>
                                          <a:srgbClr val="FF0000"/>
                                        </a:solidFill>
                                        <a:latin typeface="Cambria Math" panose="02040503050406030204" pitchFamily="18" charset="0"/>
                                      </a:rPr>
                                      <m:t>𝑇h</m:t>
                                    </m:r>
                                  </m:e>
                                </m:d>
                              </m:sub>
                            </m:sSub>
                            <m:r>
                              <a:rPr lang="pt-BR" i="1">
                                <a:solidFill>
                                  <a:srgbClr val="FF0000"/>
                                </a:solidFill>
                                <a:latin typeface="Cambria Math" panose="02040503050406030204" pitchFamily="18" charset="0"/>
                              </a:rPr>
                              <m:t>)</m:t>
                            </m:r>
                          </m:e>
                          <m:sup>
                            <m:r>
                              <a:rPr lang="pt-BR" i="1">
                                <a:solidFill>
                                  <a:srgbClr val="FF0000"/>
                                </a:solidFill>
                                <a:latin typeface="Cambria Math" panose="02040503050406030204" pitchFamily="18" charset="0"/>
                              </a:rPr>
                              <m:t>2</m:t>
                            </m:r>
                          </m:sup>
                        </m:sSup>
                      </m:den>
                    </m:f>
                    <m:r>
                      <a:rPr lang="pt-BR" b="0" i="1" smtClean="0">
                        <a:solidFill>
                          <a:srgbClr val="FF0000"/>
                        </a:solidFill>
                        <a:latin typeface="Cambria Math" panose="02040503050406030204" pitchFamily="18" charset="0"/>
                      </a:rPr>
                      <m:t>=</m:t>
                    </m:r>
                    <m:f>
                      <m:fPr>
                        <m:ctrlPr>
                          <a:rPr lang="pt-BR" i="1">
                            <a:solidFill>
                              <a:srgbClr val="FF0000"/>
                            </a:solidFill>
                            <a:latin typeface="Cambria Math" panose="02040503050406030204" pitchFamily="18" charset="0"/>
                          </a:rPr>
                        </m:ctrlPr>
                      </m:fPr>
                      <m:num>
                        <m:r>
                          <a:rPr lang="pt-BR" b="0" i="1" smtClean="0">
                            <a:solidFill>
                              <a:srgbClr val="FF0000"/>
                            </a:solidFill>
                            <a:latin typeface="Cambria Math" panose="02040503050406030204" pitchFamily="18" charset="0"/>
                          </a:rPr>
                          <m:t>6</m:t>
                        </m:r>
                        <m:r>
                          <a:rPr lang="pt-BR" b="0" i="1" smtClean="0">
                            <a:solidFill>
                              <a:srgbClr val="FF0000"/>
                            </a:solidFill>
                            <a:latin typeface="Cambria Math" panose="02040503050406030204" pitchFamily="18" charset="0"/>
                          </a:rPr>
                          <m:t>𝑚</m:t>
                        </m:r>
                      </m:num>
                      <m:den>
                        <m:sSup>
                          <m:sSupPr>
                            <m:ctrlPr>
                              <a:rPr lang="pt-BR" i="1">
                                <a:solidFill>
                                  <a:srgbClr val="FF0000"/>
                                </a:solidFill>
                                <a:latin typeface="Cambria Math" panose="02040503050406030204" pitchFamily="18" charset="0"/>
                              </a:rPr>
                            </m:ctrlPr>
                          </m:sSupPr>
                          <m:e>
                            <m:r>
                              <a:rPr lang="pt-BR" i="1">
                                <a:solidFill>
                                  <a:srgbClr val="FF0000"/>
                                </a:solidFill>
                                <a:latin typeface="Cambria Math" panose="02040503050406030204" pitchFamily="18" charset="0"/>
                              </a:rPr>
                              <m:t>(</m:t>
                            </m:r>
                            <m:r>
                              <a:rPr lang="pt-BR" b="0" i="1" smtClean="0">
                                <a:solidFill>
                                  <a:srgbClr val="FF0000"/>
                                </a:solidFill>
                                <a:latin typeface="Cambria Math" panose="02040503050406030204" pitchFamily="18" charset="0"/>
                              </a:rPr>
                              <m:t>8</m:t>
                            </m:r>
                            <m:r>
                              <a:rPr lang="pt-BR" i="1">
                                <a:solidFill>
                                  <a:srgbClr val="FF0000"/>
                                </a:solidFill>
                                <a:latin typeface="Cambria Math" panose="02040503050406030204" pitchFamily="18" charset="0"/>
                              </a:rPr>
                              <m:t>−</m:t>
                            </m:r>
                            <m:r>
                              <a:rPr lang="pt-BR" b="0" i="1" smtClean="0">
                                <a:solidFill>
                                  <a:srgbClr val="FF0000"/>
                                </a:solidFill>
                                <a:latin typeface="Cambria Math" panose="02040503050406030204" pitchFamily="18" charset="0"/>
                              </a:rPr>
                              <m:t>3</m:t>
                            </m:r>
                            <m:r>
                              <a:rPr lang="pt-BR" i="1">
                                <a:solidFill>
                                  <a:srgbClr val="FF0000"/>
                                </a:solidFill>
                                <a:latin typeface="Cambria Math" panose="02040503050406030204" pitchFamily="18" charset="0"/>
                              </a:rPr>
                              <m:t>)</m:t>
                            </m:r>
                          </m:e>
                          <m:sup>
                            <m:r>
                              <a:rPr lang="pt-BR" i="1">
                                <a:solidFill>
                                  <a:srgbClr val="FF0000"/>
                                </a:solidFill>
                                <a:latin typeface="Cambria Math" panose="02040503050406030204" pitchFamily="18" charset="0"/>
                              </a:rPr>
                              <m:t>2</m:t>
                            </m:r>
                          </m:sup>
                        </m:sSup>
                      </m:den>
                    </m:f>
                    <m:r>
                      <a:rPr lang="pt-BR" b="0" i="1" smtClean="0">
                        <a:solidFill>
                          <a:srgbClr val="FF0000"/>
                        </a:solidFill>
                        <a:latin typeface="Cambria Math" panose="02040503050406030204" pitchFamily="18" charset="0"/>
                      </a:rPr>
                      <m:t>=</m:t>
                    </m:r>
                    <m:f>
                      <m:fPr>
                        <m:ctrlPr>
                          <a:rPr lang="pt-BR" i="1">
                            <a:solidFill>
                              <a:srgbClr val="FF0000"/>
                            </a:solidFill>
                            <a:latin typeface="Cambria Math" panose="02040503050406030204" pitchFamily="18" charset="0"/>
                          </a:rPr>
                        </m:ctrlPr>
                      </m:fPr>
                      <m:num>
                        <m:r>
                          <a:rPr lang="pt-BR" i="1">
                            <a:solidFill>
                              <a:srgbClr val="FF0000"/>
                            </a:solidFill>
                            <a:latin typeface="Cambria Math" panose="02040503050406030204" pitchFamily="18" charset="0"/>
                          </a:rPr>
                          <m:t>6</m:t>
                        </m:r>
                        <m:r>
                          <a:rPr lang="pt-BR" i="1">
                            <a:solidFill>
                              <a:srgbClr val="FF0000"/>
                            </a:solidFill>
                            <a:latin typeface="Cambria Math" panose="02040503050406030204" pitchFamily="18" charset="0"/>
                          </a:rPr>
                          <m:t>𝑚</m:t>
                        </m:r>
                      </m:num>
                      <m:den>
                        <m:r>
                          <a:rPr lang="pt-BR" b="0" i="1" smtClean="0">
                            <a:solidFill>
                              <a:srgbClr val="FF0000"/>
                            </a:solidFill>
                            <a:latin typeface="Cambria Math" panose="02040503050406030204" pitchFamily="18" charset="0"/>
                          </a:rPr>
                          <m:t>25</m:t>
                        </m:r>
                      </m:den>
                    </m:f>
                    <m:r>
                      <a:rPr lang="pt-BR" b="0" i="1" smtClean="0">
                        <a:solidFill>
                          <a:srgbClr val="FF0000"/>
                        </a:solidFill>
                        <a:latin typeface="Cambria Math" panose="02040503050406030204" pitchFamily="18" charset="0"/>
                      </a:rPr>
                      <m:t>=</m:t>
                    </m:r>
                  </m:oMath>
                </a14:m>
                <a:endParaRPr lang="pt-BR" b="0" dirty="0">
                  <a:solidFill>
                    <a:srgbClr val="FF0000"/>
                  </a:solidFill>
                </a:endParaRPr>
              </a:p>
              <a:p>
                <a:pPr marL="0" indent="0">
                  <a:buNone/>
                </a:pPr>
                <a:r>
                  <a:rPr lang="pt-BR" i="1" dirty="0">
                    <a:solidFill>
                      <a:srgbClr val="FF0000"/>
                    </a:solidFill>
                  </a:rPr>
                  <a:t>k = 0,24 </a:t>
                </a:r>
                <a:r>
                  <a:rPr lang="pt-BR" i="1" dirty="0" err="1">
                    <a:solidFill>
                      <a:srgbClr val="FF0000"/>
                    </a:solidFill>
                  </a:rPr>
                  <a:t>mA</a:t>
                </a:r>
                <a:r>
                  <a:rPr lang="pt-BR" i="1" dirty="0">
                    <a:solidFill>
                      <a:srgbClr val="FF0000"/>
                    </a:solidFill>
                  </a:rPr>
                  <a:t>/V</a:t>
                </a:r>
                <a:r>
                  <a:rPr lang="pt-BR" i="1" baseline="30000" dirty="0">
                    <a:solidFill>
                      <a:srgbClr val="FF0000"/>
                    </a:solidFill>
                  </a:rPr>
                  <a:t>2</a:t>
                </a:r>
              </a:p>
              <a:p>
                <a:pPr marL="0" indent="0">
                  <a:buNone/>
                </a:pPr>
                <a:endParaRPr lang="pt-BR" i="1" dirty="0">
                  <a:solidFill>
                    <a:srgbClr val="FF0000"/>
                  </a:solidFill>
                </a:endParaRPr>
              </a:p>
              <a:p>
                <a:pPr marL="0" indent="0">
                  <a:buNone/>
                </a:pPr>
                <a:r>
                  <a:rPr lang="pt-BR" dirty="0">
                    <a:solidFill>
                      <a:srgbClr val="FF0000"/>
                    </a:solidFill>
                  </a:rPr>
                  <a:t>Para </a:t>
                </a:r>
                <a14:m>
                  <m:oMath xmlns:m="http://schemas.openxmlformats.org/officeDocument/2006/math">
                    <m:sSub>
                      <m:sSubPr>
                        <m:ctrlPr>
                          <a:rPr lang="pt-BR" i="1" smtClean="0">
                            <a:solidFill>
                              <a:srgbClr val="FF0000"/>
                            </a:solidFill>
                            <a:latin typeface="Cambria Math" panose="02040503050406030204" pitchFamily="18" charset="0"/>
                          </a:rPr>
                        </m:ctrlPr>
                      </m:sSubPr>
                      <m:e>
                        <m:r>
                          <m:rPr>
                            <m:sty m:val="p"/>
                          </m:rPr>
                          <a:rPr lang="pt-BR" b="0" i="0" smtClean="0">
                            <a:solidFill>
                              <a:srgbClr val="FF0000"/>
                            </a:solidFill>
                            <a:latin typeface="Cambria Math" panose="02040503050406030204" pitchFamily="18" charset="0"/>
                          </a:rPr>
                          <m:t>V</m:t>
                        </m:r>
                      </m:e>
                      <m:sub>
                        <m:r>
                          <m:rPr>
                            <m:sty m:val="p"/>
                          </m:rPr>
                          <a:rPr lang="pt-BR" b="0" i="0" smtClean="0">
                            <a:solidFill>
                              <a:srgbClr val="FF0000"/>
                            </a:solidFill>
                            <a:latin typeface="Cambria Math" panose="02040503050406030204" pitchFamily="18" charset="0"/>
                          </a:rPr>
                          <m:t>GS</m:t>
                        </m:r>
                      </m:sub>
                    </m:sSub>
                    <m:r>
                      <a:rPr lang="pt-BR" b="0" i="0" smtClean="0">
                        <a:solidFill>
                          <a:srgbClr val="FF0000"/>
                        </a:solidFill>
                        <a:latin typeface="Cambria Math" panose="02040503050406030204" pitchFamily="18" charset="0"/>
                      </a:rPr>
                      <m:t> </m:t>
                    </m:r>
                  </m:oMath>
                </a14:m>
                <a:r>
                  <a:rPr lang="pt-BR" dirty="0">
                    <a:solidFill>
                      <a:srgbClr val="FF0000"/>
                    </a:solidFill>
                  </a:rPr>
                  <a:t>entre 3 e 8 V, teremos igual a 6 V.</a:t>
                </a:r>
              </a:p>
              <a:p>
                <a:pPr marL="0" indent="0">
                  <a:buNone/>
                </a:pPr>
                <a14:m>
                  <m:oMathPara xmlns:m="http://schemas.openxmlformats.org/officeDocument/2006/math">
                    <m:oMathParaPr>
                      <m:jc m:val="centerGroup"/>
                    </m:oMathParaPr>
                    <m:oMath xmlns:m="http://schemas.openxmlformats.org/officeDocument/2006/math">
                      <m:r>
                        <a:rPr lang="pt-BR" i="1">
                          <a:solidFill>
                            <a:srgbClr val="FF0000"/>
                          </a:solidFill>
                          <a:latin typeface="Cambria Math" panose="02040503050406030204" pitchFamily="18" charset="0"/>
                        </a:rPr>
                        <m:t>𝐼</m:t>
                      </m:r>
                      <m:r>
                        <a:rPr lang="pt-BR" i="1" baseline="-25000">
                          <a:solidFill>
                            <a:srgbClr val="FF0000"/>
                          </a:solidFill>
                          <a:latin typeface="Cambria Math" panose="02040503050406030204" pitchFamily="18" charset="0"/>
                        </a:rPr>
                        <m:t>𝐷</m:t>
                      </m:r>
                      <m:r>
                        <a:rPr lang="pt-BR" i="1">
                          <a:solidFill>
                            <a:srgbClr val="FF0000"/>
                          </a:solidFill>
                          <a:latin typeface="Cambria Math" panose="02040503050406030204" pitchFamily="18" charset="0"/>
                        </a:rPr>
                        <m:t>=</m:t>
                      </m:r>
                      <m:r>
                        <a:rPr lang="pt-BR" b="0" i="1" smtClean="0">
                          <a:solidFill>
                            <a:srgbClr val="FF0000"/>
                          </a:solidFill>
                          <a:latin typeface="Cambria Math" panose="02040503050406030204" pitchFamily="18" charset="0"/>
                        </a:rPr>
                        <m:t>0,24</m:t>
                      </m:r>
                      <m:r>
                        <a:rPr lang="pt-BR" b="0" i="1" smtClean="0">
                          <a:solidFill>
                            <a:srgbClr val="FF0000"/>
                          </a:solidFill>
                          <a:latin typeface="Cambria Math" panose="02040503050406030204" pitchFamily="18" charset="0"/>
                        </a:rPr>
                        <m:t>𝑚</m:t>
                      </m:r>
                      <m:r>
                        <a:rPr lang="pt-BR" b="0" i="1" smtClean="0">
                          <a:solidFill>
                            <a:srgbClr val="FF0000"/>
                          </a:solidFill>
                          <a:latin typeface="Cambria Math" panose="02040503050406030204" pitchFamily="18" charset="0"/>
                        </a:rPr>
                        <m:t>∗</m:t>
                      </m:r>
                      <m:d>
                        <m:dPr>
                          <m:ctrlPr>
                            <a:rPr lang="pt-BR" i="1">
                              <a:solidFill>
                                <a:srgbClr val="FF0000"/>
                              </a:solidFill>
                              <a:latin typeface="Cambria Math" panose="02040503050406030204" pitchFamily="18" charset="0"/>
                            </a:rPr>
                          </m:ctrlPr>
                        </m:dPr>
                        <m:e>
                          <m:r>
                            <a:rPr lang="pt-BR" b="0" i="1" smtClean="0">
                              <a:solidFill>
                                <a:srgbClr val="FF0000"/>
                              </a:solidFill>
                              <a:latin typeface="Cambria Math" panose="02040503050406030204" pitchFamily="18" charset="0"/>
                            </a:rPr>
                            <m:t>6</m:t>
                          </m:r>
                          <m:r>
                            <a:rPr lang="pt-BR" i="1">
                              <a:solidFill>
                                <a:srgbClr val="FF0000"/>
                              </a:solidFill>
                              <a:latin typeface="Cambria Math" panose="02040503050406030204" pitchFamily="18" charset="0"/>
                            </a:rPr>
                            <m:t>−</m:t>
                          </m:r>
                          <m:r>
                            <a:rPr lang="pt-BR" b="0" i="1" smtClean="0">
                              <a:solidFill>
                                <a:srgbClr val="FF0000"/>
                              </a:solidFill>
                              <a:latin typeface="Cambria Math" panose="02040503050406030204" pitchFamily="18" charset="0"/>
                            </a:rPr>
                            <m:t>3</m:t>
                          </m:r>
                        </m:e>
                      </m:d>
                      <m:r>
                        <a:rPr lang="pt-BR" i="1" baseline="30000">
                          <a:solidFill>
                            <a:srgbClr val="FF0000"/>
                          </a:solidFill>
                          <a:latin typeface="Cambria Math" panose="02040503050406030204" pitchFamily="18" charset="0"/>
                        </a:rPr>
                        <m:t>2</m:t>
                      </m:r>
                      <m:r>
                        <a:rPr lang="pt-BR" b="0" i="1" smtClean="0">
                          <a:solidFill>
                            <a:srgbClr val="FF0000"/>
                          </a:solidFill>
                          <a:latin typeface="Cambria Math" panose="02040503050406030204" pitchFamily="18" charset="0"/>
                        </a:rPr>
                        <m:t>=0,24</m:t>
                      </m:r>
                      <m:r>
                        <a:rPr lang="pt-BR" b="0" i="1" smtClean="0">
                          <a:solidFill>
                            <a:srgbClr val="FF0000"/>
                          </a:solidFill>
                          <a:latin typeface="Cambria Math" panose="02040503050406030204" pitchFamily="18" charset="0"/>
                        </a:rPr>
                        <m:t>𝑚</m:t>
                      </m:r>
                      <m:r>
                        <a:rPr lang="pt-BR" b="0" i="1" smtClean="0">
                          <a:solidFill>
                            <a:srgbClr val="FF0000"/>
                          </a:solidFill>
                          <a:latin typeface="Cambria Math" panose="02040503050406030204" pitchFamily="18" charset="0"/>
                        </a:rPr>
                        <m:t>∗9=2,16</m:t>
                      </m:r>
                      <m:r>
                        <a:rPr lang="pt-BR" b="0" i="1" smtClean="0">
                          <a:solidFill>
                            <a:srgbClr val="FF0000"/>
                          </a:solidFill>
                          <a:latin typeface="Cambria Math" panose="02040503050406030204" pitchFamily="18" charset="0"/>
                        </a:rPr>
                        <m:t>𝑚𝐴</m:t>
                      </m:r>
                    </m:oMath>
                  </m:oMathPara>
                </a14:m>
                <a:endParaRPr lang="pt-BR" dirty="0">
                  <a:solidFill>
                    <a:srgbClr val="FF0000"/>
                  </a:solidFill>
                </a:endParaRPr>
              </a:p>
              <a:p>
                <a:pPr marL="0" indent="0">
                  <a:buNone/>
                </a:pPr>
                <a:endParaRPr lang="pt-BR" i="1" dirty="0">
                  <a:solidFill>
                    <a:srgbClr val="FF0000"/>
                  </a:solidFill>
                </a:endParaRPr>
              </a:p>
              <a:p>
                <a:pPr marL="0" indent="0">
                  <a:buNone/>
                </a:pPr>
                <a:r>
                  <a:rPr lang="pt-BR" dirty="0">
                    <a:solidFill>
                      <a:srgbClr val="FF0000"/>
                    </a:solidFill>
                  </a:rPr>
                  <a:t>Para </a:t>
                </a:r>
                <a14:m>
                  <m:oMath xmlns:m="http://schemas.openxmlformats.org/officeDocument/2006/math">
                    <m:sSub>
                      <m:sSubPr>
                        <m:ctrlPr>
                          <a:rPr lang="pt-BR" i="1">
                            <a:solidFill>
                              <a:srgbClr val="FF0000"/>
                            </a:solidFill>
                            <a:latin typeface="Cambria Math" panose="02040503050406030204" pitchFamily="18" charset="0"/>
                          </a:rPr>
                        </m:ctrlPr>
                      </m:sSubPr>
                      <m:e>
                        <m:r>
                          <m:rPr>
                            <m:sty m:val="p"/>
                          </m:rPr>
                          <a:rPr lang="pt-BR" i="0">
                            <a:solidFill>
                              <a:srgbClr val="FF0000"/>
                            </a:solidFill>
                            <a:latin typeface="Cambria Math" panose="02040503050406030204" pitchFamily="18" charset="0"/>
                          </a:rPr>
                          <m:t>V</m:t>
                        </m:r>
                      </m:e>
                      <m:sub>
                        <m:r>
                          <m:rPr>
                            <m:sty m:val="p"/>
                          </m:rPr>
                          <a:rPr lang="pt-BR" i="0">
                            <a:solidFill>
                              <a:srgbClr val="FF0000"/>
                            </a:solidFill>
                            <a:latin typeface="Cambria Math" panose="02040503050406030204" pitchFamily="18" charset="0"/>
                          </a:rPr>
                          <m:t>GS</m:t>
                        </m:r>
                      </m:sub>
                    </m:sSub>
                    <m:r>
                      <a:rPr lang="pt-BR" i="0">
                        <a:solidFill>
                          <a:srgbClr val="FF0000"/>
                        </a:solidFill>
                        <a:latin typeface="Cambria Math" panose="02040503050406030204" pitchFamily="18" charset="0"/>
                      </a:rPr>
                      <m:t> </m:t>
                    </m:r>
                  </m:oMath>
                </a14:m>
                <a:r>
                  <a:rPr lang="pt-BR" dirty="0">
                    <a:solidFill>
                      <a:srgbClr val="FF0000"/>
                    </a:solidFill>
                  </a:rPr>
                  <a:t>acima 8 V, teremos igual a 10 V.</a:t>
                </a:r>
              </a:p>
              <a:p>
                <a:pPr marL="0" indent="0">
                  <a:buNone/>
                </a:pPr>
                <a14:m>
                  <m:oMathPara xmlns:m="http://schemas.openxmlformats.org/officeDocument/2006/math">
                    <m:oMathParaPr>
                      <m:jc m:val="left"/>
                    </m:oMathParaPr>
                    <m:oMath xmlns:m="http://schemas.openxmlformats.org/officeDocument/2006/math">
                      <m:r>
                        <a:rPr lang="pt-BR" i="1">
                          <a:solidFill>
                            <a:srgbClr val="FF0000"/>
                          </a:solidFill>
                          <a:latin typeface="Cambria Math" panose="02040503050406030204" pitchFamily="18" charset="0"/>
                        </a:rPr>
                        <m:t>𝐼</m:t>
                      </m:r>
                      <m:r>
                        <a:rPr lang="pt-BR" i="1" baseline="-25000">
                          <a:solidFill>
                            <a:srgbClr val="FF0000"/>
                          </a:solidFill>
                          <a:latin typeface="Cambria Math" panose="02040503050406030204" pitchFamily="18" charset="0"/>
                        </a:rPr>
                        <m:t>𝐷</m:t>
                      </m:r>
                      <m:r>
                        <a:rPr lang="pt-BR" i="1">
                          <a:solidFill>
                            <a:srgbClr val="FF0000"/>
                          </a:solidFill>
                          <a:latin typeface="Cambria Math" panose="02040503050406030204" pitchFamily="18" charset="0"/>
                        </a:rPr>
                        <m:t>=</m:t>
                      </m:r>
                      <m:r>
                        <a:rPr lang="pt-BR" b="0" i="1" smtClean="0">
                          <a:solidFill>
                            <a:srgbClr val="FF0000"/>
                          </a:solidFill>
                          <a:latin typeface="Cambria Math" panose="02040503050406030204" pitchFamily="18" charset="0"/>
                        </a:rPr>
                        <m:t> </m:t>
                      </m:r>
                      <m:r>
                        <a:rPr lang="pt-BR" i="1" smtClean="0">
                          <a:solidFill>
                            <a:srgbClr val="FF0000"/>
                          </a:solidFill>
                          <a:latin typeface="Cambria Math" panose="02040503050406030204" pitchFamily="18" charset="0"/>
                        </a:rPr>
                        <m:t>?</m:t>
                      </m:r>
                    </m:oMath>
                  </m:oMathPara>
                </a14:m>
                <a:endParaRPr lang="pt-BR" dirty="0">
                  <a:solidFill>
                    <a:srgbClr val="FF0000"/>
                  </a:solidFill>
                </a:endParaRPr>
              </a:p>
            </p:txBody>
          </p:sp>
        </mc:Choice>
        <mc:Fallback xmlns="">
          <p:sp>
            <p:nvSpPr>
              <p:cNvPr id="10" name="Content Placeholder 9">
                <a:extLst>
                  <a:ext uri="{FF2B5EF4-FFF2-40B4-BE49-F238E27FC236}">
                    <a16:creationId xmlns:a16="http://schemas.microsoft.com/office/drawing/2014/main" id="{25FB3E2B-8BD8-49AF-990C-82BBC7290FC7}"/>
                  </a:ext>
                </a:extLst>
              </p:cNvPr>
              <p:cNvSpPr>
                <a:spLocks noGrp="1" noRot="1" noChangeAspect="1" noMove="1" noResize="1" noEditPoints="1" noAdjustHandles="1" noChangeArrowheads="1" noChangeShapeType="1" noTextEdit="1"/>
              </p:cNvSpPr>
              <p:nvPr>
                <p:ph sz="half" idx="1"/>
              </p:nvPr>
            </p:nvSpPr>
            <p:spPr>
              <a:xfrm>
                <a:off x="838199" y="1815685"/>
                <a:ext cx="7182679" cy="4455905"/>
              </a:xfrm>
              <a:blipFill>
                <a:blip r:embed="rId3"/>
                <a:stretch>
                  <a:fillRect l="-1442"/>
                </a:stretch>
              </a:blipFill>
            </p:spPr>
            <p:txBody>
              <a:bodyPr/>
              <a:lstStyle/>
              <a:p>
                <a:r>
                  <a:rPr lang="pt-BR">
                    <a:noFill/>
                  </a:rPr>
                  <a:t> </a:t>
                </a:r>
              </a:p>
            </p:txBody>
          </p:sp>
        </mc:Fallback>
      </mc:AlternateContent>
      <p:sp>
        <p:nvSpPr>
          <p:cNvPr id="4" name="Footer Placeholder 3">
            <a:extLst>
              <a:ext uri="{FF2B5EF4-FFF2-40B4-BE49-F238E27FC236}">
                <a16:creationId xmlns:a16="http://schemas.microsoft.com/office/drawing/2014/main" id="{066B7AD5-AD78-496C-9DC5-754BA657EF60}"/>
              </a:ext>
            </a:extLst>
          </p:cNvPr>
          <p:cNvSpPr>
            <a:spLocks noGrp="1"/>
          </p:cNvSpPr>
          <p:nvPr>
            <p:ph type="ftr" sz="quarter" idx="11"/>
          </p:nvPr>
        </p:nvSpPr>
        <p:spPr/>
        <p:txBody>
          <a:bodyPr/>
          <a:lstStyle/>
          <a:p>
            <a:r>
              <a:rPr lang="en-US" altLang="en-US"/>
              <a:t>Prof. Elyr Teixeira</a:t>
            </a:r>
            <a:endParaRPr lang="en-US" altLang="en-US" dirty="0"/>
          </a:p>
        </p:txBody>
      </p:sp>
      <p:sp>
        <p:nvSpPr>
          <p:cNvPr id="5" name="Slide Number Placeholder 4">
            <a:extLst>
              <a:ext uri="{FF2B5EF4-FFF2-40B4-BE49-F238E27FC236}">
                <a16:creationId xmlns:a16="http://schemas.microsoft.com/office/drawing/2014/main" id="{0E81E0B1-5513-4F0E-96C2-0E1788C6AB35}"/>
              </a:ext>
            </a:extLst>
          </p:cNvPr>
          <p:cNvSpPr>
            <a:spLocks noGrp="1"/>
          </p:cNvSpPr>
          <p:nvPr>
            <p:ph type="sldNum" sz="quarter" idx="12"/>
          </p:nvPr>
        </p:nvSpPr>
        <p:spPr/>
        <p:txBody>
          <a:bodyPr/>
          <a:lstStyle/>
          <a:p>
            <a:fld id="{D70E266F-DC34-4EBC-B26B-29CFE51B5C59}" type="slidenum">
              <a:rPr lang="en-US" altLang="en-US" smtClean="0"/>
              <a:pPr/>
              <a:t>203</a:t>
            </a:fld>
            <a:endParaRPr lang="en-US" altLang="en-US"/>
          </a:p>
        </p:txBody>
      </p:sp>
    </p:spTree>
    <p:extLst>
      <p:ext uri="{BB962C8B-B14F-4D97-AF65-F5344CB8AC3E}">
        <p14:creationId xmlns:p14="http://schemas.microsoft.com/office/powerpoint/2010/main" val="2375935352"/>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C89B12AB-2255-4BA7-979D-97545F12BE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08304" y="831804"/>
            <a:ext cx="5214639" cy="54497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a:extLst>
              <a:ext uri="{FF2B5EF4-FFF2-40B4-BE49-F238E27FC236}">
                <a16:creationId xmlns:a16="http://schemas.microsoft.com/office/drawing/2014/main" id="{98AF5B4F-974C-4526-B824-58D50CE79D03}"/>
              </a:ext>
            </a:extLst>
          </p:cNvPr>
          <p:cNvSpPr>
            <a:spLocks noGrp="1"/>
          </p:cNvSpPr>
          <p:nvPr>
            <p:ph type="title"/>
          </p:nvPr>
        </p:nvSpPr>
        <p:spPr/>
        <p:txBody>
          <a:bodyPr/>
          <a:lstStyle/>
          <a:p>
            <a:r>
              <a:rPr lang="pt-BR" dirty="0"/>
              <a:t>Exemplo</a:t>
            </a:r>
          </a:p>
        </p:txBody>
      </p:sp>
      <mc:AlternateContent xmlns:mc="http://schemas.openxmlformats.org/markup-compatibility/2006" xmlns:a14="http://schemas.microsoft.com/office/drawing/2010/main">
        <mc:Choice Requires="a14">
          <p:sp>
            <p:nvSpPr>
              <p:cNvPr id="10" name="Content Placeholder 9">
                <a:extLst>
                  <a:ext uri="{FF2B5EF4-FFF2-40B4-BE49-F238E27FC236}">
                    <a16:creationId xmlns:a16="http://schemas.microsoft.com/office/drawing/2014/main" id="{25FB3E2B-8BD8-49AF-990C-82BBC7290FC7}"/>
                  </a:ext>
                </a:extLst>
              </p:cNvPr>
              <p:cNvSpPr>
                <a:spLocks noGrp="1"/>
              </p:cNvSpPr>
              <p:nvPr>
                <p:ph sz="half" idx="1"/>
              </p:nvPr>
            </p:nvSpPr>
            <p:spPr>
              <a:xfrm>
                <a:off x="838199" y="1815685"/>
                <a:ext cx="7182679" cy="4455905"/>
              </a:xfrm>
            </p:spPr>
            <p:txBody>
              <a:bodyPr/>
              <a:lstStyle/>
              <a:p>
                <a:pPr marL="0" indent="0">
                  <a:buNone/>
                </a:pPr>
                <a:r>
                  <a:rPr lang="pt-BR" dirty="0">
                    <a:solidFill>
                      <a:srgbClr val="FF0000"/>
                    </a:solidFill>
                  </a:rPr>
                  <a:t>R:  </a:t>
                </a:r>
                <a14:m>
                  <m:oMath xmlns:m="http://schemas.openxmlformats.org/officeDocument/2006/math">
                    <m:r>
                      <a:rPr lang="pt-BR" i="1">
                        <a:solidFill>
                          <a:srgbClr val="FF0000"/>
                        </a:solidFill>
                        <a:latin typeface="Cambria Math" panose="02040503050406030204" pitchFamily="18" charset="0"/>
                      </a:rPr>
                      <m:t>𝑘</m:t>
                    </m:r>
                    <m:r>
                      <a:rPr lang="pt-BR" i="1">
                        <a:solidFill>
                          <a:srgbClr val="FF0000"/>
                        </a:solidFill>
                        <a:latin typeface="Cambria Math" panose="02040503050406030204" pitchFamily="18" charset="0"/>
                      </a:rPr>
                      <m:t>=</m:t>
                    </m:r>
                    <m:f>
                      <m:fPr>
                        <m:ctrlPr>
                          <a:rPr lang="pt-BR" i="1">
                            <a:solidFill>
                              <a:srgbClr val="FF0000"/>
                            </a:solidFill>
                            <a:latin typeface="Cambria Math" panose="02040503050406030204" pitchFamily="18" charset="0"/>
                          </a:rPr>
                        </m:ctrlPr>
                      </m:fPr>
                      <m:num>
                        <m:sSub>
                          <m:sSubPr>
                            <m:ctrlPr>
                              <a:rPr lang="pt-BR" i="1">
                                <a:solidFill>
                                  <a:srgbClr val="FF0000"/>
                                </a:solidFill>
                                <a:latin typeface="Cambria Math" panose="02040503050406030204" pitchFamily="18" charset="0"/>
                              </a:rPr>
                            </m:ctrlPr>
                          </m:sSubPr>
                          <m:e>
                            <m:r>
                              <a:rPr lang="pt-BR" i="1">
                                <a:solidFill>
                                  <a:srgbClr val="FF0000"/>
                                </a:solidFill>
                                <a:latin typeface="Cambria Math" panose="02040503050406030204" pitchFamily="18" charset="0"/>
                              </a:rPr>
                              <m:t>𝐼</m:t>
                            </m:r>
                          </m:e>
                          <m:sub>
                            <m:r>
                              <a:rPr lang="pt-BR" i="1">
                                <a:solidFill>
                                  <a:srgbClr val="FF0000"/>
                                </a:solidFill>
                                <a:latin typeface="Cambria Math" panose="02040503050406030204" pitchFamily="18" charset="0"/>
                              </a:rPr>
                              <m:t>𝐷</m:t>
                            </m:r>
                            <m:r>
                              <a:rPr lang="pt-BR" i="1">
                                <a:solidFill>
                                  <a:srgbClr val="FF0000"/>
                                </a:solidFill>
                                <a:latin typeface="Cambria Math" panose="02040503050406030204" pitchFamily="18" charset="0"/>
                              </a:rPr>
                              <m:t>(</m:t>
                            </m:r>
                            <m:r>
                              <a:rPr lang="pt-BR" i="1">
                                <a:solidFill>
                                  <a:srgbClr val="FF0000"/>
                                </a:solidFill>
                                <a:latin typeface="Cambria Math" panose="02040503050406030204" pitchFamily="18" charset="0"/>
                              </a:rPr>
                              <m:t>𝑙𝑖𝑔𝑎𝑑𝑜</m:t>
                            </m:r>
                            <m:r>
                              <a:rPr lang="pt-BR" i="1">
                                <a:solidFill>
                                  <a:srgbClr val="FF0000"/>
                                </a:solidFill>
                                <a:latin typeface="Cambria Math" panose="02040503050406030204" pitchFamily="18" charset="0"/>
                              </a:rPr>
                              <m:t>)</m:t>
                            </m:r>
                          </m:sub>
                        </m:sSub>
                      </m:num>
                      <m:den>
                        <m:sSup>
                          <m:sSupPr>
                            <m:ctrlPr>
                              <a:rPr lang="pt-BR" i="1">
                                <a:solidFill>
                                  <a:srgbClr val="FF0000"/>
                                </a:solidFill>
                                <a:latin typeface="Cambria Math" panose="02040503050406030204" pitchFamily="18" charset="0"/>
                              </a:rPr>
                            </m:ctrlPr>
                          </m:sSupPr>
                          <m:e>
                            <m:r>
                              <a:rPr lang="pt-BR" i="1">
                                <a:solidFill>
                                  <a:srgbClr val="FF0000"/>
                                </a:solidFill>
                                <a:latin typeface="Cambria Math" panose="02040503050406030204" pitchFamily="18" charset="0"/>
                              </a:rPr>
                              <m:t>(</m:t>
                            </m:r>
                            <m:sSub>
                              <m:sSubPr>
                                <m:ctrlPr>
                                  <a:rPr lang="pt-BR" i="1">
                                    <a:solidFill>
                                      <a:srgbClr val="FF0000"/>
                                    </a:solidFill>
                                    <a:latin typeface="Cambria Math" panose="02040503050406030204" pitchFamily="18" charset="0"/>
                                  </a:rPr>
                                </m:ctrlPr>
                              </m:sSubPr>
                              <m:e>
                                <m:r>
                                  <a:rPr lang="pt-BR" i="1">
                                    <a:solidFill>
                                      <a:srgbClr val="FF0000"/>
                                    </a:solidFill>
                                    <a:latin typeface="Cambria Math" panose="02040503050406030204" pitchFamily="18" charset="0"/>
                                  </a:rPr>
                                  <m:t>𝑉</m:t>
                                </m:r>
                              </m:e>
                              <m:sub>
                                <m:r>
                                  <a:rPr lang="pt-BR" i="1">
                                    <a:solidFill>
                                      <a:srgbClr val="FF0000"/>
                                    </a:solidFill>
                                    <a:latin typeface="Cambria Math" panose="02040503050406030204" pitchFamily="18" charset="0"/>
                                  </a:rPr>
                                  <m:t>𝐺𝑆</m:t>
                                </m:r>
                                <m:d>
                                  <m:dPr>
                                    <m:ctrlPr>
                                      <a:rPr lang="pt-BR" i="1">
                                        <a:solidFill>
                                          <a:srgbClr val="FF0000"/>
                                        </a:solidFill>
                                        <a:latin typeface="Cambria Math" panose="02040503050406030204" pitchFamily="18" charset="0"/>
                                      </a:rPr>
                                    </m:ctrlPr>
                                  </m:dPr>
                                  <m:e>
                                    <m:r>
                                      <a:rPr lang="pt-BR" i="1">
                                        <a:solidFill>
                                          <a:srgbClr val="FF0000"/>
                                        </a:solidFill>
                                        <a:latin typeface="Cambria Math" panose="02040503050406030204" pitchFamily="18" charset="0"/>
                                      </a:rPr>
                                      <m:t>𝑙𝑖𝑔𝑎𝑑𝑜</m:t>
                                    </m:r>
                                  </m:e>
                                </m:d>
                              </m:sub>
                            </m:sSub>
                            <m:r>
                              <a:rPr lang="pt-BR" i="1">
                                <a:solidFill>
                                  <a:srgbClr val="FF0000"/>
                                </a:solidFill>
                                <a:latin typeface="Cambria Math" panose="02040503050406030204" pitchFamily="18" charset="0"/>
                              </a:rPr>
                              <m:t>−</m:t>
                            </m:r>
                            <m:sSub>
                              <m:sSubPr>
                                <m:ctrlPr>
                                  <a:rPr lang="pt-BR" i="1">
                                    <a:solidFill>
                                      <a:srgbClr val="FF0000"/>
                                    </a:solidFill>
                                    <a:latin typeface="Cambria Math" panose="02040503050406030204" pitchFamily="18" charset="0"/>
                                  </a:rPr>
                                </m:ctrlPr>
                              </m:sSubPr>
                              <m:e>
                                <m:r>
                                  <a:rPr lang="pt-BR" i="1">
                                    <a:solidFill>
                                      <a:srgbClr val="FF0000"/>
                                    </a:solidFill>
                                    <a:latin typeface="Cambria Math" panose="02040503050406030204" pitchFamily="18" charset="0"/>
                                  </a:rPr>
                                  <m:t>𝑉</m:t>
                                </m:r>
                              </m:e>
                              <m:sub>
                                <m:r>
                                  <a:rPr lang="pt-BR" i="1">
                                    <a:solidFill>
                                      <a:srgbClr val="FF0000"/>
                                    </a:solidFill>
                                    <a:latin typeface="Cambria Math" panose="02040503050406030204" pitchFamily="18" charset="0"/>
                                  </a:rPr>
                                  <m:t>𝐺𝑆</m:t>
                                </m:r>
                                <m:d>
                                  <m:dPr>
                                    <m:ctrlPr>
                                      <a:rPr lang="pt-BR" i="1">
                                        <a:solidFill>
                                          <a:srgbClr val="FF0000"/>
                                        </a:solidFill>
                                        <a:latin typeface="Cambria Math" panose="02040503050406030204" pitchFamily="18" charset="0"/>
                                      </a:rPr>
                                    </m:ctrlPr>
                                  </m:dPr>
                                  <m:e>
                                    <m:r>
                                      <a:rPr lang="pt-BR" i="1">
                                        <a:solidFill>
                                          <a:srgbClr val="FF0000"/>
                                        </a:solidFill>
                                        <a:latin typeface="Cambria Math" panose="02040503050406030204" pitchFamily="18" charset="0"/>
                                      </a:rPr>
                                      <m:t>𝑇h</m:t>
                                    </m:r>
                                  </m:e>
                                </m:d>
                              </m:sub>
                            </m:sSub>
                            <m:r>
                              <a:rPr lang="pt-BR" i="1">
                                <a:solidFill>
                                  <a:srgbClr val="FF0000"/>
                                </a:solidFill>
                                <a:latin typeface="Cambria Math" panose="02040503050406030204" pitchFamily="18" charset="0"/>
                              </a:rPr>
                              <m:t>)</m:t>
                            </m:r>
                          </m:e>
                          <m:sup>
                            <m:r>
                              <a:rPr lang="pt-BR" i="1">
                                <a:solidFill>
                                  <a:srgbClr val="FF0000"/>
                                </a:solidFill>
                                <a:latin typeface="Cambria Math" panose="02040503050406030204" pitchFamily="18" charset="0"/>
                              </a:rPr>
                              <m:t>2</m:t>
                            </m:r>
                          </m:sup>
                        </m:sSup>
                      </m:den>
                    </m:f>
                    <m:r>
                      <a:rPr lang="pt-BR" b="0" i="1" smtClean="0">
                        <a:solidFill>
                          <a:srgbClr val="FF0000"/>
                        </a:solidFill>
                        <a:latin typeface="Cambria Math" panose="02040503050406030204" pitchFamily="18" charset="0"/>
                      </a:rPr>
                      <m:t>=</m:t>
                    </m:r>
                    <m:f>
                      <m:fPr>
                        <m:ctrlPr>
                          <a:rPr lang="pt-BR" i="1">
                            <a:solidFill>
                              <a:srgbClr val="FF0000"/>
                            </a:solidFill>
                            <a:latin typeface="Cambria Math" panose="02040503050406030204" pitchFamily="18" charset="0"/>
                          </a:rPr>
                        </m:ctrlPr>
                      </m:fPr>
                      <m:num>
                        <m:r>
                          <a:rPr lang="pt-BR" b="0" i="1" smtClean="0">
                            <a:solidFill>
                              <a:srgbClr val="FF0000"/>
                            </a:solidFill>
                            <a:latin typeface="Cambria Math" panose="02040503050406030204" pitchFamily="18" charset="0"/>
                          </a:rPr>
                          <m:t>6</m:t>
                        </m:r>
                        <m:r>
                          <a:rPr lang="pt-BR" b="0" i="1" smtClean="0">
                            <a:solidFill>
                              <a:srgbClr val="FF0000"/>
                            </a:solidFill>
                            <a:latin typeface="Cambria Math" panose="02040503050406030204" pitchFamily="18" charset="0"/>
                          </a:rPr>
                          <m:t>𝑚</m:t>
                        </m:r>
                      </m:num>
                      <m:den>
                        <m:sSup>
                          <m:sSupPr>
                            <m:ctrlPr>
                              <a:rPr lang="pt-BR" i="1">
                                <a:solidFill>
                                  <a:srgbClr val="FF0000"/>
                                </a:solidFill>
                                <a:latin typeface="Cambria Math" panose="02040503050406030204" pitchFamily="18" charset="0"/>
                              </a:rPr>
                            </m:ctrlPr>
                          </m:sSupPr>
                          <m:e>
                            <m:r>
                              <a:rPr lang="pt-BR" i="1">
                                <a:solidFill>
                                  <a:srgbClr val="FF0000"/>
                                </a:solidFill>
                                <a:latin typeface="Cambria Math" panose="02040503050406030204" pitchFamily="18" charset="0"/>
                              </a:rPr>
                              <m:t>(</m:t>
                            </m:r>
                            <m:r>
                              <a:rPr lang="pt-BR" b="0" i="1" smtClean="0">
                                <a:solidFill>
                                  <a:srgbClr val="FF0000"/>
                                </a:solidFill>
                                <a:latin typeface="Cambria Math" panose="02040503050406030204" pitchFamily="18" charset="0"/>
                              </a:rPr>
                              <m:t>8</m:t>
                            </m:r>
                            <m:r>
                              <a:rPr lang="pt-BR" i="1">
                                <a:solidFill>
                                  <a:srgbClr val="FF0000"/>
                                </a:solidFill>
                                <a:latin typeface="Cambria Math" panose="02040503050406030204" pitchFamily="18" charset="0"/>
                              </a:rPr>
                              <m:t>−</m:t>
                            </m:r>
                            <m:r>
                              <a:rPr lang="pt-BR" b="0" i="1" smtClean="0">
                                <a:solidFill>
                                  <a:srgbClr val="FF0000"/>
                                </a:solidFill>
                                <a:latin typeface="Cambria Math" panose="02040503050406030204" pitchFamily="18" charset="0"/>
                              </a:rPr>
                              <m:t>3</m:t>
                            </m:r>
                            <m:r>
                              <a:rPr lang="pt-BR" i="1">
                                <a:solidFill>
                                  <a:srgbClr val="FF0000"/>
                                </a:solidFill>
                                <a:latin typeface="Cambria Math" panose="02040503050406030204" pitchFamily="18" charset="0"/>
                              </a:rPr>
                              <m:t>)</m:t>
                            </m:r>
                          </m:e>
                          <m:sup>
                            <m:r>
                              <a:rPr lang="pt-BR" i="1">
                                <a:solidFill>
                                  <a:srgbClr val="FF0000"/>
                                </a:solidFill>
                                <a:latin typeface="Cambria Math" panose="02040503050406030204" pitchFamily="18" charset="0"/>
                              </a:rPr>
                              <m:t>2</m:t>
                            </m:r>
                          </m:sup>
                        </m:sSup>
                      </m:den>
                    </m:f>
                    <m:r>
                      <a:rPr lang="pt-BR" b="0" i="1" smtClean="0">
                        <a:solidFill>
                          <a:srgbClr val="FF0000"/>
                        </a:solidFill>
                        <a:latin typeface="Cambria Math" panose="02040503050406030204" pitchFamily="18" charset="0"/>
                      </a:rPr>
                      <m:t>=</m:t>
                    </m:r>
                    <m:f>
                      <m:fPr>
                        <m:ctrlPr>
                          <a:rPr lang="pt-BR" i="1">
                            <a:solidFill>
                              <a:srgbClr val="FF0000"/>
                            </a:solidFill>
                            <a:latin typeface="Cambria Math" panose="02040503050406030204" pitchFamily="18" charset="0"/>
                          </a:rPr>
                        </m:ctrlPr>
                      </m:fPr>
                      <m:num>
                        <m:r>
                          <a:rPr lang="pt-BR" i="1">
                            <a:solidFill>
                              <a:srgbClr val="FF0000"/>
                            </a:solidFill>
                            <a:latin typeface="Cambria Math" panose="02040503050406030204" pitchFamily="18" charset="0"/>
                          </a:rPr>
                          <m:t>6</m:t>
                        </m:r>
                        <m:r>
                          <a:rPr lang="pt-BR" i="1">
                            <a:solidFill>
                              <a:srgbClr val="FF0000"/>
                            </a:solidFill>
                            <a:latin typeface="Cambria Math" panose="02040503050406030204" pitchFamily="18" charset="0"/>
                          </a:rPr>
                          <m:t>𝑚</m:t>
                        </m:r>
                      </m:num>
                      <m:den>
                        <m:r>
                          <a:rPr lang="pt-BR" b="0" i="1" smtClean="0">
                            <a:solidFill>
                              <a:srgbClr val="FF0000"/>
                            </a:solidFill>
                            <a:latin typeface="Cambria Math" panose="02040503050406030204" pitchFamily="18" charset="0"/>
                          </a:rPr>
                          <m:t>25</m:t>
                        </m:r>
                      </m:den>
                    </m:f>
                    <m:r>
                      <a:rPr lang="pt-BR" b="0" i="1" smtClean="0">
                        <a:solidFill>
                          <a:srgbClr val="FF0000"/>
                        </a:solidFill>
                        <a:latin typeface="Cambria Math" panose="02040503050406030204" pitchFamily="18" charset="0"/>
                      </a:rPr>
                      <m:t>=</m:t>
                    </m:r>
                  </m:oMath>
                </a14:m>
                <a:endParaRPr lang="pt-BR" b="0" dirty="0">
                  <a:solidFill>
                    <a:srgbClr val="FF0000"/>
                  </a:solidFill>
                </a:endParaRPr>
              </a:p>
              <a:p>
                <a:pPr marL="0" indent="0">
                  <a:buNone/>
                </a:pPr>
                <a:r>
                  <a:rPr lang="pt-BR" i="1" dirty="0">
                    <a:solidFill>
                      <a:srgbClr val="FF0000"/>
                    </a:solidFill>
                  </a:rPr>
                  <a:t>k = 0,24 </a:t>
                </a:r>
                <a:r>
                  <a:rPr lang="pt-BR" i="1" dirty="0" err="1">
                    <a:solidFill>
                      <a:srgbClr val="FF0000"/>
                    </a:solidFill>
                  </a:rPr>
                  <a:t>mA</a:t>
                </a:r>
                <a:r>
                  <a:rPr lang="pt-BR" i="1" dirty="0">
                    <a:solidFill>
                      <a:srgbClr val="FF0000"/>
                    </a:solidFill>
                  </a:rPr>
                  <a:t>/V</a:t>
                </a:r>
                <a:r>
                  <a:rPr lang="pt-BR" i="1" baseline="30000" dirty="0">
                    <a:solidFill>
                      <a:srgbClr val="FF0000"/>
                    </a:solidFill>
                  </a:rPr>
                  <a:t>2</a:t>
                </a:r>
              </a:p>
              <a:p>
                <a:pPr marL="0" indent="0">
                  <a:buNone/>
                </a:pPr>
                <a:endParaRPr lang="pt-BR" i="1" dirty="0">
                  <a:solidFill>
                    <a:srgbClr val="FF0000"/>
                  </a:solidFill>
                </a:endParaRPr>
              </a:p>
              <a:p>
                <a:pPr marL="0" indent="0">
                  <a:buNone/>
                </a:pPr>
                <a:r>
                  <a:rPr lang="pt-BR" dirty="0">
                    <a:solidFill>
                      <a:srgbClr val="FF0000"/>
                    </a:solidFill>
                  </a:rPr>
                  <a:t>Para </a:t>
                </a:r>
                <a14:m>
                  <m:oMath xmlns:m="http://schemas.openxmlformats.org/officeDocument/2006/math">
                    <m:sSub>
                      <m:sSubPr>
                        <m:ctrlPr>
                          <a:rPr lang="pt-BR" i="1" smtClean="0">
                            <a:solidFill>
                              <a:srgbClr val="FF0000"/>
                            </a:solidFill>
                            <a:latin typeface="Cambria Math" panose="02040503050406030204" pitchFamily="18" charset="0"/>
                          </a:rPr>
                        </m:ctrlPr>
                      </m:sSubPr>
                      <m:e>
                        <m:r>
                          <m:rPr>
                            <m:sty m:val="p"/>
                          </m:rPr>
                          <a:rPr lang="pt-BR" b="0" i="0" smtClean="0">
                            <a:solidFill>
                              <a:srgbClr val="FF0000"/>
                            </a:solidFill>
                            <a:latin typeface="Cambria Math" panose="02040503050406030204" pitchFamily="18" charset="0"/>
                          </a:rPr>
                          <m:t>V</m:t>
                        </m:r>
                      </m:e>
                      <m:sub>
                        <m:r>
                          <m:rPr>
                            <m:sty m:val="p"/>
                          </m:rPr>
                          <a:rPr lang="pt-BR" b="0" i="0" smtClean="0">
                            <a:solidFill>
                              <a:srgbClr val="FF0000"/>
                            </a:solidFill>
                            <a:latin typeface="Cambria Math" panose="02040503050406030204" pitchFamily="18" charset="0"/>
                          </a:rPr>
                          <m:t>GS</m:t>
                        </m:r>
                      </m:sub>
                    </m:sSub>
                    <m:r>
                      <a:rPr lang="pt-BR" b="0" i="0" smtClean="0">
                        <a:solidFill>
                          <a:srgbClr val="FF0000"/>
                        </a:solidFill>
                        <a:latin typeface="Cambria Math" panose="02040503050406030204" pitchFamily="18" charset="0"/>
                      </a:rPr>
                      <m:t> </m:t>
                    </m:r>
                  </m:oMath>
                </a14:m>
                <a:r>
                  <a:rPr lang="pt-BR" dirty="0">
                    <a:solidFill>
                      <a:srgbClr val="FF0000"/>
                    </a:solidFill>
                  </a:rPr>
                  <a:t>entre 3 e 8 V, teremos igual a 6 V.</a:t>
                </a:r>
              </a:p>
              <a:p>
                <a:pPr marL="0" indent="0">
                  <a:buNone/>
                </a:pPr>
                <a14:m>
                  <m:oMathPara xmlns:m="http://schemas.openxmlformats.org/officeDocument/2006/math">
                    <m:oMathParaPr>
                      <m:jc m:val="centerGroup"/>
                    </m:oMathParaPr>
                    <m:oMath xmlns:m="http://schemas.openxmlformats.org/officeDocument/2006/math">
                      <m:r>
                        <a:rPr lang="pt-BR" i="1">
                          <a:solidFill>
                            <a:srgbClr val="FF0000"/>
                          </a:solidFill>
                          <a:latin typeface="Cambria Math" panose="02040503050406030204" pitchFamily="18" charset="0"/>
                        </a:rPr>
                        <m:t>𝐼</m:t>
                      </m:r>
                      <m:r>
                        <a:rPr lang="pt-BR" i="1" baseline="-25000">
                          <a:solidFill>
                            <a:srgbClr val="FF0000"/>
                          </a:solidFill>
                          <a:latin typeface="Cambria Math" panose="02040503050406030204" pitchFamily="18" charset="0"/>
                        </a:rPr>
                        <m:t>𝐷</m:t>
                      </m:r>
                      <m:r>
                        <a:rPr lang="pt-BR" i="1">
                          <a:solidFill>
                            <a:srgbClr val="FF0000"/>
                          </a:solidFill>
                          <a:latin typeface="Cambria Math" panose="02040503050406030204" pitchFamily="18" charset="0"/>
                        </a:rPr>
                        <m:t>=</m:t>
                      </m:r>
                      <m:r>
                        <a:rPr lang="pt-BR" b="0" i="1" smtClean="0">
                          <a:solidFill>
                            <a:srgbClr val="FF0000"/>
                          </a:solidFill>
                          <a:latin typeface="Cambria Math" panose="02040503050406030204" pitchFamily="18" charset="0"/>
                        </a:rPr>
                        <m:t>0,24</m:t>
                      </m:r>
                      <m:r>
                        <a:rPr lang="pt-BR" b="0" i="1" smtClean="0">
                          <a:solidFill>
                            <a:srgbClr val="FF0000"/>
                          </a:solidFill>
                          <a:latin typeface="Cambria Math" panose="02040503050406030204" pitchFamily="18" charset="0"/>
                        </a:rPr>
                        <m:t>𝑚</m:t>
                      </m:r>
                      <m:r>
                        <a:rPr lang="pt-BR" b="0" i="1" smtClean="0">
                          <a:solidFill>
                            <a:srgbClr val="FF0000"/>
                          </a:solidFill>
                          <a:latin typeface="Cambria Math" panose="02040503050406030204" pitchFamily="18" charset="0"/>
                        </a:rPr>
                        <m:t>∗</m:t>
                      </m:r>
                      <m:d>
                        <m:dPr>
                          <m:ctrlPr>
                            <a:rPr lang="pt-BR" i="1">
                              <a:solidFill>
                                <a:srgbClr val="FF0000"/>
                              </a:solidFill>
                              <a:latin typeface="Cambria Math" panose="02040503050406030204" pitchFamily="18" charset="0"/>
                            </a:rPr>
                          </m:ctrlPr>
                        </m:dPr>
                        <m:e>
                          <m:r>
                            <a:rPr lang="pt-BR" b="0" i="1" smtClean="0">
                              <a:solidFill>
                                <a:srgbClr val="FF0000"/>
                              </a:solidFill>
                              <a:latin typeface="Cambria Math" panose="02040503050406030204" pitchFamily="18" charset="0"/>
                            </a:rPr>
                            <m:t>6</m:t>
                          </m:r>
                          <m:r>
                            <a:rPr lang="pt-BR" i="1">
                              <a:solidFill>
                                <a:srgbClr val="FF0000"/>
                              </a:solidFill>
                              <a:latin typeface="Cambria Math" panose="02040503050406030204" pitchFamily="18" charset="0"/>
                            </a:rPr>
                            <m:t>−</m:t>
                          </m:r>
                          <m:r>
                            <a:rPr lang="pt-BR" b="0" i="1" smtClean="0">
                              <a:solidFill>
                                <a:srgbClr val="FF0000"/>
                              </a:solidFill>
                              <a:latin typeface="Cambria Math" panose="02040503050406030204" pitchFamily="18" charset="0"/>
                            </a:rPr>
                            <m:t>3</m:t>
                          </m:r>
                        </m:e>
                      </m:d>
                      <m:r>
                        <a:rPr lang="pt-BR" i="1" baseline="30000">
                          <a:solidFill>
                            <a:srgbClr val="FF0000"/>
                          </a:solidFill>
                          <a:latin typeface="Cambria Math" panose="02040503050406030204" pitchFamily="18" charset="0"/>
                        </a:rPr>
                        <m:t>2</m:t>
                      </m:r>
                      <m:r>
                        <a:rPr lang="pt-BR" b="0" i="1" smtClean="0">
                          <a:solidFill>
                            <a:srgbClr val="FF0000"/>
                          </a:solidFill>
                          <a:latin typeface="Cambria Math" panose="02040503050406030204" pitchFamily="18" charset="0"/>
                        </a:rPr>
                        <m:t>=0,24</m:t>
                      </m:r>
                      <m:r>
                        <a:rPr lang="pt-BR" b="0" i="1" smtClean="0">
                          <a:solidFill>
                            <a:srgbClr val="FF0000"/>
                          </a:solidFill>
                          <a:latin typeface="Cambria Math" panose="02040503050406030204" pitchFamily="18" charset="0"/>
                        </a:rPr>
                        <m:t>𝑚</m:t>
                      </m:r>
                      <m:r>
                        <a:rPr lang="pt-BR" b="0" i="1" smtClean="0">
                          <a:solidFill>
                            <a:srgbClr val="FF0000"/>
                          </a:solidFill>
                          <a:latin typeface="Cambria Math" panose="02040503050406030204" pitchFamily="18" charset="0"/>
                        </a:rPr>
                        <m:t>∗9=2,16</m:t>
                      </m:r>
                      <m:r>
                        <a:rPr lang="pt-BR" b="0" i="1" smtClean="0">
                          <a:solidFill>
                            <a:srgbClr val="FF0000"/>
                          </a:solidFill>
                          <a:latin typeface="Cambria Math" panose="02040503050406030204" pitchFamily="18" charset="0"/>
                        </a:rPr>
                        <m:t>𝑚𝐴</m:t>
                      </m:r>
                    </m:oMath>
                  </m:oMathPara>
                </a14:m>
                <a:endParaRPr lang="pt-BR" dirty="0">
                  <a:solidFill>
                    <a:srgbClr val="FF0000"/>
                  </a:solidFill>
                </a:endParaRPr>
              </a:p>
              <a:p>
                <a:pPr marL="0" indent="0">
                  <a:buNone/>
                </a:pPr>
                <a:endParaRPr lang="pt-BR" i="1" dirty="0">
                  <a:solidFill>
                    <a:srgbClr val="FF0000"/>
                  </a:solidFill>
                </a:endParaRPr>
              </a:p>
              <a:p>
                <a:pPr marL="0" indent="0">
                  <a:buNone/>
                </a:pPr>
                <a:r>
                  <a:rPr lang="pt-BR" dirty="0">
                    <a:solidFill>
                      <a:srgbClr val="FF0000"/>
                    </a:solidFill>
                  </a:rPr>
                  <a:t>Para </a:t>
                </a:r>
                <a14:m>
                  <m:oMath xmlns:m="http://schemas.openxmlformats.org/officeDocument/2006/math">
                    <m:sSub>
                      <m:sSubPr>
                        <m:ctrlPr>
                          <a:rPr lang="pt-BR" i="1">
                            <a:solidFill>
                              <a:srgbClr val="FF0000"/>
                            </a:solidFill>
                            <a:latin typeface="Cambria Math" panose="02040503050406030204" pitchFamily="18" charset="0"/>
                          </a:rPr>
                        </m:ctrlPr>
                      </m:sSubPr>
                      <m:e>
                        <m:r>
                          <m:rPr>
                            <m:sty m:val="p"/>
                          </m:rPr>
                          <a:rPr lang="pt-BR" i="0">
                            <a:solidFill>
                              <a:srgbClr val="FF0000"/>
                            </a:solidFill>
                            <a:latin typeface="Cambria Math" panose="02040503050406030204" pitchFamily="18" charset="0"/>
                          </a:rPr>
                          <m:t>V</m:t>
                        </m:r>
                      </m:e>
                      <m:sub>
                        <m:r>
                          <m:rPr>
                            <m:sty m:val="p"/>
                          </m:rPr>
                          <a:rPr lang="pt-BR" i="0">
                            <a:solidFill>
                              <a:srgbClr val="FF0000"/>
                            </a:solidFill>
                            <a:latin typeface="Cambria Math" panose="02040503050406030204" pitchFamily="18" charset="0"/>
                          </a:rPr>
                          <m:t>GS</m:t>
                        </m:r>
                      </m:sub>
                    </m:sSub>
                    <m:r>
                      <a:rPr lang="pt-BR" i="0">
                        <a:solidFill>
                          <a:srgbClr val="FF0000"/>
                        </a:solidFill>
                        <a:latin typeface="Cambria Math" panose="02040503050406030204" pitchFamily="18" charset="0"/>
                      </a:rPr>
                      <m:t> </m:t>
                    </m:r>
                  </m:oMath>
                </a14:m>
                <a:r>
                  <a:rPr lang="pt-BR" dirty="0">
                    <a:solidFill>
                      <a:srgbClr val="FF0000"/>
                    </a:solidFill>
                  </a:rPr>
                  <a:t>acima 8 V, teremos igual a 10 V.</a:t>
                </a:r>
              </a:p>
              <a:p>
                <a:pPr marL="0" indent="0">
                  <a:buNone/>
                </a:pPr>
                <a14:m>
                  <m:oMathPara xmlns:m="http://schemas.openxmlformats.org/officeDocument/2006/math">
                    <m:oMathParaPr>
                      <m:jc m:val="centerGroup"/>
                    </m:oMathParaPr>
                    <m:oMath xmlns:m="http://schemas.openxmlformats.org/officeDocument/2006/math">
                      <m:r>
                        <a:rPr lang="pt-BR" i="1">
                          <a:solidFill>
                            <a:srgbClr val="FF0000"/>
                          </a:solidFill>
                          <a:latin typeface="Cambria Math" panose="02040503050406030204" pitchFamily="18" charset="0"/>
                        </a:rPr>
                        <m:t>𝐼</m:t>
                      </m:r>
                      <m:r>
                        <a:rPr lang="pt-BR" i="1" baseline="-25000">
                          <a:solidFill>
                            <a:srgbClr val="FF0000"/>
                          </a:solidFill>
                          <a:latin typeface="Cambria Math" panose="02040503050406030204" pitchFamily="18" charset="0"/>
                        </a:rPr>
                        <m:t>𝐷</m:t>
                      </m:r>
                      <m:r>
                        <a:rPr lang="pt-BR" i="1">
                          <a:solidFill>
                            <a:srgbClr val="FF0000"/>
                          </a:solidFill>
                          <a:latin typeface="Cambria Math" panose="02040503050406030204" pitchFamily="18" charset="0"/>
                        </a:rPr>
                        <m:t>=0,24</m:t>
                      </m:r>
                      <m:r>
                        <a:rPr lang="pt-BR" i="1">
                          <a:solidFill>
                            <a:srgbClr val="FF0000"/>
                          </a:solidFill>
                          <a:latin typeface="Cambria Math" panose="02040503050406030204" pitchFamily="18" charset="0"/>
                        </a:rPr>
                        <m:t>𝑚</m:t>
                      </m:r>
                      <m:r>
                        <a:rPr lang="pt-BR" i="1">
                          <a:solidFill>
                            <a:srgbClr val="FF0000"/>
                          </a:solidFill>
                          <a:latin typeface="Cambria Math" panose="02040503050406030204" pitchFamily="18" charset="0"/>
                        </a:rPr>
                        <m:t>∗</m:t>
                      </m:r>
                      <m:d>
                        <m:dPr>
                          <m:ctrlPr>
                            <a:rPr lang="pt-BR" i="1">
                              <a:solidFill>
                                <a:srgbClr val="FF0000"/>
                              </a:solidFill>
                              <a:latin typeface="Cambria Math" panose="02040503050406030204" pitchFamily="18" charset="0"/>
                            </a:rPr>
                          </m:ctrlPr>
                        </m:dPr>
                        <m:e>
                          <m:r>
                            <a:rPr lang="pt-BR" b="0" i="1" smtClean="0">
                              <a:solidFill>
                                <a:srgbClr val="FF0000"/>
                              </a:solidFill>
                              <a:latin typeface="Cambria Math" panose="02040503050406030204" pitchFamily="18" charset="0"/>
                            </a:rPr>
                            <m:t>10</m:t>
                          </m:r>
                          <m:r>
                            <a:rPr lang="pt-BR" i="1">
                              <a:solidFill>
                                <a:srgbClr val="FF0000"/>
                              </a:solidFill>
                              <a:latin typeface="Cambria Math" panose="02040503050406030204" pitchFamily="18" charset="0"/>
                            </a:rPr>
                            <m:t>−3</m:t>
                          </m:r>
                        </m:e>
                      </m:d>
                      <m:r>
                        <a:rPr lang="pt-BR" i="1" baseline="30000">
                          <a:solidFill>
                            <a:srgbClr val="FF0000"/>
                          </a:solidFill>
                          <a:latin typeface="Cambria Math" panose="02040503050406030204" pitchFamily="18" charset="0"/>
                        </a:rPr>
                        <m:t>2</m:t>
                      </m:r>
                      <m:r>
                        <a:rPr lang="pt-BR" i="1">
                          <a:solidFill>
                            <a:srgbClr val="FF0000"/>
                          </a:solidFill>
                          <a:latin typeface="Cambria Math" panose="02040503050406030204" pitchFamily="18" charset="0"/>
                        </a:rPr>
                        <m:t>=0,24</m:t>
                      </m:r>
                      <m:r>
                        <a:rPr lang="pt-BR" i="1">
                          <a:solidFill>
                            <a:srgbClr val="FF0000"/>
                          </a:solidFill>
                          <a:latin typeface="Cambria Math" panose="02040503050406030204" pitchFamily="18" charset="0"/>
                        </a:rPr>
                        <m:t>𝑚</m:t>
                      </m:r>
                      <m:r>
                        <a:rPr lang="pt-BR" i="1">
                          <a:solidFill>
                            <a:srgbClr val="FF0000"/>
                          </a:solidFill>
                          <a:latin typeface="Cambria Math" panose="02040503050406030204" pitchFamily="18" charset="0"/>
                        </a:rPr>
                        <m:t>∗49=11,76</m:t>
                      </m:r>
                      <m:r>
                        <a:rPr lang="pt-BR" i="1">
                          <a:solidFill>
                            <a:srgbClr val="FF0000"/>
                          </a:solidFill>
                          <a:latin typeface="Cambria Math" panose="02040503050406030204" pitchFamily="18" charset="0"/>
                        </a:rPr>
                        <m:t>𝑚𝐴</m:t>
                      </m:r>
                    </m:oMath>
                  </m:oMathPara>
                </a14:m>
                <a:endParaRPr lang="pt-BR" dirty="0">
                  <a:solidFill>
                    <a:srgbClr val="FF0000"/>
                  </a:solidFill>
                </a:endParaRPr>
              </a:p>
            </p:txBody>
          </p:sp>
        </mc:Choice>
        <mc:Fallback xmlns="">
          <p:sp>
            <p:nvSpPr>
              <p:cNvPr id="10" name="Content Placeholder 9">
                <a:extLst>
                  <a:ext uri="{FF2B5EF4-FFF2-40B4-BE49-F238E27FC236}">
                    <a16:creationId xmlns:a16="http://schemas.microsoft.com/office/drawing/2014/main" id="{25FB3E2B-8BD8-49AF-990C-82BBC7290FC7}"/>
                  </a:ext>
                </a:extLst>
              </p:cNvPr>
              <p:cNvSpPr>
                <a:spLocks noGrp="1" noRot="1" noChangeAspect="1" noMove="1" noResize="1" noEditPoints="1" noAdjustHandles="1" noChangeArrowheads="1" noChangeShapeType="1" noTextEdit="1"/>
              </p:cNvSpPr>
              <p:nvPr>
                <p:ph sz="half" idx="1"/>
              </p:nvPr>
            </p:nvSpPr>
            <p:spPr>
              <a:xfrm>
                <a:off x="838199" y="1815685"/>
                <a:ext cx="7182679" cy="4455905"/>
              </a:xfrm>
              <a:blipFill>
                <a:blip r:embed="rId3"/>
                <a:stretch>
                  <a:fillRect l="-1442"/>
                </a:stretch>
              </a:blipFill>
            </p:spPr>
            <p:txBody>
              <a:bodyPr/>
              <a:lstStyle/>
              <a:p>
                <a:r>
                  <a:rPr lang="pt-BR">
                    <a:noFill/>
                  </a:rPr>
                  <a:t> </a:t>
                </a:r>
              </a:p>
            </p:txBody>
          </p:sp>
        </mc:Fallback>
      </mc:AlternateContent>
      <p:sp>
        <p:nvSpPr>
          <p:cNvPr id="4" name="Footer Placeholder 3">
            <a:extLst>
              <a:ext uri="{FF2B5EF4-FFF2-40B4-BE49-F238E27FC236}">
                <a16:creationId xmlns:a16="http://schemas.microsoft.com/office/drawing/2014/main" id="{066B7AD5-AD78-496C-9DC5-754BA657EF60}"/>
              </a:ext>
            </a:extLst>
          </p:cNvPr>
          <p:cNvSpPr>
            <a:spLocks noGrp="1"/>
          </p:cNvSpPr>
          <p:nvPr>
            <p:ph type="ftr" sz="quarter" idx="11"/>
          </p:nvPr>
        </p:nvSpPr>
        <p:spPr/>
        <p:txBody>
          <a:bodyPr/>
          <a:lstStyle/>
          <a:p>
            <a:r>
              <a:rPr lang="en-US" altLang="en-US"/>
              <a:t>Prof. Elyr Teixeira</a:t>
            </a:r>
            <a:endParaRPr lang="en-US" altLang="en-US" dirty="0"/>
          </a:p>
        </p:txBody>
      </p:sp>
      <p:sp>
        <p:nvSpPr>
          <p:cNvPr id="5" name="Slide Number Placeholder 4">
            <a:extLst>
              <a:ext uri="{FF2B5EF4-FFF2-40B4-BE49-F238E27FC236}">
                <a16:creationId xmlns:a16="http://schemas.microsoft.com/office/drawing/2014/main" id="{0E81E0B1-5513-4F0E-96C2-0E1788C6AB35}"/>
              </a:ext>
            </a:extLst>
          </p:cNvPr>
          <p:cNvSpPr>
            <a:spLocks noGrp="1"/>
          </p:cNvSpPr>
          <p:nvPr>
            <p:ph type="sldNum" sz="quarter" idx="12"/>
          </p:nvPr>
        </p:nvSpPr>
        <p:spPr/>
        <p:txBody>
          <a:bodyPr/>
          <a:lstStyle/>
          <a:p>
            <a:fld id="{D70E266F-DC34-4EBC-B26B-29CFE51B5C59}" type="slidenum">
              <a:rPr lang="en-US" altLang="en-US" smtClean="0"/>
              <a:pPr/>
              <a:t>204</a:t>
            </a:fld>
            <a:endParaRPr lang="en-US" altLang="en-US"/>
          </a:p>
        </p:txBody>
      </p:sp>
    </p:spTree>
    <p:extLst>
      <p:ext uri="{BB962C8B-B14F-4D97-AF65-F5344CB8AC3E}">
        <p14:creationId xmlns:p14="http://schemas.microsoft.com/office/powerpoint/2010/main" val="616176252"/>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2">
            <a:extLst>
              <a:ext uri="{FF2B5EF4-FFF2-40B4-BE49-F238E27FC236}">
                <a16:creationId xmlns:a16="http://schemas.microsoft.com/office/drawing/2014/main" id="{46E97EEC-9F47-4324-AD48-285FD71C15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88075" y="636105"/>
            <a:ext cx="7757944" cy="50788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a:extLst>
              <a:ext uri="{FF2B5EF4-FFF2-40B4-BE49-F238E27FC236}">
                <a16:creationId xmlns:a16="http://schemas.microsoft.com/office/drawing/2014/main" id="{98AF5B4F-974C-4526-B824-58D50CE79D03}"/>
              </a:ext>
            </a:extLst>
          </p:cNvPr>
          <p:cNvSpPr>
            <a:spLocks noGrp="1"/>
          </p:cNvSpPr>
          <p:nvPr>
            <p:ph type="title"/>
          </p:nvPr>
        </p:nvSpPr>
        <p:spPr/>
        <p:txBody>
          <a:bodyPr/>
          <a:lstStyle/>
          <a:p>
            <a:r>
              <a:rPr lang="pt-BR" dirty="0"/>
              <a:t>Exemplo</a:t>
            </a:r>
          </a:p>
        </p:txBody>
      </p:sp>
      <mc:AlternateContent xmlns:mc="http://schemas.openxmlformats.org/markup-compatibility/2006" xmlns:a14="http://schemas.microsoft.com/office/drawing/2010/main">
        <mc:Choice Requires="a14">
          <p:sp>
            <p:nvSpPr>
              <p:cNvPr id="10" name="Content Placeholder 9">
                <a:extLst>
                  <a:ext uri="{FF2B5EF4-FFF2-40B4-BE49-F238E27FC236}">
                    <a16:creationId xmlns:a16="http://schemas.microsoft.com/office/drawing/2014/main" id="{25FB3E2B-8BD8-49AF-990C-82BBC7290FC7}"/>
                  </a:ext>
                </a:extLst>
              </p:cNvPr>
              <p:cNvSpPr>
                <a:spLocks noGrp="1"/>
              </p:cNvSpPr>
              <p:nvPr>
                <p:ph sz="half" idx="1"/>
              </p:nvPr>
            </p:nvSpPr>
            <p:spPr>
              <a:xfrm>
                <a:off x="838199" y="1815685"/>
                <a:ext cx="6218583" cy="4455905"/>
              </a:xfrm>
            </p:spPr>
            <p:txBody>
              <a:bodyPr/>
              <a:lstStyle/>
              <a:p>
                <a:pPr marL="0" indent="0">
                  <a:buNone/>
                </a:pPr>
                <a:r>
                  <a:rPr lang="pt-BR" dirty="0">
                    <a:solidFill>
                      <a:srgbClr val="FF0000"/>
                    </a:solidFill>
                  </a:rPr>
                  <a:t>Para a reta de polarização sabemos que:</a:t>
                </a:r>
              </a:p>
              <a:p>
                <a:pPr marL="0" indent="0">
                  <a:buNone/>
                </a:pPr>
                <a14:m>
                  <m:oMathPara xmlns:m="http://schemas.openxmlformats.org/officeDocument/2006/math">
                    <m:oMathParaPr>
                      <m:jc m:val="centerGroup"/>
                    </m:oMathParaPr>
                    <m:oMath xmlns:m="http://schemas.openxmlformats.org/officeDocument/2006/math">
                      <m:sSub>
                        <m:sSubPr>
                          <m:ctrlPr>
                            <a:rPr lang="pt-BR" i="1" smtClean="0">
                              <a:solidFill>
                                <a:srgbClr val="FF0000"/>
                              </a:solidFill>
                              <a:latin typeface="Cambria Math" panose="02040503050406030204" pitchFamily="18" charset="0"/>
                            </a:rPr>
                          </m:ctrlPr>
                        </m:sSubPr>
                        <m:e>
                          <m:r>
                            <a:rPr lang="pt-BR" b="0" i="1" smtClean="0">
                              <a:solidFill>
                                <a:srgbClr val="FF0000"/>
                              </a:solidFill>
                              <a:latin typeface="Cambria Math" panose="02040503050406030204" pitchFamily="18" charset="0"/>
                            </a:rPr>
                            <m:t>𝑉</m:t>
                          </m:r>
                        </m:e>
                        <m:sub>
                          <m:r>
                            <a:rPr lang="pt-BR" b="0" i="1" smtClean="0">
                              <a:solidFill>
                                <a:srgbClr val="FF0000"/>
                              </a:solidFill>
                              <a:latin typeface="Cambria Math" panose="02040503050406030204" pitchFamily="18" charset="0"/>
                            </a:rPr>
                            <m:t>𝐷𝑆𝑄</m:t>
                          </m:r>
                        </m:sub>
                      </m:sSub>
                      <m:r>
                        <a:rPr lang="pt-BR" b="0" i="1" smtClean="0">
                          <a:solidFill>
                            <a:srgbClr val="FF0000"/>
                          </a:solidFill>
                          <a:latin typeface="Cambria Math" panose="02040503050406030204" pitchFamily="18" charset="0"/>
                        </a:rPr>
                        <m:t>=</m:t>
                      </m:r>
                      <m:sSub>
                        <m:sSubPr>
                          <m:ctrlPr>
                            <a:rPr lang="pt-BR" i="1">
                              <a:solidFill>
                                <a:srgbClr val="FF0000"/>
                              </a:solidFill>
                              <a:latin typeface="Cambria Math" panose="02040503050406030204" pitchFamily="18" charset="0"/>
                            </a:rPr>
                          </m:ctrlPr>
                        </m:sSubPr>
                        <m:e>
                          <m:r>
                            <a:rPr lang="pt-BR" i="1">
                              <a:solidFill>
                                <a:srgbClr val="FF0000"/>
                              </a:solidFill>
                              <a:latin typeface="Cambria Math" panose="02040503050406030204" pitchFamily="18" charset="0"/>
                            </a:rPr>
                            <m:t>𝑉</m:t>
                          </m:r>
                        </m:e>
                        <m:sub>
                          <m:r>
                            <a:rPr lang="pt-BR" i="1">
                              <a:solidFill>
                                <a:srgbClr val="FF0000"/>
                              </a:solidFill>
                              <a:latin typeface="Cambria Math" panose="02040503050406030204" pitchFamily="18" charset="0"/>
                            </a:rPr>
                            <m:t>𝐷</m:t>
                          </m:r>
                          <m:r>
                            <a:rPr lang="pt-BR" b="0" i="1" smtClean="0">
                              <a:solidFill>
                                <a:srgbClr val="FF0000"/>
                              </a:solidFill>
                              <a:latin typeface="Cambria Math" panose="02040503050406030204" pitchFamily="18" charset="0"/>
                            </a:rPr>
                            <m:t>𝐷</m:t>
                          </m:r>
                        </m:sub>
                      </m:sSub>
                      <m:r>
                        <a:rPr lang="pt-BR" b="0" i="0" smtClean="0">
                          <a:solidFill>
                            <a:srgbClr val="FF0000"/>
                          </a:solidFill>
                          <a:latin typeface="Cambria Math" panose="02040503050406030204" pitchFamily="18" charset="0"/>
                        </a:rPr>
                        <m:t>−</m:t>
                      </m:r>
                      <m:sSub>
                        <m:sSubPr>
                          <m:ctrlPr>
                            <a:rPr lang="pt-BR" i="1">
                              <a:solidFill>
                                <a:srgbClr val="FF0000"/>
                              </a:solidFill>
                              <a:latin typeface="Cambria Math" panose="02040503050406030204" pitchFamily="18" charset="0"/>
                            </a:rPr>
                          </m:ctrlPr>
                        </m:sSubPr>
                        <m:e>
                          <m:r>
                            <a:rPr lang="pt-BR" b="0" i="1" smtClean="0">
                              <a:solidFill>
                                <a:srgbClr val="FF0000"/>
                              </a:solidFill>
                              <a:latin typeface="Cambria Math" panose="02040503050406030204" pitchFamily="18" charset="0"/>
                            </a:rPr>
                            <m:t>𝐼</m:t>
                          </m:r>
                        </m:e>
                        <m:sub>
                          <m:r>
                            <a:rPr lang="pt-BR" i="1">
                              <a:solidFill>
                                <a:srgbClr val="FF0000"/>
                              </a:solidFill>
                              <a:latin typeface="Cambria Math" panose="02040503050406030204" pitchFamily="18" charset="0"/>
                            </a:rPr>
                            <m:t>𝐷</m:t>
                          </m:r>
                        </m:sub>
                      </m:sSub>
                      <m:sSub>
                        <m:sSubPr>
                          <m:ctrlPr>
                            <a:rPr lang="pt-BR" i="1" smtClean="0">
                              <a:solidFill>
                                <a:srgbClr val="FF0000"/>
                              </a:solidFill>
                              <a:latin typeface="Cambria Math" panose="02040503050406030204" pitchFamily="18" charset="0"/>
                            </a:rPr>
                          </m:ctrlPr>
                        </m:sSubPr>
                        <m:e>
                          <m:r>
                            <a:rPr lang="pt-BR" b="0" i="1" smtClean="0">
                              <a:solidFill>
                                <a:srgbClr val="FF0000"/>
                              </a:solidFill>
                              <a:latin typeface="Cambria Math" panose="02040503050406030204" pitchFamily="18" charset="0"/>
                            </a:rPr>
                            <m:t>𝑅</m:t>
                          </m:r>
                        </m:e>
                        <m:sub>
                          <m:r>
                            <a:rPr lang="pt-BR" b="0" i="1" smtClean="0">
                              <a:solidFill>
                                <a:srgbClr val="FF0000"/>
                              </a:solidFill>
                              <a:latin typeface="Cambria Math" panose="02040503050406030204" pitchFamily="18" charset="0"/>
                            </a:rPr>
                            <m:t>𝐷</m:t>
                          </m:r>
                        </m:sub>
                      </m:sSub>
                    </m:oMath>
                  </m:oMathPara>
                </a14:m>
                <a:endParaRPr lang="pt-BR" dirty="0">
                  <a:solidFill>
                    <a:srgbClr val="FF0000"/>
                  </a:solidFill>
                </a:endParaRPr>
              </a:p>
              <a:p>
                <a:endParaRPr lang="pt-BR" dirty="0"/>
              </a:p>
            </p:txBody>
          </p:sp>
        </mc:Choice>
        <mc:Fallback xmlns="">
          <p:sp>
            <p:nvSpPr>
              <p:cNvPr id="10" name="Content Placeholder 9">
                <a:extLst>
                  <a:ext uri="{FF2B5EF4-FFF2-40B4-BE49-F238E27FC236}">
                    <a16:creationId xmlns:a16="http://schemas.microsoft.com/office/drawing/2014/main" id="{25FB3E2B-8BD8-49AF-990C-82BBC7290FC7}"/>
                  </a:ext>
                </a:extLst>
              </p:cNvPr>
              <p:cNvSpPr>
                <a:spLocks noGrp="1" noRot="1" noChangeAspect="1" noMove="1" noResize="1" noEditPoints="1" noAdjustHandles="1" noChangeArrowheads="1" noChangeShapeType="1" noTextEdit="1"/>
              </p:cNvSpPr>
              <p:nvPr>
                <p:ph sz="half" idx="1"/>
              </p:nvPr>
            </p:nvSpPr>
            <p:spPr>
              <a:xfrm>
                <a:off x="838199" y="1815685"/>
                <a:ext cx="6218583" cy="4455905"/>
              </a:xfrm>
              <a:blipFill>
                <a:blip r:embed="rId3"/>
                <a:stretch>
                  <a:fillRect l="-1665" t="-2052"/>
                </a:stretch>
              </a:blipFill>
            </p:spPr>
            <p:txBody>
              <a:bodyPr/>
              <a:lstStyle/>
              <a:p>
                <a:r>
                  <a:rPr lang="pt-BR">
                    <a:noFill/>
                  </a:rPr>
                  <a:t> </a:t>
                </a:r>
              </a:p>
            </p:txBody>
          </p:sp>
        </mc:Fallback>
      </mc:AlternateContent>
      <p:sp>
        <p:nvSpPr>
          <p:cNvPr id="4" name="Footer Placeholder 3">
            <a:extLst>
              <a:ext uri="{FF2B5EF4-FFF2-40B4-BE49-F238E27FC236}">
                <a16:creationId xmlns:a16="http://schemas.microsoft.com/office/drawing/2014/main" id="{066B7AD5-AD78-496C-9DC5-754BA657EF60}"/>
              </a:ext>
            </a:extLst>
          </p:cNvPr>
          <p:cNvSpPr>
            <a:spLocks noGrp="1"/>
          </p:cNvSpPr>
          <p:nvPr>
            <p:ph type="ftr" sz="quarter" idx="11"/>
          </p:nvPr>
        </p:nvSpPr>
        <p:spPr/>
        <p:txBody>
          <a:bodyPr/>
          <a:lstStyle/>
          <a:p>
            <a:r>
              <a:rPr lang="en-US" altLang="en-US"/>
              <a:t>Prof. Elyr Teixeira</a:t>
            </a:r>
            <a:endParaRPr lang="en-US" altLang="en-US" dirty="0"/>
          </a:p>
        </p:txBody>
      </p:sp>
      <p:sp>
        <p:nvSpPr>
          <p:cNvPr id="5" name="Slide Number Placeholder 4">
            <a:extLst>
              <a:ext uri="{FF2B5EF4-FFF2-40B4-BE49-F238E27FC236}">
                <a16:creationId xmlns:a16="http://schemas.microsoft.com/office/drawing/2014/main" id="{0E81E0B1-5513-4F0E-96C2-0E1788C6AB35}"/>
              </a:ext>
            </a:extLst>
          </p:cNvPr>
          <p:cNvSpPr>
            <a:spLocks noGrp="1"/>
          </p:cNvSpPr>
          <p:nvPr>
            <p:ph type="sldNum" sz="quarter" idx="12"/>
          </p:nvPr>
        </p:nvSpPr>
        <p:spPr/>
        <p:txBody>
          <a:bodyPr/>
          <a:lstStyle/>
          <a:p>
            <a:fld id="{D70E266F-DC34-4EBC-B26B-29CFE51B5C59}" type="slidenum">
              <a:rPr lang="en-US" altLang="en-US" smtClean="0"/>
              <a:pPr/>
              <a:t>205</a:t>
            </a:fld>
            <a:endParaRPr lang="en-US" altLang="en-US"/>
          </a:p>
        </p:txBody>
      </p:sp>
    </p:spTree>
    <p:extLst>
      <p:ext uri="{BB962C8B-B14F-4D97-AF65-F5344CB8AC3E}">
        <p14:creationId xmlns:p14="http://schemas.microsoft.com/office/powerpoint/2010/main" val="3016466251"/>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2">
            <a:extLst>
              <a:ext uri="{FF2B5EF4-FFF2-40B4-BE49-F238E27FC236}">
                <a16:creationId xmlns:a16="http://schemas.microsoft.com/office/drawing/2014/main" id="{46E97EEC-9F47-4324-AD48-285FD71C15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88075" y="636105"/>
            <a:ext cx="7757944" cy="50788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a:extLst>
              <a:ext uri="{FF2B5EF4-FFF2-40B4-BE49-F238E27FC236}">
                <a16:creationId xmlns:a16="http://schemas.microsoft.com/office/drawing/2014/main" id="{98AF5B4F-974C-4526-B824-58D50CE79D03}"/>
              </a:ext>
            </a:extLst>
          </p:cNvPr>
          <p:cNvSpPr>
            <a:spLocks noGrp="1"/>
          </p:cNvSpPr>
          <p:nvPr>
            <p:ph type="title"/>
          </p:nvPr>
        </p:nvSpPr>
        <p:spPr/>
        <p:txBody>
          <a:bodyPr/>
          <a:lstStyle/>
          <a:p>
            <a:r>
              <a:rPr lang="pt-BR" dirty="0"/>
              <a:t>Exemplo</a:t>
            </a:r>
          </a:p>
        </p:txBody>
      </p:sp>
      <mc:AlternateContent xmlns:mc="http://schemas.openxmlformats.org/markup-compatibility/2006" xmlns:a14="http://schemas.microsoft.com/office/drawing/2010/main">
        <mc:Choice Requires="a14">
          <p:sp>
            <p:nvSpPr>
              <p:cNvPr id="10" name="Content Placeholder 9">
                <a:extLst>
                  <a:ext uri="{FF2B5EF4-FFF2-40B4-BE49-F238E27FC236}">
                    <a16:creationId xmlns:a16="http://schemas.microsoft.com/office/drawing/2014/main" id="{25FB3E2B-8BD8-49AF-990C-82BBC7290FC7}"/>
                  </a:ext>
                </a:extLst>
              </p:cNvPr>
              <p:cNvSpPr>
                <a:spLocks noGrp="1"/>
              </p:cNvSpPr>
              <p:nvPr>
                <p:ph sz="half" idx="1"/>
              </p:nvPr>
            </p:nvSpPr>
            <p:spPr>
              <a:xfrm>
                <a:off x="838199" y="1815685"/>
                <a:ext cx="6218583" cy="4455905"/>
              </a:xfrm>
            </p:spPr>
            <p:txBody>
              <a:bodyPr/>
              <a:lstStyle/>
              <a:p>
                <a:pPr marL="0" indent="0">
                  <a:buNone/>
                </a:pPr>
                <a:r>
                  <a:rPr lang="pt-BR" dirty="0">
                    <a:solidFill>
                      <a:srgbClr val="FF0000"/>
                    </a:solidFill>
                  </a:rPr>
                  <a:t>Para a reta de polarização sabemos que:</a:t>
                </a:r>
              </a:p>
              <a:p>
                <a:pPr marL="0" indent="0">
                  <a:buNone/>
                </a:pPr>
                <a14:m>
                  <m:oMathPara xmlns:m="http://schemas.openxmlformats.org/officeDocument/2006/math">
                    <m:oMathParaPr>
                      <m:jc m:val="centerGroup"/>
                    </m:oMathParaPr>
                    <m:oMath xmlns:m="http://schemas.openxmlformats.org/officeDocument/2006/math">
                      <m:sSub>
                        <m:sSubPr>
                          <m:ctrlPr>
                            <a:rPr lang="pt-BR" i="1" smtClean="0">
                              <a:solidFill>
                                <a:srgbClr val="FF0000"/>
                              </a:solidFill>
                              <a:latin typeface="Cambria Math" panose="02040503050406030204" pitchFamily="18" charset="0"/>
                            </a:rPr>
                          </m:ctrlPr>
                        </m:sSubPr>
                        <m:e>
                          <m:r>
                            <a:rPr lang="pt-BR" b="0" i="1" smtClean="0">
                              <a:solidFill>
                                <a:srgbClr val="FF0000"/>
                              </a:solidFill>
                              <a:latin typeface="Cambria Math" panose="02040503050406030204" pitchFamily="18" charset="0"/>
                            </a:rPr>
                            <m:t>𝑉</m:t>
                          </m:r>
                        </m:e>
                        <m:sub>
                          <m:r>
                            <a:rPr lang="pt-BR" b="0" i="1" smtClean="0">
                              <a:solidFill>
                                <a:srgbClr val="FF0000"/>
                              </a:solidFill>
                              <a:latin typeface="Cambria Math" panose="02040503050406030204" pitchFamily="18" charset="0"/>
                            </a:rPr>
                            <m:t>𝐷𝑆𝑄</m:t>
                          </m:r>
                        </m:sub>
                      </m:sSub>
                      <m:r>
                        <a:rPr lang="pt-BR" b="0" i="1" smtClean="0">
                          <a:solidFill>
                            <a:srgbClr val="FF0000"/>
                          </a:solidFill>
                          <a:latin typeface="Cambria Math" panose="02040503050406030204" pitchFamily="18" charset="0"/>
                        </a:rPr>
                        <m:t>=</m:t>
                      </m:r>
                      <m:sSub>
                        <m:sSubPr>
                          <m:ctrlPr>
                            <a:rPr lang="pt-BR" i="1">
                              <a:solidFill>
                                <a:srgbClr val="FF0000"/>
                              </a:solidFill>
                              <a:latin typeface="Cambria Math" panose="02040503050406030204" pitchFamily="18" charset="0"/>
                            </a:rPr>
                          </m:ctrlPr>
                        </m:sSubPr>
                        <m:e>
                          <m:r>
                            <a:rPr lang="pt-BR" i="1">
                              <a:solidFill>
                                <a:srgbClr val="FF0000"/>
                              </a:solidFill>
                              <a:latin typeface="Cambria Math" panose="02040503050406030204" pitchFamily="18" charset="0"/>
                            </a:rPr>
                            <m:t>𝑉</m:t>
                          </m:r>
                        </m:e>
                        <m:sub>
                          <m:r>
                            <a:rPr lang="pt-BR" i="1">
                              <a:solidFill>
                                <a:srgbClr val="FF0000"/>
                              </a:solidFill>
                              <a:latin typeface="Cambria Math" panose="02040503050406030204" pitchFamily="18" charset="0"/>
                            </a:rPr>
                            <m:t>𝐷</m:t>
                          </m:r>
                          <m:r>
                            <a:rPr lang="pt-BR" b="0" i="1" smtClean="0">
                              <a:solidFill>
                                <a:srgbClr val="FF0000"/>
                              </a:solidFill>
                              <a:latin typeface="Cambria Math" panose="02040503050406030204" pitchFamily="18" charset="0"/>
                            </a:rPr>
                            <m:t>𝐷</m:t>
                          </m:r>
                        </m:sub>
                      </m:sSub>
                      <m:r>
                        <a:rPr lang="pt-BR" b="0" i="0" smtClean="0">
                          <a:solidFill>
                            <a:srgbClr val="FF0000"/>
                          </a:solidFill>
                          <a:latin typeface="Cambria Math" panose="02040503050406030204" pitchFamily="18" charset="0"/>
                        </a:rPr>
                        <m:t>−</m:t>
                      </m:r>
                      <m:sSub>
                        <m:sSubPr>
                          <m:ctrlPr>
                            <a:rPr lang="pt-BR" i="1">
                              <a:solidFill>
                                <a:srgbClr val="FF0000"/>
                              </a:solidFill>
                              <a:latin typeface="Cambria Math" panose="02040503050406030204" pitchFamily="18" charset="0"/>
                            </a:rPr>
                          </m:ctrlPr>
                        </m:sSubPr>
                        <m:e>
                          <m:r>
                            <a:rPr lang="pt-BR" b="0" i="1" smtClean="0">
                              <a:solidFill>
                                <a:srgbClr val="FF0000"/>
                              </a:solidFill>
                              <a:latin typeface="Cambria Math" panose="02040503050406030204" pitchFamily="18" charset="0"/>
                            </a:rPr>
                            <m:t>𝐼</m:t>
                          </m:r>
                        </m:e>
                        <m:sub>
                          <m:r>
                            <a:rPr lang="pt-BR" i="1">
                              <a:solidFill>
                                <a:srgbClr val="FF0000"/>
                              </a:solidFill>
                              <a:latin typeface="Cambria Math" panose="02040503050406030204" pitchFamily="18" charset="0"/>
                            </a:rPr>
                            <m:t>𝐷</m:t>
                          </m:r>
                        </m:sub>
                      </m:sSub>
                      <m:sSub>
                        <m:sSubPr>
                          <m:ctrlPr>
                            <a:rPr lang="pt-BR" i="1" smtClean="0">
                              <a:solidFill>
                                <a:srgbClr val="FF0000"/>
                              </a:solidFill>
                              <a:latin typeface="Cambria Math" panose="02040503050406030204" pitchFamily="18" charset="0"/>
                            </a:rPr>
                          </m:ctrlPr>
                        </m:sSubPr>
                        <m:e>
                          <m:r>
                            <a:rPr lang="pt-BR" b="0" i="1" smtClean="0">
                              <a:solidFill>
                                <a:srgbClr val="FF0000"/>
                              </a:solidFill>
                              <a:latin typeface="Cambria Math" panose="02040503050406030204" pitchFamily="18" charset="0"/>
                            </a:rPr>
                            <m:t>𝑅</m:t>
                          </m:r>
                        </m:e>
                        <m:sub>
                          <m:r>
                            <a:rPr lang="pt-BR" b="0" i="1" smtClean="0">
                              <a:solidFill>
                                <a:srgbClr val="FF0000"/>
                              </a:solidFill>
                              <a:latin typeface="Cambria Math" panose="02040503050406030204" pitchFamily="18" charset="0"/>
                            </a:rPr>
                            <m:t>𝐷</m:t>
                          </m:r>
                        </m:sub>
                      </m:sSub>
                    </m:oMath>
                  </m:oMathPara>
                </a14:m>
                <a:endParaRPr lang="pt-BR" dirty="0">
                  <a:solidFill>
                    <a:srgbClr val="FF0000"/>
                  </a:solidFill>
                </a:endParaRPr>
              </a:p>
              <a:p>
                <a:pPr marL="0" indent="0">
                  <a:buNone/>
                </a:pPr>
                <a14:m>
                  <m:oMathPara xmlns:m="http://schemas.openxmlformats.org/officeDocument/2006/math">
                    <m:oMathParaPr>
                      <m:jc m:val="centerGroup"/>
                    </m:oMathParaPr>
                    <m:oMath xmlns:m="http://schemas.openxmlformats.org/officeDocument/2006/math">
                      <m:sSub>
                        <m:sSubPr>
                          <m:ctrlPr>
                            <a:rPr lang="pt-BR" i="1">
                              <a:solidFill>
                                <a:srgbClr val="FF0000"/>
                              </a:solidFill>
                              <a:latin typeface="Cambria Math" panose="02040503050406030204" pitchFamily="18" charset="0"/>
                            </a:rPr>
                          </m:ctrlPr>
                        </m:sSubPr>
                        <m:e>
                          <m:r>
                            <a:rPr lang="pt-BR" i="1">
                              <a:solidFill>
                                <a:srgbClr val="FF0000"/>
                              </a:solidFill>
                              <a:latin typeface="Cambria Math" panose="02040503050406030204" pitchFamily="18" charset="0"/>
                            </a:rPr>
                            <m:t>𝑉</m:t>
                          </m:r>
                        </m:e>
                        <m:sub>
                          <m:r>
                            <a:rPr lang="pt-BR" i="1">
                              <a:solidFill>
                                <a:srgbClr val="FF0000"/>
                              </a:solidFill>
                              <a:latin typeface="Cambria Math" panose="02040503050406030204" pitchFamily="18" charset="0"/>
                            </a:rPr>
                            <m:t>𝐷𝑆𝑄</m:t>
                          </m:r>
                        </m:sub>
                      </m:sSub>
                      <m:r>
                        <a:rPr lang="pt-BR" i="1">
                          <a:solidFill>
                            <a:srgbClr val="FF0000"/>
                          </a:solidFill>
                          <a:latin typeface="Cambria Math" panose="02040503050406030204" pitchFamily="18" charset="0"/>
                        </a:rPr>
                        <m:t>=</m:t>
                      </m:r>
                      <m:r>
                        <a:rPr lang="pt-BR" b="0" i="0" smtClean="0">
                          <a:solidFill>
                            <a:srgbClr val="FF0000"/>
                          </a:solidFill>
                          <a:latin typeface="Cambria Math" panose="02040503050406030204" pitchFamily="18" charset="0"/>
                        </a:rPr>
                        <m:t>12</m:t>
                      </m:r>
                      <m:r>
                        <a:rPr lang="pt-BR">
                          <a:solidFill>
                            <a:srgbClr val="FF0000"/>
                          </a:solidFill>
                          <a:latin typeface="Cambria Math" panose="02040503050406030204" pitchFamily="18" charset="0"/>
                        </a:rPr>
                        <m:t>−</m:t>
                      </m:r>
                      <m:sSub>
                        <m:sSubPr>
                          <m:ctrlPr>
                            <a:rPr lang="pt-BR" i="1">
                              <a:solidFill>
                                <a:srgbClr val="FF0000"/>
                              </a:solidFill>
                              <a:latin typeface="Cambria Math" panose="02040503050406030204" pitchFamily="18" charset="0"/>
                            </a:rPr>
                          </m:ctrlPr>
                        </m:sSubPr>
                        <m:e>
                          <m:r>
                            <a:rPr lang="pt-BR" i="1">
                              <a:solidFill>
                                <a:srgbClr val="FF0000"/>
                              </a:solidFill>
                              <a:latin typeface="Cambria Math" panose="02040503050406030204" pitchFamily="18" charset="0"/>
                            </a:rPr>
                            <m:t>𝐼</m:t>
                          </m:r>
                        </m:e>
                        <m:sub>
                          <m:r>
                            <a:rPr lang="pt-BR" i="1">
                              <a:solidFill>
                                <a:srgbClr val="FF0000"/>
                              </a:solidFill>
                              <a:latin typeface="Cambria Math" panose="02040503050406030204" pitchFamily="18" charset="0"/>
                            </a:rPr>
                            <m:t>𝐷</m:t>
                          </m:r>
                        </m:sub>
                      </m:sSub>
                      <m:r>
                        <a:rPr lang="pt-BR" b="0" i="1" smtClean="0">
                          <a:solidFill>
                            <a:srgbClr val="FF0000"/>
                          </a:solidFill>
                          <a:latin typeface="Cambria Math" panose="02040503050406030204" pitchFamily="18" charset="0"/>
                        </a:rPr>
                        <m:t>∗</m:t>
                      </m:r>
                      <m:r>
                        <a:rPr lang="pt-BR" b="0" i="0" smtClean="0">
                          <a:solidFill>
                            <a:srgbClr val="FF0000"/>
                          </a:solidFill>
                          <a:latin typeface="Cambria Math" panose="02040503050406030204" pitchFamily="18" charset="0"/>
                        </a:rPr>
                        <m:t>2</m:t>
                      </m:r>
                      <m:r>
                        <m:rPr>
                          <m:sty m:val="p"/>
                        </m:rPr>
                        <a:rPr lang="pt-BR" b="0" i="0" smtClean="0">
                          <a:solidFill>
                            <a:srgbClr val="FF0000"/>
                          </a:solidFill>
                          <a:latin typeface="Cambria Math" panose="02040503050406030204" pitchFamily="18" charset="0"/>
                        </a:rPr>
                        <m:t>k</m:t>
                      </m:r>
                    </m:oMath>
                  </m:oMathPara>
                </a14:m>
                <a:endParaRPr lang="pt-BR" dirty="0">
                  <a:solidFill>
                    <a:srgbClr val="FF0000"/>
                  </a:solidFill>
                </a:endParaRPr>
              </a:p>
              <a:p>
                <a:pPr marL="0" indent="0">
                  <a:buNone/>
                </a:pPr>
                <a:endParaRPr lang="en-US" altLang="en-US" dirty="0">
                  <a:solidFill>
                    <a:srgbClr val="000000"/>
                  </a:solidFill>
                  <a:latin typeface="Times New Roman" panose="02020603050405020304" pitchFamily="18" charset="0"/>
                  <a:cs typeface="Times New Roman" panose="02020603050405020304" pitchFamily="18" charset="0"/>
                </a:endParaRPr>
              </a:p>
              <a:p>
                <a:endParaRPr lang="pt-BR" dirty="0"/>
              </a:p>
            </p:txBody>
          </p:sp>
        </mc:Choice>
        <mc:Fallback xmlns="">
          <p:sp>
            <p:nvSpPr>
              <p:cNvPr id="10" name="Content Placeholder 9">
                <a:extLst>
                  <a:ext uri="{FF2B5EF4-FFF2-40B4-BE49-F238E27FC236}">
                    <a16:creationId xmlns:a16="http://schemas.microsoft.com/office/drawing/2014/main" id="{25FB3E2B-8BD8-49AF-990C-82BBC7290FC7}"/>
                  </a:ext>
                </a:extLst>
              </p:cNvPr>
              <p:cNvSpPr>
                <a:spLocks noGrp="1" noRot="1" noChangeAspect="1" noMove="1" noResize="1" noEditPoints="1" noAdjustHandles="1" noChangeArrowheads="1" noChangeShapeType="1" noTextEdit="1"/>
              </p:cNvSpPr>
              <p:nvPr>
                <p:ph sz="half" idx="1"/>
              </p:nvPr>
            </p:nvSpPr>
            <p:spPr>
              <a:xfrm>
                <a:off x="838199" y="1815685"/>
                <a:ext cx="6218583" cy="4455905"/>
              </a:xfrm>
              <a:blipFill>
                <a:blip r:embed="rId3"/>
                <a:stretch>
                  <a:fillRect l="-1665" t="-2052"/>
                </a:stretch>
              </a:blipFill>
            </p:spPr>
            <p:txBody>
              <a:bodyPr/>
              <a:lstStyle/>
              <a:p>
                <a:r>
                  <a:rPr lang="pt-BR">
                    <a:noFill/>
                  </a:rPr>
                  <a:t> </a:t>
                </a:r>
              </a:p>
            </p:txBody>
          </p:sp>
        </mc:Fallback>
      </mc:AlternateContent>
      <p:sp>
        <p:nvSpPr>
          <p:cNvPr id="4" name="Footer Placeholder 3">
            <a:extLst>
              <a:ext uri="{FF2B5EF4-FFF2-40B4-BE49-F238E27FC236}">
                <a16:creationId xmlns:a16="http://schemas.microsoft.com/office/drawing/2014/main" id="{066B7AD5-AD78-496C-9DC5-754BA657EF60}"/>
              </a:ext>
            </a:extLst>
          </p:cNvPr>
          <p:cNvSpPr>
            <a:spLocks noGrp="1"/>
          </p:cNvSpPr>
          <p:nvPr>
            <p:ph type="ftr" sz="quarter" idx="11"/>
          </p:nvPr>
        </p:nvSpPr>
        <p:spPr/>
        <p:txBody>
          <a:bodyPr/>
          <a:lstStyle/>
          <a:p>
            <a:r>
              <a:rPr lang="en-US" altLang="en-US"/>
              <a:t>Prof. Elyr Teixeira</a:t>
            </a:r>
            <a:endParaRPr lang="en-US" altLang="en-US" dirty="0"/>
          </a:p>
        </p:txBody>
      </p:sp>
      <p:sp>
        <p:nvSpPr>
          <p:cNvPr id="5" name="Slide Number Placeholder 4">
            <a:extLst>
              <a:ext uri="{FF2B5EF4-FFF2-40B4-BE49-F238E27FC236}">
                <a16:creationId xmlns:a16="http://schemas.microsoft.com/office/drawing/2014/main" id="{0E81E0B1-5513-4F0E-96C2-0E1788C6AB35}"/>
              </a:ext>
            </a:extLst>
          </p:cNvPr>
          <p:cNvSpPr>
            <a:spLocks noGrp="1"/>
          </p:cNvSpPr>
          <p:nvPr>
            <p:ph type="sldNum" sz="quarter" idx="12"/>
          </p:nvPr>
        </p:nvSpPr>
        <p:spPr/>
        <p:txBody>
          <a:bodyPr/>
          <a:lstStyle/>
          <a:p>
            <a:fld id="{D70E266F-DC34-4EBC-B26B-29CFE51B5C59}" type="slidenum">
              <a:rPr lang="en-US" altLang="en-US" smtClean="0"/>
              <a:pPr/>
              <a:t>206</a:t>
            </a:fld>
            <a:endParaRPr lang="en-US" altLang="en-US"/>
          </a:p>
        </p:txBody>
      </p:sp>
    </p:spTree>
    <p:extLst>
      <p:ext uri="{BB962C8B-B14F-4D97-AF65-F5344CB8AC3E}">
        <p14:creationId xmlns:p14="http://schemas.microsoft.com/office/powerpoint/2010/main" val="2093129711"/>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2">
            <a:extLst>
              <a:ext uri="{FF2B5EF4-FFF2-40B4-BE49-F238E27FC236}">
                <a16:creationId xmlns:a16="http://schemas.microsoft.com/office/drawing/2014/main" id="{46E97EEC-9F47-4324-AD48-285FD71C15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88075" y="636105"/>
            <a:ext cx="7757944" cy="50788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a:extLst>
              <a:ext uri="{FF2B5EF4-FFF2-40B4-BE49-F238E27FC236}">
                <a16:creationId xmlns:a16="http://schemas.microsoft.com/office/drawing/2014/main" id="{98AF5B4F-974C-4526-B824-58D50CE79D03}"/>
              </a:ext>
            </a:extLst>
          </p:cNvPr>
          <p:cNvSpPr>
            <a:spLocks noGrp="1"/>
          </p:cNvSpPr>
          <p:nvPr>
            <p:ph type="title"/>
          </p:nvPr>
        </p:nvSpPr>
        <p:spPr/>
        <p:txBody>
          <a:bodyPr/>
          <a:lstStyle/>
          <a:p>
            <a:r>
              <a:rPr lang="pt-BR" dirty="0"/>
              <a:t>Exemplo</a:t>
            </a:r>
          </a:p>
        </p:txBody>
      </p:sp>
      <mc:AlternateContent xmlns:mc="http://schemas.openxmlformats.org/markup-compatibility/2006" xmlns:a14="http://schemas.microsoft.com/office/drawing/2010/main">
        <mc:Choice Requires="a14">
          <p:sp>
            <p:nvSpPr>
              <p:cNvPr id="10" name="Content Placeholder 9">
                <a:extLst>
                  <a:ext uri="{FF2B5EF4-FFF2-40B4-BE49-F238E27FC236}">
                    <a16:creationId xmlns:a16="http://schemas.microsoft.com/office/drawing/2014/main" id="{25FB3E2B-8BD8-49AF-990C-82BBC7290FC7}"/>
                  </a:ext>
                </a:extLst>
              </p:cNvPr>
              <p:cNvSpPr>
                <a:spLocks noGrp="1"/>
              </p:cNvSpPr>
              <p:nvPr>
                <p:ph sz="half" idx="1"/>
              </p:nvPr>
            </p:nvSpPr>
            <p:spPr>
              <a:xfrm>
                <a:off x="838199" y="1815685"/>
                <a:ext cx="6218583" cy="4455905"/>
              </a:xfrm>
            </p:spPr>
            <p:txBody>
              <a:bodyPr/>
              <a:lstStyle/>
              <a:p>
                <a:pPr marL="0" indent="0">
                  <a:buNone/>
                </a:pPr>
                <a:r>
                  <a:rPr lang="pt-BR" dirty="0">
                    <a:solidFill>
                      <a:srgbClr val="FF0000"/>
                    </a:solidFill>
                  </a:rPr>
                  <a:t>Para a reta de polarização sabemos que:</a:t>
                </a:r>
              </a:p>
              <a:p>
                <a:pPr marL="0" indent="0">
                  <a:buNone/>
                </a:pPr>
                <a14:m>
                  <m:oMathPara xmlns:m="http://schemas.openxmlformats.org/officeDocument/2006/math">
                    <m:oMathParaPr>
                      <m:jc m:val="centerGroup"/>
                    </m:oMathParaPr>
                    <m:oMath xmlns:m="http://schemas.openxmlformats.org/officeDocument/2006/math">
                      <m:sSub>
                        <m:sSubPr>
                          <m:ctrlPr>
                            <a:rPr lang="pt-BR" i="1" smtClean="0">
                              <a:solidFill>
                                <a:srgbClr val="FF0000"/>
                              </a:solidFill>
                              <a:latin typeface="Cambria Math" panose="02040503050406030204" pitchFamily="18" charset="0"/>
                            </a:rPr>
                          </m:ctrlPr>
                        </m:sSubPr>
                        <m:e>
                          <m:r>
                            <a:rPr lang="pt-BR" b="0" i="1" smtClean="0">
                              <a:solidFill>
                                <a:srgbClr val="FF0000"/>
                              </a:solidFill>
                              <a:latin typeface="Cambria Math" panose="02040503050406030204" pitchFamily="18" charset="0"/>
                            </a:rPr>
                            <m:t>𝑉</m:t>
                          </m:r>
                        </m:e>
                        <m:sub>
                          <m:r>
                            <a:rPr lang="pt-BR" b="0" i="1" smtClean="0">
                              <a:solidFill>
                                <a:srgbClr val="FF0000"/>
                              </a:solidFill>
                              <a:latin typeface="Cambria Math" panose="02040503050406030204" pitchFamily="18" charset="0"/>
                            </a:rPr>
                            <m:t>𝐷𝑆𝑄</m:t>
                          </m:r>
                        </m:sub>
                      </m:sSub>
                      <m:r>
                        <a:rPr lang="pt-BR" b="0" i="1" smtClean="0">
                          <a:solidFill>
                            <a:srgbClr val="FF0000"/>
                          </a:solidFill>
                          <a:latin typeface="Cambria Math" panose="02040503050406030204" pitchFamily="18" charset="0"/>
                        </a:rPr>
                        <m:t>=</m:t>
                      </m:r>
                      <m:sSub>
                        <m:sSubPr>
                          <m:ctrlPr>
                            <a:rPr lang="pt-BR" i="1">
                              <a:solidFill>
                                <a:srgbClr val="FF0000"/>
                              </a:solidFill>
                              <a:latin typeface="Cambria Math" panose="02040503050406030204" pitchFamily="18" charset="0"/>
                            </a:rPr>
                          </m:ctrlPr>
                        </m:sSubPr>
                        <m:e>
                          <m:r>
                            <a:rPr lang="pt-BR" i="1">
                              <a:solidFill>
                                <a:srgbClr val="FF0000"/>
                              </a:solidFill>
                              <a:latin typeface="Cambria Math" panose="02040503050406030204" pitchFamily="18" charset="0"/>
                            </a:rPr>
                            <m:t>𝑉</m:t>
                          </m:r>
                        </m:e>
                        <m:sub>
                          <m:r>
                            <a:rPr lang="pt-BR" i="1">
                              <a:solidFill>
                                <a:srgbClr val="FF0000"/>
                              </a:solidFill>
                              <a:latin typeface="Cambria Math" panose="02040503050406030204" pitchFamily="18" charset="0"/>
                            </a:rPr>
                            <m:t>𝐷</m:t>
                          </m:r>
                          <m:r>
                            <a:rPr lang="pt-BR" b="0" i="1" smtClean="0">
                              <a:solidFill>
                                <a:srgbClr val="FF0000"/>
                              </a:solidFill>
                              <a:latin typeface="Cambria Math" panose="02040503050406030204" pitchFamily="18" charset="0"/>
                            </a:rPr>
                            <m:t>𝐷</m:t>
                          </m:r>
                        </m:sub>
                      </m:sSub>
                      <m:r>
                        <a:rPr lang="pt-BR" b="0" i="0" smtClean="0">
                          <a:solidFill>
                            <a:srgbClr val="FF0000"/>
                          </a:solidFill>
                          <a:latin typeface="Cambria Math" panose="02040503050406030204" pitchFamily="18" charset="0"/>
                        </a:rPr>
                        <m:t>−</m:t>
                      </m:r>
                      <m:sSub>
                        <m:sSubPr>
                          <m:ctrlPr>
                            <a:rPr lang="pt-BR" i="1">
                              <a:solidFill>
                                <a:srgbClr val="FF0000"/>
                              </a:solidFill>
                              <a:latin typeface="Cambria Math" panose="02040503050406030204" pitchFamily="18" charset="0"/>
                            </a:rPr>
                          </m:ctrlPr>
                        </m:sSubPr>
                        <m:e>
                          <m:r>
                            <a:rPr lang="pt-BR" b="0" i="1" smtClean="0">
                              <a:solidFill>
                                <a:srgbClr val="FF0000"/>
                              </a:solidFill>
                              <a:latin typeface="Cambria Math" panose="02040503050406030204" pitchFamily="18" charset="0"/>
                            </a:rPr>
                            <m:t>𝐼</m:t>
                          </m:r>
                        </m:e>
                        <m:sub>
                          <m:r>
                            <a:rPr lang="pt-BR" i="1">
                              <a:solidFill>
                                <a:srgbClr val="FF0000"/>
                              </a:solidFill>
                              <a:latin typeface="Cambria Math" panose="02040503050406030204" pitchFamily="18" charset="0"/>
                            </a:rPr>
                            <m:t>𝐷</m:t>
                          </m:r>
                        </m:sub>
                      </m:sSub>
                      <m:sSub>
                        <m:sSubPr>
                          <m:ctrlPr>
                            <a:rPr lang="pt-BR" i="1" smtClean="0">
                              <a:solidFill>
                                <a:srgbClr val="FF0000"/>
                              </a:solidFill>
                              <a:latin typeface="Cambria Math" panose="02040503050406030204" pitchFamily="18" charset="0"/>
                            </a:rPr>
                          </m:ctrlPr>
                        </m:sSubPr>
                        <m:e>
                          <m:r>
                            <a:rPr lang="pt-BR" b="0" i="1" smtClean="0">
                              <a:solidFill>
                                <a:srgbClr val="FF0000"/>
                              </a:solidFill>
                              <a:latin typeface="Cambria Math" panose="02040503050406030204" pitchFamily="18" charset="0"/>
                            </a:rPr>
                            <m:t>𝑅</m:t>
                          </m:r>
                        </m:e>
                        <m:sub>
                          <m:r>
                            <a:rPr lang="pt-BR" b="0" i="1" smtClean="0">
                              <a:solidFill>
                                <a:srgbClr val="FF0000"/>
                              </a:solidFill>
                              <a:latin typeface="Cambria Math" panose="02040503050406030204" pitchFamily="18" charset="0"/>
                            </a:rPr>
                            <m:t>𝐷</m:t>
                          </m:r>
                        </m:sub>
                      </m:sSub>
                    </m:oMath>
                  </m:oMathPara>
                </a14:m>
                <a:endParaRPr lang="pt-BR" dirty="0">
                  <a:solidFill>
                    <a:srgbClr val="FF0000"/>
                  </a:solidFill>
                </a:endParaRPr>
              </a:p>
              <a:p>
                <a:pPr marL="0" indent="0">
                  <a:buNone/>
                </a:pPr>
                <a14:m>
                  <m:oMathPara xmlns:m="http://schemas.openxmlformats.org/officeDocument/2006/math">
                    <m:oMathParaPr>
                      <m:jc m:val="centerGroup"/>
                    </m:oMathParaPr>
                    <m:oMath xmlns:m="http://schemas.openxmlformats.org/officeDocument/2006/math">
                      <m:sSub>
                        <m:sSubPr>
                          <m:ctrlPr>
                            <a:rPr lang="pt-BR" i="1">
                              <a:solidFill>
                                <a:srgbClr val="FF0000"/>
                              </a:solidFill>
                              <a:latin typeface="Cambria Math" panose="02040503050406030204" pitchFamily="18" charset="0"/>
                            </a:rPr>
                          </m:ctrlPr>
                        </m:sSubPr>
                        <m:e>
                          <m:r>
                            <a:rPr lang="pt-BR" i="1">
                              <a:solidFill>
                                <a:srgbClr val="FF0000"/>
                              </a:solidFill>
                              <a:latin typeface="Cambria Math" panose="02040503050406030204" pitchFamily="18" charset="0"/>
                            </a:rPr>
                            <m:t>𝑉</m:t>
                          </m:r>
                        </m:e>
                        <m:sub>
                          <m:r>
                            <a:rPr lang="pt-BR" i="1">
                              <a:solidFill>
                                <a:srgbClr val="FF0000"/>
                              </a:solidFill>
                              <a:latin typeface="Cambria Math" panose="02040503050406030204" pitchFamily="18" charset="0"/>
                            </a:rPr>
                            <m:t>𝐷𝑆𝑄</m:t>
                          </m:r>
                        </m:sub>
                      </m:sSub>
                      <m:r>
                        <a:rPr lang="pt-BR" i="1">
                          <a:solidFill>
                            <a:srgbClr val="FF0000"/>
                          </a:solidFill>
                          <a:latin typeface="Cambria Math" panose="02040503050406030204" pitchFamily="18" charset="0"/>
                        </a:rPr>
                        <m:t>=</m:t>
                      </m:r>
                      <m:r>
                        <a:rPr lang="pt-BR" b="0" i="0" smtClean="0">
                          <a:solidFill>
                            <a:srgbClr val="FF0000"/>
                          </a:solidFill>
                          <a:latin typeface="Cambria Math" panose="02040503050406030204" pitchFamily="18" charset="0"/>
                        </a:rPr>
                        <m:t>12</m:t>
                      </m:r>
                      <m:r>
                        <a:rPr lang="pt-BR">
                          <a:solidFill>
                            <a:srgbClr val="FF0000"/>
                          </a:solidFill>
                          <a:latin typeface="Cambria Math" panose="02040503050406030204" pitchFamily="18" charset="0"/>
                        </a:rPr>
                        <m:t>−</m:t>
                      </m:r>
                      <m:sSub>
                        <m:sSubPr>
                          <m:ctrlPr>
                            <a:rPr lang="pt-BR" i="1">
                              <a:solidFill>
                                <a:srgbClr val="FF0000"/>
                              </a:solidFill>
                              <a:latin typeface="Cambria Math" panose="02040503050406030204" pitchFamily="18" charset="0"/>
                            </a:rPr>
                          </m:ctrlPr>
                        </m:sSubPr>
                        <m:e>
                          <m:r>
                            <a:rPr lang="pt-BR" i="1">
                              <a:solidFill>
                                <a:srgbClr val="FF0000"/>
                              </a:solidFill>
                              <a:latin typeface="Cambria Math" panose="02040503050406030204" pitchFamily="18" charset="0"/>
                            </a:rPr>
                            <m:t>𝐼</m:t>
                          </m:r>
                        </m:e>
                        <m:sub>
                          <m:r>
                            <a:rPr lang="pt-BR" i="1">
                              <a:solidFill>
                                <a:srgbClr val="FF0000"/>
                              </a:solidFill>
                              <a:latin typeface="Cambria Math" panose="02040503050406030204" pitchFamily="18" charset="0"/>
                            </a:rPr>
                            <m:t>𝐷</m:t>
                          </m:r>
                        </m:sub>
                      </m:sSub>
                      <m:r>
                        <a:rPr lang="pt-BR" b="0" i="1" smtClean="0">
                          <a:solidFill>
                            <a:srgbClr val="FF0000"/>
                          </a:solidFill>
                          <a:latin typeface="Cambria Math" panose="02040503050406030204" pitchFamily="18" charset="0"/>
                        </a:rPr>
                        <m:t>∗</m:t>
                      </m:r>
                      <m:r>
                        <a:rPr lang="pt-BR" b="0" i="0" smtClean="0">
                          <a:solidFill>
                            <a:srgbClr val="FF0000"/>
                          </a:solidFill>
                          <a:latin typeface="Cambria Math" panose="02040503050406030204" pitchFamily="18" charset="0"/>
                        </a:rPr>
                        <m:t>2</m:t>
                      </m:r>
                      <m:r>
                        <m:rPr>
                          <m:sty m:val="p"/>
                        </m:rPr>
                        <a:rPr lang="pt-BR" b="0" i="0" smtClean="0">
                          <a:solidFill>
                            <a:srgbClr val="FF0000"/>
                          </a:solidFill>
                          <a:latin typeface="Cambria Math" panose="02040503050406030204" pitchFamily="18" charset="0"/>
                        </a:rPr>
                        <m:t>k</m:t>
                      </m:r>
                    </m:oMath>
                  </m:oMathPara>
                </a14:m>
                <a:endParaRPr lang="pt-BR" dirty="0">
                  <a:solidFill>
                    <a:srgbClr val="FF0000"/>
                  </a:solidFill>
                </a:endParaRPr>
              </a:p>
              <a:p>
                <a:pPr marL="0" indent="0">
                  <a:buNone/>
                </a:pPr>
                <a:r>
                  <a:rPr lang="pt-BR" dirty="0">
                    <a:solidFill>
                      <a:srgbClr val="FF0000"/>
                    </a:solidFill>
                  </a:rPr>
                  <a:t>Para </a:t>
                </a:r>
                <a14:m>
                  <m:oMath xmlns:m="http://schemas.openxmlformats.org/officeDocument/2006/math">
                    <m:sSub>
                      <m:sSubPr>
                        <m:ctrlPr>
                          <a:rPr lang="pt-BR" i="1">
                            <a:solidFill>
                              <a:srgbClr val="FF0000"/>
                            </a:solidFill>
                            <a:latin typeface="Cambria Math" panose="02040503050406030204" pitchFamily="18" charset="0"/>
                          </a:rPr>
                        </m:ctrlPr>
                      </m:sSubPr>
                      <m:e>
                        <m:r>
                          <a:rPr lang="pt-BR" i="1">
                            <a:solidFill>
                              <a:srgbClr val="FF0000"/>
                            </a:solidFill>
                            <a:latin typeface="Cambria Math" panose="02040503050406030204" pitchFamily="18" charset="0"/>
                          </a:rPr>
                          <m:t>𝐼</m:t>
                        </m:r>
                      </m:e>
                      <m:sub>
                        <m:r>
                          <a:rPr lang="pt-BR" i="1">
                            <a:solidFill>
                              <a:srgbClr val="FF0000"/>
                            </a:solidFill>
                            <a:latin typeface="Cambria Math" panose="02040503050406030204" pitchFamily="18" charset="0"/>
                          </a:rPr>
                          <m:t>𝐷</m:t>
                        </m:r>
                      </m:sub>
                    </m:sSub>
                  </m:oMath>
                </a14:m>
                <a:r>
                  <a:rPr lang="pt-BR" dirty="0">
                    <a:solidFill>
                      <a:srgbClr val="FF0000"/>
                    </a:solidFill>
                  </a:rPr>
                  <a:t>= 0mA, </a:t>
                </a:r>
                <a14:m>
                  <m:oMath xmlns:m="http://schemas.openxmlformats.org/officeDocument/2006/math">
                    <m:sSub>
                      <m:sSubPr>
                        <m:ctrlPr>
                          <a:rPr lang="pt-BR" i="1">
                            <a:solidFill>
                              <a:srgbClr val="FF0000"/>
                            </a:solidFill>
                            <a:latin typeface="Cambria Math" panose="02040503050406030204" pitchFamily="18" charset="0"/>
                          </a:rPr>
                        </m:ctrlPr>
                      </m:sSubPr>
                      <m:e>
                        <m:r>
                          <a:rPr lang="pt-BR" i="1">
                            <a:solidFill>
                              <a:srgbClr val="FF0000"/>
                            </a:solidFill>
                            <a:latin typeface="Cambria Math" panose="02040503050406030204" pitchFamily="18" charset="0"/>
                          </a:rPr>
                          <m:t>𝑉</m:t>
                        </m:r>
                      </m:e>
                      <m:sub>
                        <m:r>
                          <a:rPr lang="pt-BR" i="1">
                            <a:solidFill>
                              <a:srgbClr val="FF0000"/>
                            </a:solidFill>
                            <a:latin typeface="Cambria Math" panose="02040503050406030204" pitchFamily="18" charset="0"/>
                          </a:rPr>
                          <m:t>𝐷𝑆𝑄</m:t>
                        </m:r>
                      </m:sub>
                    </m:sSub>
                  </m:oMath>
                </a14:m>
                <a:r>
                  <a:rPr lang="pt-BR" dirty="0">
                    <a:solidFill>
                      <a:srgbClr val="FF0000"/>
                    </a:solidFill>
                  </a:rPr>
                  <a:t> = 12V</a:t>
                </a:r>
              </a:p>
              <a:p>
                <a:pPr marL="0" indent="0">
                  <a:buNone/>
                </a:pPr>
                <a:endParaRPr lang="en-US" altLang="en-US" dirty="0">
                  <a:solidFill>
                    <a:srgbClr val="000000"/>
                  </a:solidFill>
                  <a:latin typeface="Times New Roman" panose="02020603050405020304" pitchFamily="18" charset="0"/>
                  <a:cs typeface="Times New Roman" panose="02020603050405020304" pitchFamily="18" charset="0"/>
                </a:endParaRPr>
              </a:p>
              <a:p>
                <a:endParaRPr lang="pt-BR" dirty="0"/>
              </a:p>
            </p:txBody>
          </p:sp>
        </mc:Choice>
        <mc:Fallback xmlns="">
          <p:sp>
            <p:nvSpPr>
              <p:cNvPr id="10" name="Content Placeholder 9">
                <a:extLst>
                  <a:ext uri="{FF2B5EF4-FFF2-40B4-BE49-F238E27FC236}">
                    <a16:creationId xmlns:a16="http://schemas.microsoft.com/office/drawing/2014/main" id="{25FB3E2B-8BD8-49AF-990C-82BBC7290FC7}"/>
                  </a:ext>
                </a:extLst>
              </p:cNvPr>
              <p:cNvSpPr>
                <a:spLocks noGrp="1" noRot="1" noChangeAspect="1" noMove="1" noResize="1" noEditPoints="1" noAdjustHandles="1" noChangeArrowheads="1" noChangeShapeType="1" noTextEdit="1"/>
              </p:cNvSpPr>
              <p:nvPr>
                <p:ph sz="half" idx="1"/>
              </p:nvPr>
            </p:nvSpPr>
            <p:spPr>
              <a:xfrm>
                <a:off x="838199" y="1815685"/>
                <a:ext cx="6218583" cy="4455905"/>
              </a:xfrm>
              <a:blipFill>
                <a:blip r:embed="rId3"/>
                <a:stretch>
                  <a:fillRect l="-1665" t="-2052"/>
                </a:stretch>
              </a:blipFill>
            </p:spPr>
            <p:txBody>
              <a:bodyPr/>
              <a:lstStyle/>
              <a:p>
                <a:r>
                  <a:rPr lang="pt-BR">
                    <a:noFill/>
                  </a:rPr>
                  <a:t> </a:t>
                </a:r>
              </a:p>
            </p:txBody>
          </p:sp>
        </mc:Fallback>
      </mc:AlternateContent>
      <p:sp>
        <p:nvSpPr>
          <p:cNvPr id="4" name="Footer Placeholder 3">
            <a:extLst>
              <a:ext uri="{FF2B5EF4-FFF2-40B4-BE49-F238E27FC236}">
                <a16:creationId xmlns:a16="http://schemas.microsoft.com/office/drawing/2014/main" id="{066B7AD5-AD78-496C-9DC5-754BA657EF60}"/>
              </a:ext>
            </a:extLst>
          </p:cNvPr>
          <p:cNvSpPr>
            <a:spLocks noGrp="1"/>
          </p:cNvSpPr>
          <p:nvPr>
            <p:ph type="ftr" sz="quarter" idx="11"/>
          </p:nvPr>
        </p:nvSpPr>
        <p:spPr/>
        <p:txBody>
          <a:bodyPr/>
          <a:lstStyle/>
          <a:p>
            <a:r>
              <a:rPr lang="en-US" altLang="en-US"/>
              <a:t>Prof. Elyr Teixeira</a:t>
            </a:r>
            <a:endParaRPr lang="en-US" altLang="en-US" dirty="0"/>
          </a:p>
        </p:txBody>
      </p:sp>
      <p:sp>
        <p:nvSpPr>
          <p:cNvPr id="5" name="Slide Number Placeholder 4">
            <a:extLst>
              <a:ext uri="{FF2B5EF4-FFF2-40B4-BE49-F238E27FC236}">
                <a16:creationId xmlns:a16="http://schemas.microsoft.com/office/drawing/2014/main" id="{0E81E0B1-5513-4F0E-96C2-0E1788C6AB35}"/>
              </a:ext>
            </a:extLst>
          </p:cNvPr>
          <p:cNvSpPr>
            <a:spLocks noGrp="1"/>
          </p:cNvSpPr>
          <p:nvPr>
            <p:ph type="sldNum" sz="quarter" idx="12"/>
          </p:nvPr>
        </p:nvSpPr>
        <p:spPr/>
        <p:txBody>
          <a:bodyPr/>
          <a:lstStyle/>
          <a:p>
            <a:fld id="{D70E266F-DC34-4EBC-B26B-29CFE51B5C59}" type="slidenum">
              <a:rPr lang="en-US" altLang="en-US" smtClean="0"/>
              <a:pPr/>
              <a:t>207</a:t>
            </a:fld>
            <a:endParaRPr lang="en-US" altLang="en-US"/>
          </a:p>
        </p:txBody>
      </p:sp>
    </p:spTree>
    <p:extLst>
      <p:ext uri="{BB962C8B-B14F-4D97-AF65-F5344CB8AC3E}">
        <p14:creationId xmlns:p14="http://schemas.microsoft.com/office/powerpoint/2010/main" val="2292293477"/>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2">
            <a:extLst>
              <a:ext uri="{FF2B5EF4-FFF2-40B4-BE49-F238E27FC236}">
                <a16:creationId xmlns:a16="http://schemas.microsoft.com/office/drawing/2014/main" id="{46E97EEC-9F47-4324-AD48-285FD71C15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88075" y="636105"/>
            <a:ext cx="7757944" cy="50788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a:extLst>
              <a:ext uri="{FF2B5EF4-FFF2-40B4-BE49-F238E27FC236}">
                <a16:creationId xmlns:a16="http://schemas.microsoft.com/office/drawing/2014/main" id="{98AF5B4F-974C-4526-B824-58D50CE79D03}"/>
              </a:ext>
            </a:extLst>
          </p:cNvPr>
          <p:cNvSpPr>
            <a:spLocks noGrp="1"/>
          </p:cNvSpPr>
          <p:nvPr>
            <p:ph type="title"/>
          </p:nvPr>
        </p:nvSpPr>
        <p:spPr/>
        <p:txBody>
          <a:bodyPr/>
          <a:lstStyle/>
          <a:p>
            <a:r>
              <a:rPr lang="pt-BR" dirty="0"/>
              <a:t>Exemplo</a:t>
            </a:r>
          </a:p>
        </p:txBody>
      </p:sp>
      <mc:AlternateContent xmlns:mc="http://schemas.openxmlformats.org/markup-compatibility/2006" xmlns:a14="http://schemas.microsoft.com/office/drawing/2010/main">
        <mc:Choice Requires="a14">
          <p:sp>
            <p:nvSpPr>
              <p:cNvPr id="10" name="Content Placeholder 9">
                <a:extLst>
                  <a:ext uri="{FF2B5EF4-FFF2-40B4-BE49-F238E27FC236}">
                    <a16:creationId xmlns:a16="http://schemas.microsoft.com/office/drawing/2014/main" id="{25FB3E2B-8BD8-49AF-990C-82BBC7290FC7}"/>
                  </a:ext>
                </a:extLst>
              </p:cNvPr>
              <p:cNvSpPr>
                <a:spLocks noGrp="1"/>
              </p:cNvSpPr>
              <p:nvPr>
                <p:ph sz="half" idx="1"/>
              </p:nvPr>
            </p:nvSpPr>
            <p:spPr>
              <a:xfrm>
                <a:off x="838199" y="1815685"/>
                <a:ext cx="6218583" cy="4455905"/>
              </a:xfrm>
            </p:spPr>
            <p:txBody>
              <a:bodyPr/>
              <a:lstStyle/>
              <a:p>
                <a:pPr marL="0" indent="0">
                  <a:buNone/>
                </a:pPr>
                <a:r>
                  <a:rPr lang="pt-BR" dirty="0">
                    <a:solidFill>
                      <a:srgbClr val="FF0000"/>
                    </a:solidFill>
                  </a:rPr>
                  <a:t>Para a reta de polarização sabemos que:</a:t>
                </a:r>
              </a:p>
              <a:p>
                <a:pPr marL="0" indent="0">
                  <a:buNone/>
                </a:pPr>
                <a14:m>
                  <m:oMathPara xmlns:m="http://schemas.openxmlformats.org/officeDocument/2006/math">
                    <m:oMathParaPr>
                      <m:jc m:val="centerGroup"/>
                    </m:oMathParaPr>
                    <m:oMath xmlns:m="http://schemas.openxmlformats.org/officeDocument/2006/math">
                      <m:sSub>
                        <m:sSubPr>
                          <m:ctrlPr>
                            <a:rPr lang="pt-BR" i="1" smtClean="0">
                              <a:solidFill>
                                <a:srgbClr val="FF0000"/>
                              </a:solidFill>
                              <a:latin typeface="Cambria Math" panose="02040503050406030204" pitchFamily="18" charset="0"/>
                            </a:rPr>
                          </m:ctrlPr>
                        </m:sSubPr>
                        <m:e>
                          <m:r>
                            <a:rPr lang="pt-BR" b="0" i="1" smtClean="0">
                              <a:solidFill>
                                <a:srgbClr val="FF0000"/>
                              </a:solidFill>
                              <a:latin typeface="Cambria Math" panose="02040503050406030204" pitchFamily="18" charset="0"/>
                            </a:rPr>
                            <m:t>𝑉</m:t>
                          </m:r>
                        </m:e>
                        <m:sub>
                          <m:r>
                            <a:rPr lang="pt-BR" b="0" i="1" smtClean="0">
                              <a:solidFill>
                                <a:srgbClr val="FF0000"/>
                              </a:solidFill>
                              <a:latin typeface="Cambria Math" panose="02040503050406030204" pitchFamily="18" charset="0"/>
                            </a:rPr>
                            <m:t>𝐷𝑆𝑄</m:t>
                          </m:r>
                        </m:sub>
                      </m:sSub>
                      <m:r>
                        <a:rPr lang="pt-BR" b="0" i="1" smtClean="0">
                          <a:solidFill>
                            <a:srgbClr val="FF0000"/>
                          </a:solidFill>
                          <a:latin typeface="Cambria Math" panose="02040503050406030204" pitchFamily="18" charset="0"/>
                        </a:rPr>
                        <m:t>=</m:t>
                      </m:r>
                      <m:sSub>
                        <m:sSubPr>
                          <m:ctrlPr>
                            <a:rPr lang="pt-BR" i="1">
                              <a:solidFill>
                                <a:srgbClr val="FF0000"/>
                              </a:solidFill>
                              <a:latin typeface="Cambria Math" panose="02040503050406030204" pitchFamily="18" charset="0"/>
                            </a:rPr>
                          </m:ctrlPr>
                        </m:sSubPr>
                        <m:e>
                          <m:r>
                            <a:rPr lang="pt-BR" i="1">
                              <a:solidFill>
                                <a:srgbClr val="FF0000"/>
                              </a:solidFill>
                              <a:latin typeface="Cambria Math" panose="02040503050406030204" pitchFamily="18" charset="0"/>
                            </a:rPr>
                            <m:t>𝑉</m:t>
                          </m:r>
                        </m:e>
                        <m:sub>
                          <m:r>
                            <a:rPr lang="pt-BR" i="1">
                              <a:solidFill>
                                <a:srgbClr val="FF0000"/>
                              </a:solidFill>
                              <a:latin typeface="Cambria Math" panose="02040503050406030204" pitchFamily="18" charset="0"/>
                            </a:rPr>
                            <m:t>𝐷</m:t>
                          </m:r>
                          <m:r>
                            <a:rPr lang="pt-BR" b="0" i="1" smtClean="0">
                              <a:solidFill>
                                <a:srgbClr val="FF0000"/>
                              </a:solidFill>
                              <a:latin typeface="Cambria Math" panose="02040503050406030204" pitchFamily="18" charset="0"/>
                            </a:rPr>
                            <m:t>𝐷</m:t>
                          </m:r>
                        </m:sub>
                      </m:sSub>
                      <m:r>
                        <a:rPr lang="pt-BR" b="0" i="0" smtClean="0">
                          <a:solidFill>
                            <a:srgbClr val="FF0000"/>
                          </a:solidFill>
                          <a:latin typeface="Cambria Math" panose="02040503050406030204" pitchFamily="18" charset="0"/>
                        </a:rPr>
                        <m:t>−</m:t>
                      </m:r>
                      <m:sSub>
                        <m:sSubPr>
                          <m:ctrlPr>
                            <a:rPr lang="pt-BR" i="1">
                              <a:solidFill>
                                <a:srgbClr val="FF0000"/>
                              </a:solidFill>
                              <a:latin typeface="Cambria Math" panose="02040503050406030204" pitchFamily="18" charset="0"/>
                            </a:rPr>
                          </m:ctrlPr>
                        </m:sSubPr>
                        <m:e>
                          <m:r>
                            <a:rPr lang="pt-BR" b="0" i="1" smtClean="0">
                              <a:solidFill>
                                <a:srgbClr val="FF0000"/>
                              </a:solidFill>
                              <a:latin typeface="Cambria Math" panose="02040503050406030204" pitchFamily="18" charset="0"/>
                            </a:rPr>
                            <m:t>𝐼</m:t>
                          </m:r>
                        </m:e>
                        <m:sub>
                          <m:r>
                            <a:rPr lang="pt-BR" i="1">
                              <a:solidFill>
                                <a:srgbClr val="FF0000"/>
                              </a:solidFill>
                              <a:latin typeface="Cambria Math" panose="02040503050406030204" pitchFamily="18" charset="0"/>
                            </a:rPr>
                            <m:t>𝐷</m:t>
                          </m:r>
                        </m:sub>
                      </m:sSub>
                      <m:sSub>
                        <m:sSubPr>
                          <m:ctrlPr>
                            <a:rPr lang="pt-BR" i="1" smtClean="0">
                              <a:solidFill>
                                <a:srgbClr val="FF0000"/>
                              </a:solidFill>
                              <a:latin typeface="Cambria Math" panose="02040503050406030204" pitchFamily="18" charset="0"/>
                            </a:rPr>
                          </m:ctrlPr>
                        </m:sSubPr>
                        <m:e>
                          <m:r>
                            <a:rPr lang="pt-BR" b="0" i="1" smtClean="0">
                              <a:solidFill>
                                <a:srgbClr val="FF0000"/>
                              </a:solidFill>
                              <a:latin typeface="Cambria Math" panose="02040503050406030204" pitchFamily="18" charset="0"/>
                            </a:rPr>
                            <m:t>𝑅</m:t>
                          </m:r>
                        </m:e>
                        <m:sub>
                          <m:r>
                            <a:rPr lang="pt-BR" b="0" i="1" smtClean="0">
                              <a:solidFill>
                                <a:srgbClr val="FF0000"/>
                              </a:solidFill>
                              <a:latin typeface="Cambria Math" panose="02040503050406030204" pitchFamily="18" charset="0"/>
                            </a:rPr>
                            <m:t>𝐷</m:t>
                          </m:r>
                        </m:sub>
                      </m:sSub>
                    </m:oMath>
                  </m:oMathPara>
                </a14:m>
                <a:endParaRPr lang="pt-BR" dirty="0">
                  <a:solidFill>
                    <a:srgbClr val="FF0000"/>
                  </a:solidFill>
                </a:endParaRPr>
              </a:p>
              <a:p>
                <a:pPr marL="0" indent="0">
                  <a:buNone/>
                </a:pPr>
                <a14:m>
                  <m:oMathPara xmlns:m="http://schemas.openxmlformats.org/officeDocument/2006/math">
                    <m:oMathParaPr>
                      <m:jc m:val="centerGroup"/>
                    </m:oMathParaPr>
                    <m:oMath xmlns:m="http://schemas.openxmlformats.org/officeDocument/2006/math">
                      <m:sSub>
                        <m:sSubPr>
                          <m:ctrlPr>
                            <a:rPr lang="pt-BR" i="1">
                              <a:solidFill>
                                <a:srgbClr val="FF0000"/>
                              </a:solidFill>
                              <a:latin typeface="Cambria Math" panose="02040503050406030204" pitchFamily="18" charset="0"/>
                            </a:rPr>
                          </m:ctrlPr>
                        </m:sSubPr>
                        <m:e>
                          <m:r>
                            <a:rPr lang="pt-BR" i="1">
                              <a:solidFill>
                                <a:srgbClr val="FF0000"/>
                              </a:solidFill>
                              <a:latin typeface="Cambria Math" panose="02040503050406030204" pitchFamily="18" charset="0"/>
                            </a:rPr>
                            <m:t>𝑉</m:t>
                          </m:r>
                        </m:e>
                        <m:sub>
                          <m:r>
                            <a:rPr lang="pt-BR" i="1">
                              <a:solidFill>
                                <a:srgbClr val="FF0000"/>
                              </a:solidFill>
                              <a:latin typeface="Cambria Math" panose="02040503050406030204" pitchFamily="18" charset="0"/>
                            </a:rPr>
                            <m:t>𝐷𝑆𝑄</m:t>
                          </m:r>
                        </m:sub>
                      </m:sSub>
                      <m:r>
                        <a:rPr lang="pt-BR" i="1">
                          <a:solidFill>
                            <a:srgbClr val="FF0000"/>
                          </a:solidFill>
                          <a:latin typeface="Cambria Math" panose="02040503050406030204" pitchFamily="18" charset="0"/>
                        </a:rPr>
                        <m:t>=</m:t>
                      </m:r>
                      <m:r>
                        <a:rPr lang="pt-BR" b="0" i="0" smtClean="0">
                          <a:solidFill>
                            <a:srgbClr val="FF0000"/>
                          </a:solidFill>
                          <a:latin typeface="Cambria Math" panose="02040503050406030204" pitchFamily="18" charset="0"/>
                        </a:rPr>
                        <m:t>12</m:t>
                      </m:r>
                      <m:r>
                        <a:rPr lang="pt-BR">
                          <a:solidFill>
                            <a:srgbClr val="FF0000"/>
                          </a:solidFill>
                          <a:latin typeface="Cambria Math" panose="02040503050406030204" pitchFamily="18" charset="0"/>
                        </a:rPr>
                        <m:t>−</m:t>
                      </m:r>
                      <m:sSub>
                        <m:sSubPr>
                          <m:ctrlPr>
                            <a:rPr lang="pt-BR" i="1">
                              <a:solidFill>
                                <a:srgbClr val="FF0000"/>
                              </a:solidFill>
                              <a:latin typeface="Cambria Math" panose="02040503050406030204" pitchFamily="18" charset="0"/>
                            </a:rPr>
                          </m:ctrlPr>
                        </m:sSubPr>
                        <m:e>
                          <m:r>
                            <a:rPr lang="pt-BR" i="1">
                              <a:solidFill>
                                <a:srgbClr val="FF0000"/>
                              </a:solidFill>
                              <a:latin typeface="Cambria Math" panose="02040503050406030204" pitchFamily="18" charset="0"/>
                            </a:rPr>
                            <m:t>𝐼</m:t>
                          </m:r>
                        </m:e>
                        <m:sub>
                          <m:r>
                            <a:rPr lang="pt-BR" i="1">
                              <a:solidFill>
                                <a:srgbClr val="FF0000"/>
                              </a:solidFill>
                              <a:latin typeface="Cambria Math" panose="02040503050406030204" pitchFamily="18" charset="0"/>
                            </a:rPr>
                            <m:t>𝐷</m:t>
                          </m:r>
                        </m:sub>
                      </m:sSub>
                      <m:r>
                        <a:rPr lang="pt-BR" b="0" i="1" smtClean="0">
                          <a:solidFill>
                            <a:srgbClr val="FF0000"/>
                          </a:solidFill>
                          <a:latin typeface="Cambria Math" panose="02040503050406030204" pitchFamily="18" charset="0"/>
                        </a:rPr>
                        <m:t>∗</m:t>
                      </m:r>
                      <m:r>
                        <a:rPr lang="pt-BR" b="0" i="0" smtClean="0">
                          <a:solidFill>
                            <a:srgbClr val="FF0000"/>
                          </a:solidFill>
                          <a:latin typeface="Cambria Math" panose="02040503050406030204" pitchFamily="18" charset="0"/>
                        </a:rPr>
                        <m:t>2</m:t>
                      </m:r>
                      <m:r>
                        <m:rPr>
                          <m:sty m:val="p"/>
                        </m:rPr>
                        <a:rPr lang="pt-BR" b="0" i="0" smtClean="0">
                          <a:solidFill>
                            <a:srgbClr val="FF0000"/>
                          </a:solidFill>
                          <a:latin typeface="Cambria Math" panose="02040503050406030204" pitchFamily="18" charset="0"/>
                        </a:rPr>
                        <m:t>k</m:t>
                      </m:r>
                    </m:oMath>
                  </m:oMathPara>
                </a14:m>
                <a:endParaRPr lang="pt-BR" dirty="0">
                  <a:solidFill>
                    <a:srgbClr val="FF0000"/>
                  </a:solidFill>
                </a:endParaRPr>
              </a:p>
              <a:p>
                <a:pPr marL="0" indent="0">
                  <a:buNone/>
                </a:pPr>
                <a:r>
                  <a:rPr lang="pt-BR" dirty="0">
                    <a:solidFill>
                      <a:srgbClr val="FF0000"/>
                    </a:solidFill>
                  </a:rPr>
                  <a:t>Para </a:t>
                </a:r>
                <a14:m>
                  <m:oMath xmlns:m="http://schemas.openxmlformats.org/officeDocument/2006/math">
                    <m:sSub>
                      <m:sSubPr>
                        <m:ctrlPr>
                          <a:rPr lang="pt-BR" i="1">
                            <a:solidFill>
                              <a:srgbClr val="FF0000"/>
                            </a:solidFill>
                            <a:latin typeface="Cambria Math" panose="02040503050406030204" pitchFamily="18" charset="0"/>
                          </a:rPr>
                        </m:ctrlPr>
                      </m:sSubPr>
                      <m:e>
                        <m:r>
                          <a:rPr lang="pt-BR" i="1">
                            <a:solidFill>
                              <a:srgbClr val="FF0000"/>
                            </a:solidFill>
                            <a:latin typeface="Cambria Math" panose="02040503050406030204" pitchFamily="18" charset="0"/>
                          </a:rPr>
                          <m:t>𝐼</m:t>
                        </m:r>
                      </m:e>
                      <m:sub>
                        <m:r>
                          <a:rPr lang="pt-BR" i="1">
                            <a:solidFill>
                              <a:srgbClr val="FF0000"/>
                            </a:solidFill>
                            <a:latin typeface="Cambria Math" panose="02040503050406030204" pitchFamily="18" charset="0"/>
                          </a:rPr>
                          <m:t>𝐷</m:t>
                        </m:r>
                      </m:sub>
                    </m:sSub>
                  </m:oMath>
                </a14:m>
                <a:r>
                  <a:rPr lang="pt-BR" dirty="0">
                    <a:solidFill>
                      <a:srgbClr val="FF0000"/>
                    </a:solidFill>
                  </a:rPr>
                  <a:t>= 0mA, </a:t>
                </a:r>
                <a14:m>
                  <m:oMath xmlns:m="http://schemas.openxmlformats.org/officeDocument/2006/math">
                    <m:sSub>
                      <m:sSubPr>
                        <m:ctrlPr>
                          <a:rPr lang="pt-BR" i="1">
                            <a:solidFill>
                              <a:srgbClr val="FF0000"/>
                            </a:solidFill>
                            <a:latin typeface="Cambria Math" panose="02040503050406030204" pitchFamily="18" charset="0"/>
                          </a:rPr>
                        </m:ctrlPr>
                      </m:sSubPr>
                      <m:e>
                        <m:r>
                          <a:rPr lang="pt-BR" i="1">
                            <a:solidFill>
                              <a:srgbClr val="FF0000"/>
                            </a:solidFill>
                            <a:latin typeface="Cambria Math" panose="02040503050406030204" pitchFamily="18" charset="0"/>
                          </a:rPr>
                          <m:t>𝑉</m:t>
                        </m:r>
                      </m:e>
                      <m:sub>
                        <m:r>
                          <a:rPr lang="pt-BR" i="1">
                            <a:solidFill>
                              <a:srgbClr val="FF0000"/>
                            </a:solidFill>
                            <a:latin typeface="Cambria Math" panose="02040503050406030204" pitchFamily="18" charset="0"/>
                          </a:rPr>
                          <m:t>𝐷𝑆𝑄</m:t>
                        </m:r>
                      </m:sub>
                    </m:sSub>
                  </m:oMath>
                </a14:m>
                <a:r>
                  <a:rPr lang="pt-BR" dirty="0">
                    <a:solidFill>
                      <a:srgbClr val="FF0000"/>
                    </a:solidFill>
                  </a:rPr>
                  <a:t> = 12V</a:t>
                </a:r>
              </a:p>
              <a:p>
                <a:pPr marL="0" indent="0">
                  <a:buNone/>
                </a:pPr>
                <a:r>
                  <a:rPr lang="pt-BR" dirty="0">
                    <a:solidFill>
                      <a:srgbClr val="FF0000"/>
                    </a:solidFill>
                  </a:rPr>
                  <a:t>E para </a:t>
                </a:r>
                <a14:m>
                  <m:oMath xmlns:m="http://schemas.openxmlformats.org/officeDocument/2006/math">
                    <m:sSub>
                      <m:sSubPr>
                        <m:ctrlPr>
                          <a:rPr lang="pt-BR" i="1">
                            <a:solidFill>
                              <a:srgbClr val="FF0000"/>
                            </a:solidFill>
                            <a:latin typeface="Cambria Math" panose="02040503050406030204" pitchFamily="18" charset="0"/>
                          </a:rPr>
                        </m:ctrlPr>
                      </m:sSubPr>
                      <m:e>
                        <m:r>
                          <a:rPr lang="pt-BR" i="1">
                            <a:solidFill>
                              <a:srgbClr val="FF0000"/>
                            </a:solidFill>
                            <a:latin typeface="Cambria Math" panose="02040503050406030204" pitchFamily="18" charset="0"/>
                          </a:rPr>
                          <m:t>𝑉</m:t>
                        </m:r>
                      </m:e>
                      <m:sub>
                        <m:r>
                          <a:rPr lang="pt-BR" i="1">
                            <a:solidFill>
                              <a:srgbClr val="FF0000"/>
                            </a:solidFill>
                            <a:latin typeface="Cambria Math" panose="02040503050406030204" pitchFamily="18" charset="0"/>
                          </a:rPr>
                          <m:t>𝐷𝑆𝑄</m:t>
                        </m:r>
                      </m:sub>
                    </m:sSub>
                  </m:oMath>
                </a14:m>
                <a:r>
                  <a:rPr lang="pt-BR" dirty="0">
                    <a:solidFill>
                      <a:srgbClr val="FF0000"/>
                    </a:solidFill>
                  </a:rPr>
                  <a:t>= 0, </a:t>
                </a:r>
                <a14:m>
                  <m:oMath xmlns:m="http://schemas.openxmlformats.org/officeDocument/2006/math">
                    <m:sSub>
                      <m:sSubPr>
                        <m:ctrlPr>
                          <a:rPr lang="pt-BR" i="1" smtClean="0">
                            <a:solidFill>
                              <a:srgbClr val="FF0000"/>
                            </a:solidFill>
                            <a:latin typeface="Cambria Math" panose="02040503050406030204" pitchFamily="18" charset="0"/>
                          </a:rPr>
                        </m:ctrlPr>
                      </m:sSubPr>
                      <m:e>
                        <m:r>
                          <a:rPr lang="pt-BR" b="0" i="1" smtClean="0">
                            <a:solidFill>
                              <a:srgbClr val="FF0000"/>
                            </a:solidFill>
                            <a:latin typeface="Cambria Math" panose="02040503050406030204" pitchFamily="18" charset="0"/>
                          </a:rPr>
                          <m:t>𝐼</m:t>
                        </m:r>
                      </m:e>
                      <m:sub>
                        <m:r>
                          <a:rPr lang="pt-BR" b="0" i="1" smtClean="0">
                            <a:solidFill>
                              <a:srgbClr val="FF0000"/>
                            </a:solidFill>
                            <a:latin typeface="Cambria Math" panose="02040503050406030204" pitchFamily="18" charset="0"/>
                          </a:rPr>
                          <m:t>𝐷</m:t>
                        </m:r>
                      </m:sub>
                    </m:sSub>
                    <m:r>
                      <a:rPr lang="pt-BR" b="0" i="1" smtClean="0">
                        <a:solidFill>
                          <a:srgbClr val="FF0000"/>
                        </a:solidFill>
                        <a:latin typeface="Cambria Math" panose="02040503050406030204" pitchFamily="18" charset="0"/>
                      </a:rPr>
                      <m:t>=?</m:t>
                    </m:r>
                  </m:oMath>
                </a14:m>
                <a:endParaRPr lang="pt-BR" dirty="0"/>
              </a:p>
              <a:p>
                <a:pPr marL="0" indent="0">
                  <a:buNone/>
                </a:pPr>
                <a:endParaRPr lang="en-US" altLang="en-US" dirty="0">
                  <a:solidFill>
                    <a:srgbClr val="000000"/>
                  </a:solidFill>
                  <a:latin typeface="Times New Roman" panose="02020603050405020304" pitchFamily="18" charset="0"/>
                  <a:cs typeface="Times New Roman" panose="02020603050405020304" pitchFamily="18" charset="0"/>
                </a:endParaRPr>
              </a:p>
              <a:p>
                <a:endParaRPr lang="pt-BR" dirty="0"/>
              </a:p>
            </p:txBody>
          </p:sp>
        </mc:Choice>
        <mc:Fallback xmlns="">
          <p:sp>
            <p:nvSpPr>
              <p:cNvPr id="10" name="Content Placeholder 9">
                <a:extLst>
                  <a:ext uri="{FF2B5EF4-FFF2-40B4-BE49-F238E27FC236}">
                    <a16:creationId xmlns:a16="http://schemas.microsoft.com/office/drawing/2014/main" id="{25FB3E2B-8BD8-49AF-990C-82BBC7290FC7}"/>
                  </a:ext>
                </a:extLst>
              </p:cNvPr>
              <p:cNvSpPr>
                <a:spLocks noGrp="1" noRot="1" noChangeAspect="1" noMove="1" noResize="1" noEditPoints="1" noAdjustHandles="1" noChangeArrowheads="1" noChangeShapeType="1" noTextEdit="1"/>
              </p:cNvSpPr>
              <p:nvPr>
                <p:ph sz="half" idx="1"/>
              </p:nvPr>
            </p:nvSpPr>
            <p:spPr>
              <a:xfrm>
                <a:off x="838199" y="1815685"/>
                <a:ext cx="6218583" cy="4455905"/>
              </a:xfrm>
              <a:blipFill>
                <a:blip r:embed="rId3"/>
                <a:stretch>
                  <a:fillRect l="-1665" t="-2052"/>
                </a:stretch>
              </a:blipFill>
            </p:spPr>
            <p:txBody>
              <a:bodyPr/>
              <a:lstStyle/>
              <a:p>
                <a:r>
                  <a:rPr lang="pt-BR">
                    <a:noFill/>
                  </a:rPr>
                  <a:t> </a:t>
                </a:r>
              </a:p>
            </p:txBody>
          </p:sp>
        </mc:Fallback>
      </mc:AlternateContent>
      <p:sp>
        <p:nvSpPr>
          <p:cNvPr id="4" name="Footer Placeholder 3">
            <a:extLst>
              <a:ext uri="{FF2B5EF4-FFF2-40B4-BE49-F238E27FC236}">
                <a16:creationId xmlns:a16="http://schemas.microsoft.com/office/drawing/2014/main" id="{066B7AD5-AD78-496C-9DC5-754BA657EF60}"/>
              </a:ext>
            </a:extLst>
          </p:cNvPr>
          <p:cNvSpPr>
            <a:spLocks noGrp="1"/>
          </p:cNvSpPr>
          <p:nvPr>
            <p:ph type="ftr" sz="quarter" idx="11"/>
          </p:nvPr>
        </p:nvSpPr>
        <p:spPr/>
        <p:txBody>
          <a:bodyPr/>
          <a:lstStyle/>
          <a:p>
            <a:r>
              <a:rPr lang="en-US" altLang="en-US"/>
              <a:t>Prof. Elyr Teixeira</a:t>
            </a:r>
            <a:endParaRPr lang="en-US" altLang="en-US" dirty="0"/>
          </a:p>
        </p:txBody>
      </p:sp>
      <p:sp>
        <p:nvSpPr>
          <p:cNvPr id="5" name="Slide Number Placeholder 4">
            <a:extLst>
              <a:ext uri="{FF2B5EF4-FFF2-40B4-BE49-F238E27FC236}">
                <a16:creationId xmlns:a16="http://schemas.microsoft.com/office/drawing/2014/main" id="{0E81E0B1-5513-4F0E-96C2-0E1788C6AB35}"/>
              </a:ext>
            </a:extLst>
          </p:cNvPr>
          <p:cNvSpPr>
            <a:spLocks noGrp="1"/>
          </p:cNvSpPr>
          <p:nvPr>
            <p:ph type="sldNum" sz="quarter" idx="12"/>
          </p:nvPr>
        </p:nvSpPr>
        <p:spPr/>
        <p:txBody>
          <a:bodyPr/>
          <a:lstStyle/>
          <a:p>
            <a:fld id="{D70E266F-DC34-4EBC-B26B-29CFE51B5C59}" type="slidenum">
              <a:rPr lang="en-US" altLang="en-US" smtClean="0"/>
              <a:pPr/>
              <a:t>208</a:t>
            </a:fld>
            <a:endParaRPr lang="en-US" altLang="en-US"/>
          </a:p>
        </p:txBody>
      </p:sp>
    </p:spTree>
    <p:extLst>
      <p:ext uri="{BB962C8B-B14F-4D97-AF65-F5344CB8AC3E}">
        <p14:creationId xmlns:p14="http://schemas.microsoft.com/office/powerpoint/2010/main" val="543048921"/>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2">
            <a:extLst>
              <a:ext uri="{FF2B5EF4-FFF2-40B4-BE49-F238E27FC236}">
                <a16:creationId xmlns:a16="http://schemas.microsoft.com/office/drawing/2014/main" id="{46E97EEC-9F47-4324-AD48-285FD71C15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88075" y="636105"/>
            <a:ext cx="7757944" cy="50788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a:extLst>
              <a:ext uri="{FF2B5EF4-FFF2-40B4-BE49-F238E27FC236}">
                <a16:creationId xmlns:a16="http://schemas.microsoft.com/office/drawing/2014/main" id="{98AF5B4F-974C-4526-B824-58D50CE79D03}"/>
              </a:ext>
            </a:extLst>
          </p:cNvPr>
          <p:cNvSpPr>
            <a:spLocks noGrp="1"/>
          </p:cNvSpPr>
          <p:nvPr>
            <p:ph type="title"/>
          </p:nvPr>
        </p:nvSpPr>
        <p:spPr/>
        <p:txBody>
          <a:bodyPr/>
          <a:lstStyle/>
          <a:p>
            <a:r>
              <a:rPr lang="pt-BR" dirty="0"/>
              <a:t>Exemplo</a:t>
            </a:r>
          </a:p>
        </p:txBody>
      </p:sp>
      <mc:AlternateContent xmlns:mc="http://schemas.openxmlformats.org/markup-compatibility/2006" xmlns:a14="http://schemas.microsoft.com/office/drawing/2010/main">
        <mc:Choice Requires="a14">
          <p:sp>
            <p:nvSpPr>
              <p:cNvPr id="10" name="Content Placeholder 9">
                <a:extLst>
                  <a:ext uri="{FF2B5EF4-FFF2-40B4-BE49-F238E27FC236}">
                    <a16:creationId xmlns:a16="http://schemas.microsoft.com/office/drawing/2014/main" id="{25FB3E2B-8BD8-49AF-990C-82BBC7290FC7}"/>
                  </a:ext>
                </a:extLst>
              </p:cNvPr>
              <p:cNvSpPr>
                <a:spLocks noGrp="1"/>
              </p:cNvSpPr>
              <p:nvPr>
                <p:ph sz="half" idx="1"/>
              </p:nvPr>
            </p:nvSpPr>
            <p:spPr>
              <a:xfrm>
                <a:off x="838199" y="1815685"/>
                <a:ext cx="6218583" cy="4455905"/>
              </a:xfrm>
            </p:spPr>
            <p:txBody>
              <a:bodyPr/>
              <a:lstStyle/>
              <a:p>
                <a:pPr marL="0" indent="0">
                  <a:buNone/>
                </a:pPr>
                <a:r>
                  <a:rPr lang="pt-BR" dirty="0">
                    <a:solidFill>
                      <a:srgbClr val="FF0000"/>
                    </a:solidFill>
                  </a:rPr>
                  <a:t>Para a reta de polarização sabemos que:</a:t>
                </a:r>
              </a:p>
              <a:p>
                <a:pPr marL="0" indent="0">
                  <a:buNone/>
                </a:pPr>
                <a14:m>
                  <m:oMathPara xmlns:m="http://schemas.openxmlformats.org/officeDocument/2006/math">
                    <m:oMathParaPr>
                      <m:jc m:val="centerGroup"/>
                    </m:oMathParaPr>
                    <m:oMath xmlns:m="http://schemas.openxmlformats.org/officeDocument/2006/math">
                      <m:sSub>
                        <m:sSubPr>
                          <m:ctrlPr>
                            <a:rPr lang="pt-BR" i="1" smtClean="0">
                              <a:solidFill>
                                <a:srgbClr val="FF0000"/>
                              </a:solidFill>
                              <a:latin typeface="Cambria Math" panose="02040503050406030204" pitchFamily="18" charset="0"/>
                            </a:rPr>
                          </m:ctrlPr>
                        </m:sSubPr>
                        <m:e>
                          <m:r>
                            <a:rPr lang="pt-BR" b="0" i="1" smtClean="0">
                              <a:solidFill>
                                <a:srgbClr val="FF0000"/>
                              </a:solidFill>
                              <a:latin typeface="Cambria Math" panose="02040503050406030204" pitchFamily="18" charset="0"/>
                            </a:rPr>
                            <m:t>𝑉</m:t>
                          </m:r>
                        </m:e>
                        <m:sub>
                          <m:r>
                            <a:rPr lang="pt-BR" b="0" i="1" smtClean="0">
                              <a:solidFill>
                                <a:srgbClr val="FF0000"/>
                              </a:solidFill>
                              <a:latin typeface="Cambria Math" panose="02040503050406030204" pitchFamily="18" charset="0"/>
                            </a:rPr>
                            <m:t>𝐷𝑆𝑄</m:t>
                          </m:r>
                        </m:sub>
                      </m:sSub>
                      <m:r>
                        <a:rPr lang="pt-BR" b="0" i="1" smtClean="0">
                          <a:solidFill>
                            <a:srgbClr val="FF0000"/>
                          </a:solidFill>
                          <a:latin typeface="Cambria Math" panose="02040503050406030204" pitchFamily="18" charset="0"/>
                        </a:rPr>
                        <m:t>=</m:t>
                      </m:r>
                      <m:sSub>
                        <m:sSubPr>
                          <m:ctrlPr>
                            <a:rPr lang="pt-BR" i="1">
                              <a:solidFill>
                                <a:srgbClr val="FF0000"/>
                              </a:solidFill>
                              <a:latin typeface="Cambria Math" panose="02040503050406030204" pitchFamily="18" charset="0"/>
                            </a:rPr>
                          </m:ctrlPr>
                        </m:sSubPr>
                        <m:e>
                          <m:r>
                            <a:rPr lang="pt-BR" i="1">
                              <a:solidFill>
                                <a:srgbClr val="FF0000"/>
                              </a:solidFill>
                              <a:latin typeface="Cambria Math" panose="02040503050406030204" pitchFamily="18" charset="0"/>
                            </a:rPr>
                            <m:t>𝑉</m:t>
                          </m:r>
                        </m:e>
                        <m:sub>
                          <m:r>
                            <a:rPr lang="pt-BR" i="1">
                              <a:solidFill>
                                <a:srgbClr val="FF0000"/>
                              </a:solidFill>
                              <a:latin typeface="Cambria Math" panose="02040503050406030204" pitchFamily="18" charset="0"/>
                            </a:rPr>
                            <m:t>𝐷</m:t>
                          </m:r>
                          <m:r>
                            <a:rPr lang="pt-BR" b="0" i="1" smtClean="0">
                              <a:solidFill>
                                <a:srgbClr val="FF0000"/>
                              </a:solidFill>
                              <a:latin typeface="Cambria Math" panose="02040503050406030204" pitchFamily="18" charset="0"/>
                            </a:rPr>
                            <m:t>𝐷</m:t>
                          </m:r>
                        </m:sub>
                      </m:sSub>
                      <m:r>
                        <a:rPr lang="pt-BR" b="0" i="0" smtClean="0">
                          <a:solidFill>
                            <a:srgbClr val="FF0000"/>
                          </a:solidFill>
                          <a:latin typeface="Cambria Math" panose="02040503050406030204" pitchFamily="18" charset="0"/>
                        </a:rPr>
                        <m:t>−</m:t>
                      </m:r>
                      <m:sSub>
                        <m:sSubPr>
                          <m:ctrlPr>
                            <a:rPr lang="pt-BR" i="1">
                              <a:solidFill>
                                <a:srgbClr val="FF0000"/>
                              </a:solidFill>
                              <a:latin typeface="Cambria Math" panose="02040503050406030204" pitchFamily="18" charset="0"/>
                            </a:rPr>
                          </m:ctrlPr>
                        </m:sSubPr>
                        <m:e>
                          <m:r>
                            <a:rPr lang="pt-BR" b="0" i="1" smtClean="0">
                              <a:solidFill>
                                <a:srgbClr val="FF0000"/>
                              </a:solidFill>
                              <a:latin typeface="Cambria Math" panose="02040503050406030204" pitchFamily="18" charset="0"/>
                            </a:rPr>
                            <m:t>𝐼</m:t>
                          </m:r>
                        </m:e>
                        <m:sub>
                          <m:r>
                            <a:rPr lang="pt-BR" i="1">
                              <a:solidFill>
                                <a:srgbClr val="FF0000"/>
                              </a:solidFill>
                              <a:latin typeface="Cambria Math" panose="02040503050406030204" pitchFamily="18" charset="0"/>
                            </a:rPr>
                            <m:t>𝐷</m:t>
                          </m:r>
                        </m:sub>
                      </m:sSub>
                      <m:sSub>
                        <m:sSubPr>
                          <m:ctrlPr>
                            <a:rPr lang="pt-BR" i="1" smtClean="0">
                              <a:solidFill>
                                <a:srgbClr val="FF0000"/>
                              </a:solidFill>
                              <a:latin typeface="Cambria Math" panose="02040503050406030204" pitchFamily="18" charset="0"/>
                            </a:rPr>
                          </m:ctrlPr>
                        </m:sSubPr>
                        <m:e>
                          <m:r>
                            <a:rPr lang="pt-BR" b="0" i="1" smtClean="0">
                              <a:solidFill>
                                <a:srgbClr val="FF0000"/>
                              </a:solidFill>
                              <a:latin typeface="Cambria Math" panose="02040503050406030204" pitchFamily="18" charset="0"/>
                            </a:rPr>
                            <m:t>𝑅</m:t>
                          </m:r>
                        </m:e>
                        <m:sub>
                          <m:r>
                            <a:rPr lang="pt-BR" b="0" i="1" smtClean="0">
                              <a:solidFill>
                                <a:srgbClr val="FF0000"/>
                              </a:solidFill>
                              <a:latin typeface="Cambria Math" panose="02040503050406030204" pitchFamily="18" charset="0"/>
                            </a:rPr>
                            <m:t>𝐷</m:t>
                          </m:r>
                        </m:sub>
                      </m:sSub>
                    </m:oMath>
                  </m:oMathPara>
                </a14:m>
                <a:endParaRPr lang="pt-BR" dirty="0">
                  <a:solidFill>
                    <a:srgbClr val="FF0000"/>
                  </a:solidFill>
                </a:endParaRPr>
              </a:p>
              <a:p>
                <a:pPr marL="0" indent="0">
                  <a:buNone/>
                </a:pPr>
                <a14:m>
                  <m:oMathPara xmlns:m="http://schemas.openxmlformats.org/officeDocument/2006/math">
                    <m:oMathParaPr>
                      <m:jc m:val="centerGroup"/>
                    </m:oMathParaPr>
                    <m:oMath xmlns:m="http://schemas.openxmlformats.org/officeDocument/2006/math">
                      <m:sSub>
                        <m:sSubPr>
                          <m:ctrlPr>
                            <a:rPr lang="pt-BR" i="1">
                              <a:solidFill>
                                <a:srgbClr val="FF0000"/>
                              </a:solidFill>
                              <a:latin typeface="Cambria Math" panose="02040503050406030204" pitchFamily="18" charset="0"/>
                            </a:rPr>
                          </m:ctrlPr>
                        </m:sSubPr>
                        <m:e>
                          <m:r>
                            <a:rPr lang="pt-BR" i="1">
                              <a:solidFill>
                                <a:srgbClr val="FF0000"/>
                              </a:solidFill>
                              <a:latin typeface="Cambria Math" panose="02040503050406030204" pitchFamily="18" charset="0"/>
                            </a:rPr>
                            <m:t>𝑉</m:t>
                          </m:r>
                        </m:e>
                        <m:sub>
                          <m:r>
                            <a:rPr lang="pt-BR" i="1">
                              <a:solidFill>
                                <a:srgbClr val="FF0000"/>
                              </a:solidFill>
                              <a:latin typeface="Cambria Math" panose="02040503050406030204" pitchFamily="18" charset="0"/>
                            </a:rPr>
                            <m:t>𝐷𝑆𝑄</m:t>
                          </m:r>
                        </m:sub>
                      </m:sSub>
                      <m:r>
                        <a:rPr lang="pt-BR" i="1">
                          <a:solidFill>
                            <a:srgbClr val="FF0000"/>
                          </a:solidFill>
                          <a:latin typeface="Cambria Math" panose="02040503050406030204" pitchFamily="18" charset="0"/>
                        </a:rPr>
                        <m:t>=</m:t>
                      </m:r>
                      <m:r>
                        <a:rPr lang="pt-BR" b="0" i="0" smtClean="0">
                          <a:solidFill>
                            <a:srgbClr val="FF0000"/>
                          </a:solidFill>
                          <a:latin typeface="Cambria Math" panose="02040503050406030204" pitchFamily="18" charset="0"/>
                        </a:rPr>
                        <m:t>12</m:t>
                      </m:r>
                      <m:r>
                        <a:rPr lang="pt-BR">
                          <a:solidFill>
                            <a:srgbClr val="FF0000"/>
                          </a:solidFill>
                          <a:latin typeface="Cambria Math" panose="02040503050406030204" pitchFamily="18" charset="0"/>
                        </a:rPr>
                        <m:t>−</m:t>
                      </m:r>
                      <m:sSub>
                        <m:sSubPr>
                          <m:ctrlPr>
                            <a:rPr lang="pt-BR" i="1">
                              <a:solidFill>
                                <a:srgbClr val="FF0000"/>
                              </a:solidFill>
                              <a:latin typeface="Cambria Math" panose="02040503050406030204" pitchFamily="18" charset="0"/>
                            </a:rPr>
                          </m:ctrlPr>
                        </m:sSubPr>
                        <m:e>
                          <m:r>
                            <a:rPr lang="pt-BR" i="1">
                              <a:solidFill>
                                <a:srgbClr val="FF0000"/>
                              </a:solidFill>
                              <a:latin typeface="Cambria Math" panose="02040503050406030204" pitchFamily="18" charset="0"/>
                            </a:rPr>
                            <m:t>𝐼</m:t>
                          </m:r>
                        </m:e>
                        <m:sub>
                          <m:r>
                            <a:rPr lang="pt-BR" i="1">
                              <a:solidFill>
                                <a:srgbClr val="FF0000"/>
                              </a:solidFill>
                              <a:latin typeface="Cambria Math" panose="02040503050406030204" pitchFamily="18" charset="0"/>
                            </a:rPr>
                            <m:t>𝐷</m:t>
                          </m:r>
                        </m:sub>
                      </m:sSub>
                      <m:r>
                        <a:rPr lang="pt-BR" b="0" i="1" smtClean="0">
                          <a:solidFill>
                            <a:srgbClr val="FF0000"/>
                          </a:solidFill>
                          <a:latin typeface="Cambria Math" panose="02040503050406030204" pitchFamily="18" charset="0"/>
                        </a:rPr>
                        <m:t>∗</m:t>
                      </m:r>
                      <m:r>
                        <a:rPr lang="pt-BR" b="0" i="0" smtClean="0">
                          <a:solidFill>
                            <a:srgbClr val="FF0000"/>
                          </a:solidFill>
                          <a:latin typeface="Cambria Math" panose="02040503050406030204" pitchFamily="18" charset="0"/>
                        </a:rPr>
                        <m:t>2</m:t>
                      </m:r>
                      <m:r>
                        <m:rPr>
                          <m:sty m:val="p"/>
                        </m:rPr>
                        <a:rPr lang="pt-BR" b="0" i="0" smtClean="0">
                          <a:solidFill>
                            <a:srgbClr val="FF0000"/>
                          </a:solidFill>
                          <a:latin typeface="Cambria Math" panose="02040503050406030204" pitchFamily="18" charset="0"/>
                        </a:rPr>
                        <m:t>k</m:t>
                      </m:r>
                    </m:oMath>
                  </m:oMathPara>
                </a14:m>
                <a:endParaRPr lang="pt-BR" dirty="0">
                  <a:solidFill>
                    <a:srgbClr val="FF0000"/>
                  </a:solidFill>
                </a:endParaRPr>
              </a:p>
              <a:p>
                <a:pPr marL="0" indent="0">
                  <a:buNone/>
                </a:pPr>
                <a:r>
                  <a:rPr lang="pt-BR" dirty="0">
                    <a:solidFill>
                      <a:srgbClr val="FF0000"/>
                    </a:solidFill>
                  </a:rPr>
                  <a:t>Para </a:t>
                </a:r>
                <a14:m>
                  <m:oMath xmlns:m="http://schemas.openxmlformats.org/officeDocument/2006/math">
                    <m:sSub>
                      <m:sSubPr>
                        <m:ctrlPr>
                          <a:rPr lang="pt-BR" i="1">
                            <a:solidFill>
                              <a:srgbClr val="FF0000"/>
                            </a:solidFill>
                            <a:latin typeface="Cambria Math" panose="02040503050406030204" pitchFamily="18" charset="0"/>
                          </a:rPr>
                        </m:ctrlPr>
                      </m:sSubPr>
                      <m:e>
                        <m:r>
                          <a:rPr lang="pt-BR" i="1">
                            <a:solidFill>
                              <a:srgbClr val="FF0000"/>
                            </a:solidFill>
                            <a:latin typeface="Cambria Math" panose="02040503050406030204" pitchFamily="18" charset="0"/>
                          </a:rPr>
                          <m:t>𝐼</m:t>
                        </m:r>
                      </m:e>
                      <m:sub>
                        <m:r>
                          <a:rPr lang="pt-BR" i="1">
                            <a:solidFill>
                              <a:srgbClr val="FF0000"/>
                            </a:solidFill>
                            <a:latin typeface="Cambria Math" panose="02040503050406030204" pitchFamily="18" charset="0"/>
                          </a:rPr>
                          <m:t>𝐷</m:t>
                        </m:r>
                      </m:sub>
                    </m:sSub>
                  </m:oMath>
                </a14:m>
                <a:r>
                  <a:rPr lang="pt-BR" dirty="0">
                    <a:solidFill>
                      <a:srgbClr val="FF0000"/>
                    </a:solidFill>
                  </a:rPr>
                  <a:t>= 0mA, </a:t>
                </a:r>
                <a14:m>
                  <m:oMath xmlns:m="http://schemas.openxmlformats.org/officeDocument/2006/math">
                    <m:sSub>
                      <m:sSubPr>
                        <m:ctrlPr>
                          <a:rPr lang="pt-BR" i="1">
                            <a:solidFill>
                              <a:srgbClr val="FF0000"/>
                            </a:solidFill>
                            <a:latin typeface="Cambria Math" panose="02040503050406030204" pitchFamily="18" charset="0"/>
                          </a:rPr>
                        </m:ctrlPr>
                      </m:sSubPr>
                      <m:e>
                        <m:r>
                          <a:rPr lang="pt-BR" i="1">
                            <a:solidFill>
                              <a:srgbClr val="FF0000"/>
                            </a:solidFill>
                            <a:latin typeface="Cambria Math" panose="02040503050406030204" pitchFamily="18" charset="0"/>
                          </a:rPr>
                          <m:t>𝑉</m:t>
                        </m:r>
                      </m:e>
                      <m:sub>
                        <m:r>
                          <a:rPr lang="pt-BR" i="1">
                            <a:solidFill>
                              <a:srgbClr val="FF0000"/>
                            </a:solidFill>
                            <a:latin typeface="Cambria Math" panose="02040503050406030204" pitchFamily="18" charset="0"/>
                          </a:rPr>
                          <m:t>𝐷𝑆𝑄</m:t>
                        </m:r>
                      </m:sub>
                    </m:sSub>
                  </m:oMath>
                </a14:m>
                <a:r>
                  <a:rPr lang="pt-BR" dirty="0">
                    <a:solidFill>
                      <a:srgbClr val="FF0000"/>
                    </a:solidFill>
                  </a:rPr>
                  <a:t> = 12V</a:t>
                </a:r>
              </a:p>
              <a:p>
                <a:pPr marL="0" indent="0">
                  <a:buNone/>
                </a:pPr>
                <a:r>
                  <a:rPr lang="pt-BR" dirty="0">
                    <a:solidFill>
                      <a:srgbClr val="FF0000"/>
                    </a:solidFill>
                  </a:rPr>
                  <a:t>E para </a:t>
                </a:r>
                <a14:m>
                  <m:oMath xmlns:m="http://schemas.openxmlformats.org/officeDocument/2006/math">
                    <m:sSub>
                      <m:sSubPr>
                        <m:ctrlPr>
                          <a:rPr lang="pt-BR" i="1">
                            <a:solidFill>
                              <a:srgbClr val="FF0000"/>
                            </a:solidFill>
                            <a:latin typeface="Cambria Math" panose="02040503050406030204" pitchFamily="18" charset="0"/>
                          </a:rPr>
                        </m:ctrlPr>
                      </m:sSubPr>
                      <m:e>
                        <m:r>
                          <a:rPr lang="pt-BR" i="1">
                            <a:solidFill>
                              <a:srgbClr val="FF0000"/>
                            </a:solidFill>
                            <a:latin typeface="Cambria Math" panose="02040503050406030204" pitchFamily="18" charset="0"/>
                          </a:rPr>
                          <m:t>𝑉</m:t>
                        </m:r>
                      </m:e>
                      <m:sub>
                        <m:r>
                          <a:rPr lang="pt-BR" i="1">
                            <a:solidFill>
                              <a:srgbClr val="FF0000"/>
                            </a:solidFill>
                            <a:latin typeface="Cambria Math" panose="02040503050406030204" pitchFamily="18" charset="0"/>
                          </a:rPr>
                          <m:t>𝐷𝑆𝑄</m:t>
                        </m:r>
                      </m:sub>
                    </m:sSub>
                  </m:oMath>
                </a14:m>
                <a:r>
                  <a:rPr lang="pt-BR" dirty="0">
                    <a:solidFill>
                      <a:srgbClr val="FF0000"/>
                    </a:solidFill>
                  </a:rPr>
                  <a:t>= 0, </a:t>
                </a:r>
                <a14:m>
                  <m:oMath xmlns:m="http://schemas.openxmlformats.org/officeDocument/2006/math">
                    <m:sSub>
                      <m:sSubPr>
                        <m:ctrlPr>
                          <a:rPr lang="pt-BR" i="1" smtClean="0">
                            <a:solidFill>
                              <a:srgbClr val="FF0000"/>
                            </a:solidFill>
                            <a:latin typeface="Cambria Math" panose="02040503050406030204" pitchFamily="18" charset="0"/>
                          </a:rPr>
                        </m:ctrlPr>
                      </m:sSubPr>
                      <m:e>
                        <m:r>
                          <a:rPr lang="pt-BR" b="0" i="1" smtClean="0">
                            <a:solidFill>
                              <a:srgbClr val="FF0000"/>
                            </a:solidFill>
                            <a:latin typeface="Cambria Math" panose="02040503050406030204" pitchFamily="18" charset="0"/>
                          </a:rPr>
                          <m:t>𝐼</m:t>
                        </m:r>
                      </m:e>
                      <m:sub>
                        <m:r>
                          <a:rPr lang="pt-BR" b="0" i="1" smtClean="0">
                            <a:solidFill>
                              <a:srgbClr val="FF0000"/>
                            </a:solidFill>
                            <a:latin typeface="Cambria Math" panose="02040503050406030204" pitchFamily="18" charset="0"/>
                          </a:rPr>
                          <m:t>𝐷</m:t>
                        </m:r>
                      </m:sub>
                    </m:sSub>
                    <m:r>
                      <a:rPr lang="pt-BR" b="0" i="1" smtClean="0">
                        <a:solidFill>
                          <a:srgbClr val="FF0000"/>
                        </a:solidFill>
                        <a:latin typeface="Cambria Math" panose="02040503050406030204" pitchFamily="18" charset="0"/>
                      </a:rPr>
                      <m:t>=</m:t>
                    </m:r>
                    <m:f>
                      <m:fPr>
                        <m:ctrlPr>
                          <a:rPr lang="pt-BR" b="0" i="1" smtClean="0">
                            <a:solidFill>
                              <a:srgbClr val="FF0000"/>
                            </a:solidFill>
                            <a:latin typeface="Cambria Math" panose="02040503050406030204" pitchFamily="18" charset="0"/>
                          </a:rPr>
                        </m:ctrlPr>
                      </m:fPr>
                      <m:num>
                        <m:sSub>
                          <m:sSubPr>
                            <m:ctrlPr>
                              <a:rPr lang="pt-BR" b="0" i="1" smtClean="0">
                                <a:solidFill>
                                  <a:srgbClr val="FF0000"/>
                                </a:solidFill>
                                <a:latin typeface="Cambria Math" panose="02040503050406030204" pitchFamily="18" charset="0"/>
                              </a:rPr>
                            </m:ctrlPr>
                          </m:sSubPr>
                          <m:e>
                            <m:r>
                              <a:rPr lang="pt-BR" b="0" i="1" smtClean="0">
                                <a:solidFill>
                                  <a:srgbClr val="FF0000"/>
                                </a:solidFill>
                                <a:latin typeface="Cambria Math" panose="02040503050406030204" pitchFamily="18" charset="0"/>
                              </a:rPr>
                              <m:t>𝑉</m:t>
                            </m:r>
                          </m:e>
                          <m:sub>
                            <m:r>
                              <a:rPr lang="pt-BR" b="0" i="1" smtClean="0">
                                <a:solidFill>
                                  <a:srgbClr val="FF0000"/>
                                </a:solidFill>
                                <a:latin typeface="Cambria Math" panose="02040503050406030204" pitchFamily="18" charset="0"/>
                              </a:rPr>
                              <m:t>𝐷𝐷</m:t>
                            </m:r>
                          </m:sub>
                        </m:sSub>
                      </m:num>
                      <m:den>
                        <m:sSub>
                          <m:sSubPr>
                            <m:ctrlPr>
                              <a:rPr lang="pt-BR" b="0" i="1" smtClean="0">
                                <a:solidFill>
                                  <a:srgbClr val="FF0000"/>
                                </a:solidFill>
                                <a:latin typeface="Cambria Math" panose="02040503050406030204" pitchFamily="18" charset="0"/>
                              </a:rPr>
                            </m:ctrlPr>
                          </m:sSubPr>
                          <m:e>
                            <m:r>
                              <a:rPr lang="pt-BR" b="0" i="1" smtClean="0">
                                <a:solidFill>
                                  <a:srgbClr val="FF0000"/>
                                </a:solidFill>
                                <a:latin typeface="Cambria Math" panose="02040503050406030204" pitchFamily="18" charset="0"/>
                              </a:rPr>
                              <m:t>𝑉</m:t>
                            </m:r>
                          </m:e>
                          <m:sub>
                            <m:r>
                              <a:rPr lang="pt-BR" b="0" i="1" smtClean="0">
                                <a:solidFill>
                                  <a:srgbClr val="FF0000"/>
                                </a:solidFill>
                                <a:latin typeface="Cambria Math" panose="02040503050406030204" pitchFamily="18" charset="0"/>
                              </a:rPr>
                              <m:t>𝐷</m:t>
                            </m:r>
                          </m:sub>
                        </m:sSub>
                      </m:den>
                    </m:f>
                    <m:r>
                      <a:rPr lang="pt-BR" b="0" i="1" smtClean="0">
                        <a:solidFill>
                          <a:srgbClr val="FF0000"/>
                        </a:solidFill>
                        <a:latin typeface="Cambria Math" panose="02040503050406030204" pitchFamily="18" charset="0"/>
                      </a:rPr>
                      <m:t>=</m:t>
                    </m:r>
                    <m:f>
                      <m:fPr>
                        <m:ctrlPr>
                          <a:rPr lang="pt-BR" b="0" i="1" smtClean="0">
                            <a:solidFill>
                              <a:srgbClr val="FF0000"/>
                            </a:solidFill>
                            <a:latin typeface="Cambria Math" panose="02040503050406030204" pitchFamily="18" charset="0"/>
                          </a:rPr>
                        </m:ctrlPr>
                      </m:fPr>
                      <m:num>
                        <m:r>
                          <a:rPr lang="pt-BR" b="0" i="1" smtClean="0">
                            <a:solidFill>
                              <a:srgbClr val="FF0000"/>
                            </a:solidFill>
                            <a:latin typeface="Cambria Math" panose="02040503050406030204" pitchFamily="18" charset="0"/>
                          </a:rPr>
                          <m:t>12</m:t>
                        </m:r>
                      </m:num>
                      <m:den>
                        <m:r>
                          <a:rPr lang="pt-BR" b="0" i="1" smtClean="0">
                            <a:solidFill>
                              <a:srgbClr val="FF0000"/>
                            </a:solidFill>
                            <a:latin typeface="Cambria Math" panose="02040503050406030204" pitchFamily="18" charset="0"/>
                          </a:rPr>
                          <m:t>2</m:t>
                        </m:r>
                        <m:r>
                          <a:rPr lang="pt-BR" b="0" i="1" smtClean="0">
                            <a:solidFill>
                              <a:srgbClr val="FF0000"/>
                            </a:solidFill>
                            <a:latin typeface="Cambria Math" panose="02040503050406030204" pitchFamily="18" charset="0"/>
                          </a:rPr>
                          <m:t>𝑘</m:t>
                        </m:r>
                      </m:den>
                    </m:f>
                    <m:r>
                      <a:rPr lang="pt-BR" b="0" i="1" smtClean="0">
                        <a:solidFill>
                          <a:srgbClr val="FF0000"/>
                        </a:solidFill>
                        <a:latin typeface="Cambria Math" panose="02040503050406030204" pitchFamily="18" charset="0"/>
                      </a:rPr>
                      <m:t>=6</m:t>
                    </m:r>
                    <m:r>
                      <a:rPr lang="pt-BR" b="0" i="1" smtClean="0">
                        <a:solidFill>
                          <a:srgbClr val="FF0000"/>
                        </a:solidFill>
                        <a:latin typeface="Cambria Math" panose="02040503050406030204" pitchFamily="18" charset="0"/>
                      </a:rPr>
                      <m:t>𝑚𝐴</m:t>
                    </m:r>
                  </m:oMath>
                </a14:m>
                <a:endParaRPr lang="pt-BR" dirty="0">
                  <a:solidFill>
                    <a:srgbClr val="FF0000"/>
                  </a:solidFill>
                </a:endParaRPr>
              </a:p>
              <a:p>
                <a:pPr marL="0" indent="0">
                  <a:buNone/>
                </a:pPr>
                <a:endParaRPr lang="pt-BR" dirty="0">
                  <a:solidFill>
                    <a:srgbClr val="FF0000"/>
                  </a:solidFill>
                </a:endParaRPr>
              </a:p>
              <a:p>
                <a:pPr marL="0" indent="0">
                  <a:buNone/>
                </a:pPr>
                <a:endParaRPr lang="en-US" altLang="en-US" dirty="0">
                  <a:solidFill>
                    <a:srgbClr val="000000"/>
                  </a:solidFill>
                  <a:latin typeface="Times New Roman" panose="02020603050405020304" pitchFamily="18" charset="0"/>
                  <a:cs typeface="Times New Roman" panose="02020603050405020304" pitchFamily="18" charset="0"/>
                </a:endParaRPr>
              </a:p>
              <a:p>
                <a:endParaRPr lang="pt-BR" dirty="0"/>
              </a:p>
            </p:txBody>
          </p:sp>
        </mc:Choice>
        <mc:Fallback xmlns="">
          <p:sp>
            <p:nvSpPr>
              <p:cNvPr id="10" name="Content Placeholder 9">
                <a:extLst>
                  <a:ext uri="{FF2B5EF4-FFF2-40B4-BE49-F238E27FC236}">
                    <a16:creationId xmlns:a16="http://schemas.microsoft.com/office/drawing/2014/main" id="{25FB3E2B-8BD8-49AF-990C-82BBC7290FC7}"/>
                  </a:ext>
                </a:extLst>
              </p:cNvPr>
              <p:cNvSpPr>
                <a:spLocks noGrp="1" noRot="1" noChangeAspect="1" noMove="1" noResize="1" noEditPoints="1" noAdjustHandles="1" noChangeArrowheads="1" noChangeShapeType="1" noTextEdit="1"/>
              </p:cNvSpPr>
              <p:nvPr>
                <p:ph sz="half" idx="1"/>
              </p:nvPr>
            </p:nvSpPr>
            <p:spPr>
              <a:xfrm>
                <a:off x="838199" y="1815685"/>
                <a:ext cx="6218583" cy="4455905"/>
              </a:xfrm>
              <a:blipFill>
                <a:blip r:embed="rId3"/>
                <a:stretch>
                  <a:fillRect l="-1665" t="-2052"/>
                </a:stretch>
              </a:blipFill>
            </p:spPr>
            <p:txBody>
              <a:bodyPr/>
              <a:lstStyle/>
              <a:p>
                <a:r>
                  <a:rPr lang="pt-BR">
                    <a:noFill/>
                  </a:rPr>
                  <a:t> </a:t>
                </a:r>
              </a:p>
            </p:txBody>
          </p:sp>
        </mc:Fallback>
      </mc:AlternateContent>
      <p:sp>
        <p:nvSpPr>
          <p:cNvPr id="4" name="Footer Placeholder 3">
            <a:extLst>
              <a:ext uri="{FF2B5EF4-FFF2-40B4-BE49-F238E27FC236}">
                <a16:creationId xmlns:a16="http://schemas.microsoft.com/office/drawing/2014/main" id="{066B7AD5-AD78-496C-9DC5-754BA657EF60}"/>
              </a:ext>
            </a:extLst>
          </p:cNvPr>
          <p:cNvSpPr>
            <a:spLocks noGrp="1"/>
          </p:cNvSpPr>
          <p:nvPr>
            <p:ph type="ftr" sz="quarter" idx="11"/>
          </p:nvPr>
        </p:nvSpPr>
        <p:spPr/>
        <p:txBody>
          <a:bodyPr/>
          <a:lstStyle/>
          <a:p>
            <a:r>
              <a:rPr lang="en-US" altLang="en-US"/>
              <a:t>Prof. Elyr Teixeira</a:t>
            </a:r>
            <a:endParaRPr lang="en-US" altLang="en-US" dirty="0"/>
          </a:p>
        </p:txBody>
      </p:sp>
      <p:sp>
        <p:nvSpPr>
          <p:cNvPr id="5" name="Slide Number Placeholder 4">
            <a:extLst>
              <a:ext uri="{FF2B5EF4-FFF2-40B4-BE49-F238E27FC236}">
                <a16:creationId xmlns:a16="http://schemas.microsoft.com/office/drawing/2014/main" id="{0E81E0B1-5513-4F0E-96C2-0E1788C6AB35}"/>
              </a:ext>
            </a:extLst>
          </p:cNvPr>
          <p:cNvSpPr>
            <a:spLocks noGrp="1"/>
          </p:cNvSpPr>
          <p:nvPr>
            <p:ph type="sldNum" sz="quarter" idx="12"/>
          </p:nvPr>
        </p:nvSpPr>
        <p:spPr/>
        <p:txBody>
          <a:bodyPr/>
          <a:lstStyle/>
          <a:p>
            <a:fld id="{D70E266F-DC34-4EBC-B26B-29CFE51B5C59}" type="slidenum">
              <a:rPr lang="en-US" altLang="en-US" smtClean="0"/>
              <a:pPr/>
              <a:t>209</a:t>
            </a:fld>
            <a:endParaRPr lang="en-US" altLang="en-US"/>
          </a:p>
        </p:txBody>
      </p:sp>
    </p:spTree>
    <p:extLst>
      <p:ext uri="{BB962C8B-B14F-4D97-AF65-F5344CB8AC3E}">
        <p14:creationId xmlns:p14="http://schemas.microsoft.com/office/powerpoint/2010/main" val="2061081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ítulo 1"/>
          <p:cNvSpPr>
            <a:spLocks noGrp="1"/>
          </p:cNvSpPr>
          <p:nvPr>
            <p:ph type="ctrTitle"/>
          </p:nvPr>
        </p:nvSpPr>
        <p:spPr>
          <a:xfrm>
            <a:off x="1" y="1866505"/>
            <a:ext cx="12192000" cy="3161171"/>
          </a:xfrm>
        </p:spPr>
        <p:txBody>
          <a:bodyPr>
            <a:normAutofit fontScale="90000"/>
          </a:bodyPr>
          <a:lstStyle/>
          <a:p>
            <a:br>
              <a:rPr lang="pt-BR" b="1" dirty="0">
                <a:solidFill>
                  <a:schemeClr val="accent6">
                    <a:lumMod val="50000"/>
                  </a:schemeClr>
                </a:solidFill>
              </a:rPr>
            </a:br>
            <a:r>
              <a:rPr lang="pt-BR" dirty="0">
                <a:solidFill>
                  <a:schemeClr val="tx1"/>
                </a:solidFill>
              </a:rPr>
              <a:t>eletrônica analógica</a:t>
            </a:r>
            <a:br>
              <a:rPr lang="pt-BR" dirty="0">
                <a:solidFill>
                  <a:schemeClr val="tx1"/>
                </a:solidFill>
              </a:rPr>
            </a:br>
            <a:br>
              <a:rPr lang="pt-BR" dirty="0">
                <a:solidFill>
                  <a:schemeClr val="tx1"/>
                </a:solidFill>
              </a:rPr>
            </a:br>
            <a:r>
              <a:rPr lang="pt-BR" sz="5400" dirty="0">
                <a:solidFill>
                  <a:schemeClr val="bg1"/>
                </a:solidFill>
              </a:rPr>
              <a:t>introdução ao </a:t>
            </a:r>
            <a:r>
              <a:rPr lang="pt-BR" sz="5400" dirty="0" err="1">
                <a:solidFill>
                  <a:schemeClr val="bg1"/>
                </a:solidFill>
              </a:rPr>
              <a:t>fet</a:t>
            </a:r>
            <a:br>
              <a:rPr lang="pt-BR" dirty="0"/>
            </a:br>
            <a:br>
              <a:rPr lang="pt-BR" sz="3600" dirty="0">
                <a:solidFill>
                  <a:schemeClr val="tx1"/>
                </a:solidFill>
              </a:rPr>
            </a:br>
            <a:r>
              <a:rPr lang="pt-BR" sz="3600" dirty="0">
                <a:solidFill>
                  <a:schemeClr val="tx1"/>
                </a:solidFill>
              </a:rPr>
              <a:t>curso de Eng. elétrica</a:t>
            </a:r>
            <a:endParaRPr lang="pt-BR" b="1" dirty="0">
              <a:solidFill>
                <a:schemeClr val="tx1"/>
              </a:solidFill>
            </a:endParaRPr>
          </a:p>
        </p:txBody>
      </p:sp>
      <p:sp>
        <p:nvSpPr>
          <p:cNvPr id="3" name="Subtítulo 2"/>
          <p:cNvSpPr>
            <a:spLocks noGrp="1"/>
          </p:cNvSpPr>
          <p:nvPr>
            <p:ph type="subTitle" idx="1"/>
          </p:nvPr>
        </p:nvSpPr>
        <p:spPr>
          <a:xfrm>
            <a:off x="1524000" y="5562814"/>
            <a:ext cx="9144000" cy="875694"/>
          </a:xfrm>
        </p:spPr>
        <p:txBody>
          <a:bodyPr>
            <a:noAutofit/>
          </a:bodyPr>
          <a:lstStyle/>
          <a:p>
            <a:pPr>
              <a:lnSpc>
                <a:spcPct val="100000"/>
              </a:lnSpc>
            </a:pPr>
            <a:r>
              <a:rPr lang="pt-BR" sz="2000" i="1" dirty="0"/>
              <a:t>Prof. Elyr Teixeira, </a:t>
            </a:r>
            <a:r>
              <a:rPr lang="pt-BR" sz="2000" i="1" dirty="0" err="1"/>
              <a:t>D.Sc</a:t>
            </a:r>
            <a:r>
              <a:rPr lang="pt-BR" sz="2000" i="1" dirty="0"/>
              <a:t>.</a:t>
            </a:r>
          </a:p>
          <a:p>
            <a:pPr>
              <a:lnSpc>
                <a:spcPct val="100000"/>
              </a:lnSpc>
            </a:pPr>
            <a:r>
              <a:rPr lang="pt-BR" sz="2000" dirty="0"/>
              <a:t>2018</a:t>
            </a:r>
          </a:p>
        </p:txBody>
      </p:sp>
      <p:sp>
        <p:nvSpPr>
          <p:cNvPr id="4" name="Retângulo 3"/>
          <p:cNvSpPr/>
          <p:nvPr/>
        </p:nvSpPr>
        <p:spPr>
          <a:xfrm>
            <a:off x="5198533" y="6438508"/>
            <a:ext cx="1778000" cy="2501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Imagem" descr="Imagem">
            <a:extLst>
              <a:ext uri="{FF2B5EF4-FFF2-40B4-BE49-F238E27FC236}">
                <a16:creationId xmlns:a16="http://schemas.microsoft.com/office/drawing/2014/main" id="{2F330037-3211-40E1-A39A-B1AF9C2A5D6D}"/>
              </a:ext>
            </a:extLst>
          </p:cNvPr>
          <p:cNvPicPr>
            <a:picLocks noChangeAspect="1"/>
          </p:cNvPicPr>
          <p:nvPr/>
        </p:nvPicPr>
        <p:blipFill>
          <a:blip r:embed="rId2">
            <a:extLst/>
          </a:blip>
          <a:stretch>
            <a:fillRect/>
          </a:stretch>
        </p:blipFill>
        <p:spPr>
          <a:xfrm>
            <a:off x="190662" y="119213"/>
            <a:ext cx="3999142" cy="752172"/>
          </a:xfrm>
          <a:prstGeom prst="rect">
            <a:avLst/>
          </a:prstGeom>
          <a:ln w="12700">
            <a:miter lim="400000"/>
          </a:ln>
        </p:spPr>
      </p:pic>
    </p:spTree>
    <p:extLst>
      <p:ext uri="{BB962C8B-B14F-4D97-AF65-F5344CB8AC3E}">
        <p14:creationId xmlns:p14="http://schemas.microsoft.com/office/powerpoint/2010/main" val="485638135"/>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2">
            <a:extLst>
              <a:ext uri="{FF2B5EF4-FFF2-40B4-BE49-F238E27FC236}">
                <a16:creationId xmlns:a16="http://schemas.microsoft.com/office/drawing/2014/main" id="{46E97EEC-9F47-4324-AD48-285FD71C15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88075" y="636105"/>
            <a:ext cx="7757944" cy="50788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a:extLst>
              <a:ext uri="{FF2B5EF4-FFF2-40B4-BE49-F238E27FC236}">
                <a16:creationId xmlns:a16="http://schemas.microsoft.com/office/drawing/2014/main" id="{98AF5B4F-974C-4526-B824-58D50CE79D03}"/>
              </a:ext>
            </a:extLst>
          </p:cNvPr>
          <p:cNvSpPr>
            <a:spLocks noGrp="1"/>
          </p:cNvSpPr>
          <p:nvPr>
            <p:ph type="title"/>
          </p:nvPr>
        </p:nvSpPr>
        <p:spPr/>
        <p:txBody>
          <a:bodyPr/>
          <a:lstStyle/>
          <a:p>
            <a:r>
              <a:rPr lang="pt-BR" dirty="0"/>
              <a:t>Exemplo</a:t>
            </a:r>
          </a:p>
        </p:txBody>
      </p:sp>
      <mc:AlternateContent xmlns:mc="http://schemas.openxmlformats.org/markup-compatibility/2006" xmlns:a14="http://schemas.microsoft.com/office/drawing/2010/main">
        <mc:Choice Requires="a14">
          <p:sp>
            <p:nvSpPr>
              <p:cNvPr id="10" name="Content Placeholder 9">
                <a:extLst>
                  <a:ext uri="{FF2B5EF4-FFF2-40B4-BE49-F238E27FC236}">
                    <a16:creationId xmlns:a16="http://schemas.microsoft.com/office/drawing/2014/main" id="{25FB3E2B-8BD8-49AF-990C-82BBC7290FC7}"/>
                  </a:ext>
                </a:extLst>
              </p:cNvPr>
              <p:cNvSpPr>
                <a:spLocks noGrp="1"/>
              </p:cNvSpPr>
              <p:nvPr>
                <p:ph sz="half" idx="1"/>
              </p:nvPr>
            </p:nvSpPr>
            <p:spPr>
              <a:xfrm>
                <a:off x="838199" y="1815685"/>
                <a:ext cx="6218583" cy="4455905"/>
              </a:xfrm>
            </p:spPr>
            <p:txBody>
              <a:bodyPr/>
              <a:lstStyle/>
              <a:p>
                <a:pPr marL="0" indent="0">
                  <a:buNone/>
                </a:pPr>
                <a:r>
                  <a:rPr lang="pt-BR" dirty="0">
                    <a:solidFill>
                      <a:srgbClr val="FF0000"/>
                    </a:solidFill>
                  </a:rPr>
                  <a:t>Para a reta de polarização sabemos que:</a:t>
                </a:r>
              </a:p>
              <a:p>
                <a:pPr marL="0" indent="0">
                  <a:buNone/>
                </a:pPr>
                <a14:m>
                  <m:oMathPara xmlns:m="http://schemas.openxmlformats.org/officeDocument/2006/math">
                    <m:oMathParaPr>
                      <m:jc m:val="centerGroup"/>
                    </m:oMathParaPr>
                    <m:oMath xmlns:m="http://schemas.openxmlformats.org/officeDocument/2006/math">
                      <m:sSub>
                        <m:sSubPr>
                          <m:ctrlPr>
                            <a:rPr lang="pt-BR" i="1" smtClean="0">
                              <a:solidFill>
                                <a:srgbClr val="FF0000"/>
                              </a:solidFill>
                              <a:latin typeface="Cambria Math" panose="02040503050406030204" pitchFamily="18" charset="0"/>
                            </a:rPr>
                          </m:ctrlPr>
                        </m:sSubPr>
                        <m:e>
                          <m:r>
                            <a:rPr lang="pt-BR" b="0" i="1" smtClean="0">
                              <a:solidFill>
                                <a:srgbClr val="FF0000"/>
                              </a:solidFill>
                              <a:latin typeface="Cambria Math" panose="02040503050406030204" pitchFamily="18" charset="0"/>
                            </a:rPr>
                            <m:t>𝑉</m:t>
                          </m:r>
                        </m:e>
                        <m:sub>
                          <m:r>
                            <a:rPr lang="pt-BR" b="0" i="1" smtClean="0">
                              <a:solidFill>
                                <a:srgbClr val="FF0000"/>
                              </a:solidFill>
                              <a:latin typeface="Cambria Math" panose="02040503050406030204" pitchFamily="18" charset="0"/>
                            </a:rPr>
                            <m:t>𝐷𝑆𝑄</m:t>
                          </m:r>
                        </m:sub>
                      </m:sSub>
                      <m:r>
                        <a:rPr lang="pt-BR" b="0" i="1" smtClean="0">
                          <a:solidFill>
                            <a:srgbClr val="FF0000"/>
                          </a:solidFill>
                          <a:latin typeface="Cambria Math" panose="02040503050406030204" pitchFamily="18" charset="0"/>
                        </a:rPr>
                        <m:t>=</m:t>
                      </m:r>
                      <m:sSub>
                        <m:sSubPr>
                          <m:ctrlPr>
                            <a:rPr lang="pt-BR" i="1">
                              <a:solidFill>
                                <a:srgbClr val="FF0000"/>
                              </a:solidFill>
                              <a:latin typeface="Cambria Math" panose="02040503050406030204" pitchFamily="18" charset="0"/>
                            </a:rPr>
                          </m:ctrlPr>
                        </m:sSubPr>
                        <m:e>
                          <m:r>
                            <a:rPr lang="pt-BR" i="1">
                              <a:solidFill>
                                <a:srgbClr val="FF0000"/>
                              </a:solidFill>
                              <a:latin typeface="Cambria Math" panose="02040503050406030204" pitchFamily="18" charset="0"/>
                            </a:rPr>
                            <m:t>𝑉</m:t>
                          </m:r>
                        </m:e>
                        <m:sub>
                          <m:r>
                            <a:rPr lang="pt-BR" i="1">
                              <a:solidFill>
                                <a:srgbClr val="FF0000"/>
                              </a:solidFill>
                              <a:latin typeface="Cambria Math" panose="02040503050406030204" pitchFamily="18" charset="0"/>
                            </a:rPr>
                            <m:t>𝐷</m:t>
                          </m:r>
                          <m:r>
                            <a:rPr lang="pt-BR" b="0" i="1" smtClean="0">
                              <a:solidFill>
                                <a:srgbClr val="FF0000"/>
                              </a:solidFill>
                              <a:latin typeface="Cambria Math" panose="02040503050406030204" pitchFamily="18" charset="0"/>
                            </a:rPr>
                            <m:t>𝐷</m:t>
                          </m:r>
                        </m:sub>
                      </m:sSub>
                      <m:r>
                        <a:rPr lang="pt-BR" b="0" i="0" smtClean="0">
                          <a:solidFill>
                            <a:srgbClr val="FF0000"/>
                          </a:solidFill>
                          <a:latin typeface="Cambria Math" panose="02040503050406030204" pitchFamily="18" charset="0"/>
                        </a:rPr>
                        <m:t>−</m:t>
                      </m:r>
                      <m:sSub>
                        <m:sSubPr>
                          <m:ctrlPr>
                            <a:rPr lang="pt-BR" i="1">
                              <a:solidFill>
                                <a:srgbClr val="FF0000"/>
                              </a:solidFill>
                              <a:latin typeface="Cambria Math" panose="02040503050406030204" pitchFamily="18" charset="0"/>
                            </a:rPr>
                          </m:ctrlPr>
                        </m:sSubPr>
                        <m:e>
                          <m:r>
                            <a:rPr lang="pt-BR" b="0" i="1" smtClean="0">
                              <a:solidFill>
                                <a:srgbClr val="FF0000"/>
                              </a:solidFill>
                              <a:latin typeface="Cambria Math" panose="02040503050406030204" pitchFamily="18" charset="0"/>
                            </a:rPr>
                            <m:t>𝐼</m:t>
                          </m:r>
                        </m:e>
                        <m:sub>
                          <m:r>
                            <a:rPr lang="pt-BR" i="1">
                              <a:solidFill>
                                <a:srgbClr val="FF0000"/>
                              </a:solidFill>
                              <a:latin typeface="Cambria Math" panose="02040503050406030204" pitchFamily="18" charset="0"/>
                            </a:rPr>
                            <m:t>𝐷</m:t>
                          </m:r>
                        </m:sub>
                      </m:sSub>
                      <m:sSub>
                        <m:sSubPr>
                          <m:ctrlPr>
                            <a:rPr lang="pt-BR" i="1" smtClean="0">
                              <a:solidFill>
                                <a:srgbClr val="FF0000"/>
                              </a:solidFill>
                              <a:latin typeface="Cambria Math" panose="02040503050406030204" pitchFamily="18" charset="0"/>
                            </a:rPr>
                          </m:ctrlPr>
                        </m:sSubPr>
                        <m:e>
                          <m:r>
                            <a:rPr lang="pt-BR" b="0" i="1" smtClean="0">
                              <a:solidFill>
                                <a:srgbClr val="FF0000"/>
                              </a:solidFill>
                              <a:latin typeface="Cambria Math" panose="02040503050406030204" pitchFamily="18" charset="0"/>
                            </a:rPr>
                            <m:t>𝑅</m:t>
                          </m:r>
                        </m:e>
                        <m:sub>
                          <m:r>
                            <a:rPr lang="pt-BR" b="0" i="1" smtClean="0">
                              <a:solidFill>
                                <a:srgbClr val="FF0000"/>
                              </a:solidFill>
                              <a:latin typeface="Cambria Math" panose="02040503050406030204" pitchFamily="18" charset="0"/>
                            </a:rPr>
                            <m:t>𝐷</m:t>
                          </m:r>
                        </m:sub>
                      </m:sSub>
                    </m:oMath>
                  </m:oMathPara>
                </a14:m>
                <a:endParaRPr lang="pt-BR" dirty="0">
                  <a:solidFill>
                    <a:srgbClr val="FF0000"/>
                  </a:solidFill>
                </a:endParaRPr>
              </a:p>
              <a:p>
                <a:pPr marL="0" indent="0">
                  <a:buNone/>
                </a:pPr>
                <a14:m>
                  <m:oMathPara xmlns:m="http://schemas.openxmlformats.org/officeDocument/2006/math">
                    <m:oMathParaPr>
                      <m:jc m:val="centerGroup"/>
                    </m:oMathParaPr>
                    <m:oMath xmlns:m="http://schemas.openxmlformats.org/officeDocument/2006/math">
                      <m:sSub>
                        <m:sSubPr>
                          <m:ctrlPr>
                            <a:rPr lang="pt-BR" i="1">
                              <a:solidFill>
                                <a:srgbClr val="FF0000"/>
                              </a:solidFill>
                              <a:latin typeface="Cambria Math" panose="02040503050406030204" pitchFamily="18" charset="0"/>
                            </a:rPr>
                          </m:ctrlPr>
                        </m:sSubPr>
                        <m:e>
                          <m:r>
                            <a:rPr lang="pt-BR" i="1">
                              <a:solidFill>
                                <a:srgbClr val="FF0000"/>
                              </a:solidFill>
                              <a:latin typeface="Cambria Math" panose="02040503050406030204" pitchFamily="18" charset="0"/>
                            </a:rPr>
                            <m:t>𝑉</m:t>
                          </m:r>
                        </m:e>
                        <m:sub>
                          <m:r>
                            <a:rPr lang="pt-BR" i="1">
                              <a:solidFill>
                                <a:srgbClr val="FF0000"/>
                              </a:solidFill>
                              <a:latin typeface="Cambria Math" panose="02040503050406030204" pitchFamily="18" charset="0"/>
                            </a:rPr>
                            <m:t>𝐷𝑆𝑄</m:t>
                          </m:r>
                        </m:sub>
                      </m:sSub>
                      <m:r>
                        <a:rPr lang="pt-BR" i="1">
                          <a:solidFill>
                            <a:srgbClr val="FF0000"/>
                          </a:solidFill>
                          <a:latin typeface="Cambria Math" panose="02040503050406030204" pitchFamily="18" charset="0"/>
                        </a:rPr>
                        <m:t>=</m:t>
                      </m:r>
                      <m:r>
                        <a:rPr lang="pt-BR" b="0" i="0" smtClean="0">
                          <a:solidFill>
                            <a:srgbClr val="FF0000"/>
                          </a:solidFill>
                          <a:latin typeface="Cambria Math" panose="02040503050406030204" pitchFamily="18" charset="0"/>
                        </a:rPr>
                        <m:t>12</m:t>
                      </m:r>
                      <m:r>
                        <a:rPr lang="pt-BR">
                          <a:solidFill>
                            <a:srgbClr val="FF0000"/>
                          </a:solidFill>
                          <a:latin typeface="Cambria Math" panose="02040503050406030204" pitchFamily="18" charset="0"/>
                        </a:rPr>
                        <m:t>−</m:t>
                      </m:r>
                      <m:sSub>
                        <m:sSubPr>
                          <m:ctrlPr>
                            <a:rPr lang="pt-BR" i="1">
                              <a:solidFill>
                                <a:srgbClr val="FF0000"/>
                              </a:solidFill>
                              <a:latin typeface="Cambria Math" panose="02040503050406030204" pitchFamily="18" charset="0"/>
                            </a:rPr>
                          </m:ctrlPr>
                        </m:sSubPr>
                        <m:e>
                          <m:r>
                            <a:rPr lang="pt-BR" i="1">
                              <a:solidFill>
                                <a:srgbClr val="FF0000"/>
                              </a:solidFill>
                              <a:latin typeface="Cambria Math" panose="02040503050406030204" pitchFamily="18" charset="0"/>
                            </a:rPr>
                            <m:t>𝐼</m:t>
                          </m:r>
                        </m:e>
                        <m:sub>
                          <m:r>
                            <a:rPr lang="pt-BR" i="1">
                              <a:solidFill>
                                <a:srgbClr val="FF0000"/>
                              </a:solidFill>
                              <a:latin typeface="Cambria Math" panose="02040503050406030204" pitchFamily="18" charset="0"/>
                            </a:rPr>
                            <m:t>𝐷</m:t>
                          </m:r>
                        </m:sub>
                      </m:sSub>
                      <m:r>
                        <a:rPr lang="pt-BR" b="0" i="1" smtClean="0">
                          <a:solidFill>
                            <a:srgbClr val="FF0000"/>
                          </a:solidFill>
                          <a:latin typeface="Cambria Math" panose="02040503050406030204" pitchFamily="18" charset="0"/>
                        </a:rPr>
                        <m:t>∗</m:t>
                      </m:r>
                      <m:r>
                        <a:rPr lang="pt-BR" b="0" i="0" smtClean="0">
                          <a:solidFill>
                            <a:srgbClr val="FF0000"/>
                          </a:solidFill>
                          <a:latin typeface="Cambria Math" panose="02040503050406030204" pitchFamily="18" charset="0"/>
                        </a:rPr>
                        <m:t>2</m:t>
                      </m:r>
                      <m:r>
                        <m:rPr>
                          <m:sty m:val="p"/>
                        </m:rPr>
                        <a:rPr lang="pt-BR" b="0" i="0" smtClean="0">
                          <a:solidFill>
                            <a:srgbClr val="FF0000"/>
                          </a:solidFill>
                          <a:latin typeface="Cambria Math" panose="02040503050406030204" pitchFamily="18" charset="0"/>
                        </a:rPr>
                        <m:t>k</m:t>
                      </m:r>
                    </m:oMath>
                  </m:oMathPara>
                </a14:m>
                <a:endParaRPr lang="pt-BR" dirty="0">
                  <a:solidFill>
                    <a:srgbClr val="FF0000"/>
                  </a:solidFill>
                </a:endParaRPr>
              </a:p>
              <a:p>
                <a:pPr marL="0" indent="0">
                  <a:buNone/>
                </a:pPr>
                <a:r>
                  <a:rPr lang="pt-BR" dirty="0">
                    <a:solidFill>
                      <a:srgbClr val="FF0000"/>
                    </a:solidFill>
                  </a:rPr>
                  <a:t>Para </a:t>
                </a:r>
                <a14:m>
                  <m:oMath xmlns:m="http://schemas.openxmlformats.org/officeDocument/2006/math">
                    <m:sSub>
                      <m:sSubPr>
                        <m:ctrlPr>
                          <a:rPr lang="pt-BR" i="1">
                            <a:solidFill>
                              <a:srgbClr val="FF0000"/>
                            </a:solidFill>
                            <a:latin typeface="Cambria Math" panose="02040503050406030204" pitchFamily="18" charset="0"/>
                          </a:rPr>
                        </m:ctrlPr>
                      </m:sSubPr>
                      <m:e>
                        <m:r>
                          <a:rPr lang="pt-BR" i="1">
                            <a:solidFill>
                              <a:srgbClr val="FF0000"/>
                            </a:solidFill>
                            <a:latin typeface="Cambria Math" panose="02040503050406030204" pitchFamily="18" charset="0"/>
                          </a:rPr>
                          <m:t>𝐼</m:t>
                        </m:r>
                      </m:e>
                      <m:sub>
                        <m:r>
                          <a:rPr lang="pt-BR" i="1">
                            <a:solidFill>
                              <a:srgbClr val="FF0000"/>
                            </a:solidFill>
                            <a:latin typeface="Cambria Math" panose="02040503050406030204" pitchFamily="18" charset="0"/>
                          </a:rPr>
                          <m:t>𝐷</m:t>
                        </m:r>
                      </m:sub>
                    </m:sSub>
                  </m:oMath>
                </a14:m>
                <a:r>
                  <a:rPr lang="pt-BR" dirty="0">
                    <a:solidFill>
                      <a:srgbClr val="FF0000"/>
                    </a:solidFill>
                  </a:rPr>
                  <a:t>= 0mA, </a:t>
                </a:r>
                <a14:m>
                  <m:oMath xmlns:m="http://schemas.openxmlformats.org/officeDocument/2006/math">
                    <m:sSub>
                      <m:sSubPr>
                        <m:ctrlPr>
                          <a:rPr lang="pt-BR" i="1">
                            <a:solidFill>
                              <a:srgbClr val="FF0000"/>
                            </a:solidFill>
                            <a:latin typeface="Cambria Math" panose="02040503050406030204" pitchFamily="18" charset="0"/>
                          </a:rPr>
                        </m:ctrlPr>
                      </m:sSubPr>
                      <m:e>
                        <m:r>
                          <a:rPr lang="pt-BR" i="1">
                            <a:solidFill>
                              <a:srgbClr val="FF0000"/>
                            </a:solidFill>
                            <a:latin typeface="Cambria Math" panose="02040503050406030204" pitchFamily="18" charset="0"/>
                          </a:rPr>
                          <m:t>𝑉</m:t>
                        </m:r>
                      </m:e>
                      <m:sub>
                        <m:r>
                          <a:rPr lang="pt-BR" i="1">
                            <a:solidFill>
                              <a:srgbClr val="FF0000"/>
                            </a:solidFill>
                            <a:latin typeface="Cambria Math" panose="02040503050406030204" pitchFamily="18" charset="0"/>
                          </a:rPr>
                          <m:t>𝐷𝑆𝑄</m:t>
                        </m:r>
                      </m:sub>
                    </m:sSub>
                  </m:oMath>
                </a14:m>
                <a:r>
                  <a:rPr lang="pt-BR" dirty="0">
                    <a:solidFill>
                      <a:srgbClr val="FF0000"/>
                    </a:solidFill>
                  </a:rPr>
                  <a:t> = 12V</a:t>
                </a:r>
              </a:p>
              <a:p>
                <a:pPr marL="0" indent="0">
                  <a:buNone/>
                </a:pPr>
                <a:r>
                  <a:rPr lang="pt-BR" dirty="0">
                    <a:solidFill>
                      <a:srgbClr val="FF0000"/>
                    </a:solidFill>
                  </a:rPr>
                  <a:t>E para </a:t>
                </a:r>
                <a14:m>
                  <m:oMath xmlns:m="http://schemas.openxmlformats.org/officeDocument/2006/math">
                    <m:sSub>
                      <m:sSubPr>
                        <m:ctrlPr>
                          <a:rPr lang="pt-BR" i="1">
                            <a:solidFill>
                              <a:srgbClr val="FF0000"/>
                            </a:solidFill>
                            <a:latin typeface="Cambria Math" panose="02040503050406030204" pitchFamily="18" charset="0"/>
                          </a:rPr>
                        </m:ctrlPr>
                      </m:sSubPr>
                      <m:e>
                        <m:r>
                          <a:rPr lang="pt-BR" i="1">
                            <a:solidFill>
                              <a:srgbClr val="FF0000"/>
                            </a:solidFill>
                            <a:latin typeface="Cambria Math" panose="02040503050406030204" pitchFamily="18" charset="0"/>
                          </a:rPr>
                          <m:t>𝑉</m:t>
                        </m:r>
                      </m:e>
                      <m:sub>
                        <m:r>
                          <a:rPr lang="pt-BR" i="1">
                            <a:solidFill>
                              <a:srgbClr val="FF0000"/>
                            </a:solidFill>
                            <a:latin typeface="Cambria Math" panose="02040503050406030204" pitchFamily="18" charset="0"/>
                          </a:rPr>
                          <m:t>𝐷𝑆𝑄</m:t>
                        </m:r>
                      </m:sub>
                    </m:sSub>
                  </m:oMath>
                </a14:m>
                <a:r>
                  <a:rPr lang="pt-BR" dirty="0">
                    <a:solidFill>
                      <a:srgbClr val="FF0000"/>
                    </a:solidFill>
                  </a:rPr>
                  <a:t>= 0, </a:t>
                </a:r>
                <a14:m>
                  <m:oMath xmlns:m="http://schemas.openxmlformats.org/officeDocument/2006/math">
                    <m:sSub>
                      <m:sSubPr>
                        <m:ctrlPr>
                          <a:rPr lang="pt-BR" i="1" smtClean="0">
                            <a:solidFill>
                              <a:srgbClr val="FF0000"/>
                            </a:solidFill>
                            <a:latin typeface="Cambria Math" panose="02040503050406030204" pitchFamily="18" charset="0"/>
                          </a:rPr>
                        </m:ctrlPr>
                      </m:sSubPr>
                      <m:e>
                        <m:r>
                          <a:rPr lang="pt-BR" b="0" i="1" smtClean="0">
                            <a:solidFill>
                              <a:srgbClr val="FF0000"/>
                            </a:solidFill>
                            <a:latin typeface="Cambria Math" panose="02040503050406030204" pitchFamily="18" charset="0"/>
                          </a:rPr>
                          <m:t>𝐼</m:t>
                        </m:r>
                      </m:e>
                      <m:sub>
                        <m:r>
                          <a:rPr lang="pt-BR" b="0" i="1" smtClean="0">
                            <a:solidFill>
                              <a:srgbClr val="FF0000"/>
                            </a:solidFill>
                            <a:latin typeface="Cambria Math" panose="02040503050406030204" pitchFamily="18" charset="0"/>
                          </a:rPr>
                          <m:t>𝐷</m:t>
                        </m:r>
                      </m:sub>
                    </m:sSub>
                    <m:r>
                      <a:rPr lang="pt-BR" b="0" i="1" smtClean="0">
                        <a:solidFill>
                          <a:srgbClr val="FF0000"/>
                        </a:solidFill>
                        <a:latin typeface="Cambria Math" panose="02040503050406030204" pitchFamily="18" charset="0"/>
                      </a:rPr>
                      <m:t>=</m:t>
                    </m:r>
                    <m:f>
                      <m:fPr>
                        <m:ctrlPr>
                          <a:rPr lang="pt-BR" b="0" i="1" smtClean="0">
                            <a:solidFill>
                              <a:srgbClr val="FF0000"/>
                            </a:solidFill>
                            <a:latin typeface="Cambria Math" panose="02040503050406030204" pitchFamily="18" charset="0"/>
                          </a:rPr>
                        </m:ctrlPr>
                      </m:fPr>
                      <m:num>
                        <m:sSub>
                          <m:sSubPr>
                            <m:ctrlPr>
                              <a:rPr lang="pt-BR" b="0" i="1" smtClean="0">
                                <a:solidFill>
                                  <a:srgbClr val="FF0000"/>
                                </a:solidFill>
                                <a:latin typeface="Cambria Math" panose="02040503050406030204" pitchFamily="18" charset="0"/>
                              </a:rPr>
                            </m:ctrlPr>
                          </m:sSubPr>
                          <m:e>
                            <m:r>
                              <a:rPr lang="pt-BR" b="0" i="1" smtClean="0">
                                <a:solidFill>
                                  <a:srgbClr val="FF0000"/>
                                </a:solidFill>
                                <a:latin typeface="Cambria Math" panose="02040503050406030204" pitchFamily="18" charset="0"/>
                              </a:rPr>
                              <m:t>𝑉</m:t>
                            </m:r>
                          </m:e>
                          <m:sub>
                            <m:r>
                              <a:rPr lang="pt-BR" b="0" i="1" smtClean="0">
                                <a:solidFill>
                                  <a:srgbClr val="FF0000"/>
                                </a:solidFill>
                                <a:latin typeface="Cambria Math" panose="02040503050406030204" pitchFamily="18" charset="0"/>
                              </a:rPr>
                              <m:t>𝐷𝐷</m:t>
                            </m:r>
                          </m:sub>
                        </m:sSub>
                      </m:num>
                      <m:den>
                        <m:sSub>
                          <m:sSubPr>
                            <m:ctrlPr>
                              <a:rPr lang="pt-BR" b="0" i="1" smtClean="0">
                                <a:solidFill>
                                  <a:srgbClr val="FF0000"/>
                                </a:solidFill>
                                <a:latin typeface="Cambria Math" panose="02040503050406030204" pitchFamily="18" charset="0"/>
                              </a:rPr>
                            </m:ctrlPr>
                          </m:sSubPr>
                          <m:e>
                            <m:r>
                              <a:rPr lang="pt-BR" b="0" i="1" smtClean="0">
                                <a:solidFill>
                                  <a:srgbClr val="FF0000"/>
                                </a:solidFill>
                                <a:latin typeface="Cambria Math" panose="02040503050406030204" pitchFamily="18" charset="0"/>
                              </a:rPr>
                              <m:t>𝑉</m:t>
                            </m:r>
                          </m:e>
                          <m:sub>
                            <m:r>
                              <a:rPr lang="pt-BR" b="0" i="1" smtClean="0">
                                <a:solidFill>
                                  <a:srgbClr val="FF0000"/>
                                </a:solidFill>
                                <a:latin typeface="Cambria Math" panose="02040503050406030204" pitchFamily="18" charset="0"/>
                              </a:rPr>
                              <m:t>𝐷</m:t>
                            </m:r>
                          </m:sub>
                        </m:sSub>
                      </m:den>
                    </m:f>
                    <m:r>
                      <a:rPr lang="pt-BR" b="0" i="1" smtClean="0">
                        <a:solidFill>
                          <a:srgbClr val="FF0000"/>
                        </a:solidFill>
                        <a:latin typeface="Cambria Math" panose="02040503050406030204" pitchFamily="18" charset="0"/>
                      </a:rPr>
                      <m:t>=</m:t>
                    </m:r>
                    <m:f>
                      <m:fPr>
                        <m:ctrlPr>
                          <a:rPr lang="pt-BR" b="0" i="1" smtClean="0">
                            <a:solidFill>
                              <a:srgbClr val="FF0000"/>
                            </a:solidFill>
                            <a:latin typeface="Cambria Math" panose="02040503050406030204" pitchFamily="18" charset="0"/>
                          </a:rPr>
                        </m:ctrlPr>
                      </m:fPr>
                      <m:num>
                        <m:r>
                          <a:rPr lang="pt-BR" b="0" i="1" smtClean="0">
                            <a:solidFill>
                              <a:srgbClr val="FF0000"/>
                            </a:solidFill>
                            <a:latin typeface="Cambria Math" panose="02040503050406030204" pitchFamily="18" charset="0"/>
                          </a:rPr>
                          <m:t>12</m:t>
                        </m:r>
                      </m:num>
                      <m:den>
                        <m:r>
                          <a:rPr lang="pt-BR" b="0" i="1" smtClean="0">
                            <a:solidFill>
                              <a:srgbClr val="FF0000"/>
                            </a:solidFill>
                            <a:latin typeface="Cambria Math" panose="02040503050406030204" pitchFamily="18" charset="0"/>
                          </a:rPr>
                          <m:t>2</m:t>
                        </m:r>
                        <m:r>
                          <a:rPr lang="pt-BR" b="0" i="1" smtClean="0">
                            <a:solidFill>
                              <a:srgbClr val="FF0000"/>
                            </a:solidFill>
                            <a:latin typeface="Cambria Math" panose="02040503050406030204" pitchFamily="18" charset="0"/>
                          </a:rPr>
                          <m:t>𝑘</m:t>
                        </m:r>
                      </m:den>
                    </m:f>
                    <m:r>
                      <a:rPr lang="pt-BR" b="0" i="1" smtClean="0">
                        <a:solidFill>
                          <a:srgbClr val="FF0000"/>
                        </a:solidFill>
                        <a:latin typeface="Cambria Math" panose="02040503050406030204" pitchFamily="18" charset="0"/>
                      </a:rPr>
                      <m:t>=6</m:t>
                    </m:r>
                    <m:r>
                      <a:rPr lang="pt-BR" b="0" i="1" smtClean="0">
                        <a:solidFill>
                          <a:srgbClr val="FF0000"/>
                        </a:solidFill>
                        <a:latin typeface="Cambria Math" panose="02040503050406030204" pitchFamily="18" charset="0"/>
                      </a:rPr>
                      <m:t>𝑚𝐴</m:t>
                    </m:r>
                  </m:oMath>
                </a14:m>
                <a:endParaRPr lang="pt-BR" dirty="0">
                  <a:solidFill>
                    <a:srgbClr val="FF0000"/>
                  </a:solidFill>
                </a:endParaRPr>
              </a:p>
              <a:p>
                <a:pPr marL="0" indent="0">
                  <a:buNone/>
                </a:pPr>
                <a:endParaRPr lang="pt-BR" dirty="0">
                  <a:solidFill>
                    <a:srgbClr val="FF0000"/>
                  </a:solidFill>
                </a:endParaRPr>
              </a:p>
              <a:p>
                <a:pPr marL="0" indent="0">
                  <a:buNone/>
                </a:pPr>
                <a:r>
                  <a:rPr lang="pt-BR" dirty="0">
                    <a:solidFill>
                      <a:srgbClr val="FF0000"/>
                    </a:solidFill>
                  </a:rPr>
                  <a:t>Assim sendo, </a:t>
                </a:r>
                <a14:m>
                  <m:oMath xmlns:m="http://schemas.openxmlformats.org/officeDocument/2006/math">
                    <m:sSub>
                      <m:sSubPr>
                        <m:ctrlPr>
                          <a:rPr lang="pt-BR" i="1">
                            <a:solidFill>
                              <a:srgbClr val="FF0000"/>
                            </a:solidFill>
                            <a:latin typeface="Cambria Math" panose="02040503050406030204" pitchFamily="18" charset="0"/>
                          </a:rPr>
                        </m:ctrlPr>
                      </m:sSubPr>
                      <m:e>
                        <m:r>
                          <a:rPr lang="pt-BR" b="0" i="1" smtClean="0">
                            <a:solidFill>
                              <a:srgbClr val="FF0000"/>
                            </a:solidFill>
                            <a:latin typeface="Cambria Math" panose="02040503050406030204" pitchFamily="18" charset="0"/>
                          </a:rPr>
                          <m:t>𝐼</m:t>
                        </m:r>
                      </m:e>
                      <m:sub>
                        <m:r>
                          <a:rPr lang="pt-BR" i="1">
                            <a:solidFill>
                              <a:srgbClr val="FF0000"/>
                            </a:solidFill>
                            <a:latin typeface="Cambria Math" panose="02040503050406030204" pitchFamily="18" charset="0"/>
                          </a:rPr>
                          <m:t>𝐷𝑄</m:t>
                        </m:r>
                      </m:sub>
                    </m:sSub>
                    <m:r>
                      <a:rPr lang="pt-BR" b="0" i="1" smtClean="0">
                        <a:solidFill>
                          <a:srgbClr val="FF0000"/>
                        </a:solidFill>
                        <a:latin typeface="Cambria Math" panose="02040503050406030204" pitchFamily="18" charset="0"/>
                      </a:rPr>
                      <m:t>=2,75</m:t>
                    </m:r>
                    <m:r>
                      <a:rPr lang="pt-BR" b="0" i="1" smtClean="0">
                        <a:solidFill>
                          <a:srgbClr val="FF0000"/>
                        </a:solidFill>
                        <a:latin typeface="Cambria Math" panose="02040503050406030204" pitchFamily="18" charset="0"/>
                      </a:rPr>
                      <m:t>𝑚𝐴</m:t>
                    </m:r>
                    <m:r>
                      <a:rPr lang="pt-BR" b="0" i="1" smtClean="0">
                        <a:solidFill>
                          <a:srgbClr val="FF0000"/>
                        </a:solidFill>
                        <a:latin typeface="Cambria Math" panose="02040503050406030204" pitchFamily="18" charset="0"/>
                      </a:rPr>
                      <m:t> </m:t>
                    </m:r>
                    <m:r>
                      <m:rPr>
                        <m:sty m:val="p"/>
                      </m:rPr>
                      <a:rPr lang="pt-BR" b="0" i="0" smtClean="0">
                        <a:solidFill>
                          <a:srgbClr val="FF0000"/>
                        </a:solidFill>
                        <a:latin typeface="Cambria Math" panose="02040503050406030204" pitchFamily="18" charset="0"/>
                      </a:rPr>
                      <m:t>e</m:t>
                    </m:r>
                    <m:sSub>
                      <m:sSubPr>
                        <m:ctrlPr>
                          <a:rPr lang="pt-BR" i="1">
                            <a:solidFill>
                              <a:srgbClr val="FF0000"/>
                            </a:solidFill>
                            <a:latin typeface="Cambria Math" panose="02040503050406030204" pitchFamily="18" charset="0"/>
                          </a:rPr>
                        </m:ctrlPr>
                      </m:sSubPr>
                      <m:e>
                        <m:r>
                          <a:rPr lang="pt-BR" b="0" i="1" smtClean="0">
                            <a:solidFill>
                              <a:srgbClr val="FF0000"/>
                            </a:solidFill>
                            <a:latin typeface="Cambria Math" panose="02040503050406030204" pitchFamily="18" charset="0"/>
                          </a:rPr>
                          <m:t> </m:t>
                        </m:r>
                        <m:r>
                          <a:rPr lang="pt-BR" i="1">
                            <a:solidFill>
                              <a:srgbClr val="FF0000"/>
                            </a:solidFill>
                            <a:latin typeface="Cambria Math" panose="02040503050406030204" pitchFamily="18" charset="0"/>
                          </a:rPr>
                          <m:t>𝑉</m:t>
                        </m:r>
                      </m:e>
                      <m:sub>
                        <m:r>
                          <a:rPr lang="pt-BR" i="1">
                            <a:solidFill>
                              <a:srgbClr val="FF0000"/>
                            </a:solidFill>
                            <a:latin typeface="Cambria Math" panose="02040503050406030204" pitchFamily="18" charset="0"/>
                          </a:rPr>
                          <m:t>𝐷𝑆𝑄</m:t>
                        </m:r>
                      </m:sub>
                    </m:sSub>
                    <m:r>
                      <a:rPr lang="pt-BR" b="0" i="1" smtClean="0">
                        <a:solidFill>
                          <a:srgbClr val="FF0000"/>
                        </a:solidFill>
                        <a:latin typeface="Cambria Math" panose="02040503050406030204" pitchFamily="18" charset="0"/>
                      </a:rPr>
                      <m:t>=6,4</m:t>
                    </m:r>
                    <m:r>
                      <a:rPr lang="pt-BR" b="0" i="1" smtClean="0">
                        <a:solidFill>
                          <a:srgbClr val="FF0000"/>
                        </a:solidFill>
                        <a:latin typeface="Cambria Math" panose="02040503050406030204" pitchFamily="18" charset="0"/>
                      </a:rPr>
                      <m:t>𝑉</m:t>
                    </m:r>
                  </m:oMath>
                </a14:m>
                <a:endParaRPr lang="pt-BR" dirty="0">
                  <a:solidFill>
                    <a:srgbClr val="FF0000"/>
                  </a:solidFill>
                </a:endParaRPr>
              </a:p>
              <a:p>
                <a:pPr marL="0" indent="0">
                  <a:buNone/>
                </a:pPr>
                <a:endParaRPr lang="pt-BR" dirty="0"/>
              </a:p>
              <a:p>
                <a:pPr marL="0" indent="0">
                  <a:buNone/>
                </a:pPr>
                <a:endParaRPr lang="en-US" altLang="en-US" dirty="0">
                  <a:solidFill>
                    <a:srgbClr val="000000"/>
                  </a:solidFill>
                  <a:latin typeface="Times New Roman" panose="02020603050405020304" pitchFamily="18" charset="0"/>
                  <a:cs typeface="Times New Roman" panose="02020603050405020304" pitchFamily="18" charset="0"/>
                </a:endParaRPr>
              </a:p>
              <a:p>
                <a:endParaRPr lang="pt-BR" dirty="0"/>
              </a:p>
            </p:txBody>
          </p:sp>
        </mc:Choice>
        <mc:Fallback xmlns="">
          <p:sp>
            <p:nvSpPr>
              <p:cNvPr id="10" name="Content Placeholder 9">
                <a:extLst>
                  <a:ext uri="{FF2B5EF4-FFF2-40B4-BE49-F238E27FC236}">
                    <a16:creationId xmlns:a16="http://schemas.microsoft.com/office/drawing/2014/main" id="{25FB3E2B-8BD8-49AF-990C-82BBC7290FC7}"/>
                  </a:ext>
                </a:extLst>
              </p:cNvPr>
              <p:cNvSpPr>
                <a:spLocks noGrp="1" noRot="1" noChangeAspect="1" noMove="1" noResize="1" noEditPoints="1" noAdjustHandles="1" noChangeArrowheads="1" noChangeShapeType="1" noTextEdit="1"/>
              </p:cNvSpPr>
              <p:nvPr>
                <p:ph sz="half" idx="1"/>
              </p:nvPr>
            </p:nvSpPr>
            <p:spPr>
              <a:xfrm>
                <a:off x="838199" y="1815685"/>
                <a:ext cx="6218583" cy="4455905"/>
              </a:xfrm>
              <a:blipFill>
                <a:blip r:embed="rId3"/>
                <a:stretch>
                  <a:fillRect l="-1665" t="-2052"/>
                </a:stretch>
              </a:blipFill>
            </p:spPr>
            <p:txBody>
              <a:bodyPr/>
              <a:lstStyle/>
              <a:p>
                <a:r>
                  <a:rPr lang="pt-BR">
                    <a:noFill/>
                  </a:rPr>
                  <a:t> </a:t>
                </a:r>
              </a:p>
            </p:txBody>
          </p:sp>
        </mc:Fallback>
      </mc:AlternateContent>
      <p:sp>
        <p:nvSpPr>
          <p:cNvPr id="4" name="Footer Placeholder 3">
            <a:extLst>
              <a:ext uri="{FF2B5EF4-FFF2-40B4-BE49-F238E27FC236}">
                <a16:creationId xmlns:a16="http://schemas.microsoft.com/office/drawing/2014/main" id="{066B7AD5-AD78-496C-9DC5-754BA657EF60}"/>
              </a:ext>
            </a:extLst>
          </p:cNvPr>
          <p:cNvSpPr>
            <a:spLocks noGrp="1"/>
          </p:cNvSpPr>
          <p:nvPr>
            <p:ph type="ftr" sz="quarter" idx="11"/>
          </p:nvPr>
        </p:nvSpPr>
        <p:spPr/>
        <p:txBody>
          <a:bodyPr/>
          <a:lstStyle/>
          <a:p>
            <a:r>
              <a:rPr lang="en-US" altLang="en-US"/>
              <a:t>Prof. Elyr Teixeira</a:t>
            </a:r>
            <a:endParaRPr lang="en-US" altLang="en-US" dirty="0"/>
          </a:p>
        </p:txBody>
      </p:sp>
      <p:sp>
        <p:nvSpPr>
          <p:cNvPr id="5" name="Slide Number Placeholder 4">
            <a:extLst>
              <a:ext uri="{FF2B5EF4-FFF2-40B4-BE49-F238E27FC236}">
                <a16:creationId xmlns:a16="http://schemas.microsoft.com/office/drawing/2014/main" id="{0E81E0B1-5513-4F0E-96C2-0E1788C6AB35}"/>
              </a:ext>
            </a:extLst>
          </p:cNvPr>
          <p:cNvSpPr>
            <a:spLocks noGrp="1"/>
          </p:cNvSpPr>
          <p:nvPr>
            <p:ph type="sldNum" sz="quarter" idx="12"/>
          </p:nvPr>
        </p:nvSpPr>
        <p:spPr/>
        <p:txBody>
          <a:bodyPr/>
          <a:lstStyle/>
          <a:p>
            <a:fld id="{D70E266F-DC34-4EBC-B26B-29CFE51B5C59}" type="slidenum">
              <a:rPr lang="en-US" altLang="en-US" smtClean="0"/>
              <a:pPr/>
              <a:t>210</a:t>
            </a:fld>
            <a:endParaRPr lang="en-US" altLang="en-US"/>
          </a:p>
        </p:txBody>
      </p:sp>
    </p:spTree>
    <p:extLst>
      <p:ext uri="{BB962C8B-B14F-4D97-AF65-F5344CB8AC3E}">
        <p14:creationId xmlns:p14="http://schemas.microsoft.com/office/powerpoint/2010/main" val="4192627071"/>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69BB4E5-7DA8-4025-980F-CC2B2FC7E8C3}"/>
              </a:ext>
            </a:extLst>
          </p:cNvPr>
          <p:cNvSpPr>
            <a:spLocks noGrp="1"/>
          </p:cNvSpPr>
          <p:nvPr>
            <p:ph sz="half" idx="1"/>
          </p:nvPr>
        </p:nvSpPr>
        <p:spPr/>
        <p:txBody>
          <a:bodyPr/>
          <a:lstStyle/>
          <a:p>
            <a:endParaRPr lang="pt-BR"/>
          </a:p>
        </p:txBody>
      </p:sp>
      <p:sp>
        <p:nvSpPr>
          <p:cNvPr id="5" name="Footer Placeholder 4">
            <a:extLst>
              <a:ext uri="{FF2B5EF4-FFF2-40B4-BE49-F238E27FC236}">
                <a16:creationId xmlns:a16="http://schemas.microsoft.com/office/drawing/2014/main" id="{DBD7349E-0510-43D1-9ED6-95F0A2370AE7}"/>
              </a:ext>
            </a:extLst>
          </p:cNvPr>
          <p:cNvSpPr>
            <a:spLocks noGrp="1"/>
          </p:cNvSpPr>
          <p:nvPr>
            <p:ph type="ftr" sz="quarter" idx="11"/>
          </p:nvPr>
        </p:nvSpPr>
        <p:spPr/>
        <p:txBody>
          <a:bodyPr/>
          <a:lstStyle/>
          <a:p>
            <a:r>
              <a:rPr lang="en-US" altLang="en-US"/>
              <a:t>Prof. Elyr Teixeira</a:t>
            </a:r>
            <a:endParaRPr lang="en-US" altLang="en-US" dirty="0"/>
          </a:p>
        </p:txBody>
      </p:sp>
      <p:sp>
        <p:nvSpPr>
          <p:cNvPr id="6" name="Slide Number Placeholder 5">
            <a:extLst>
              <a:ext uri="{FF2B5EF4-FFF2-40B4-BE49-F238E27FC236}">
                <a16:creationId xmlns:a16="http://schemas.microsoft.com/office/drawing/2014/main" id="{51725B2B-1710-412E-8FC9-CD4EBB7BDB80}"/>
              </a:ext>
            </a:extLst>
          </p:cNvPr>
          <p:cNvSpPr>
            <a:spLocks noGrp="1"/>
          </p:cNvSpPr>
          <p:nvPr>
            <p:ph type="sldNum" sz="quarter" idx="12"/>
          </p:nvPr>
        </p:nvSpPr>
        <p:spPr/>
        <p:txBody>
          <a:bodyPr/>
          <a:lstStyle/>
          <a:p>
            <a:fld id="{48BF32D8-1DE8-449E-9DAA-0E19DCA81A04}" type="slidenum">
              <a:rPr lang="en-US" altLang="en-US" smtClean="0"/>
              <a:pPr/>
              <a:t>211</a:t>
            </a:fld>
            <a:endParaRPr lang="en-US" altLang="en-US"/>
          </a:p>
        </p:txBody>
      </p:sp>
      <p:pic>
        <p:nvPicPr>
          <p:cNvPr id="7" name="Picture 2">
            <a:extLst>
              <a:ext uri="{FF2B5EF4-FFF2-40B4-BE49-F238E27FC236}">
                <a16:creationId xmlns:a16="http://schemas.microsoft.com/office/drawing/2014/main" id="{F3D0C91D-13F6-47BD-BC23-B7DB95704134}"/>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b="46993"/>
          <a:stretch/>
        </p:blipFill>
        <p:spPr bwMode="auto">
          <a:xfrm>
            <a:off x="82076" y="95860"/>
            <a:ext cx="9242447" cy="66256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53892664"/>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CACE574C-C1EE-4FF3-8FC2-467024B1768B}"/>
              </a:ext>
            </a:extLst>
          </p:cNvPr>
          <p:cNvSpPr>
            <a:spLocks noGrp="1"/>
          </p:cNvSpPr>
          <p:nvPr>
            <p:ph sz="half" idx="2"/>
          </p:nvPr>
        </p:nvSpPr>
        <p:spPr/>
        <p:txBody>
          <a:bodyPr/>
          <a:lstStyle/>
          <a:p>
            <a:endParaRPr lang="pt-BR"/>
          </a:p>
        </p:txBody>
      </p:sp>
      <p:sp>
        <p:nvSpPr>
          <p:cNvPr id="5" name="Footer Placeholder 4">
            <a:extLst>
              <a:ext uri="{FF2B5EF4-FFF2-40B4-BE49-F238E27FC236}">
                <a16:creationId xmlns:a16="http://schemas.microsoft.com/office/drawing/2014/main" id="{E6699C48-14A2-4254-9248-8ECFE117ACB1}"/>
              </a:ext>
            </a:extLst>
          </p:cNvPr>
          <p:cNvSpPr>
            <a:spLocks noGrp="1"/>
          </p:cNvSpPr>
          <p:nvPr>
            <p:ph type="ftr" sz="quarter" idx="11"/>
          </p:nvPr>
        </p:nvSpPr>
        <p:spPr/>
        <p:txBody>
          <a:bodyPr/>
          <a:lstStyle/>
          <a:p>
            <a:r>
              <a:rPr lang="en-US" altLang="en-US"/>
              <a:t>Prof. Elyr Teixeira</a:t>
            </a:r>
            <a:endParaRPr lang="en-US" altLang="en-US" dirty="0"/>
          </a:p>
        </p:txBody>
      </p:sp>
      <p:sp>
        <p:nvSpPr>
          <p:cNvPr id="6" name="Slide Number Placeholder 5">
            <a:extLst>
              <a:ext uri="{FF2B5EF4-FFF2-40B4-BE49-F238E27FC236}">
                <a16:creationId xmlns:a16="http://schemas.microsoft.com/office/drawing/2014/main" id="{BD95A67A-F61C-4333-81A6-D97FC832B9F3}"/>
              </a:ext>
            </a:extLst>
          </p:cNvPr>
          <p:cNvSpPr>
            <a:spLocks noGrp="1"/>
          </p:cNvSpPr>
          <p:nvPr>
            <p:ph type="sldNum" sz="quarter" idx="12"/>
          </p:nvPr>
        </p:nvSpPr>
        <p:spPr/>
        <p:txBody>
          <a:bodyPr/>
          <a:lstStyle/>
          <a:p>
            <a:fld id="{48BF32D8-1DE8-449E-9DAA-0E19DCA81A04}" type="slidenum">
              <a:rPr lang="en-US" altLang="en-US" smtClean="0"/>
              <a:pPr/>
              <a:t>212</a:t>
            </a:fld>
            <a:endParaRPr lang="en-US" altLang="en-US"/>
          </a:p>
        </p:txBody>
      </p:sp>
      <p:pic>
        <p:nvPicPr>
          <p:cNvPr id="7" name="Picture 2">
            <a:extLst>
              <a:ext uri="{FF2B5EF4-FFF2-40B4-BE49-F238E27FC236}">
                <a16:creationId xmlns:a16="http://schemas.microsoft.com/office/drawing/2014/main" id="{743EBE9D-87F1-4312-B4ED-CB53A6EF5BE6}"/>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51887"/>
          <a:stretch/>
        </p:blipFill>
        <p:spPr bwMode="auto">
          <a:xfrm>
            <a:off x="2269435" y="264998"/>
            <a:ext cx="9922565" cy="64564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25486634"/>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AF5B4F-974C-4526-B824-58D50CE79D03}"/>
              </a:ext>
            </a:extLst>
          </p:cNvPr>
          <p:cNvSpPr>
            <a:spLocks noGrp="1"/>
          </p:cNvSpPr>
          <p:nvPr>
            <p:ph type="title"/>
          </p:nvPr>
        </p:nvSpPr>
        <p:spPr/>
        <p:txBody>
          <a:bodyPr/>
          <a:lstStyle/>
          <a:p>
            <a:r>
              <a:rPr lang="pt-BR" dirty="0"/>
              <a:t>prova</a:t>
            </a:r>
          </a:p>
        </p:txBody>
      </p:sp>
      <p:sp>
        <p:nvSpPr>
          <p:cNvPr id="3" name="Content Placeholder 2">
            <a:extLst>
              <a:ext uri="{FF2B5EF4-FFF2-40B4-BE49-F238E27FC236}">
                <a16:creationId xmlns:a16="http://schemas.microsoft.com/office/drawing/2014/main" id="{87A6EB9C-7AFE-40E6-8727-B24A2C775AE5}"/>
              </a:ext>
            </a:extLst>
          </p:cNvPr>
          <p:cNvSpPr>
            <a:spLocks noGrp="1"/>
          </p:cNvSpPr>
          <p:nvPr>
            <p:ph idx="1"/>
          </p:nvPr>
        </p:nvSpPr>
        <p:spPr/>
        <p:txBody>
          <a:bodyPr/>
          <a:lstStyle/>
          <a:p>
            <a:r>
              <a:rPr lang="pt-BR" dirty="0"/>
              <a:t>Com consulta</a:t>
            </a:r>
          </a:p>
          <a:p>
            <a:r>
              <a:rPr lang="pt-BR" dirty="0"/>
              <a:t>Individual</a:t>
            </a:r>
          </a:p>
          <a:p>
            <a:r>
              <a:rPr lang="pt-BR" dirty="0"/>
              <a:t>Não conta pontos</a:t>
            </a:r>
          </a:p>
          <a:p>
            <a:r>
              <a:rPr lang="pt-BR" dirty="0"/>
              <a:t>Até 21h30min</a:t>
            </a:r>
          </a:p>
        </p:txBody>
      </p:sp>
      <p:sp>
        <p:nvSpPr>
          <p:cNvPr id="4" name="Footer Placeholder 3">
            <a:extLst>
              <a:ext uri="{FF2B5EF4-FFF2-40B4-BE49-F238E27FC236}">
                <a16:creationId xmlns:a16="http://schemas.microsoft.com/office/drawing/2014/main" id="{066B7AD5-AD78-496C-9DC5-754BA657EF60}"/>
              </a:ext>
            </a:extLst>
          </p:cNvPr>
          <p:cNvSpPr>
            <a:spLocks noGrp="1"/>
          </p:cNvSpPr>
          <p:nvPr>
            <p:ph type="ftr" sz="quarter" idx="11"/>
          </p:nvPr>
        </p:nvSpPr>
        <p:spPr/>
        <p:txBody>
          <a:bodyPr/>
          <a:lstStyle/>
          <a:p>
            <a:r>
              <a:rPr lang="en-US" altLang="en-US"/>
              <a:t>Prof. Elyr Teixeira</a:t>
            </a:r>
            <a:endParaRPr lang="en-US" altLang="en-US" dirty="0"/>
          </a:p>
        </p:txBody>
      </p:sp>
      <p:sp>
        <p:nvSpPr>
          <p:cNvPr id="5" name="Slide Number Placeholder 4">
            <a:extLst>
              <a:ext uri="{FF2B5EF4-FFF2-40B4-BE49-F238E27FC236}">
                <a16:creationId xmlns:a16="http://schemas.microsoft.com/office/drawing/2014/main" id="{0E81E0B1-5513-4F0E-96C2-0E1788C6AB35}"/>
              </a:ext>
            </a:extLst>
          </p:cNvPr>
          <p:cNvSpPr>
            <a:spLocks noGrp="1"/>
          </p:cNvSpPr>
          <p:nvPr>
            <p:ph type="sldNum" sz="quarter" idx="12"/>
          </p:nvPr>
        </p:nvSpPr>
        <p:spPr/>
        <p:txBody>
          <a:bodyPr/>
          <a:lstStyle/>
          <a:p>
            <a:fld id="{D70E266F-DC34-4EBC-B26B-29CFE51B5C59}" type="slidenum">
              <a:rPr lang="en-US" altLang="en-US" smtClean="0"/>
              <a:pPr/>
              <a:t>213</a:t>
            </a:fld>
            <a:endParaRPr lang="en-US" altLang="en-US"/>
          </a:p>
        </p:txBody>
      </p:sp>
    </p:spTree>
    <p:extLst>
      <p:ext uri="{BB962C8B-B14F-4D97-AF65-F5344CB8AC3E}">
        <p14:creationId xmlns:p14="http://schemas.microsoft.com/office/powerpoint/2010/main" val="3140264662"/>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002851E2-D612-4BAD-9884-3EA41C26A35A}"/>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217436" y="2506662"/>
            <a:ext cx="3647871" cy="4351338"/>
          </a:xfrm>
        </p:spPr>
      </p:pic>
      <p:sp>
        <p:nvSpPr>
          <p:cNvPr id="9" name="Content Placeholder 8">
            <a:extLst>
              <a:ext uri="{FF2B5EF4-FFF2-40B4-BE49-F238E27FC236}">
                <a16:creationId xmlns:a16="http://schemas.microsoft.com/office/drawing/2014/main" id="{1CA59250-DCBD-46AE-9B66-A38D5FA862A0}"/>
              </a:ext>
            </a:extLst>
          </p:cNvPr>
          <p:cNvSpPr>
            <a:spLocks noGrp="1"/>
          </p:cNvSpPr>
          <p:nvPr>
            <p:ph sz="half" idx="2"/>
          </p:nvPr>
        </p:nvSpPr>
        <p:spPr>
          <a:xfrm>
            <a:off x="6172200" y="136525"/>
            <a:ext cx="5666874" cy="6040438"/>
          </a:xfrm>
        </p:spPr>
        <p:txBody>
          <a:bodyPr>
            <a:normAutofit/>
          </a:bodyPr>
          <a:lstStyle/>
          <a:p>
            <a:pPr marL="0" indent="0">
              <a:buNone/>
            </a:pPr>
            <a:r>
              <a:rPr lang="pt-BR" sz="2400" dirty="0"/>
              <a:t>2) Determine o valor de </a:t>
            </a:r>
            <a:r>
              <a:rPr lang="pt-BR" sz="2400" dirty="0" err="1"/>
              <a:t>Rs</a:t>
            </a:r>
            <a:r>
              <a:rPr lang="pt-BR" sz="2400" dirty="0"/>
              <a:t> para o circuito abaixo.</a:t>
            </a:r>
          </a:p>
        </p:txBody>
      </p:sp>
      <p:sp>
        <p:nvSpPr>
          <p:cNvPr id="4" name="Footer Placeholder 3">
            <a:extLst>
              <a:ext uri="{FF2B5EF4-FFF2-40B4-BE49-F238E27FC236}">
                <a16:creationId xmlns:a16="http://schemas.microsoft.com/office/drawing/2014/main" id="{066B7AD5-AD78-496C-9DC5-754BA657EF60}"/>
              </a:ext>
            </a:extLst>
          </p:cNvPr>
          <p:cNvSpPr>
            <a:spLocks noGrp="1"/>
          </p:cNvSpPr>
          <p:nvPr>
            <p:ph type="ftr" sz="quarter" idx="11"/>
          </p:nvPr>
        </p:nvSpPr>
        <p:spPr/>
        <p:txBody>
          <a:bodyPr/>
          <a:lstStyle/>
          <a:p>
            <a:r>
              <a:rPr lang="en-US" altLang="en-US"/>
              <a:t>Prof. Elyr Teixeira</a:t>
            </a:r>
            <a:endParaRPr lang="en-US" altLang="en-US" dirty="0"/>
          </a:p>
        </p:txBody>
      </p:sp>
      <p:sp>
        <p:nvSpPr>
          <p:cNvPr id="5" name="Slide Number Placeholder 4">
            <a:extLst>
              <a:ext uri="{FF2B5EF4-FFF2-40B4-BE49-F238E27FC236}">
                <a16:creationId xmlns:a16="http://schemas.microsoft.com/office/drawing/2014/main" id="{0E81E0B1-5513-4F0E-96C2-0E1788C6AB35}"/>
              </a:ext>
            </a:extLst>
          </p:cNvPr>
          <p:cNvSpPr>
            <a:spLocks noGrp="1"/>
          </p:cNvSpPr>
          <p:nvPr>
            <p:ph type="sldNum" sz="quarter" idx="12"/>
          </p:nvPr>
        </p:nvSpPr>
        <p:spPr/>
        <p:txBody>
          <a:bodyPr/>
          <a:lstStyle/>
          <a:p>
            <a:fld id="{D70E266F-DC34-4EBC-B26B-29CFE51B5C59}" type="slidenum">
              <a:rPr lang="en-US" altLang="en-US" smtClean="0"/>
              <a:pPr/>
              <a:t>214</a:t>
            </a:fld>
            <a:endParaRPr lang="en-US" altLang="en-US"/>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914E03AD-9604-44CB-8276-938AF42E57C6}"/>
                  </a:ext>
                </a:extLst>
              </p:cNvPr>
              <p:cNvSpPr txBox="1"/>
              <p:nvPr/>
            </p:nvSpPr>
            <p:spPr>
              <a:xfrm>
                <a:off x="332795" y="178849"/>
                <a:ext cx="5938796" cy="2363339"/>
              </a:xfrm>
              <a:prstGeom prst="rect">
                <a:avLst/>
              </a:prstGeom>
              <a:noFill/>
            </p:spPr>
            <p:txBody>
              <a:bodyPr wrap="square" rtlCol="0">
                <a:spAutoFit/>
              </a:bodyPr>
              <a:lstStyle/>
              <a:p>
                <a:r>
                  <a:rPr lang="pt-BR" sz="2400" dirty="0"/>
                  <a:t>1) Para o circuito abaixo, determine:</a:t>
                </a:r>
              </a:p>
              <a:p>
                <a:pPr marL="514350" indent="-514350">
                  <a:buAutoNum type="alphaLcParenR"/>
                </a:pPr>
                <a14:m>
                  <m:oMath xmlns:m="http://schemas.openxmlformats.org/officeDocument/2006/math">
                    <m:sSub>
                      <m:sSubPr>
                        <m:ctrlPr>
                          <a:rPr lang="pt-BR" sz="2400" i="1">
                            <a:latin typeface="Cambria Math" panose="02040503050406030204" pitchFamily="18" charset="0"/>
                          </a:rPr>
                        </m:ctrlPr>
                      </m:sSubPr>
                      <m:e>
                        <m:r>
                          <m:rPr>
                            <m:sty m:val="p"/>
                          </m:rPr>
                          <a:rPr lang="pt-BR" sz="2400">
                            <a:latin typeface="Cambria Math" panose="02040503050406030204" pitchFamily="18" charset="0"/>
                          </a:rPr>
                          <m:t>V</m:t>
                        </m:r>
                      </m:e>
                      <m:sub>
                        <m:r>
                          <m:rPr>
                            <m:sty m:val="p"/>
                          </m:rPr>
                          <a:rPr lang="pt-BR" sz="2400">
                            <a:latin typeface="Cambria Math" panose="02040503050406030204" pitchFamily="18" charset="0"/>
                          </a:rPr>
                          <m:t>G</m:t>
                        </m:r>
                      </m:sub>
                    </m:sSub>
                  </m:oMath>
                </a14:m>
                <a:endParaRPr lang="pt-BR" sz="2400" dirty="0">
                  <a:latin typeface="Cambria Math" panose="02040503050406030204" pitchFamily="18" charset="0"/>
                </a:endParaRPr>
              </a:p>
              <a:p>
                <a:pPr marL="514350" indent="-514350">
                  <a:buAutoNum type="alphaLcParenR"/>
                </a:pPr>
                <a14:m>
                  <m:oMath xmlns:m="http://schemas.openxmlformats.org/officeDocument/2006/math">
                    <m:sSub>
                      <m:sSubPr>
                        <m:ctrlPr>
                          <a:rPr lang="pt-BR" sz="2400" i="1">
                            <a:latin typeface="Cambria Math" panose="02040503050406030204" pitchFamily="18" charset="0"/>
                          </a:rPr>
                        </m:ctrlPr>
                      </m:sSubPr>
                      <m:e>
                        <m:r>
                          <m:rPr>
                            <m:sty m:val="p"/>
                          </m:rPr>
                          <a:rPr lang="pt-BR" sz="2400" i="0">
                            <a:latin typeface="Cambria Math" panose="02040503050406030204" pitchFamily="18" charset="0"/>
                          </a:rPr>
                          <m:t>I</m:t>
                        </m:r>
                      </m:e>
                      <m:sub>
                        <m:r>
                          <m:rPr>
                            <m:sty m:val="p"/>
                          </m:rPr>
                          <a:rPr lang="pt-BR" sz="2400" i="0">
                            <a:latin typeface="Cambria Math" panose="02040503050406030204" pitchFamily="18" charset="0"/>
                          </a:rPr>
                          <m:t>D</m:t>
                        </m:r>
                        <m:r>
                          <m:rPr>
                            <m:sty m:val="p"/>
                          </m:rPr>
                          <a:rPr lang="pt-BR" sz="2400" b="0" i="0" smtClean="0">
                            <a:latin typeface="Cambria Math" panose="02040503050406030204" pitchFamily="18" charset="0"/>
                          </a:rPr>
                          <m:t>Q</m:t>
                        </m:r>
                      </m:sub>
                    </m:sSub>
                  </m:oMath>
                </a14:m>
                <a:r>
                  <a:rPr lang="pt-BR" sz="2400" dirty="0"/>
                  <a:t> e </a:t>
                </a:r>
                <a14:m>
                  <m:oMath xmlns:m="http://schemas.openxmlformats.org/officeDocument/2006/math">
                    <m:sSub>
                      <m:sSubPr>
                        <m:ctrlPr>
                          <a:rPr lang="pt-BR" sz="2400" i="1">
                            <a:latin typeface="Cambria Math" panose="02040503050406030204" pitchFamily="18" charset="0"/>
                          </a:rPr>
                        </m:ctrlPr>
                      </m:sSubPr>
                      <m:e>
                        <m:r>
                          <m:rPr>
                            <m:sty m:val="p"/>
                          </m:rPr>
                          <a:rPr lang="pt-BR" sz="2400">
                            <a:latin typeface="Cambria Math" panose="02040503050406030204" pitchFamily="18" charset="0"/>
                          </a:rPr>
                          <m:t>V</m:t>
                        </m:r>
                      </m:e>
                      <m:sub>
                        <m:r>
                          <m:rPr>
                            <m:sty m:val="p"/>
                          </m:rPr>
                          <a:rPr lang="pt-BR" sz="2400">
                            <a:latin typeface="Cambria Math" panose="02040503050406030204" pitchFamily="18" charset="0"/>
                          </a:rPr>
                          <m:t>GS</m:t>
                        </m:r>
                        <m:r>
                          <a:rPr lang="pt-BR" sz="2400" b="0" i="1" smtClean="0">
                            <a:latin typeface="Cambria Math" panose="02040503050406030204" pitchFamily="18" charset="0"/>
                          </a:rPr>
                          <m:t>𝑄</m:t>
                        </m:r>
                      </m:sub>
                    </m:sSub>
                  </m:oMath>
                </a14:m>
                <a:endParaRPr lang="pt-BR" sz="2400" dirty="0"/>
              </a:p>
              <a:p>
                <a:pPr marL="514350" indent="-514350">
                  <a:buAutoNum type="alphaLcParenR"/>
                </a:pPr>
                <a14:m>
                  <m:oMath xmlns:m="http://schemas.openxmlformats.org/officeDocument/2006/math">
                    <m:sSub>
                      <m:sSubPr>
                        <m:ctrlPr>
                          <a:rPr lang="pt-BR" sz="2400" i="1">
                            <a:latin typeface="Cambria Math" panose="02040503050406030204" pitchFamily="18" charset="0"/>
                          </a:rPr>
                        </m:ctrlPr>
                      </m:sSubPr>
                      <m:e>
                        <m:r>
                          <m:rPr>
                            <m:sty m:val="p"/>
                          </m:rPr>
                          <a:rPr lang="pt-BR" sz="2400">
                            <a:latin typeface="Cambria Math" panose="02040503050406030204" pitchFamily="18" charset="0"/>
                          </a:rPr>
                          <m:t>V</m:t>
                        </m:r>
                      </m:e>
                      <m:sub>
                        <m:r>
                          <a:rPr lang="pt-BR" sz="2400" b="0" i="1" smtClean="0">
                            <a:latin typeface="Cambria Math" panose="02040503050406030204" pitchFamily="18" charset="0"/>
                          </a:rPr>
                          <m:t>𝐷</m:t>
                        </m:r>
                      </m:sub>
                    </m:sSub>
                    <m:r>
                      <a:rPr lang="pt-BR" sz="2400" b="0" i="1" smtClean="0">
                        <a:latin typeface="Cambria Math" panose="02040503050406030204" pitchFamily="18" charset="0"/>
                      </a:rPr>
                      <m:t> </m:t>
                    </m:r>
                    <m:r>
                      <m:rPr>
                        <m:sty m:val="p"/>
                      </m:rPr>
                      <a:rPr lang="pt-BR" sz="2400" b="0" i="0" smtClean="0">
                        <a:latin typeface="Cambria Math" panose="02040503050406030204" pitchFamily="18" charset="0"/>
                      </a:rPr>
                      <m:t>e</m:t>
                    </m:r>
                    <m:r>
                      <a:rPr lang="pt-BR" sz="2400" i="0">
                        <a:latin typeface="Cambria Math" panose="02040503050406030204" pitchFamily="18" charset="0"/>
                      </a:rPr>
                      <m:t> </m:t>
                    </m:r>
                    <m:sSub>
                      <m:sSubPr>
                        <m:ctrlPr>
                          <a:rPr lang="pt-BR" sz="2400" i="1">
                            <a:latin typeface="Cambria Math" panose="02040503050406030204" pitchFamily="18" charset="0"/>
                          </a:rPr>
                        </m:ctrlPr>
                      </m:sSubPr>
                      <m:e>
                        <m:r>
                          <m:rPr>
                            <m:sty m:val="p"/>
                          </m:rPr>
                          <a:rPr lang="pt-BR" sz="2400" i="0">
                            <a:latin typeface="Cambria Math" panose="02040503050406030204" pitchFamily="18" charset="0"/>
                          </a:rPr>
                          <m:t>V</m:t>
                        </m:r>
                      </m:e>
                      <m:sub>
                        <m:r>
                          <m:rPr>
                            <m:sty m:val="p"/>
                          </m:rPr>
                          <a:rPr lang="pt-BR" sz="2400" i="0">
                            <a:latin typeface="Cambria Math" panose="02040503050406030204" pitchFamily="18" charset="0"/>
                          </a:rPr>
                          <m:t>S</m:t>
                        </m:r>
                      </m:sub>
                    </m:sSub>
                  </m:oMath>
                </a14:m>
                <a:endParaRPr lang="pt-BR" sz="2400" dirty="0"/>
              </a:p>
              <a:p>
                <a:pPr marL="514350" indent="-514350">
                  <a:buAutoNum type="alphaLcParenR"/>
                </a:pPr>
                <a14:m>
                  <m:oMath xmlns:m="http://schemas.openxmlformats.org/officeDocument/2006/math">
                    <m:sSub>
                      <m:sSubPr>
                        <m:ctrlPr>
                          <a:rPr lang="pt-BR" sz="2400" i="1">
                            <a:latin typeface="Cambria Math" panose="02040503050406030204" pitchFamily="18" charset="0"/>
                          </a:rPr>
                        </m:ctrlPr>
                      </m:sSubPr>
                      <m:e>
                        <m:r>
                          <m:rPr>
                            <m:sty m:val="p"/>
                          </m:rPr>
                          <a:rPr lang="pt-BR" sz="2400">
                            <a:latin typeface="Cambria Math" panose="02040503050406030204" pitchFamily="18" charset="0"/>
                          </a:rPr>
                          <m:t>V</m:t>
                        </m:r>
                      </m:e>
                      <m:sub>
                        <m:r>
                          <m:rPr>
                            <m:sty m:val="p"/>
                          </m:rPr>
                          <a:rPr lang="pt-BR" sz="2400">
                            <a:latin typeface="Cambria Math" panose="02040503050406030204" pitchFamily="18" charset="0"/>
                          </a:rPr>
                          <m:t>DSQ</m:t>
                        </m:r>
                      </m:sub>
                    </m:sSub>
                    <m:r>
                      <a:rPr lang="pt-BR" sz="2400" i="1">
                        <a:latin typeface="Cambria Math" panose="02040503050406030204" pitchFamily="18" charset="0"/>
                      </a:rPr>
                      <m:t> </m:t>
                    </m:r>
                  </m:oMath>
                </a14:m>
                <a:endParaRPr lang="pt-BR" sz="2400" dirty="0"/>
              </a:p>
              <a:p>
                <a:r>
                  <a:rPr lang="pt-BR" sz="2400" dirty="0" err="1"/>
                  <a:t>Obs</a:t>
                </a:r>
                <a:r>
                  <a:rPr lang="pt-BR" sz="2400" dirty="0"/>
                  <a:t>: É tolerado um erro de até 10%.</a:t>
                </a:r>
              </a:p>
            </p:txBody>
          </p:sp>
        </mc:Choice>
        <mc:Fallback xmlns="">
          <p:sp>
            <p:nvSpPr>
              <p:cNvPr id="10" name="TextBox 9">
                <a:extLst>
                  <a:ext uri="{FF2B5EF4-FFF2-40B4-BE49-F238E27FC236}">
                    <a16:creationId xmlns:a16="http://schemas.microsoft.com/office/drawing/2014/main" id="{914E03AD-9604-44CB-8276-938AF42E57C6}"/>
                  </a:ext>
                </a:extLst>
              </p:cNvPr>
              <p:cNvSpPr txBox="1">
                <a:spLocks noRot="1" noChangeAspect="1" noMove="1" noResize="1" noEditPoints="1" noAdjustHandles="1" noChangeArrowheads="1" noChangeShapeType="1" noTextEdit="1"/>
              </p:cNvSpPr>
              <p:nvPr/>
            </p:nvSpPr>
            <p:spPr>
              <a:xfrm>
                <a:off x="332795" y="178849"/>
                <a:ext cx="5938796" cy="2363339"/>
              </a:xfrm>
              <a:prstGeom prst="rect">
                <a:avLst/>
              </a:prstGeom>
              <a:blipFill>
                <a:blip r:embed="rId3"/>
                <a:stretch>
                  <a:fillRect l="-1643" t="-2062" b="-4897"/>
                </a:stretch>
              </a:blipFill>
            </p:spPr>
            <p:txBody>
              <a:bodyPr/>
              <a:lstStyle/>
              <a:p>
                <a:r>
                  <a:rPr lang="pt-BR">
                    <a:noFill/>
                  </a:rPr>
                  <a:t> </a:t>
                </a:r>
              </a:p>
            </p:txBody>
          </p:sp>
        </mc:Fallback>
      </mc:AlternateContent>
      <p:pic>
        <p:nvPicPr>
          <p:cNvPr id="12" name="Picture 11">
            <a:extLst>
              <a:ext uri="{FF2B5EF4-FFF2-40B4-BE49-F238E27FC236}">
                <a16:creationId xmlns:a16="http://schemas.microsoft.com/office/drawing/2014/main" id="{1173FD42-FE9B-4A95-AF09-7FA77F086F2C}"/>
              </a:ext>
            </a:extLst>
          </p:cNvPr>
          <p:cNvPicPr>
            <a:picLocks noChangeAspect="1"/>
          </p:cNvPicPr>
          <p:nvPr/>
        </p:nvPicPr>
        <p:blipFill>
          <a:blip r:embed="rId4"/>
          <a:stretch>
            <a:fillRect/>
          </a:stretch>
        </p:blipFill>
        <p:spPr>
          <a:xfrm>
            <a:off x="7156232" y="885934"/>
            <a:ext cx="3958572" cy="4917481"/>
          </a:xfrm>
          <a:prstGeom prst="rect">
            <a:avLst/>
          </a:prstGeom>
        </p:spPr>
      </p:pic>
    </p:spTree>
    <p:extLst>
      <p:ext uri="{BB962C8B-B14F-4D97-AF65-F5344CB8AC3E}">
        <p14:creationId xmlns:p14="http://schemas.microsoft.com/office/powerpoint/2010/main" val="1013596336"/>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002851E2-D612-4BAD-9884-3EA41C26A35A}"/>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217436" y="2506662"/>
            <a:ext cx="3647871" cy="4351338"/>
          </a:xfrm>
        </p:spPr>
      </p:pic>
      <p:sp>
        <p:nvSpPr>
          <p:cNvPr id="5" name="Slide Number Placeholder 4">
            <a:extLst>
              <a:ext uri="{FF2B5EF4-FFF2-40B4-BE49-F238E27FC236}">
                <a16:creationId xmlns:a16="http://schemas.microsoft.com/office/drawing/2014/main" id="{0E81E0B1-5513-4F0E-96C2-0E1788C6AB35}"/>
              </a:ext>
            </a:extLst>
          </p:cNvPr>
          <p:cNvSpPr>
            <a:spLocks noGrp="1"/>
          </p:cNvSpPr>
          <p:nvPr>
            <p:ph type="sldNum" sz="quarter" idx="12"/>
          </p:nvPr>
        </p:nvSpPr>
        <p:spPr/>
        <p:txBody>
          <a:bodyPr/>
          <a:lstStyle/>
          <a:p>
            <a:fld id="{D70E266F-DC34-4EBC-B26B-29CFE51B5C59}" type="slidenum">
              <a:rPr lang="en-US" altLang="en-US" smtClean="0"/>
              <a:pPr/>
              <a:t>215</a:t>
            </a:fld>
            <a:endParaRPr lang="en-US" altLang="en-US"/>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914E03AD-9604-44CB-8276-938AF42E57C6}"/>
                  </a:ext>
                </a:extLst>
              </p:cNvPr>
              <p:cNvSpPr txBox="1"/>
              <p:nvPr/>
            </p:nvSpPr>
            <p:spPr>
              <a:xfrm>
                <a:off x="332795" y="178849"/>
                <a:ext cx="5938796" cy="2363339"/>
              </a:xfrm>
              <a:prstGeom prst="rect">
                <a:avLst/>
              </a:prstGeom>
              <a:noFill/>
            </p:spPr>
            <p:txBody>
              <a:bodyPr wrap="square" rtlCol="0">
                <a:spAutoFit/>
              </a:bodyPr>
              <a:lstStyle/>
              <a:p>
                <a:r>
                  <a:rPr lang="pt-BR" sz="2400" dirty="0"/>
                  <a:t>1) Para o circuito abaixo, determine:</a:t>
                </a:r>
              </a:p>
              <a:p>
                <a:pPr marL="514350" indent="-514350">
                  <a:buAutoNum type="alphaLcParenR"/>
                </a:pPr>
                <a14:m>
                  <m:oMath xmlns:m="http://schemas.openxmlformats.org/officeDocument/2006/math">
                    <m:sSub>
                      <m:sSubPr>
                        <m:ctrlPr>
                          <a:rPr lang="pt-BR" sz="2400" i="1">
                            <a:latin typeface="Cambria Math" panose="02040503050406030204" pitchFamily="18" charset="0"/>
                          </a:rPr>
                        </m:ctrlPr>
                      </m:sSubPr>
                      <m:e>
                        <m:r>
                          <m:rPr>
                            <m:sty m:val="p"/>
                          </m:rPr>
                          <a:rPr lang="pt-BR" sz="2400">
                            <a:latin typeface="Cambria Math" panose="02040503050406030204" pitchFamily="18" charset="0"/>
                          </a:rPr>
                          <m:t>V</m:t>
                        </m:r>
                      </m:e>
                      <m:sub>
                        <m:r>
                          <m:rPr>
                            <m:sty m:val="p"/>
                          </m:rPr>
                          <a:rPr lang="pt-BR" sz="2400">
                            <a:latin typeface="Cambria Math" panose="02040503050406030204" pitchFamily="18" charset="0"/>
                          </a:rPr>
                          <m:t>G</m:t>
                        </m:r>
                      </m:sub>
                    </m:sSub>
                  </m:oMath>
                </a14:m>
                <a:endParaRPr lang="pt-BR" sz="2400" dirty="0">
                  <a:latin typeface="Cambria Math" panose="02040503050406030204" pitchFamily="18" charset="0"/>
                </a:endParaRPr>
              </a:p>
              <a:p>
                <a:pPr marL="514350" indent="-514350">
                  <a:buAutoNum type="alphaLcParenR"/>
                </a:pPr>
                <a14:m>
                  <m:oMath xmlns:m="http://schemas.openxmlformats.org/officeDocument/2006/math">
                    <m:sSub>
                      <m:sSubPr>
                        <m:ctrlPr>
                          <a:rPr lang="pt-BR" sz="2400" i="1">
                            <a:latin typeface="Cambria Math" panose="02040503050406030204" pitchFamily="18" charset="0"/>
                          </a:rPr>
                        </m:ctrlPr>
                      </m:sSubPr>
                      <m:e>
                        <m:r>
                          <m:rPr>
                            <m:sty m:val="p"/>
                          </m:rPr>
                          <a:rPr lang="pt-BR" sz="2400" i="0">
                            <a:latin typeface="Cambria Math" panose="02040503050406030204" pitchFamily="18" charset="0"/>
                          </a:rPr>
                          <m:t>I</m:t>
                        </m:r>
                      </m:e>
                      <m:sub>
                        <m:r>
                          <m:rPr>
                            <m:sty m:val="p"/>
                          </m:rPr>
                          <a:rPr lang="pt-BR" sz="2400" i="0">
                            <a:latin typeface="Cambria Math" panose="02040503050406030204" pitchFamily="18" charset="0"/>
                          </a:rPr>
                          <m:t>D</m:t>
                        </m:r>
                        <m:r>
                          <m:rPr>
                            <m:sty m:val="p"/>
                          </m:rPr>
                          <a:rPr lang="pt-BR" sz="2400" b="0" i="0" smtClean="0">
                            <a:latin typeface="Cambria Math" panose="02040503050406030204" pitchFamily="18" charset="0"/>
                          </a:rPr>
                          <m:t>Q</m:t>
                        </m:r>
                      </m:sub>
                    </m:sSub>
                  </m:oMath>
                </a14:m>
                <a:r>
                  <a:rPr lang="pt-BR" sz="2400" dirty="0"/>
                  <a:t> e </a:t>
                </a:r>
                <a14:m>
                  <m:oMath xmlns:m="http://schemas.openxmlformats.org/officeDocument/2006/math">
                    <m:sSub>
                      <m:sSubPr>
                        <m:ctrlPr>
                          <a:rPr lang="pt-BR" sz="2400" i="1">
                            <a:latin typeface="Cambria Math" panose="02040503050406030204" pitchFamily="18" charset="0"/>
                          </a:rPr>
                        </m:ctrlPr>
                      </m:sSubPr>
                      <m:e>
                        <m:r>
                          <m:rPr>
                            <m:sty m:val="p"/>
                          </m:rPr>
                          <a:rPr lang="pt-BR" sz="2400">
                            <a:latin typeface="Cambria Math" panose="02040503050406030204" pitchFamily="18" charset="0"/>
                          </a:rPr>
                          <m:t>V</m:t>
                        </m:r>
                      </m:e>
                      <m:sub>
                        <m:r>
                          <m:rPr>
                            <m:sty m:val="p"/>
                          </m:rPr>
                          <a:rPr lang="pt-BR" sz="2400">
                            <a:latin typeface="Cambria Math" panose="02040503050406030204" pitchFamily="18" charset="0"/>
                          </a:rPr>
                          <m:t>GS</m:t>
                        </m:r>
                        <m:r>
                          <a:rPr lang="pt-BR" sz="2400" b="0" i="1" smtClean="0">
                            <a:latin typeface="Cambria Math" panose="02040503050406030204" pitchFamily="18" charset="0"/>
                          </a:rPr>
                          <m:t>𝑄</m:t>
                        </m:r>
                      </m:sub>
                    </m:sSub>
                  </m:oMath>
                </a14:m>
                <a:endParaRPr lang="pt-BR" sz="2400" dirty="0"/>
              </a:p>
              <a:p>
                <a:pPr marL="514350" indent="-514350">
                  <a:buAutoNum type="alphaLcParenR"/>
                </a:pPr>
                <a14:m>
                  <m:oMath xmlns:m="http://schemas.openxmlformats.org/officeDocument/2006/math">
                    <m:sSub>
                      <m:sSubPr>
                        <m:ctrlPr>
                          <a:rPr lang="pt-BR" sz="2400" i="1">
                            <a:latin typeface="Cambria Math" panose="02040503050406030204" pitchFamily="18" charset="0"/>
                          </a:rPr>
                        </m:ctrlPr>
                      </m:sSubPr>
                      <m:e>
                        <m:r>
                          <m:rPr>
                            <m:sty m:val="p"/>
                          </m:rPr>
                          <a:rPr lang="pt-BR" sz="2400">
                            <a:latin typeface="Cambria Math" panose="02040503050406030204" pitchFamily="18" charset="0"/>
                          </a:rPr>
                          <m:t>V</m:t>
                        </m:r>
                      </m:e>
                      <m:sub>
                        <m:r>
                          <a:rPr lang="pt-BR" sz="2400" b="0" i="1" smtClean="0">
                            <a:latin typeface="Cambria Math" panose="02040503050406030204" pitchFamily="18" charset="0"/>
                          </a:rPr>
                          <m:t>𝐷</m:t>
                        </m:r>
                      </m:sub>
                    </m:sSub>
                    <m:r>
                      <a:rPr lang="pt-BR" sz="2400" b="0" i="1" smtClean="0">
                        <a:latin typeface="Cambria Math" panose="02040503050406030204" pitchFamily="18" charset="0"/>
                      </a:rPr>
                      <m:t> </m:t>
                    </m:r>
                    <m:r>
                      <m:rPr>
                        <m:sty m:val="p"/>
                      </m:rPr>
                      <a:rPr lang="pt-BR" sz="2400" b="0" i="0" smtClean="0">
                        <a:latin typeface="Cambria Math" panose="02040503050406030204" pitchFamily="18" charset="0"/>
                      </a:rPr>
                      <m:t>e</m:t>
                    </m:r>
                    <m:r>
                      <a:rPr lang="pt-BR" sz="2400" i="0">
                        <a:latin typeface="Cambria Math" panose="02040503050406030204" pitchFamily="18" charset="0"/>
                      </a:rPr>
                      <m:t> </m:t>
                    </m:r>
                    <m:sSub>
                      <m:sSubPr>
                        <m:ctrlPr>
                          <a:rPr lang="pt-BR" sz="2400" i="1">
                            <a:latin typeface="Cambria Math" panose="02040503050406030204" pitchFamily="18" charset="0"/>
                          </a:rPr>
                        </m:ctrlPr>
                      </m:sSubPr>
                      <m:e>
                        <m:r>
                          <m:rPr>
                            <m:sty m:val="p"/>
                          </m:rPr>
                          <a:rPr lang="pt-BR" sz="2400" i="0">
                            <a:latin typeface="Cambria Math" panose="02040503050406030204" pitchFamily="18" charset="0"/>
                          </a:rPr>
                          <m:t>V</m:t>
                        </m:r>
                      </m:e>
                      <m:sub>
                        <m:r>
                          <m:rPr>
                            <m:sty m:val="p"/>
                          </m:rPr>
                          <a:rPr lang="pt-BR" sz="2400" i="0">
                            <a:latin typeface="Cambria Math" panose="02040503050406030204" pitchFamily="18" charset="0"/>
                          </a:rPr>
                          <m:t>S</m:t>
                        </m:r>
                      </m:sub>
                    </m:sSub>
                  </m:oMath>
                </a14:m>
                <a:endParaRPr lang="pt-BR" sz="2400" dirty="0"/>
              </a:p>
              <a:p>
                <a:pPr marL="514350" indent="-514350">
                  <a:buAutoNum type="alphaLcParenR"/>
                </a:pPr>
                <a14:m>
                  <m:oMath xmlns:m="http://schemas.openxmlformats.org/officeDocument/2006/math">
                    <m:sSub>
                      <m:sSubPr>
                        <m:ctrlPr>
                          <a:rPr lang="pt-BR" sz="2400" i="1">
                            <a:latin typeface="Cambria Math" panose="02040503050406030204" pitchFamily="18" charset="0"/>
                          </a:rPr>
                        </m:ctrlPr>
                      </m:sSubPr>
                      <m:e>
                        <m:r>
                          <m:rPr>
                            <m:sty m:val="p"/>
                          </m:rPr>
                          <a:rPr lang="pt-BR" sz="2400">
                            <a:latin typeface="Cambria Math" panose="02040503050406030204" pitchFamily="18" charset="0"/>
                          </a:rPr>
                          <m:t>V</m:t>
                        </m:r>
                      </m:e>
                      <m:sub>
                        <m:r>
                          <m:rPr>
                            <m:sty m:val="p"/>
                          </m:rPr>
                          <a:rPr lang="pt-BR" sz="2400">
                            <a:latin typeface="Cambria Math" panose="02040503050406030204" pitchFamily="18" charset="0"/>
                          </a:rPr>
                          <m:t>DSQ</m:t>
                        </m:r>
                      </m:sub>
                    </m:sSub>
                    <m:r>
                      <a:rPr lang="pt-BR" sz="2400" i="1">
                        <a:latin typeface="Cambria Math" panose="02040503050406030204" pitchFamily="18" charset="0"/>
                      </a:rPr>
                      <m:t> </m:t>
                    </m:r>
                  </m:oMath>
                </a14:m>
                <a:endParaRPr lang="pt-BR" sz="2400" dirty="0"/>
              </a:p>
              <a:p>
                <a:r>
                  <a:rPr lang="pt-BR" sz="2400" dirty="0" err="1"/>
                  <a:t>Obs</a:t>
                </a:r>
                <a:r>
                  <a:rPr lang="pt-BR" sz="2400" dirty="0"/>
                  <a:t>: É tolerado um erro de até 10%.</a:t>
                </a:r>
              </a:p>
            </p:txBody>
          </p:sp>
        </mc:Choice>
        <mc:Fallback xmlns="">
          <p:sp>
            <p:nvSpPr>
              <p:cNvPr id="10" name="TextBox 9">
                <a:extLst>
                  <a:ext uri="{FF2B5EF4-FFF2-40B4-BE49-F238E27FC236}">
                    <a16:creationId xmlns:a16="http://schemas.microsoft.com/office/drawing/2014/main" id="{914E03AD-9604-44CB-8276-938AF42E57C6}"/>
                  </a:ext>
                </a:extLst>
              </p:cNvPr>
              <p:cNvSpPr txBox="1">
                <a:spLocks noRot="1" noChangeAspect="1" noMove="1" noResize="1" noEditPoints="1" noAdjustHandles="1" noChangeArrowheads="1" noChangeShapeType="1" noTextEdit="1"/>
              </p:cNvSpPr>
              <p:nvPr/>
            </p:nvSpPr>
            <p:spPr>
              <a:xfrm>
                <a:off x="332795" y="178849"/>
                <a:ext cx="5938796" cy="2363339"/>
              </a:xfrm>
              <a:prstGeom prst="rect">
                <a:avLst/>
              </a:prstGeom>
              <a:blipFill>
                <a:blip r:embed="rId3"/>
                <a:stretch>
                  <a:fillRect l="-1643" t="-2062" b="-489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F26DFBA-1696-4EE5-937E-221EDDF3784D}"/>
                  </a:ext>
                </a:extLst>
              </p:cNvPr>
              <p:cNvSpPr>
                <a:spLocks noGrp="1"/>
              </p:cNvSpPr>
              <p:nvPr>
                <p:ph sz="half" idx="2"/>
              </p:nvPr>
            </p:nvSpPr>
            <p:spPr>
              <a:xfrm>
                <a:off x="4865307" y="178849"/>
                <a:ext cx="7326693" cy="6040438"/>
              </a:xfrm>
            </p:spPr>
            <p:txBody>
              <a:bodyPr>
                <a:normAutofit/>
              </a:bodyPr>
              <a:lstStyle/>
              <a:p>
                <a:pPr marL="0" indent="0">
                  <a:buNone/>
                </a:pPr>
                <a:r>
                  <a:rPr lang="pt-BR" sz="2400" dirty="0">
                    <a:solidFill>
                      <a:srgbClr val="FF0000"/>
                    </a:solidFill>
                  </a:rPr>
                  <a:t>a) </a:t>
                </a:r>
                <a14:m>
                  <m:oMath xmlns:m="http://schemas.openxmlformats.org/officeDocument/2006/math">
                    <m:r>
                      <a:rPr lang="pt-BR" sz="2400" i="1" smtClean="0">
                        <a:solidFill>
                          <a:srgbClr val="FF0000"/>
                        </a:solidFill>
                        <a:latin typeface="Cambria Math" panose="02040503050406030204" pitchFamily="18" charset="0"/>
                      </a:rPr>
                      <m:t>𝑉</m:t>
                    </m:r>
                    <m:r>
                      <a:rPr lang="pt-BR" sz="2400" i="1" baseline="-25000">
                        <a:solidFill>
                          <a:srgbClr val="FF0000"/>
                        </a:solidFill>
                        <a:latin typeface="Cambria Math" panose="02040503050406030204" pitchFamily="18" charset="0"/>
                      </a:rPr>
                      <m:t>𝐺</m:t>
                    </m:r>
                    <m:r>
                      <a:rPr lang="pt-BR" sz="2400" i="1">
                        <a:solidFill>
                          <a:srgbClr val="FF0000"/>
                        </a:solidFill>
                        <a:latin typeface="Cambria Math" panose="02040503050406030204" pitchFamily="18" charset="0"/>
                      </a:rPr>
                      <m:t>=</m:t>
                    </m:r>
                    <m:f>
                      <m:fPr>
                        <m:ctrlPr>
                          <a:rPr lang="pt-BR" sz="2400" i="1">
                            <a:solidFill>
                              <a:srgbClr val="FF0000"/>
                            </a:solidFill>
                            <a:latin typeface="Cambria Math" panose="02040503050406030204" pitchFamily="18" charset="0"/>
                          </a:rPr>
                        </m:ctrlPr>
                      </m:fPr>
                      <m:num>
                        <m:r>
                          <a:rPr lang="pt-BR" sz="2400" i="1">
                            <a:solidFill>
                              <a:srgbClr val="FF0000"/>
                            </a:solidFill>
                            <a:latin typeface="Cambria Math" panose="02040503050406030204" pitchFamily="18" charset="0"/>
                          </a:rPr>
                          <m:t>𝑅</m:t>
                        </m:r>
                        <m:r>
                          <a:rPr lang="pt-BR" sz="2400" i="1" baseline="-25000">
                            <a:solidFill>
                              <a:srgbClr val="FF0000"/>
                            </a:solidFill>
                            <a:latin typeface="Cambria Math" panose="02040503050406030204" pitchFamily="18" charset="0"/>
                          </a:rPr>
                          <m:t>2</m:t>
                        </m:r>
                        <m:r>
                          <a:rPr lang="pt-BR" sz="2400" i="1">
                            <a:solidFill>
                              <a:srgbClr val="FF0000"/>
                            </a:solidFill>
                            <a:latin typeface="Cambria Math" panose="02040503050406030204" pitchFamily="18" charset="0"/>
                          </a:rPr>
                          <m:t>𝑉</m:t>
                        </m:r>
                        <m:r>
                          <a:rPr lang="pt-BR" sz="2400" i="1" baseline="-25000">
                            <a:solidFill>
                              <a:srgbClr val="FF0000"/>
                            </a:solidFill>
                            <a:latin typeface="Cambria Math" panose="02040503050406030204" pitchFamily="18" charset="0"/>
                          </a:rPr>
                          <m:t>𝐷𝐷</m:t>
                        </m:r>
                      </m:num>
                      <m:den>
                        <m:r>
                          <a:rPr lang="pt-BR" sz="2400" i="1">
                            <a:solidFill>
                              <a:srgbClr val="FF0000"/>
                            </a:solidFill>
                            <a:latin typeface="Cambria Math" panose="02040503050406030204" pitchFamily="18" charset="0"/>
                          </a:rPr>
                          <m:t>𝑅</m:t>
                        </m:r>
                        <m:r>
                          <a:rPr lang="pt-BR" sz="2400" i="1" baseline="-25000">
                            <a:solidFill>
                              <a:srgbClr val="FF0000"/>
                            </a:solidFill>
                            <a:latin typeface="Cambria Math" panose="02040503050406030204" pitchFamily="18" charset="0"/>
                          </a:rPr>
                          <m:t>1</m:t>
                        </m:r>
                        <m:r>
                          <a:rPr lang="pt-BR" sz="2400" i="1">
                            <a:solidFill>
                              <a:srgbClr val="FF0000"/>
                            </a:solidFill>
                            <a:latin typeface="Cambria Math" panose="02040503050406030204" pitchFamily="18" charset="0"/>
                          </a:rPr>
                          <m:t>+</m:t>
                        </m:r>
                        <m:r>
                          <a:rPr lang="pt-BR" sz="2400" i="1">
                            <a:solidFill>
                              <a:srgbClr val="FF0000"/>
                            </a:solidFill>
                            <a:latin typeface="Cambria Math" panose="02040503050406030204" pitchFamily="18" charset="0"/>
                          </a:rPr>
                          <m:t>𝑅</m:t>
                        </m:r>
                        <m:r>
                          <a:rPr lang="pt-BR" sz="2400" i="1" baseline="-25000">
                            <a:solidFill>
                              <a:srgbClr val="FF0000"/>
                            </a:solidFill>
                            <a:latin typeface="Cambria Math" panose="02040503050406030204" pitchFamily="18" charset="0"/>
                          </a:rPr>
                          <m:t>2</m:t>
                        </m:r>
                      </m:den>
                    </m:f>
                  </m:oMath>
                </a14:m>
                <a:endParaRPr lang="pt-BR" sz="2400" dirty="0"/>
              </a:p>
            </p:txBody>
          </p:sp>
        </mc:Choice>
        <mc:Fallback xmlns="">
          <p:sp>
            <p:nvSpPr>
              <p:cNvPr id="3" name="Content Placeholder 2">
                <a:extLst>
                  <a:ext uri="{FF2B5EF4-FFF2-40B4-BE49-F238E27FC236}">
                    <a16:creationId xmlns:a16="http://schemas.microsoft.com/office/drawing/2014/main" id="{CF26DFBA-1696-4EE5-937E-221EDDF3784D}"/>
                  </a:ext>
                </a:extLst>
              </p:cNvPr>
              <p:cNvSpPr>
                <a:spLocks noGrp="1" noRot="1" noChangeAspect="1" noMove="1" noResize="1" noEditPoints="1" noAdjustHandles="1" noChangeArrowheads="1" noChangeShapeType="1" noTextEdit="1"/>
              </p:cNvSpPr>
              <p:nvPr>
                <p:ph sz="half" idx="2"/>
              </p:nvPr>
            </p:nvSpPr>
            <p:spPr>
              <a:xfrm>
                <a:off x="4865307" y="178849"/>
                <a:ext cx="7326693" cy="6040438"/>
              </a:xfrm>
              <a:blipFill>
                <a:blip r:embed="rId4"/>
                <a:stretch>
                  <a:fillRect l="-1248" t="-101"/>
                </a:stretch>
              </a:blipFill>
            </p:spPr>
            <p:txBody>
              <a:bodyPr/>
              <a:lstStyle/>
              <a:p>
                <a:r>
                  <a:rPr lang="pt-BR">
                    <a:noFill/>
                  </a:rPr>
                  <a:t> </a:t>
                </a:r>
              </a:p>
            </p:txBody>
          </p:sp>
        </mc:Fallback>
      </mc:AlternateContent>
      <p:cxnSp>
        <p:nvCxnSpPr>
          <p:cNvPr id="8" name="Straight Connector 7">
            <a:extLst>
              <a:ext uri="{FF2B5EF4-FFF2-40B4-BE49-F238E27FC236}">
                <a16:creationId xmlns:a16="http://schemas.microsoft.com/office/drawing/2014/main" id="{0D156FBC-90B8-491A-B007-2EEC4CC80242}"/>
              </a:ext>
            </a:extLst>
          </p:cNvPr>
          <p:cNvCxnSpPr>
            <a:cxnSpLocks/>
          </p:cNvCxnSpPr>
          <p:nvPr/>
        </p:nvCxnSpPr>
        <p:spPr>
          <a:xfrm>
            <a:off x="4865307" y="808383"/>
            <a:ext cx="713629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231F91BD-8730-4AFA-BB1C-2C57583652B5}"/>
              </a:ext>
            </a:extLst>
          </p:cNvPr>
          <p:cNvCxnSpPr>
            <a:cxnSpLocks/>
          </p:cNvCxnSpPr>
          <p:nvPr/>
        </p:nvCxnSpPr>
        <p:spPr>
          <a:xfrm>
            <a:off x="4865307" y="2150165"/>
            <a:ext cx="713629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0B4F10A6-0CFC-45CE-B25F-3FF5C6713042}"/>
              </a:ext>
            </a:extLst>
          </p:cNvPr>
          <p:cNvCxnSpPr>
            <a:cxnSpLocks/>
          </p:cNvCxnSpPr>
          <p:nvPr/>
        </p:nvCxnSpPr>
        <p:spPr>
          <a:xfrm>
            <a:off x="4865307" y="3859696"/>
            <a:ext cx="713629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6B126800-BC05-4AD8-8C04-7F196FC3D078}"/>
              </a:ext>
            </a:extLst>
          </p:cNvPr>
          <p:cNvCxnSpPr>
            <a:cxnSpLocks/>
          </p:cNvCxnSpPr>
          <p:nvPr/>
        </p:nvCxnSpPr>
        <p:spPr>
          <a:xfrm>
            <a:off x="4865307" y="4297018"/>
            <a:ext cx="713629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838EDC27-EC48-41C0-A6CB-E244CBE990AD}"/>
              </a:ext>
            </a:extLst>
          </p:cNvPr>
          <p:cNvCxnSpPr>
            <a:cxnSpLocks/>
          </p:cNvCxnSpPr>
          <p:nvPr/>
        </p:nvCxnSpPr>
        <p:spPr>
          <a:xfrm>
            <a:off x="7788968" y="4429032"/>
            <a:ext cx="0" cy="2292443"/>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96241619"/>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002851E2-D612-4BAD-9884-3EA41C26A35A}"/>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217436" y="2506662"/>
            <a:ext cx="3647871" cy="4351338"/>
          </a:xfrm>
        </p:spPr>
      </p:pic>
      <p:sp>
        <p:nvSpPr>
          <p:cNvPr id="5" name="Slide Number Placeholder 4">
            <a:extLst>
              <a:ext uri="{FF2B5EF4-FFF2-40B4-BE49-F238E27FC236}">
                <a16:creationId xmlns:a16="http://schemas.microsoft.com/office/drawing/2014/main" id="{0E81E0B1-5513-4F0E-96C2-0E1788C6AB35}"/>
              </a:ext>
            </a:extLst>
          </p:cNvPr>
          <p:cNvSpPr>
            <a:spLocks noGrp="1"/>
          </p:cNvSpPr>
          <p:nvPr>
            <p:ph type="sldNum" sz="quarter" idx="12"/>
          </p:nvPr>
        </p:nvSpPr>
        <p:spPr/>
        <p:txBody>
          <a:bodyPr/>
          <a:lstStyle/>
          <a:p>
            <a:fld id="{D70E266F-DC34-4EBC-B26B-29CFE51B5C59}" type="slidenum">
              <a:rPr lang="en-US" altLang="en-US" smtClean="0"/>
              <a:pPr/>
              <a:t>216</a:t>
            </a:fld>
            <a:endParaRPr lang="en-US" altLang="en-US"/>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914E03AD-9604-44CB-8276-938AF42E57C6}"/>
                  </a:ext>
                </a:extLst>
              </p:cNvPr>
              <p:cNvSpPr txBox="1"/>
              <p:nvPr/>
            </p:nvSpPr>
            <p:spPr>
              <a:xfrm>
                <a:off x="332795" y="178849"/>
                <a:ext cx="5938796" cy="2363339"/>
              </a:xfrm>
              <a:prstGeom prst="rect">
                <a:avLst/>
              </a:prstGeom>
              <a:noFill/>
            </p:spPr>
            <p:txBody>
              <a:bodyPr wrap="square" rtlCol="0">
                <a:spAutoFit/>
              </a:bodyPr>
              <a:lstStyle/>
              <a:p>
                <a:r>
                  <a:rPr lang="pt-BR" sz="2400" dirty="0"/>
                  <a:t>1) Para o circuito abaixo, determine:</a:t>
                </a:r>
              </a:p>
              <a:p>
                <a:pPr marL="514350" indent="-514350">
                  <a:buAutoNum type="alphaLcParenR"/>
                </a:pPr>
                <a14:m>
                  <m:oMath xmlns:m="http://schemas.openxmlformats.org/officeDocument/2006/math">
                    <m:sSub>
                      <m:sSubPr>
                        <m:ctrlPr>
                          <a:rPr lang="pt-BR" sz="2400" i="1">
                            <a:latin typeface="Cambria Math" panose="02040503050406030204" pitchFamily="18" charset="0"/>
                          </a:rPr>
                        </m:ctrlPr>
                      </m:sSubPr>
                      <m:e>
                        <m:r>
                          <m:rPr>
                            <m:sty m:val="p"/>
                          </m:rPr>
                          <a:rPr lang="pt-BR" sz="2400">
                            <a:latin typeface="Cambria Math" panose="02040503050406030204" pitchFamily="18" charset="0"/>
                          </a:rPr>
                          <m:t>V</m:t>
                        </m:r>
                      </m:e>
                      <m:sub>
                        <m:r>
                          <m:rPr>
                            <m:sty m:val="p"/>
                          </m:rPr>
                          <a:rPr lang="pt-BR" sz="2400">
                            <a:latin typeface="Cambria Math" panose="02040503050406030204" pitchFamily="18" charset="0"/>
                          </a:rPr>
                          <m:t>G</m:t>
                        </m:r>
                      </m:sub>
                    </m:sSub>
                  </m:oMath>
                </a14:m>
                <a:endParaRPr lang="pt-BR" sz="2400" dirty="0">
                  <a:latin typeface="Cambria Math" panose="02040503050406030204" pitchFamily="18" charset="0"/>
                </a:endParaRPr>
              </a:p>
              <a:p>
                <a:pPr marL="514350" indent="-514350">
                  <a:buAutoNum type="alphaLcParenR"/>
                </a:pPr>
                <a14:m>
                  <m:oMath xmlns:m="http://schemas.openxmlformats.org/officeDocument/2006/math">
                    <m:sSub>
                      <m:sSubPr>
                        <m:ctrlPr>
                          <a:rPr lang="pt-BR" sz="2400" i="1">
                            <a:latin typeface="Cambria Math" panose="02040503050406030204" pitchFamily="18" charset="0"/>
                          </a:rPr>
                        </m:ctrlPr>
                      </m:sSubPr>
                      <m:e>
                        <m:r>
                          <m:rPr>
                            <m:sty m:val="p"/>
                          </m:rPr>
                          <a:rPr lang="pt-BR" sz="2400" i="0">
                            <a:latin typeface="Cambria Math" panose="02040503050406030204" pitchFamily="18" charset="0"/>
                          </a:rPr>
                          <m:t>I</m:t>
                        </m:r>
                      </m:e>
                      <m:sub>
                        <m:r>
                          <m:rPr>
                            <m:sty m:val="p"/>
                          </m:rPr>
                          <a:rPr lang="pt-BR" sz="2400" i="0">
                            <a:latin typeface="Cambria Math" panose="02040503050406030204" pitchFamily="18" charset="0"/>
                          </a:rPr>
                          <m:t>D</m:t>
                        </m:r>
                        <m:r>
                          <m:rPr>
                            <m:sty m:val="p"/>
                          </m:rPr>
                          <a:rPr lang="pt-BR" sz="2400" b="0" i="0" smtClean="0">
                            <a:latin typeface="Cambria Math" panose="02040503050406030204" pitchFamily="18" charset="0"/>
                          </a:rPr>
                          <m:t>Q</m:t>
                        </m:r>
                      </m:sub>
                    </m:sSub>
                  </m:oMath>
                </a14:m>
                <a:r>
                  <a:rPr lang="pt-BR" sz="2400" dirty="0"/>
                  <a:t> e </a:t>
                </a:r>
                <a14:m>
                  <m:oMath xmlns:m="http://schemas.openxmlformats.org/officeDocument/2006/math">
                    <m:sSub>
                      <m:sSubPr>
                        <m:ctrlPr>
                          <a:rPr lang="pt-BR" sz="2400" i="1">
                            <a:latin typeface="Cambria Math" panose="02040503050406030204" pitchFamily="18" charset="0"/>
                          </a:rPr>
                        </m:ctrlPr>
                      </m:sSubPr>
                      <m:e>
                        <m:r>
                          <m:rPr>
                            <m:sty m:val="p"/>
                          </m:rPr>
                          <a:rPr lang="pt-BR" sz="2400">
                            <a:latin typeface="Cambria Math" panose="02040503050406030204" pitchFamily="18" charset="0"/>
                          </a:rPr>
                          <m:t>V</m:t>
                        </m:r>
                      </m:e>
                      <m:sub>
                        <m:r>
                          <m:rPr>
                            <m:sty m:val="p"/>
                          </m:rPr>
                          <a:rPr lang="pt-BR" sz="2400">
                            <a:latin typeface="Cambria Math" panose="02040503050406030204" pitchFamily="18" charset="0"/>
                          </a:rPr>
                          <m:t>GS</m:t>
                        </m:r>
                        <m:r>
                          <a:rPr lang="pt-BR" sz="2400" b="0" i="1" smtClean="0">
                            <a:latin typeface="Cambria Math" panose="02040503050406030204" pitchFamily="18" charset="0"/>
                          </a:rPr>
                          <m:t>𝑄</m:t>
                        </m:r>
                      </m:sub>
                    </m:sSub>
                  </m:oMath>
                </a14:m>
                <a:endParaRPr lang="pt-BR" sz="2400" dirty="0"/>
              </a:p>
              <a:p>
                <a:pPr marL="514350" indent="-514350">
                  <a:buAutoNum type="alphaLcParenR"/>
                </a:pPr>
                <a14:m>
                  <m:oMath xmlns:m="http://schemas.openxmlformats.org/officeDocument/2006/math">
                    <m:sSub>
                      <m:sSubPr>
                        <m:ctrlPr>
                          <a:rPr lang="pt-BR" sz="2400" i="1">
                            <a:latin typeface="Cambria Math" panose="02040503050406030204" pitchFamily="18" charset="0"/>
                          </a:rPr>
                        </m:ctrlPr>
                      </m:sSubPr>
                      <m:e>
                        <m:r>
                          <m:rPr>
                            <m:sty m:val="p"/>
                          </m:rPr>
                          <a:rPr lang="pt-BR" sz="2400">
                            <a:latin typeface="Cambria Math" panose="02040503050406030204" pitchFamily="18" charset="0"/>
                          </a:rPr>
                          <m:t>V</m:t>
                        </m:r>
                      </m:e>
                      <m:sub>
                        <m:r>
                          <a:rPr lang="pt-BR" sz="2400" b="0" i="1" smtClean="0">
                            <a:latin typeface="Cambria Math" panose="02040503050406030204" pitchFamily="18" charset="0"/>
                          </a:rPr>
                          <m:t>𝐷</m:t>
                        </m:r>
                      </m:sub>
                    </m:sSub>
                    <m:r>
                      <a:rPr lang="pt-BR" sz="2400" b="0" i="1" smtClean="0">
                        <a:latin typeface="Cambria Math" panose="02040503050406030204" pitchFamily="18" charset="0"/>
                      </a:rPr>
                      <m:t> </m:t>
                    </m:r>
                    <m:r>
                      <m:rPr>
                        <m:sty m:val="p"/>
                      </m:rPr>
                      <a:rPr lang="pt-BR" sz="2400" b="0" i="0" smtClean="0">
                        <a:latin typeface="Cambria Math" panose="02040503050406030204" pitchFamily="18" charset="0"/>
                      </a:rPr>
                      <m:t>e</m:t>
                    </m:r>
                    <m:r>
                      <a:rPr lang="pt-BR" sz="2400" i="0">
                        <a:latin typeface="Cambria Math" panose="02040503050406030204" pitchFamily="18" charset="0"/>
                      </a:rPr>
                      <m:t> </m:t>
                    </m:r>
                    <m:sSub>
                      <m:sSubPr>
                        <m:ctrlPr>
                          <a:rPr lang="pt-BR" sz="2400" i="1">
                            <a:latin typeface="Cambria Math" panose="02040503050406030204" pitchFamily="18" charset="0"/>
                          </a:rPr>
                        </m:ctrlPr>
                      </m:sSubPr>
                      <m:e>
                        <m:r>
                          <m:rPr>
                            <m:sty m:val="p"/>
                          </m:rPr>
                          <a:rPr lang="pt-BR" sz="2400" i="0">
                            <a:latin typeface="Cambria Math" panose="02040503050406030204" pitchFamily="18" charset="0"/>
                          </a:rPr>
                          <m:t>V</m:t>
                        </m:r>
                      </m:e>
                      <m:sub>
                        <m:r>
                          <m:rPr>
                            <m:sty m:val="p"/>
                          </m:rPr>
                          <a:rPr lang="pt-BR" sz="2400" i="0">
                            <a:latin typeface="Cambria Math" panose="02040503050406030204" pitchFamily="18" charset="0"/>
                          </a:rPr>
                          <m:t>S</m:t>
                        </m:r>
                      </m:sub>
                    </m:sSub>
                  </m:oMath>
                </a14:m>
                <a:endParaRPr lang="pt-BR" sz="2400" dirty="0"/>
              </a:p>
              <a:p>
                <a:pPr marL="514350" indent="-514350">
                  <a:buAutoNum type="alphaLcParenR"/>
                </a:pPr>
                <a14:m>
                  <m:oMath xmlns:m="http://schemas.openxmlformats.org/officeDocument/2006/math">
                    <m:sSub>
                      <m:sSubPr>
                        <m:ctrlPr>
                          <a:rPr lang="pt-BR" sz="2400" i="1">
                            <a:latin typeface="Cambria Math" panose="02040503050406030204" pitchFamily="18" charset="0"/>
                          </a:rPr>
                        </m:ctrlPr>
                      </m:sSubPr>
                      <m:e>
                        <m:r>
                          <m:rPr>
                            <m:sty m:val="p"/>
                          </m:rPr>
                          <a:rPr lang="pt-BR" sz="2400">
                            <a:latin typeface="Cambria Math" panose="02040503050406030204" pitchFamily="18" charset="0"/>
                          </a:rPr>
                          <m:t>V</m:t>
                        </m:r>
                      </m:e>
                      <m:sub>
                        <m:r>
                          <m:rPr>
                            <m:sty m:val="p"/>
                          </m:rPr>
                          <a:rPr lang="pt-BR" sz="2400">
                            <a:latin typeface="Cambria Math" panose="02040503050406030204" pitchFamily="18" charset="0"/>
                          </a:rPr>
                          <m:t>DSQ</m:t>
                        </m:r>
                      </m:sub>
                    </m:sSub>
                    <m:r>
                      <a:rPr lang="pt-BR" sz="2400" i="1">
                        <a:latin typeface="Cambria Math" panose="02040503050406030204" pitchFamily="18" charset="0"/>
                      </a:rPr>
                      <m:t> </m:t>
                    </m:r>
                  </m:oMath>
                </a14:m>
                <a:endParaRPr lang="pt-BR" sz="2400" dirty="0"/>
              </a:p>
              <a:p>
                <a:r>
                  <a:rPr lang="pt-BR" sz="2400" dirty="0" err="1"/>
                  <a:t>Obs</a:t>
                </a:r>
                <a:r>
                  <a:rPr lang="pt-BR" sz="2400" dirty="0"/>
                  <a:t>: É tolerado um erro de até 10%.</a:t>
                </a:r>
              </a:p>
            </p:txBody>
          </p:sp>
        </mc:Choice>
        <mc:Fallback xmlns="">
          <p:sp>
            <p:nvSpPr>
              <p:cNvPr id="10" name="TextBox 9">
                <a:extLst>
                  <a:ext uri="{FF2B5EF4-FFF2-40B4-BE49-F238E27FC236}">
                    <a16:creationId xmlns:a16="http://schemas.microsoft.com/office/drawing/2014/main" id="{914E03AD-9604-44CB-8276-938AF42E57C6}"/>
                  </a:ext>
                </a:extLst>
              </p:cNvPr>
              <p:cNvSpPr txBox="1">
                <a:spLocks noRot="1" noChangeAspect="1" noMove="1" noResize="1" noEditPoints="1" noAdjustHandles="1" noChangeArrowheads="1" noChangeShapeType="1" noTextEdit="1"/>
              </p:cNvSpPr>
              <p:nvPr/>
            </p:nvSpPr>
            <p:spPr>
              <a:xfrm>
                <a:off x="332795" y="178849"/>
                <a:ext cx="5938796" cy="2363339"/>
              </a:xfrm>
              <a:prstGeom prst="rect">
                <a:avLst/>
              </a:prstGeom>
              <a:blipFill>
                <a:blip r:embed="rId3"/>
                <a:stretch>
                  <a:fillRect l="-1643" t="-2062" b="-489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F26DFBA-1696-4EE5-937E-221EDDF3784D}"/>
                  </a:ext>
                </a:extLst>
              </p:cNvPr>
              <p:cNvSpPr>
                <a:spLocks noGrp="1"/>
              </p:cNvSpPr>
              <p:nvPr>
                <p:ph sz="half" idx="2"/>
              </p:nvPr>
            </p:nvSpPr>
            <p:spPr>
              <a:xfrm>
                <a:off x="4865307" y="178849"/>
                <a:ext cx="7326693" cy="6040438"/>
              </a:xfrm>
            </p:spPr>
            <p:txBody>
              <a:bodyPr>
                <a:normAutofit/>
              </a:bodyPr>
              <a:lstStyle/>
              <a:p>
                <a:pPr marL="0" indent="0">
                  <a:buNone/>
                </a:pPr>
                <a:r>
                  <a:rPr lang="pt-BR" sz="2400" dirty="0">
                    <a:solidFill>
                      <a:srgbClr val="FF0000"/>
                    </a:solidFill>
                  </a:rPr>
                  <a:t>a) </a:t>
                </a:r>
                <a14:m>
                  <m:oMath xmlns:m="http://schemas.openxmlformats.org/officeDocument/2006/math">
                    <m:r>
                      <a:rPr lang="pt-BR" sz="2400" i="1" smtClean="0">
                        <a:solidFill>
                          <a:srgbClr val="FF0000"/>
                        </a:solidFill>
                        <a:latin typeface="Cambria Math" panose="02040503050406030204" pitchFamily="18" charset="0"/>
                      </a:rPr>
                      <m:t>𝑉</m:t>
                    </m:r>
                    <m:r>
                      <a:rPr lang="pt-BR" sz="2400" i="1" baseline="-25000">
                        <a:solidFill>
                          <a:srgbClr val="FF0000"/>
                        </a:solidFill>
                        <a:latin typeface="Cambria Math" panose="02040503050406030204" pitchFamily="18" charset="0"/>
                      </a:rPr>
                      <m:t>𝐺</m:t>
                    </m:r>
                    <m:r>
                      <a:rPr lang="pt-BR" sz="2400" i="1">
                        <a:solidFill>
                          <a:srgbClr val="FF0000"/>
                        </a:solidFill>
                        <a:latin typeface="Cambria Math" panose="02040503050406030204" pitchFamily="18" charset="0"/>
                      </a:rPr>
                      <m:t>=</m:t>
                    </m:r>
                    <m:f>
                      <m:fPr>
                        <m:ctrlPr>
                          <a:rPr lang="pt-BR" sz="2400" i="1">
                            <a:solidFill>
                              <a:srgbClr val="FF0000"/>
                            </a:solidFill>
                            <a:latin typeface="Cambria Math" panose="02040503050406030204" pitchFamily="18" charset="0"/>
                          </a:rPr>
                        </m:ctrlPr>
                      </m:fPr>
                      <m:num>
                        <m:r>
                          <a:rPr lang="pt-BR" sz="2400" i="1">
                            <a:solidFill>
                              <a:srgbClr val="FF0000"/>
                            </a:solidFill>
                            <a:latin typeface="Cambria Math" panose="02040503050406030204" pitchFamily="18" charset="0"/>
                          </a:rPr>
                          <m:t>𝑅</m:t>
                        </m:r>
                        <m:r>
                          <a:rPr lang="pt-BR" sz="2400" i="1" baseline="-25000">
                            <a:solidFill>
                              <a:srgbClr val="FF0000"/>
                            </a:solidFill>
                            <a:latin typeface="Cambria Math" panose="02040503050406030204" pitchFamily="18" charset="0"/>
                          </a:rPr>
                          <m:t>2</m:t>
                        </m:r>
                        <m:r>
                          <a:rPr lang="pt-BR" sz="2400" i="1">
                            <a:solidFill>
                              <a:srgbClr val="FF0000"/>
                            </a:solidFill>
                            <a:latin typeface="Cambria Math" panose="02040503050406030204" pitchFamily="18" charset="0"/>
                          </a:rPr>
                          <m:t>𝑉</m:t>
                        </m:r>
                        <m:r>
                          <a:rPr lang="pt-BR" sz="2400" i="1" baseline="-25000">
                            <a:solidFill>
                              <a:srgbClr val="FF0000"/>
                            </a:solidFill>
                            <a:latin typeface="Cambria Math" panose="02040503050406030204" pitchFamily="18" charset="0"/>
                          </a:rPr>
                          <m:t>𝐷𝐷</m:t>
                        </m:r>
                      </m:num>
                      <m:den>
                        <m:r>
                          <a:rPr lang="pt-BR" sz="2400" i="1">
                            <a:solidFill>
                              <a:srgbClr val="FF0000"/>
                            </a:solidFill>
                            <a:latin typeface="Cambria Math" panose="02040503050406030204" pitchFamily="18" charset="0"/>
                          </a:rPr>
                          <m:t>𝑅</m:t>
                        </m:r>
                        <m:r>
                          <a:rPr lang="pt-BR" sz="2400" i="1" baseline="-25000">
                            <a:solidFill>
                              <a:srgbClr val="FF0000"/>
                            </a:solidFill>
                            <a:latin typeface="Cambria Math" panose="02040503050406030204" pitchFamily="18" charset="0"/>
                          </a:rPr>
                          <m:t>1</m:t>
                        </m:r>
                        <m:r>
                          <a:rPr lang="pt-BR" sz="2400" i="1">
                            <a:solidFill>
                              <a:srgbClr val="FF0000"/>
                            </a:solidFill>
                            <a:latin typeface="Cambria Math" panose="02040503050406030204" pitchFamily="18" charset="0"/>
                          </a:rPr>
                          <m:t>+</m:t>
                        </m:r>
                        <m:r>
                          <a:rPr lang="pt-BR" sz="2400" i="1">
                            <a:solidFill>
                              <a:srgbClr val="FF0000"/>
                            </a:solidFill>
                            <a:latin typeface="Cambria Math" panose="02040503050406030204" pitchFamily="18" charset="0"/>
                          </a:rPr>
                          <m:t>𝑅</m:t>
                        </m:r>
                        <m:r>
                          <a:rPr lang="pt-BR" sz="2400" i="1" baseline="-25000">
                            <a:solidFill>
                              <a:srgbClr val="FF0000"/>
                            </a:solidFill>
                            <a:latin typeface="Cambria Math" panose="02040503050406030204" pitchFamily="18" charset="0"/>
                          </a:rPr>
                          <m:t>2</m:t>
                        </m:r>
                      </m:den>
                    </m:f>
                    <m:r>
                      <a:rPr lang="pt-BR" sz="2400" b="0" i="1" smtClean="0">
                        <a:solidFill>
                          <a:srgbClr val="FF0000"/>
                        </a:solidFill>
                        <a:latin typeface="Cambria Math" panose="02040503050406030204" pitchFamily="18" charset="0"/>
                      </a:rPr>
                      <m:t>=</m:t>
                    </m:r>
                    <m:f>
                      <m:fPr>
                        <m:ctrlPr>
                          <a:rPr lang="pt-BR" sz="2400" b="0" i="1" smtClean="0">
                            <a:solidFill>
                              <a:srgbClr val="FF0000"/>
                            </a:solidFill>
                            <a:latin typeface="Cambria Math" panose="02040503050406030204" pitchFamily="18" charset="0"/>
                          </a:rPr>
                        </m:ctrlPr>
                      </m:fPr>
                      <m:num>
                        <m:r>
                          <a:rPr lang="pt-BR" sz="2400" b="0" i="1" smtClean="0">
                            <a:solidFill>
                              <a:srgbClr val="FF0000"/>
                            </a:solidFill>
                            <a:latin typeface="Cambria Math" panose="02040503050406030204" pitchFamily="18" charset="0"/>
                          </a:rPr>
                          <m:t>110</m:t>
                        </m:r>
                        <m:r>
                          <a:rPr lang="pt-BR" sz="2400" b="0" i="1" smtClean="0">
                            <a:solidFill>
                              <a:srgbClr val="FF0000"/>
                            </a:solidFill>
                            <a:latin typeface="Cambria Math" panose="02040503050406030204" pitchFamily="18" charset="0"/>
                          </a:rPr>
                          <m:t>𝑘</m:t>
                        </m:r>
                        <m:r>
                          <a:rPr lang="pt-BR" sz="2400" b="0" i="1" smtClean="0">
                            <a:solidFill>
                              <a:srgbClr val="FF0000"/>
                            </a:solidFill>
                            <a:latin typeface="Cambria Math" panose="02040503050406030204" pitchFamily="18" charset="0"/>
                          </a:rPr>
                          <m:t>∗20</m:t>
                        </m:r>
                      </m:num>
                      <m:den>
                        <m:r>
                          <a:rPr lang="pt-BR" sz="2400" b="0" i="1" smtClean="0">
                            <a:solidFill>
                              <a:srgbClr val="FF0000"/>
                            </a:solidFill>
                            <a:latin typeface="Cambria Math" panose="02040503050406030204" pitchFamily="18" charset="0"/>
                          </a:rPr>
                          <m:t>110</m:t>
                        </m:r>
                        <m:r>
                          <a:rPr lang="pt-BR" sz="2400" b="0" i="1" smtClean="0">
                            <a:solidFill>
                              <a:srgbClr val="FF0000"/>
                            </a:solidFill>
                            <a:latin typeface="Cambria Math" panose="02040503050406030204" pitchFamily="18" charset="0"/>
                          </a:rPr>
                          <m:t>𝑘</m:t>
                        </m:r>
                        <m:r>
                          <a:rPr lang="pt-BR" sz="2400" b="0" i="1" smtClean="0">
                            <a:solidFill>
                              <a:srgbClr val="FF0000"/>
                            </a:solidFill>
                            <a:latin typeface="Cambria Math" panose="02040503050406030204" pitchFamily="18" charset="0"/>
                          </a:rPr>
                          <m:t>+910</m:t>
                        </m:r>
                        <m:r>
                          <a:rPr lang="pt-BR" sz="2400" b="0" i="1" smtClean="0">
                            <a:solidFill>
                              <a:srgbClr val="FF0000"/>
                            </a:solidFill>
                            <a:latin typeface="Cambria Math" panose="02040503050406030204" pitchFamily="18" charset="0"/>
                          </a:rPr>
                          <m:t>𝑘</m:t>
                        </m:r>
                      </m:den>
                    </m:f>
                    <m:r>
                      <a:rPr lang="pt-BR" sz="2400" b="0" i="1" smtClean="0">
                        <a:solidFill>
                          <a:srgbClr val="FF0000"/>
                        </a:solidFill>
                        <a:latin typeface="Cambria Math" panose="02040503050406030204" pitchFamily="18" charset="0"/>
                      </a:rPr>
                      <m:t>=2,15 </m:t>
                    </m:r>
                    <m:r>
                      <a:rPr lang="pt-BR" sz="2400" b="0" i="1" smtClean="0">
                        <a:solidFill>
                          <a:srgbClr val="FF0000"/>
                        </a:solidFill>
                        <a:latin typeface="Cambria Math" panose="02040503050406030204" pitchFamily="18" charset="0"/>
                      </a:rPr>
                      <m:t>𝑉</m:t>
                    </m:r>
                  </m:oMath>
                </a14:m>
                <a:endParaRPr lang="pt-BR" sz="2400" dirty="0">
                  <a:solidFill>
                    <a:srgbClr val="FF0000"/>
                  </a:solidFill>
                </a:endParaRPr>
              </a:p>
              <a:p>
                <a:pPr marL="0" indent="0">
                  <a:buNone/>
                </a:pPr>
                <a:endParaRPr lang="pt-BR" sz="2400" dirty="0"/>
              </a:p>
            </p:txBody>
          </p:sp>
        </mc:Choice>
        <mc:Fallback xmlns="">
          <p:sp>
            <p:nvSpPr>
              <p:cNvPr id="3" name="Content Placeholder 2">
                <a:extLst>
                  <a:ext uri="{FF2B5EF4-FFF2-40B4-BE49-F238E27FC236}">
                    <a16:creationId xmlns:a16="http://schemas.microsoft.com/office/drawing/2014/main" id="{CF26DFBA-1696-4EE5-937E-221EDDF3784D}"/>
                  </a:ext>
                </a:extLst>
              </p:cNvPr>
              <p:cNvSpPr>
                <a:spLocks noGrp="1" noRot="1" noChangeAspect="1" noMove="1" noResize="1" noEditPoints="1" noAdjustHandles="1" noChangeArrowheads="1" noChangeShapeType="1" noTextEdit="1"/>
              </p:cNvSpPr>
              <p:nvPr>
                <p:ph sz="half" idx="2"/>
              </p:nvPr>
            </p:nvSpPr>
            <p:spPr>
              <a:xfrm>
                <a:off x="4865307" y="178849"/>
                <a:ext cx="7326693" cy="6040438"/>
              </a:xfrm>
              <a:blipFill>
                <a:blip r:embed="rId4"/>
                <a:stretch>
                  <a:fillRect l="-1248"/>
                </a:stretch>
              </a:blipFill>
            </p:spPr>
            <p:txBody>
              <a:bodyPr/>
              <a:lstStyle/>
              <a:p>
                <a:r>
                  <a:rPr lang="pt-BR">
                    <a:noFill/>
                  </a:rPr>
                  <a:t> </a:t>
                </a:r>
              </a:p>
            </p:txBody>
          </p:sp>
        </mc:Fallback>
      </mc:AlternateContent>
      <p:cxnSp>
        <p:nvCxnSpPr>
          <p:cNvPr id="8" name="Straight Connector 7">
            <a:extLst>
              <a:ext uri="{FF2B5EF4-FFF2-40B4-BE49-F238E27FC236}">
                <a16:creationId xmlns:a16="http://schemas.microsoft.com/office/drawing/2014/main" id="{0D156FBC-90B8-491A-B007-2EEC4CC80242}"/>
              </a:ext>
            </a:extLst>
          </p:cNvPr>
          <p:cNvCxnSpPr>
            <a:cxnSpLocks/>
          </p:cNvCxnSpPr>
          <p:nvPr/>
        </p:nvCxnSpPr>
        <p:spPr>
          <a:xfrm>
            <a:off x="4865307" y="808383"/>
            <a:ext cx="713629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231F91BD-8730-4AFA-BB1C-2C57583652B5}"/>
              </a:ext>
            </a:extLst>
          </p:cNvPr>
          <p:cNvCxnSpPr>
            <a:cxnSpLocks/>
          </p:cNvCxnSpPr>
          <p:nvPr/>
        </p:nvCxnSpPr>
        <p:spPr>
          <a:xfrm>
            <a:off x="4865307" y="2150165"/>
            <a:ext cx="713629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0B4F10A6-0CFC-45CE-B25F-3FF5C6713042}"/>
              </a:ext>
            </a:extLst>
          </p:cNvPr>
          <p:cNvCxnSpPr>
            <a:cxnSpLocks/>
          </p:cNvCxnSpPr>
          <p:nvPr/>
        </p:nvCxnSpPr>
        <p:spPr>
          <a:xfrm>
            <a:off x="4865307" y="3859696"/>
            <a:ext cx="713629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6B126800-BC05-4AD8-8C04-7F196FC3D078}"/>
              </a:ext>
            </a:extLst>
          </p:cNvPr>
          <p:cNvCxnSpPr>
            <a:cxnSpLocks/>
          </p:cNvCxnSpPr>
          <p:nvPr/>
        </p:nvCxnSpPr>
        <p:spPr>
          <a:xfrm>
            <a:off x="4865307" y="4297018"/>
            <a:ext cx="713629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838EDC27-EC48-41C0-A6CB-E244CBE990AD}"/>
              </a:ext>
            </a:extLst>
          </p:cNvPr>
          <p:cNvCxnSpPr>
            <a:cxnSpLocks/>
          </p:cNvCxnSpPr>
          <p:nvPr/>
        </p:nvCxnSpPr>
        <p:spPr>
          <a:xfrm>
            <a:off x="7788968" y="4429032"/>
            <a:ext cx="0" cy="2292443"/>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10613599"/>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002851E2-D612-4BAD-9884-3EA41C26A35A}"/>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217436" y="2506662"/>
            <a:ext cx="3647871" cy="4351338"/>
          </a:xfrm>
        </p:spPr>
      </p:pic>
      <p:sp>
        <p:nvSpPr>
          <p:cNvPr id="5" name="Slide Number Placeholder 4">
            <a:extLst>
              <a:ext uri="{FF2B5EF4-FFF2-40B4-BE49-F238E27FC236}">
                <a16:creationId xmlns:a16="http://schemas.microsoft.com/office/drawing/2014/main" id="{0E81E0B1-5513-4F0E-96C2-0E1788C6AB35}"/>
              </a:ext>
            </a:extLst>
          </p:cNvPr>
          <p:cNvSpPr>
            <a:spLocks noGrp="1"/>
          </p:cNvSpPr>
          <p:nvPr>
            <p:ph type="sldNum" sz="quarter" idx="12"/>
          </p:nvPr>
        </p:nvSpPr>
        <p:spPr/>
        <p:txBody>
          <a:bodyPr/>
          <a:lstStyle/>
          <a:p>
            <a:fld id="{D70E266F-DC34-4EBC-B26B-29CFE51B5C59}" type="slidenum">
              <a:rPr lang="en-US" altLang="en-US" smtClean="0"/>
              <a:pPr/>
              <a:t>217</a:t>
            </a:fld>
            <a:endParaRPr lang="en-US" altLang="en-US"/>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914E03AD-9604-44CB-8276-938AF42E57C6}"/>
                  </a:ext>
                </a:extLst>
              </p:cNvPr>
              <p:cNvSpPr txBox="1"/>
              <p:nvPr/>
            </p:nvSpPr>
            <p:spPr>
              <a:xfrm>
                <a:off x="332795" y="178849"/>
                <a:ext cx="5938796" cy="2363339"/>
              </a:xfrm>
              <a:prstGeom prst="rect">
                <a:avLst/>
              </a:prstGeom>
              <a:noFill/>
            </p:spPr>
            <p:txBody>
              <a:bodyPr wrap="square" rtlCol="0">
                <a:spAutoFit/>
              </a:bodyPr>
              <a:lstStyle/>
              <a:p>
                <a:r>
                  <a:rPr lang="pt-BR" sz="2400" dirty="0"/>
                  <a:t>1) Para o circuito abaixo, determine:</a:t>
                </a:r>
              </a:p>
              <a:p>
                <a:pPr marL="514350" indent="-514350">
                  <a:buAutoNum type="alphaLcParenR"/>
                </a:pPr>
                <a14:m>
                  <m:oMath xmlns:m="http://schemas.openxmlformats.org/officeDocument/2006/math">
                    <m:sSub>
                      <m:sSubPr>
                        <m:ctrlPr>
                          <a:rPr lang="pt-BR" sz="2400" i="1">
                            <a:latin typeface="Cambria Math" panose="02040503050406030204" pitchFamily="18" charset="0"/>
                          </a:rPr>
                        </m:ctrlPr>
                      </m:sSubPr>
                      <m:e>
                        <m:r>
                          <m:rPr>
                            <m:sty m:val="p"/>
                          </m:rPr>
                          <a:rPr lang="pt-BR" sz="2400">
                            <a:latin typeface="Cambria Math" panose="02040503050406030204" pitchFamily="18" charset="0"/>
                          </a:rPr>
                          <m:t>V</m:t>
                        </m:r>
                      </m:e>
                      <m:sub>
                        <m:r>
                          <m:rPr>
                            <m:sty m:val="p"/>
                          </m:rPr>
                          <a:rPr lang="pt-BR" sz="2400">
                            <a:latin typeface="Cambria Math" panose="02040503050406030204" pitchFamily="18" charset="0"/>
                          </a:rPr>
                          <m:t>G</m:t>
                        </m:r>
                      </m:sub>
                    </m:sSub>
                  </m:oMath>
                </a14:m>
                <a:endParaRPr lang="pt-BR" sz="2400" dirty="0">
                  <a:latin typeface="Cambria Math" panose="02040503050406030204" pitchFamily="18" charset="0"/>
                </a:endParaRPr>
              </a:p>
              <a:p>
                <a:pPr marL="514350" indent="-514350">
                  <a:buAutoNum type="alphaLcParenR"/>
                </a:pPr>
                <a14:m>
                  <m:oMath xmlns:m="http://schemas.openxmlformats.org/officeDocument/2006/math">
                    <m:sSub>
                      <m:sSubPr>
                        <m:ctrlPr>
                          <a:rPr lang="pt-BR" sz="2400" i="1">
                            <a:latin typeface="Cambria Math" panose="02040503050406030204" pitchFamily="18" charset="0"/>
                          </a:rPr>
                        </m:ctrlPr>
                      </m:sSubPr>
                      <m:e>
                        <m:r>
                          <m:rPr>
                            <m:sty m:val="p"/>
                          </m:rPr>
                          <a:rPr lang="pt-BR" sz="2400" i="0">
                            <a:latin typeface="Cambria Math" panose="02040503050406030204" pitchFamily="18" charset="0"/>
                          </a:rPr>
                          <m:t>I</m:t>
                        </m:r>
                      </m:e>
                      <m:sub>
                        <m:r>
                          <m:rPr>
                            <m:sty m:val="p"/>
                          </m:rPr>
                          <a:rPr lang="pt-BR" sz="2400" i="0">
                            <a:latin typeface="Cambria Math" panose="02040503050406030204" pitchFamily="18" charset="0"/>
                          </a:rPr>
                          <m:t>D</m:t>
                        </m:r>
                        <m:r>
                          <m:rPr>
                            <m:sty m:val="p"/>
                          </m:rPr>
                          <a:rPr lang="pt-BR" sz="2400" b="0" i="0" smtClean="0">
                            <a:latin typeface="Cambria Math" panose="02040503050406030204" pitchFamily="18" charset="0"/>
                          </a:rPr>
                          <m:t>Q</m:t>
                        </m:r>
                      </m:sub>
                    </m:sSub>
                  </m:oMath>
                </a14:m>
                <a:r>
                  <a:rPr lang="pt-BR" sz="2400" dirty="0"/>
                  <a:t> e </a:t>
                </a:r>
                <a14:m>
                  <m:oMath xmlns:m="http://schemas.openxmlformats.org/officeDocument/2006/math">
                    <m:sSub>
                      <m:sSubPr>
                        <m:ctrlPr>
                          <a:rPr lang="pt-BR" sz="2400" i="1">
                            <a:latin typeface="Cambria Math" panose="02040503050406030204" pitchFamily="18" charset="0"/>
                          </a:rPr>
                        </m:ctrlPr>
                      </m:sSubPr>
                      <m:e>
                        <m:r>
                          <m:rPr>
                            <m:sty m:val="p"/>
                          </m:rPr>
                          <a:rPr lang="pt-BR" sz="2400">
                            <a:latin typeface="Cambria Math" panose="02040503050406030204" pitchFamily="18" charset="0"/>
                          </a:rPr>
                          <m:t>V</m:t>
                        </m:r>
                      </m:e>
                      <m:sub>
                        <m:r>
                          <m:rPr>
                            <m:sty m:val="p"/>
                          </m:rPr>
                          <a:rPr lang="pt-BR" sz="2400">
                            <a:latin typeface="Cambria Math" panose="02040503050406030204" pitchFamily="18" charset="0"/>
                          </a:rPr>
                          <m:t>GS</m:t>
                        </m:r>
                        <m:r>
                          <a:rPr lang="pt-BR" sz="2400" b="0" i="1" smtClean="0">
                            <a:latin typeface="Cambria Math" panose="02040503050406030204" pitchFamily="18" charset="0"/>
                          </a:rPr>
                          <m:t>𝑄</m:t>
                        </m:r>
                      </m:sub>
                    </m:sSub>
                  </m:oMath>
                </a14:m>
                <a:endParaRPr lang="pt-BR" sz="2400" dirty="0"/>
              </a:p>
              <a:p>
                <a:pPr marL="514350" indent="-514350">
                  <a:buAutoNum type="alphaLcParenR"/>
                </a:pPr>
                <a14:m>
                  <m:oMath xmlns:m="http://schemas.openxmlformats.org/officeDocument/2006/math">
                    <m:sSub>
                      <m:sSubPr>
                        <m:ctrlPr>
                          <a:rPr lang="pt-BR" sz="2400" i="1">
                            <a:latin typeface="Cambria Math" panose="02040503050406030204" pitchFamily="18" charset="0"/>
                          </a:rPr>
                        </m:ctrlPr>
                      </m:sSubPr>
                      <m:e>
                        <m:r>
                          <m:rPr>
                            <m:sty m:val="p"/>
                          </m:rPr>
                          <a:rPr lang="pt-BR" sz="2400">
                            <a:latin typeface="Cambria Math" panose="02040503050406030204" pitchFamily="18" charset="0"/>
                          </a:rPr>
                          <m:t>V</m:t>
                        </m:r>
                      </m:e>
                      <m:sub>
                        <m:r>
                          <a:rPr lang="pt-BR" sz="2400" b="0" i="1" smtClean="0">
                            <a:latin typeface="Cambria Math" panose="02040503050406030204" pitchFamily="18" charset="0"/>
                          </a:rPr>
                          <m:t>𝐷</m:t>
                        </m:r>
                      </m:sub>
                    </m:sSub>
                    <m:r>
                      <a:rPr lang="pt-BR" sz="2400" b="0" i="1" smtClean="0">
                        <a:latin typeface="Cambria Math" panose="02040503050406030204" pitchFamily="18" charset="0"/>
                      </a:rPr>
                      <m:t> </m:t>
                    </m:r>
                    <m:r>
                      <m:rPr>
                        <m:sty m:val="p"/>
                      </m:rPr>
                      <a:rPr lang="pt-BR" sz="2400" b="0" i="0" smtClean="0">
                        <a:latin typeface="Cambria Math" panose="02040503050406030204" pitchFamily="18" charset="0"/>
                      </a:rPr>
                      <m:t>e</m:t>
                    </m:r>
                    <m:r>
                      <a:rPr lang="pt-BR" sz="2400" i="0">
                        <a:latin typeface="Cambria Math" panose="02040503050406030204" pitchFamily="18" charset="0"/>
                      </a:rPr>
                      <m:t> </m:t>
                    </m:r>
                    <m:sSub>
                      <m:sSubPr>
                        <m:ctrlPr>
                          <a:rPr lang="pt-BR" sz="2400" i="1">
                            <a:latin typeface="Cambria Math" panose="02040503050406030204" pitchFamily="18" charset="0"/>
                          </a:rPr>
                        </m:ctrlPr>
                      </m:sSubPr>
                      <m:e>
                        <m:r>
                          <m:rPr>
                            <m:sty m:val="p"/>
                          </m:rPr>
                          <a:rPr lang="pt-BR" sz="2400" i="0">
                            <a:latin typeface="Cambria Math" panose="02040503050406030204" pitchFamily="18" charset="0"/>
                          </a:rPr>
                          <m:t>V</m:t>
                        </m:r>
                      </m:e>
                      <m:sub>
                        <m:r>
                          <m:rPr>
                            <m:sty m:val="p"/>
                          </m:rPr>
                          <a:rPr lang="pt-BR" sz="2400" i="0">
                            <a:latin typeface="Cambria Math" panose="02040503050406030204" pitchFamily="18" charset="0"/>
                          </a:rPr>
                          <m:t>S</m:t>
                        </m:r>
                      </m:sub>
                    </m:sSub>
                  </m:oMath>
                </a14:m>
                <a:endParaRPr lang="pt-BR" sz="2400" dirty="0"/>
              </a:p>
              <a:p>
                <a:pPr marL="514350" indent="-514350">
                  <a:buAutoNum type="alphaLcParenR"/>
                </a:pPr>
                <a14:m>
                  <m:oMath xmlns:m="http://schemas.openxmlformats.org/officeDocument/2006/math">
                    <m:sSub>
                      <m:sSubPr>
                        <m:ctrlPr>
                          <a:rPr lang="pt-BR" sz="2400" i="1">
                            <a:latin typeface="Cambria Math" panose="02040503050406030204" pitchFamily="18" charset="0"/>
                          </a:rPr>
                        </m:ctrlPr>
                      </m:sSubPr>
                      <m:e>
                        <m:r>
                          <m:rPr>
                            <m:sty m:val="p"/>
                          </m:rPr>
                          <a:rPr lang="pt-BR" sz="2400">
                            <a:latin typeface="Cambria Math" panose="02040503050406030204" pitchFamily="18" charset="0"/>
                          </a:rPr>
                          <m:t>V</m:t>
                        </m:r>
                      </m:e>
                      <m:sub>
                        <m:r>
                          <m:rPr>
                            <m:sty m:val="p"/>
                          </m:rPr>
                          <a:rPr lang="pt-BR" sz="2400">
                            <a:latin typeface="Cambria Math" panose="02040503050406030204" pitchFamily="18" charset="0"/>
                          </a:rPr>
                          <m:t>DSQ</m:t>
                        </m:r>
                      </m:sub>
                    </m:sSub>
                    <m:r>
                      <a:rPr lang="pt-BR" sz="2400" i="1">
                        <a:latin typeface="Cambria Math" panose="02040503050406030204" pitchFamily="18" charset="0"/>
                      </a:rPr>
                      <m:t> </m:t>
                    </m:r>
                  </m:oMath>
                </a14:m>
                <a:endParaRPr lang="pt-BR" sz="2400" dirty="0"/>
              </a:p>
              <a:p>
                <a:r>
                  <a:rPr lang="pt-BR" sz="2400" dirty="0" err="1"/>
                  <a:t>Obs</a:t>
                </a:r>
                <a:r>
                  <a:rPr lang="pt-BR" sz="2400" dirty="0"/>
                  <a:t>: É tolerado um erro de até 10%.</a:t>
                </a:r>
              </a:p>
            </p:txBody>
          </p:sp>
        </mc:Choice>
        <mc:Fallback xmlns="">
          <p:sp>
            <p:nvSpPr>
              <p:cNvPr id="10" name="TextBox 9">
                <a:extLst>
                  <a:ext uri="{FF2B5EF4-FFF2-40B4-BE49-F238E27FC236}">
                    <a16:creationId xmlns:a16="http://schemas.microsoft.com/office/drawing/2014/main" id="{914E03AD-9604-44CB-8276-938AF42E57C6}"/>
                  </a:ext>
                </a:extLst>
              </p:cNvPr>
              <p:cNvSpPr txBox="1">
                <a:spLocks noRot="1" noChangeAspect="1" noMove="1" noResize="1" noEditPoints="1" noAdjustHandles="1" noChangeArrowheads="1" noChangeShapeType="1" noTextEdit="1"/>
              </p:cNvSpPr>
              <p:nvPr/>
            </p:nvSpPr>
            <p:spPr>
              <a:xfrm>
                <a:off x="332795" y="178849"/>
                <a:ext cx="5938796" cy="2363339"/>
              </a:xfrm>
              <a:prstGeom prst="rect">
                <a:avLst/>
              </a:prstGeom>
              <a:blipFill>
                <a:blip r:embed="rId3"/>
                <a:stretch>
                  <a:fillRect l="-1643" t="-2062" b="-489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F26DFBA-1696-4EE5-937E-221EDDF3784D}"/>
                  </a:ext>
                </a:extLst>
              </p:cNvPr>
              <p:cNvSpPr>
                <a:spLocks noGrp="1"/>
              </p:cNvSpPr>
              <p:nvPr>
                <p:ph sz="half" idx="2"/>
              </p:nvPr>
            </p:nvSpPr>
            <p:spPr>
              <a:xfrm>
                <a:off x="4865307" y="178849"/>
                <a:ext cx="7326693" cy="6040438"/>
              </a:xfrm>
            </p:spPr>
            <p:txBody>
              <a:bodyPr>
                <a:normAutofit/>
              </a:bodyPr>
              <a:lstStyle/>
              <a:p>
                <a:pPr marL="0" indent="0">
                  <a:buNone/>
                </a:pPr>
                <a:r>
                  <a:rPr lang="pt-BR" sz="2400" dirty="0">
                    <a:solidFill>
                      <a:srgbClr val="FF0000"/>
                    </a:solidFill>
                  </a:rPr>
                  <a:t>a) </a:t>
                </a:r>
                <a14:m>
                  <m:oMath xmlns:m="http://schemas.openxmlformats.org/officeDocument/2006/math">
                    <m:r>
                      <a:rPr lang="pt-BR" sz="2400" i="1" smtClean="0">
                        <a:solidFill>
                          <a:srgbClr val="FF0000"/>
                        </a:solidFill>
                        <a:latin typeface="Cambria Math" panose="02040503050406030204" pitchFamily="18" charset="0"/>
                      </a:rPr>
                      <m:t>𝑉</m:t>
                    </m:r>
                    <m:r>
                      <a:rPr lang="pt-BR" sz="2400" i="1" baseline="-25000">
                        <a:solidFill>
                          <a:srgbClr val="FF0000"/>
                        </a:solidFill>
                        <a:latin typeface="Cambria Math" panose="02040503050406030204" pitchFamily="18" charset="0"/>
                      </a:rPr>
                      <m:t>𝐺</m:t>
                    </m:r>
                    <m:r>
                      <a:rPr lang="pt-BR" sz="2400" i="1">
                        <a:solidFill>
                          <a:srgbClr val="FF0000"/>
                        </a:solidFill>
                        <a:latin typeface="Cambria Math" panose="02040503050406030204" pitchFamily="18" charset="0"/>
                      </a:rPr>
                      <m:t>=</m:t>
                    </m:r>
                    <m:f>
                      <m:fPr>
                        <m:ctrlPr>
                          <a:rPr lang="pt-BR" sz="2400" i="1">
                            <a:solidFill>
                              <a:srgbClr val="FF0000"/>
                            </a:solidFill>
                            <a:latin typeface="Cambria Math" panose="02040503050406030204" pitchFamily="18" charset="0"/>
                          </a:rPr>
                        </m:ctrlPr>
                      </m:fPr>
                      <m:num>
                        <m:r>
                          <a:rPr lang="pt-BR" sz="2400" i="1">
                            <a:solidFill>
                              <a:srgbClr val="FF0000"/>
                            </a:solidFill>
                            <a:latin typeface="Cambria Math" panose="02040503050406030204" pitchFamily="18" charset="0"/>
                          </a:rPr>
                          <m:t>𝑅</m:t>
                        </m:r>
                        <m:r>
                          <a:rPr lang="pt-BR" sz="2400" i="1" baseline="-25000">
                            <a:solidFill>
                              <a:srgbClr val="FF0000"/>
                            </a:solidFill>
                            <a:latin typeface="Cambria Math" panose="02040503050406030204" pitchFamily="18" charset="0"/>
                          </a:rPr>
                          <m:t>2</m:t>
                        </m:r>
                        <m:r>
                          <a:rPr lang="pt-BR" sz="2400" i="1">
                            <a:solidFill>
                              <a:srgbClr val="FF0000"/>
                            </a:solidFill>
                            <a:latin typeface="Cambria Math" panose="02040503050406030204" pitchFamily="18" charset="0"/>
                          </a:rPr>
                          <m:t>𝑉</m:t>
                        </m:r>
                        <m:r>
                          <a:rPr lang="pt-BR" sz="2400" i="1" baseline="-25000">
                            <a:solidFill>
                              <a:srgbClr val="FF0000"/>
                            </a:solidFill>
                            <a:latin typeface="Cambria Math" panose="02040503050406030204" pitchFamily="18" charset="0"/>
                          </a:rPr>
                          <m:t>𝐷𝐷</m:t>
                        </m:r>
                      </m:num>
                      <m:den>
                        <m:r>
                          <a:rPr lang="pt-BR" sz="2400" i="1">
                            <a:solidFill>
                              <a:srgbClr val="FF0000"/>
                            </a:solidFill>
                            <a:latin typeface="Cambria Math" panose="02040503050406030204" pitchFamily="18" charset="0"/>
                          </a:rPr>
                          <m:t>𝑅</m:t>
                        </m:r>
                        <m:r>
                          <a:rPr lang="pt-BR" sz="2400" i="1" baseline="-25000">
                            <a:solidFill>
                              <a:srgbClr val="FF0000"/>
                            </a:solidFill>
                            <a:latin typeface="Cambria Math" panose="02040503050406030204" pitchFamily="18" charset="0"/>
                          </a:rPr>
                          <m:t>1</m:t>
                        </m:r>
                        <m:r>
                          <a:rPr lang="pt-BR" sz="2400" i="1">
                            <a:solidFill>
                              <a:srgbClr val="FF0000"/>
                            </a:solidFill>
                            <a:latin typeface="Cambria Math" panose="02040503050406030204" pitchFamily="18" charset="0"/>
                          </a:rPr>
                          <m:t>+</m:t>
                        </m:r>
                        <m:r>
                          <a:rPr lang="pt-BR" sz="2400" i="1">
                            <a:solidFill>
                              <a:srgbClr val="FF0000"/>
                            </a:solidFill>
                            <a:latin typeface="Cambria Math" panose="02040503050406030204" pitchFamily="18" charset="0"/>
                          </a:rPr>
                          <m:t>𝑅</m:t>
                        </m:r>
                        <m:r>
                          <a:rPr lang="pt-BR" sz="2400" i="1" baseline="-25000">
                            <a:solidFill>
                              <a:srgbClr val="FF0000"/>
                            </a:solidFill>
                            <a:latin typeface="Cambria Math" panose="02040503050406030204" pitchFamily="18" charset="0"/>
                          </a:rPr>
                          <m:t>2</m:t>
                        </m:r>
                      </m:den>
                    </m:f>
                    <m:r>
                      <a:rPr lang="pt-BR" sz="2400" b="0" i="1" smtClean="0">
                        <a:solidFill>
                          <a:srgbClr val="FF0000"/>
                        </a:solidFill>
                        <a:latin typeface="Cambria Math" panose="02040503050406030204" pitchFamily="18" charset="0"/>
                      </a:rPr>
                      <m:t>=</m:t>
                    </m:r>
                    <m:f>
                      <m:fPr>
                        <m:ctrlPr>
                          <a:rPr lang="pt-BR" sz="2400" b="0" i="1" smtClean="0">
                            <a:solidFill>
                              <a:srgbClr val="FF0000"/>
                            </a:solidFill>
                            <a:latin typeface="Cambria Math" panose="02040503050406030204" pitchFamily="18" charset="0"/>
                          </a:rPr>
                        </m:ctrlPr>
                      </m:fPr>
                      <m:num>
                        <m:r>
                          <a:rPr lang="pt-BR" sz="2400" b="0" i="1" smtClean="0">
                            <a:solidFill>
                              <a:srgbClr val="FF0000"/>
                            </a:solidFill>
                            <a:latin typeface="Cambria Math" panose="02040503050406030204" pitchFamily="18" charset="0"/>
                          </a:rPr>
                          <m:t>110</m:t>
                        </m:r>
                        <m:r>
                          <a:rPr lang="pt-BR" sz="2400" b="0" i="1" smtClean="0">
                            <a:solidFill>
                              <a:srgbClr val="FF0000"/>
                            </a:solidFill>
                            <a:latin typeface="Cambria Math" panose="02040503050406030204" pitchFamily="18" charset="0"/>
                          </a:rPr>
                          <m:t>𝑘</m:t>
                        </m:r>
                        <m:r>
                          <a:rPr lang="pt-BR" sz="2400" b="0" i="1" smtClean="0">
                            <a:solidFill>
                              <a:srgbClr val="FF0000"/>
                            </a:solidFill>
                            <a:latin typeface="Cambria Math" panose="02040503050406030204" pitchFamily="18" charset="0"/>
                          </a:rPr>
                          <m:t>∗20</m:t>
                        </m:r>
                      </m:num>
                      <m:den>
                        <m:r>
                          <a:rPr lang="pt-BR" sz="2400" b="0" i="1" smtClean="0">
                            <a:solidFill>
                              <a:srgbClr val="FF0000"/>
                            </a:solidFill>
                            <a:latin typeface="Cambria Math" panose="02040503050406030204" pitchFamily="18" charset="0"/>
                          </a:rPr>
                          <m:t>110</m:t>
                        </m:r>
                        <m:r>
                          <a:rPr lang="pt-BR" sz="2400" b="0" i="1" smtClean="0">
                            <a:solidFill>
                              <a:srgbClr val="FF0000"/>
                            </a:solidFill>
                            <a:latin typeface="Cambria Math" panose="02040503050406030204" pitchFamily="18" charset="0"/>
                          </a:rPr>
                          <m:t>𝑘</m:t>
                        </m:r>
                        <m:r>
                          <a:rPr lang="pt-BR" sz="2400" b="0" i="1" smtClean="0">
                            <a:solidFill>
                              <a:srgbClr val="FF0000"/>
                            </a:solidFill>
                            <a:latin typeface="Cambria Math" panose="02040503050406030204" pitchFamily="18" charset="0"/>
                          </a:rPr>
                          <m:t>+910</m:t>
                        </m:r>
                        <m:r>
                          <a:rPr lang="pt-BR" sz="2400" b="0" i="1" smtClean="0">
                            <a:solidFill>
                              <a:srgbClr val="FF0000"/>
                            </a:solidFill>
                            <a:latin typeface="Cambria Math" panose="02040503050406030204" pitchFamily="18" charset="0"/>
                          </a:rPr>
                          <m:t>𝑘</m:t>
                        </m:r>
                      </m:den>
                    </m:f>
                    <m:r>
                      <a:rPr lang="pt-BR" sz="2400" b="0" i="1" smtClean="0">
                        <a:solidFill>
                          <a:srgbClr val="FF0000"/>
                        </a:solidFill>
                        <a:latin typeface="Cambria Math" panose="02040503050406030204" pitchFamily="18" charset="0"/>
                      </a:rPr>
                      <m:t>=2,15 </m:t>
                    </m:r>
                    <m:r>
                      <a:rPr lang="pt-BR" sz="2400" b="0" i="1" smtClean="0">
                        <a:solidFill>
                          <a:srgbClr val="FF0000"/>
                        </a:solidFill>
                        <a:latin typeface="Cambria Math" panose="02040503050406030204" pitchFamily="18" charset="0"/>
                      </a:rPr>
                      <m:t>𝑉</m:t>
                    </m:r>
                  </m:oMath>
                </a14:m>
                <a:endParaRPr lang="pt-BR" sz="2400" dirty="0">
                  <a:solidFill>
                    <a:srgbClr val="FF0000"/>
                  </a:solidFill>
                </a:endParaRPr>
              </a:p>
              <a:p>
                <a:pPr marL="0" indent="0">
                  <a:buNone/>
                </a:pPr>
                <a:r>
                  <a:rPr lang="pt-BR" sz="2400" dirty="0">
                    <a:solidFill>
                      <a:srgbClr val="FF0000"/>
                    </a:solidFill>
                  </a:rPr>
                  <a:t>b) Traçando curva de transferência teremos:</a:t>
                </a:r>
              </a:p>
              <a:p>
                <a:pPr marL="0" indent="0">
                  <a:buNone/>
                </a:pPr>
                <a:endParaRPr lang="pt-BR" sz="2400" dirty="0"/>
              </a:p>
            </p:txBody>
          </p:sp>
        </mc:Choice>
        <mc:Fallback xmlns="">
          <p:sp>
            <p:nvSpPr>
              <p:cNvPr id="3" name="Content Placeholder 2">
                <a:extLst>
                  <a:ext uri="{FF2B5EF4-FFF2-40B4-BE49-F238E27FC236}">
                    <a16:creationId xmlns:a16="http://schemas.microsoft.com/office/drawing/2014/main" id="{CF26DFBA-1696-4EE5-937E-221EDDF3784D}"/>
                  </a:ext>
                </a:extLst>
              </p:cNvPr>
              <p:cNvSpPr>
                <a:spLocks noGrp="1" noRot="1" noChangeAspect="1" noMove="1" noResize="1" noEditPoints="1" noAdjustHandles="1" noChangeArrowheads="1" noChangeShapeType="1" noTextEdit="1"/>
              </p:cNvSpPr>
              <p:nvPr>
                <p:ph sz="half" idx="2"/>
              </p:nvPr>
            </p:nvSpPr>
            <p:spPr>
              <a:xfrm>
                <a:off x="4865307" y="178849"/>
                <a:ext cx="7326693" cy="6040438"/>
              </a:xfrm>
              <a:blipFill>
                <a:blip r:embed="rId4"/>
                <a:stretch>
                  <a:fillRect l="-1248"/>
                </a:stretch>
              </a:blipFill>
            </p:spPr>
            <p:txBody>
              <a:bodyPr/>
              <a:lstStyle/>
              <a:p>
                <a:r>
                  <a:rPr lang="pt-BR">
                    <a:noFill/>
                  </a:rPr>
                  <a:t> </a:t>
                </a:r>
              </a:p>
            </p:txBody>
          </p:sp>
        </mc:Fallback>
      </mc:AlternateContent>
      <p:cxnSp>
        <p:nvCxnSpPr>
          <p:cNvPr id="8" name="Straight Connector 7">
            <a:extLst>
              <a:ext uri="{FF2B5EF4-FFF2-40B4-BE49-F238E27FC236}">
                <a16:creationId xmlns:a16="http://schemas.microsoft.com/office/drawing/2014/main" id="{0D156FBC-90B8-491A-B007-2EEC4CC80242}"/>
              </a:ext>
            </a:extLst>
          </p:cNvPr>
          <p:cNvCxnSpPr>
            <a:cxnSpLocks/>
          </p:cNvCxnSpPr>
          <p:nvPr/>
        </p:nvCxnSpPr>
        <p:spPr>
          <a:xfrm>
            <a:off x="4865307" y="808383"/>
            <a:ext cx="713629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231F91BD-8730-4AFA-BB1C-2C57583652B5}"/>
              </a:ext>
            </a:extLst>
          </p:cNvPr>
          <p:cNvCxnSpPr>
            <a:cxnSpLocks/>
          </p:cNvCxnSpPr>
          <p:nvPr/>
        </p:nvCxnSpPr>
        <p:spPr>
          <a:xfrm>
            <a:off x="4865307" y="2150165"/>
            <a:ext cx="713629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0B4F10A6-0CFC-45CE-B25F-3FF5C6713042}"/>
              </a:ext>
            </a:extLst>
          </p:cNvPr>
          <p:cNvCxnSpPr>
            <a:cxnSpLocks/>
          </p:cNvCxnSpPr>
          <p:nvPr/>
        </p:nvCxnSpPr>
        <p:spPr>
          <a:xfrm>
            <a:off x="4865307" y="3859696"/>
            <a:ext cx="713629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6B126800-BC05-4AD8-8C04-7F196FC3D078}"/>
              </a:ext>
            </a:extLst>
          </p:cNvPr>
          <p:cNvCxnSpPr>
            <a:cxnSpLocks/>
          </p:cNvCxnSpPr>
          <p:nvPr/>
        </p:nvCxnSpPr>
        <p:spPr>
          <a:xfrm>
            <a:off x="4865307" y="4297018"/>
            <a:ext cx="713629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838EDC27-EC48-41C0-A6CB-E244CBE990AD}"/>
              </a:ext>
            </a:extLst>
          </p:cNvPr>
          <p:cNvCxnSpPr>
            <a:cxnSpLocks/>
          </p:cNvCxnSpPr>
          <p:nvPr/>
        </p:nvCxnSpPr>
        <p:spPr>
          <a:xfrm>
            <a:off x="7788968" y="4429032"/>
            <a:ext cx="0" cy="2292443"/>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35837077"/>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002851E2-D612-4BAD-9884-3EA41C26A35A}"/>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217436" y="2506662"/>
            <a:ext cx="3647871" cy="4351338"/>
          </a:xfrm>
        </p:spPr>
      </p:pic>
      <p:sp>
        <p:nvSpPr>
          <p:cNvPr id="5" name="Slide Number Placeholder 4">
            <a:extLst>
              <a:ext uri="{FF2B5EF4-FFF2-40B4-BE49-F238E27FC236}">
                <a16:creationId xmlns:a16="http://schemas.microsoft.com/office/drawing/2014/main" id="{0E81E0B1-5513-4F0E-96C2-0E1788C6AB35}"/>
              </a:ext>
            </a:extLst>
          </p:cNvPr>
          <p:cNvSpPr>
            <a:spLocks noGrp="1"/>
          </p:cNvSpPr>
          <p:nvPr>
            <p:ph type="sldNum" sz="quarter" idx="12"/>
          </p:nvPr>
        </p:nvSpPr>
        <p:spPr/>
        <p:txBody>
          <a:bodyPr/>
          <a:lstStyle/>
          <a:p>
            <a:fld id="{D70E266F-DC34-4EBC-B26B-29CFE51B5C59}" type="slidenum">
              <a:rPr lang="en-US" altLang="en-US" smtClean="0"/>
              <a:pPr/>
              <a:t>218</a:t>
            </a:fld>
            <a:endParaRPr lang="en-US" altLang="en-US"/>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914E03AD-9604-44CB-8276-938AF42E57C6}"/>
                  </a:ext>
                </a:extLst>
              </p:cNvPr>
              <p:cNvSpPr txBox="1"/>
              <p:nvPr/>
            </p:nvSpPr>
            <p:spPr>
              <a:xfrm>
                <a:off x="332795" y="178849"/>
                <a:ext cx="5938796" cy="2363339"/>
              </a:xfrm>
              <a:prstGeom prst="rect">
                <a:avLst/>
              </a:prstGeom>
              <a:noFill/>
            </p:spPr>
            <p:txBody>
              <a:bodyPr wrap="square" rtlCol="0">
                <a:spAutoFit/>
              </a:bodyPr>
              <a:lstStyle/>
              <a:p>
                <a:r>
                  <a:rPr lang="pt-BR" sz="2400" dirty="0"/>
                  <a:t>1) Para o circuito abaixo, determine:</a:t>
                </a:r>
              </a:p>
              <a:p>
                <a:pPr marL="514350" indent="-514350">
                  <a:buAutoNum type="alphaLcParenR"/>
                </a:pPr>
                <a14:m>
                  <m:oMath xmlns:m="http://schemas.openxmlformats.org/officeDocument/2006/math">
                    <m:sSub>
                      <m:sSubPr>
                        <m:ctrlPr>
                          <a:rPr lang="pt-BR" sz="2400" i="1">
                            <a:latin typeface="Cambria Math" panose="02040503050406030204" pitchFamily="18" charset="0"/>
                          </a:rPr>
                        </m:ctrlPr>
                      </m:sSubPr>
                      <m:e>
                        <m:r>
                          <m:rPr>
                            <m:sty m:val="p"/>
                          </m:rPr>
                          <a:rPr lang="pt-BR" sz="2400">
                            <a:latin typeface="Cambria Math" panose="02040503050406030204" pitchFamily="18" charset="0"/>
                          </a:rPr>
                          <m:t>V</m:t>
                        </m:r>
                      </m:e>
                      <m:sub>
                        <m:r>
                          <m:rPr>
                            <m:sty m:val="p"/>
                          </m:rPr>
                          <a:rPr lang="pt-BR" sz="2400">
                            <a:latin typeface="Cambria Math" panose="02040503050406030204" pitchFamily="18" charset="0"/>
                          </a:rPr>
                          <m:t>G</m:t>
                        </m:r>
                      </m:sub>
                    </m:sSub>
                  </m:oMath>
                </a14:m>
                <a:endParaRPr lang="pt-BR" sz="2400" dirty="0">
                  <a:latin typeface="Cambria Math" panose="02040503050406030204" pitchFamily="18" charset="0"/>
                </a:endParaRPr>
              </a:p>
              <a:p>
                <a:pPr marL="514350" indent="-514350">
                  <a:buAutoNum type="alphaLcParenR"/>
                </a:pPr>
                <a14:m>
                  <m:oMath xmlns:m="http://schemas.openxmlformats.org/officeDocument/2006/math">
                    <m:sSub>
                      <m:sSubPr>
                        <m:ctrlPr>
                          <a:rPr lang="pt-BR" sz="2400" i="1">
                            <a:latin typeface="Cambria Math" panose="02040503050406030204" pitchFamily="18" charset="0"/>
                          </a:rPr>
                        </m:ctrlPr>
                      </m:sSubPr>
                      <m:e>
                        <m:r>
                          <m:rPr>
                            <m:sty m:val="p"/>
                          </m:rPr>
                          <a:rPr lang="pt-BR" sz="2400" i="0">
                            <a:latin typeface="Cambria Math" panose="02040503050406030204" pitchFamily="18" charset="0"/>
                          </a:rPr>
                          <m:t>I</m:t>
                        </m:r>
                      </m:e>
                      <m:sub>
                        <m:r>
                          <m:rPr>
                            <m:sty m:val="p"/>
                          </m:rPr>
                          <a:rPr lang="pt-BR" sz="2400" i="0">
                            <a:latin typeface="Cambria Math" panose="02040503050406030204" pitchFamily="18" charset="0"/>
                          </a:rPr>
                          <m:t>D</m:t>
                        </m:r>
                        <m:r>
                          <m:rPr>
                            <m:sty m:val="p"/>
                          </m:rPr>
                          <a:rPr lang="pt-BR" sz="2400" b="0" i="0" smtClean="0">
                            <a:latin typeface="Cambria Math" panose="02040503050406030204" pitchFamily="18" charset="0"/>
                          </a:rPr>
                          <m:t>Q</m:t>
                        </m:r>
                      </m:sub>
                    </m:sSub>
                  </m:oMath>
                </a14:m>
                <a:r>
                  <a:rPr lang="pt-BR" sz="2400" dirty="0"/>
                  <a:t> e </a:t>
                </a:r>
                <a14:m>
                  <m:oMath xmlns:m="http://schemas.openxmlformats.org/officeDocument/2006/math">
                    <m:sSub>
                      <m:sSubPr>
                        <m:ctrlPr>
                          <a:rPr lang="pt-BR" sz="2400" i="1">
                            <a:latin typeface="Cambria Math" panose="02040503050406030204" pitchFamily="18" charset="0"/>
                          </a:rPr>
                        </m:ctrlPr>
                      </m:sSubPr>
                      <m:e>
                        <m:r>
                          <m:rPr>
                            <m:sty m:val="p"/>
                          </m:rPr>
                          <a:rPr lang="pt-BR" sz="2400">
                            <a:latin typeface="Cambria Math" panose="02040503050406030204" pitchFamily="18" charset="0"/>
                          </a:rPr>
                          <m:t>V</m:t>
                        </m:r>
                      </m:e>
                      <m:sub>
                        <m:r>
                          <m:rPr>
                            <m:sty m:val="p"/>
                          </m:rPr>
                          <a:rPr lang="pt-BR" sz="2400">
                            <a:latin typeface="Cambria Math" panose="02040503050406030204" pitchFamily="18" charset="0"/>
                          </a:rPr>
                          <m:t>GS</m:t>
                        </m:r>
                        <m:r>
                          <a:rPr lang="pt-BR" sz="2400" b="0" i="1" smtClean="0">
                            <a:latin typeface="Cambria Math" panose="02040503050406030204" pitchFamily="18" charset="0"/>
                          </a:rPr>
                          <m:t>𝑄</m:t>
                        </m:r>
                      </m:sub>
                    </m:sSub>
                  </m:oMath>
                </a14:m>
                <a:endParaRPr lang="pt-BR" sz="2400" dirty="0"/>
              </a:p>
              <a:p>
                <a:pPr marL="514350" indent="-514350">
                  <a:buAutoNum type="alphaLcParenR"/>
                </a:pPr>
                <a14:m>
                  <m:oMath xmlns:m="http://schemas.openxmlformats.org/officeDocument/2006/math">
                    <m:sSub>
                      <m:sSubPr>
                        <m:ctrlPr>
                          <a:rPr lang="pt-BR" sz="2400" i="1">
                            <a:latin typeface="Cambria Math" panose="02040503050406030204" pitchFamily="18" charset="0"/>
                          </a:rPr>
                        </m:ctrlPr>
                      </m:sSubPr>
                      <m:e>
                        <m:r>
                          <m:rPr>
                            <m:sty m:val="p"/>
                          </m:rPr>
                          <a:rPr lang="pt-BR" sz="2400">
                            <a:latin typeface="Cambria Math" panose="02040503050406030204" pitchFamily="18" charset="0"/>
                          </a:rPr>
                          <m:t>V</m:t>
                        </m:r>
                      </m:e>
                      <m:sub>
                        <m:r>
                          <a:rPr lang="pt-BR" sz="2400" b="0" i="1" smtClean="0">
                            <a:latin typeface="Cambria Math" panose="02040503050406030204" pitchFamily="18" charset="0"/>
                          </a:rPr>
                          <m:t>𝐷</m:t>
                        </m:r>
                      </m:sub>
                    </m:sSub>
                    <m:r>
                      <a:rPr lang="pt-BR" sz="2400" b="0" i="1" smtClean="0">
                        <a:latin typeface="Cambria Math" panose="02040503050406030204" pitchFamily="18" charset="0"/>
                      </a:rPr>
                      <m:t> </m:t>
                    </m:r>
                    <m:r>
                      <m:rPr>
                        <m:sty m:val="p"/>
                      </m:rPr>
                      <a:rPr lang="pt-BR" sz="2400" b="0" i="0" smtClean="0">
                        <a:latin typeface="Cambria Math" panose="02040503050406030204" pitchFamily="18" charset="0"/>
                      </a:rPr>
                      <m:t>e</m:t>
                    </m:r>
                    <m:r>
                      <a:rPr lang="pt-BR" sz="2400" i="0">
                        <a:latin typeface="Cambria Math" panose="02040503050406030204" pitchFamily="18" charset="0"/>
                      </a:rPr>
                      <m:t> </m:t>
                    </m:r>
                    <m:sSub>
                      <m:sSubPr>
                        <m:ctrlPr>
                          <a:rPr lang="pt-BR" sz="2400" i="1">
                            <a:latin typeface="Cambria Math" panose="02040503050406030204" pitchFamily="18" charset="0"/>
                          </a:rPr>
                        </m:ctrlPr>
                      </m:sSubPr>
                      <m:e>
                        <m:r>
                          <m:rPr>
                            <m:sty m:val="p"/>
                          </m:rPr>
                          <a:rPr lang="pt-BR" sz="2400" i="0">
                            <a:latin typeface="Cambria Math" panose="02040503050406030204" pitchFamily="18" charset="0"/>
                          </a:rPr>
                          <m:t>V</m:t>
                        </m:r>
                      </m:e>
                      <m:sub>
                        <m:r>
                          <m:rPr>
                            <m:sty m:val="p"/>
                          </m:rPr>
                          <a:rPr lang="pt-BR" sz="2400" i="0">
                            <a:latin typeface="Cambria Math" panose="02040503050406030204" pitchFamily="18" charset="0"/>
                          </a:rPr>
                          <m:t>S</m:t>
                        </m:r>
                      </m:sub>
                    </m:sSub>
                  </m:oMath>
                </a14:m>
                <a:endParaRPr lang="pt-BR" sz="2400" dirty="0"/>
              </a:p>
              <a:p>
                <a:pPr marL="514350" indent="-514350">
                  <a:buAutoNum type="alphaLcParenR"/>
                </a:pPr>
                <a14:m>
                  <m:oMath xmlns:m="http://schemas.openxmlformats.org/officeDocument/2006/math">
                    <m:sSub>
                      <m:sSubPr>
                        <m:ctrlPr>
                          <a:rPr lang="pt-BR" sz="2400" i="1">
                            <a:latin typeface="Cambria Math" panose="02040503050406030204" pitchFamily="18" charset="0"/>
                          </a:rPr>
                        </m:ctrlPr>
                      </m:sSubPr>
                      <m:e>
                        <m:r>
                          <m:rPr>
                            <m:sty m:val="p"/>
                          </m:rPr>
                          <a:rPr lang="pt-BR" sz="2400">
                            <a:latin typeface="Cambria Math" panose="02040503050406030204" pitchFamily="18" charset="0"/>
                          </a:rPr>
                          <m:t>V</m:t>
                        </m:r>
                      </m:e>
                      <m:sub>
                        <m:r>
                          <m:rPr>
                            <m:sty m:val="p"/>
                          </m:rPr>
                          <a:rPr lang="pt-BR" sz="2400">
                            <a:latin typeface="Cambria Math" panose="02040503050406030204" pitchFamily="18" charset="0"/>
                          </a:rPr>
                          <m:t>DSQ</m:t>
                        </m:r>
                      </m:sub>
                    </m:sSub>
                    <m:r>
                      <a:rPr lang="pt-BR" sz="2400" i="1">
                        <a:latin typeface="Cambria Math" panose="02040503050406030204" pitchFamily="18" charset="0"/>
                      </a:rPr>
                      <m:t> </m:t>
                    </m:r>
                  </m:oMath>
                </a14:m>
                <a:endParaRPr lang="pt-BR" sz="2400" dirty="0"/>
              </a:p>
              <a:p>
                <a:r>
                  <a:rPr lang="pt-BR" sz="2400" dirty="0" err="1"/>
                  <a:t>Obs</a:t>
                </a:r>
                <a:r>
                  <a:rPr lang="pt-BR" sz="2400" dirty="0"/>
                  <a:t>: É tolerado um erro de até 10%.</a:t>
                </a:r>
              </a:p>
            </p:txBody>
          </p:sp>
        </mc:Choice>
        <mc:Fallback xmlns="">
          <p:sp>
            <p:nvSpPr>
              <p:cNvPr id="10" name="TextBox 9">
                <a:extLst>
                  <a:ext uri="{FF2B5EF4-FFF2-40B4-BE49-F238E27FC236}">
                    <a16:creationId xmlns:a16="http://schemas.microsoft.com/office/drawing/2014/main" id="{914E03AD-9604-44CB-8276-938AF42E57C6}"/>
                  </a:ext>
                </a:extLst>
              </p:cNvPr>
              <p:cNvSpPr txBox="1">
                <a:spLocks noRot="1" noChangeAspect="1" noMove="1" noResize="1" noEditPoints="1" noAdjustHandles="1" noChangeArrowheads="1" noChangeShapeType="1" noTextEdit="1"/>
              </p:cNvSpPr>
              <p:nvPr/>
            </p:nvSpPr>
            <p:spPr>
              <a:xfrm>
                <a:off x="332795" y="178849"/>
                <a:ext cx="5938796" cy="2363339"/>
              </a:xfrm>
              <a:prstGeom prst="rect">
                <a:avLst/>
              </a:prstGeom>
              <a:blipFill>
                <a:blip r:embed="rId3"/>
                <a:stretch>
                  <a:fillRect l="-1643" t="-2062" b="-489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F26DFBA-1696-4EE5-937E-221EDDF3784D}"/>
                  </a:ext>
                </a:extLst>
              </p:cNvPr>
              <p:cNvSpPr>
                <a:spLocks noGrp="1"/>
              </p:cNvSpPr>
              <p:nvPr>
                <p:ph sz="half" idx="2"/>
              </p:nvPr>
            </p:nvSpPr>
            <p:spPr>
              <a:xfrm>
                <a:off x="4865307" y="178849"/>
                <a:ext cx="7326693" cy="6040438"/>
              </a:xfrm>
            </p:spPr>
            <p:txBody>
              <a:bodyPr>
                <a:normAutofit/>
              </a:bodyPr>
              <a:lstStyle/>
              <a:p>
                <a:pPr marL="0" indent="0">
                  <a:buNone/>
                </a:pPr>
                <a:r>
                  <a:rPr lang="pt-BR" sz="2400" dirty="0">
                    <a:solidFill>
                      <a:srgbClr val="FF0000"/>
                    </a:solidFill>
                  </a:rPr>
                  <a:t>a) </a:t>
                </a:r>
                <a14:m>
                  <m:oMath xmlns:m="http://schemas.openxmlformats.org/officeDocument/2006/math">
                    <m:r>
                      <a:rPr lang="pt-BR" sz="2400" i="1" smtClean="0">
                        <a:solidFill>
                          <a:srgbClr val="FF0000"/>
                        </a:solidFill>
                        <a:latin typeface="Cambria Math" panose="02040503050406030204" pitchFamily="18" charset="0"/>
                      </a:rPr>
                      <m:t>𝑉</m:t>
                    </m:r>
                    <m:r>
                      <a:rPr lang="pt-BR" sz="2400" i="1" baseline="-25000">
                        <a:solidFill>
                          <a:srgbClr val="FF0000"/>
                        </a:solidFill>
                        <a:latin typeface="Cambria Math" panose="02040503050406030204" pitchFamily="18" charset="0"/>
                      </a:rPr>
                      <m:t>𝐺</m:t>
                    </m:r>
                    <m:r>
                      <a:rPr lang="pt-BR" sz="2400" i="1">
                        <a:solidFill>
                          <a:srgbClr val="FF0000"/>
                        </a:solidFill>
                        <a:latin typeface="Cambria Math" panose="02040503050406030204" pitchFamily="18" charset="0"/>
                      </a:rPr>
                      <m:t>=</m:t>
                    </m:r>
                    <m:f>
                      <m:fPr>
                        <m:ctrlPr>
                          <a:rPr lang="pt-BR" sz="2400" i="1">
                            <a:solidFill>
                              <a:srgbClr val="FF0000"/>
                            </a:solidFill>
                            <a:latin typeface="Cambria Math" panose="02040503050406030204" pitchFamily="18" charset="0"/>
                          </a:rPr>
                        </m:ctrlPr>
                      </m:fPr>
                      <m:num>
                        <m:r>
                          <a:rPr lang="pt-BR" sz="2400" i="1">
                            <a:solidFill>
                              <a:srgbClr val="FF0000"/>
                            </a:solidFill>
                            <a:latin typeface="Cambria Math" panose="02040503050406030204" pitchFamily="18" charset="0"/>
                          </a:rPr>
                          <m:t>𝑅</m:t>
                        </m:r>
                        <m:r>
                          <a:rPr lang="pt-BR" sz="2400" i="1" baseline="-25000">
                            <a:solidFill>
                              <a:srgbClr val="FF0000"/>
                            </a:solidFill>
                            <a:latin typeface="Cambria Math" panose="02040503050406030204" pitchFamily="18" charset="0"/>
                          </a:rPr>
                          <m:t>2</m:t>
                        </m:r>
                        <m:r>
                          <a:rPr lang="pt-BR" sz="2400" i="1">
                            <a:solidFill>
                              <a:srgbClr val="FF0000"/>
                            </a:solidFill>
                            <a:latin typeface="Cambria Math" panose="02040503050406030204" pitchFamily="18" charset="0"/>
                          </a:rPr>
                          <m:t>𝑉</m:t>
                        </m:r>
                        <m:r>
                          <a:rPr lang="pt-BR" sz="2400" i="1" baseline="-25000">
                            <a:solidFill>
                              <a:srgbClr val="FF0000"/>
                            </a:solidFill>
                            <a:latin typeface="Cambria Math" panose="02040503050406030204" pitchFamily="18" charset="0"/>
                          </a:rPr>
                          <m:t>𝐷𝐷</m:t>
                        </m:r>
                      </m:num>
                      <m:den>
                        <m:r>
                          <a:rPr lang="pt-BR" sz="2400" i="1">
                            <a:solidFill>
                              <a:srgbClr val="FF0000"/>
                            </a:solidFill>
                            <a:latin typeface="Cambria Math" panose="02040503050406030204" pitchFamily="18" charset="0"/>
                          </a:rPr>
                          <m:t>𝑅</m:t>
                        </m:r>
                        <m:r>
                          <a:rPr lang="pt-BR" sz="2400" i="1" baseline="-25000">
                            <a:solidFill>
                              <a:srgbClr val="FF0000"/>
                            </a:solidFill>
                            <a:latin typeface="Cambria Math" panose="02040503050406030204" pitchFamily="18" charset="0"/>
                          </a:rPr>
                          <m:t>1</m:t>
                        </m:r>
                        <m:r>
                          <a:rPr lang="pt-BR" sz="2400" i="1">
                            <a:solidFill>
                              <a:srgbClr val="FF0000"/>
                            </a:solidFill>
                            <a:latin typeface="Cambria Math" panose="02040503050406030204" pitchFamily="18" charset="0"/>
                          </a:rPr>
                          <m:t>+</m:t>
                        </m:r>
                        <m:r>
                          <a:rPr lang="pt-BR" sz="2400" i="1">
                            <a:solidFill>
                              <a:srgbClr val="FF0000"/>
                            </a:solidFill>
                            <a:latin typeface="Cambria Math" panose="02040503050406030204" pitchFamily="18" charset="0"/>
                          </a:rPr>
                          <m:t>𝑅</m:t>
                        </m:r>
                        <m:r>
                          <a:rPr lang="pt-BR" sz="2400" i="1" baseline="-25000">
                            <a:solidFill>
                              <a:srgbClr val="FF0000"/>
                            </a:solidFill>
                            <a:latin typeface="Cambria Math" panose="02040503050406030204" pitchFamily="18" charset="0"/>
                          </a:rPr>
                          <m:t>2</m:t>
                        </m:r>
                      </m:den>
                    </m:f>
                    <m:r>
                      <a:rPr lang="pt-BR" sz="2400" b="0" i="1" smtClean="0">
                        <a:solidFill>
                          <a:srgbClr val="FF0000"/>
                        </a:solidFill>
                        <a:latin typeface="Cambria Math" panose="02040503050406030204" pitchFamily="18" charset="0"/>
                      </a:rPr>
                      <m:t>=</m:t>
                    </m:r>
                    <m:f>
                      <m:fPr>
                        <m:ctrlPr>
                          <a:rPr lang="pt-BR" sz="2400" b="0" i="1" smtClean="0">
                            <a:solidFill>
                              <a:srgbClr val="FF0000"/>
                            </a:solidFill>
                            <a:latin typeface="Cambria Math" panose="02040503050406030204" pitchFamily="18" charset="0"/>
                          </a:rPr>
                        </m:ctrlPr>
                      </m:fPr>
                      <m:num>
                        <m:r>
                          <a:rPr lang="pt-BR" sz="2400" b="0" i="1" smtClean="0">
                            <a:solidFill>
                              <a:srgbClr val="FF0000"/>
                            </a:solidFill>
                            <a:latin typeface="Cambria Math" panose="02040503050406030204" pitchFamily="18" charset="0"/>
                          </a:rPr>
                          <m:t>110</m:t>
                        </m:r>
                        <m:r>
                          <a:rPr lang="pt-BR" sz="2400" b="0" i="1" smtClean="0">
                            <a:solidFill>
                              <a:srgbClr val="FF0000"/>
                            </a:solidFill>
                            <a:latin typeface="Cambria Math" panose="02040503050406030204" pitchFamily="18" charset="0"/>
                          </a:rPr>
                          <m:t>𝑘</m:t>
                        </m:r>
                        <m:r>
                          <a:rPr lang="pt-BR" sz="2400" b="0" i="1" smtClean="0">
                            <a:solidFill>
                              <a:srgbClr val="FF0000"/>
                            </a:solidFill>
                            <a:latin typeface="Cambria Math" panose="02040503050406030204" pitchFamily="18" charset="0"/>
                          </a:rPr>
                          <m:t>∗20</m:t>
                        </m:r>
                      </m:num>
                      <m:den>
                        <m:r>
                          <a:rPr lang="pt-BR" sz="2400" b="0" i="1" smtClean="0">
                            <a:solidFill>
                              <a:srgbClr val="FF0000"/>
                            </a:solidFill>
                            <a:latin typeface="Cambria Math" panose="02040503050406030204" pitchFamily="18" charset="0"/>
                          </a:rPr>
                          <m:t>110</m:t>
                        </m:r>
                        <m:r>
                          <a:rPr lang="pt-BR" sz="2400" b="0" i="1" smtClean="0">
                            <a:solidFill>
                              <a:srgbClr val="FF0000"/>
                            </a:solidFill>
                            <a:latin typeface="Cambria Math" panose="02040503050406030204" pitchFamily="18" charset="0"/>
                          </a:rPr>
                          <m:t>𝑘</m:t>
                        </m:r>
                        <m:r>
                          <a:rPr lang="pt-BR" sz="2400" b="0" i="1" smtClean="0">
                            <a:solidFill>
                              <a:srgbClr val="FF0000"/>
                            </a:solidFill>
                            <a:latin typeface="Cambria Math" panose="02040503050406030204" pitchFamily="18" charset="0"/>
                          </a:rPr>
                          <m:t>+910</m:t>
                        </m:r>
                        <m:r>
                          <a:rPr lang="pt-BR" sz="2400" b="0" i="1" smtClean="0">
                            <a:solidFill>
                              <a:srgbClr val="FF0000"/>
                            </a:solidFill>
                            <a:latin typeface="Cambria Math" panose="02040503050406030204" pitchFamily="18" charset="0"/>
                          </a:rPr>
                          <m:t>𝑘</m:t>
                        </m:r>
                      </m:den>
                    </m:f>
                    <m:r>
                      <a:rPr lang="pt-BR" sz="2400" b="0" i="1" smtClean="0">
                        <a:solidFill>
                          <a:srgbClr val="FF0000"/>
                        </a:solidFill>
                        <a:latin typeface="Cambria Math" panose="02040503050406030204" pitchFamily="18" charset="0"/>
                      </a:rPr>
                      <m:t>=2,15 </m:t>
                    </m:r>
                    <m:r>
                      <a:rPr lang="pt-BR" sz="2400" b="0" i="1" smtClean="0">
                        <a:solidFill>
                          <a:srgbClr val="FF0000"/>
                        </a:solidFill>
                        <a:latin typeface="Cambria Math" panose="02040503050406030204" pitchFamily="18" charset="0"/>
                      </a:rPr>
                      <m:t>𝑉</m:t>
                    </m:r>
                  </m:oMath>
                </a14:m>
                <a:endParaRPr lang="pt-BR" sz="2400" dirty="0">
                  <a:solidFill>
                    <a:srgbClr val="FF0000"/>
                  </a:solidFill>
                </a:endParaRPr>
              </a:p>
              <a:p>
                <a:pPr marL="0" indent="0">
                  <a:buNone/>
                </a:pPr>
                <a:r>
                  <a:rPr lang="pt-BR" sz="2400" dirty="0">
                    <a:solidFill>
                      <a:srgbClr val="FF0000"/>
                    </a:solidFill>
                  </a:rPr>
                  <a:t>b) Traçando curva de transferência teremos:</a:t>
                </a:r>
              </a:p>
              <a:p>
                <a:pPr marL="0" indent="0">
                  <a:buNone/>
                </a:pPr>
                <a14:m>
                  <m:oMath xmlns:m="http://schemas.openxmlformats.org/officeDocument/2006/math">
                    <m:sSub>
                      <m:sSubPr>
                        <m:ctrlPr>
                          <a:rPr lang="pt-BR" sz="2400" i="1">
                            <a:solidFill>
                              <a:srgbClr val="FF0000"/>
                            </a:solidFill>
                            <a:latin typeface="Cambria Math" panose="02040503050406030204" pitchFamily="18" charset="0"/>
                          </a:rPr>
                        </m:ctrlPr>
                      </m:sSubPr>
                      <m:e>
                        <m:r>
                          <a:rPr lang="pt-BR" sz="2400" i="1">
                            <a:solidFill>
                              <a:srgbClr val="FF0000"/>
                            </a:solidFill>
                            <a:latin typeface="Cambria Math" panose="02040503050406030204" pitchFamily="18" charset="0"/>
                          </a:rPr>
                          <m:t>𝐼</m:t>
                        </m:r>
                      </m:e>
                      <m:sub>
                        <m:r>
                          <a:rPr lang="pt-BR" sz="2400" i="1">
                            <a:solidFill>
                              <a:srgbClr val="FF0000"/>
                            </a:solidFill>
                            <a:latin typeface="Cambria Math" panose="02040503050406030204" pitchFamily="18" charset="0"/>
                          </a:rPr>
                          <m:t>𝐷</m:t>
                        </m:r>
                      </m:sub>
                    </m:sSub>
                    <m:r>
                      <a:rPr lang="pt-BR" sz="2400" i="1">
                        <a:solidFill>
                          <a:srgbClr val="FF0000"/>
                        </a:solidFill>
                        <a:latin typeface="Cambria Math" panose="02040503050406030204" pitchFamily="18" charset="0"/>
                      </a:rPr>
                      <m:t> </m:t>
                    </m:r>
                  </m:oMath>
                </a14:m>
                <a:r>
                  <a:rPr lang="pt-BR" sz="2400" dirty="0">
                    <a:solidFill>
                      <a:srgbClr val="FF0000"/>
                    </a:solidFill>
                  </a:rPr>
                  <a:t>= 0 </a:t>
                </a:r>
                <a:r>
                  <a:rPr lang="pt-BR" sz="2400" dirty="0" err="1">
                    <a:solidFill>
                      <a:srgbClr val="FF0000"/>
                    </a:solidFill>
                  </a:rPr>
                  <a:t>mA</a:t>
                </a:r>
                <a:r>
                  <a:rPr lang="pt-BR" sz="2400" dirty="0">
                    <a:solidFill>
                      <a:srgbClr val="FF0000"/>
                    </a:solidFill>
                  </a:rPr>
                  <a:t> com </a:t>
                </a:r>
                <a14:m>
                  <m:oMath xmlns:m="http://schemas.openxmlformats.org/officeDocument/2006/math">
                    <m:r>
                      <a:rPr lang="pt-BR" sz="2400" i="1">
                        <a:solidFill>
                          <a:srgbClr val="FF0000"/>
                        </a:solidFill>
                        <a:latin typeface="Cambria Math" panose="02040503050406030204" pitchFamily="18" charset="0"/>
                      </a:rPr>
                      <m:t>𝑉</m:t>
                    </m:r>
                    <m:r>
                      <a:rPr lang="pt-BR" sz="2400" i="1" baseline="-25000">
                        <a:solidFill>
                          <a:srgbClr val="FF0000"/>
                        </a:solidFill>
                        <a:latin typeface="Cambria Math" panose="02040503050406030204" pitchFamily="18" charset="0"/>
                      </a:rPr>
                      <m:t>𝐺𝑆</m:t>
                    </m:r>
                  </m:oMath>
                </a14:m>
                <a:r>
                  <a:rPr lang="pt-BR" sz="2400" dirty="0">
                    <a:solidFill>
                      <a:srgbClr val="FF0000"/>
                    </a:solidFill>
                  </a:rPr>
                  <a:t> = 3,5 V</a:t>
                </a:r>
              </a:p>
              <a:p>
                <a:pPr marL="0" indent="0">
                  <a:buNone/>
                </a:pPr>
                <a14:m>
                  <m:oMath xmlns:m="http://schemas.openxmlformats.org/officeDocument/2006/math">
                    <m:sSub>
                      <m:sSubPr>
                        <m:ctrlPr>
                          <a:rPr lang="pt-BR" sz="2400" i="1">
                            <a:solidFill>
                              <a:srgbClr val="FF0000"/>
                            </a:solidFill>
                            <a:latin typeface="Cambria Math" panose="02040503050406030204" pitchFamily="18" charset="0"/>
                          </a:rPr>
                        </m:ctrlPr>
                      </m:sSubPr>
                      <m:e>
                        <m:r>
                          <a:rPr lang="pt-BR" sz="2400" i="1">
                            <a:solidFill>
                              <a:srgbClr val="FF0000"/>
                            </a:solidFill>
                            <a:latin typeface="Cambria Math" panose="02040503050406030204" pitchFamily="18" charset="0"/>
                          </a:rPr>
                          <m:t>𝐼</m:t>
                        </m:r>
                      </m:e>
                      <m:sub>
                        <m:r>
                          <a:rPr lang="pt-BR" sz="2400" i="1">
                            <a:solidFill>
                              <a:srgbClr val="FF0000"/>
                            </a:solidFill>
                            <a:latin typeface="Cambria Math" panose="02040503050406030204" pitchFamily="18" charset="0"/>
                          </a:rPr>
                          <m:t>𝐷</m:t>
                        </m:r>
                      </m:sub>
                    </m:sSub>
                    <m:r>
                      <a:rPr lang="pt-BR" sz="2400" i="1">
                        <a:solidFill>
                          <a:srgbClr val="FF0000"/>
                        </a:solidFill>
                        <a:latin typeface="Cambria Math" panose="02040503050406030204" pitchFamily="18" charset="0"/>
                      </a:rPr>
                      <m:t> </m:t>
                    </m:r>
                  </m:oMath>
                </a14:m>
                <a:r>
                  <a:rPr lang="pt-BR" sz="2400" dirty="0">
                    <a:solidFill>
                      <a:srgbClr val="FF0000"/>
                    </a:solidFill>
                  </a:rPr>
                  <a:t>= 10 </a:t>
                </a:r>
                <a:r>
                  <a:rPr lang="pt-BR" sz="2400" dirty="0" err="1">
                    <a:solidFill>
                      <a:srgbClr val="FF0000"/>
                    </a:solidFill>
                  </a:rPr>
                  <a:t>mA</a:t>
                </a:r>
                <a:r>
                  <a:rPr lang="pt-BR" sz="2400" dirty="0">
                    <a:solidFill>
                      <a:srgbClr val="FF0000"/>
                    </a:solidFill>
                  </a:rPr>
                  <a:t> com </a:t>
                </a:r>
                <a14:m>
                  <m:oMath xmlns:m="http://schemas.openxmlformats.org/officeDocument/2006/math">
                    <m:r>
                      <a:rPr lang="pt-BR" sz="2400" i="1">
                        <a:solidFill>
                          <a:srgbClr val="FF0000"/>
                        </a:solidFill>
                        <a:latin typeface="Cambria Math" panose="02040503050406030204" pitchFamily="18" charset="0"/>
                      </a:rPr>
                      <m:t>𝑉</m:t>
                    </m:r>
                    <m:r>
                      <a:rPr lang="pt-BR" sz="2400" i="1" baseline="-25000">
                        <a:solidFill>
                          <a:srgbClr val="FF0000"/>
                        </a:solidFill>
                        <a:latin typeface="Cambria Math" panose="02040503050406030204" pitchFamily="18" charset="0"/>
                      </a:rPr>
                      <m:t>𝐺𝑆</m:t>
                    </m:r>
                  </m:oMath>
                </a14:m>
                <a:r>
                  <a:rPr lang="pt-BR" sz="2400" dirty="0">
                    <a:solidFill>
                      <a:srgbClr val="FF0000"/>
                    </a:solidFill>
                  </a:rPr>
                  <a:t> = 0 V</a:t>
                </a:r>
              </a:p>
              <a:p>
                <a:pPr marL="0" indent="0">
                  <a:buNone/>
                </a:pPr>
                <a:endParaRPr lang="pt-BR" sz="2400" dirty="0"/>
              </a:p>
            </p:txBody>
          </p:sp>
        </mc:Choice>
        <mc:Fallback xmlns="">
          <p:sp>
            <p:nvSpPr>
              <p:cNvPr id="3" name="Content Placeholder 2">
                <a:extLst>
                  <a:ext uri="{FF2B5EF4-FFF2-40B4-BE49-F238E27FC236}">
                    <a16:creationId xmlns:a16="http://schemas.microsoft.com/office/drawing/2014/main" id="{CF26DFBA-1696-4EE5-937E-221EDDF3784D}"/>
                  </a:ext>
                </a:extLst>
              </p:cNvPr>
              <p:cNvSpPr>
                <a:spLocks noGrp="1" noRot="1" noChangeAspect="1" noMove="1" noResize="1" noEditPoints="1" noAdjustHandles="1" noChangeArrowheads="1" noChangeShapeType="1" noTextEdit="1"/>
              </p:cNvSpPr>
              <p:nvPr>
                <p:ph sz="half" idx="2"/>
              </p:nvPr>
            </p:nvSpPr>
            <p:spPr>
              <a:xfrm>
                <a:off x="4865307" y="178849"/>
                <a:ext cx="7326693" cy="6040438"/>
              </a:xfrm>
              <a:blipFill>
                <a:blip r:embed="rId4"/>
                <a:stretch>
                  <a:fillRect l="-1248"/>
                </a:stretch>
              </a:blipFill>
            </p:spPr>
            <p:txBody>
              <a:bodyPr/>
              <a:lstStyle/>
              <a:p>
                <a:r>
                  <a:rPr lang="pt-BR">
                    <a:noFill/>
                  </a:rPr>
                  <a:t> </a:t>
                </a:r>
              </a:p>
            </p:txBody>
          </p:sp>
        </mc:Fallback>
      </mc:AlternateContent>
      <p:cxnSp>
        <p:nvCxnSpPr>
          <p:cNvPr id="8" name="Straight Connector 7">
            <a:extLst>
              <a:ext uri="{FF2B5EF4-FFF2-40B4-BE49-F238E27FC236}">
                <a16:creationId xmlns:a16="http://schemas.microsoft.com/office/drawing/2014/main" id="{0D156FBC-90B8-491A-B007-2EEC4CC80242}"/>
              </a:ext>
            </a:extLst>
          </p:cNvPr>
          <p:cNvCxnSpPr>
            <a:cxnSpLocks/>
          </p:cNvCxnSpPr>
          <p:nvPr/>
        </p:nvCxnSpPr>
        <p:spPr>
          <a:xfrm>
            <a:off x="4865307" y="808383"/>
            <a:ext cx="713629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231F91BD-8730-4AFA-BB1C-2C57583652B5}"/>
              </a:ext>
            </a:extLst>
          </p:cNvPr>
          <p:cNvCxnSpPr>
            <a:cxnSpLocks/>
          </p:cNvCxnSpPr>
          <p:nvPr/>
        </p:nvCxnSpPr>
        <p:spPr>
          <a:xfrm>
            <a:off x="4865307" y="2150165"/>
            <a:ext cx="713629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0B4F10A6-0CFC-45CE-B25F-3FF5C6713042}"/>
              </a:ext>
            </a:extLst>
          </p:cNvPr>
          <p:cNvCxnSpPr>
            <a:cxnSpLocks/>
          </p:cNvCxnSpPr>
          <p:nvPr/>
        </p:nvCxnSpPr>
        <p:spPr>
          <a:xfrm>
            <a:off x="4865307" y="3859696"/>
            <a:ext cx="713629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6B126800-BC05-4AD8-8C04-7F196FC3D078}"/>
              </a:ext>
            </a:extLst>
          </p:cNvPr>
          <p:cNvCxnSpPr>
            <a:cxnSpLocks/>
          </p:cNvCxnSpPr>
          <p:nvPr/>
        </p:nvCxnSpPr>
        <p:spPr>
          <a:xfrm>
            <a:off x="4865307" y="4297018"/>
            <a:ext cx="713629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838EDC27-EC48-41C0-A6CB-E244CBE990AD}"/>
              </a:ext>
            </a:extLst>
          </p:cNvPr>
          <p:cNvCxnSpPr>
            <a:cxnSpLocks/>
          </p:cNvCxnSpPr>
          <p:nvPr/>
        </p:nvCxnSpPr>
        <p:spPr>
          <a:xfrm>
            <a:off x="7788968" y="4429032"/>
            <a:ext cx="0" cy="2292443"/>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5555286"/>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002851E2-D612-4BAD-9884-3EA41C26A35A}"/>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217436" y="2506662"/>
            <a:ext cx="3647871" cy="4351338"/>
          </a:xfrm>
        </p:spPr>
      </p:pic>
      <p:sp>
        <p:nvSpPr>
          <p:cNvPr id="5" name="Slide Number Placeholder 4">
            <a:extLst>
              <a:ext uri="{FF2B5EF4-FFF2-40B4-BE49-F238E27FC236}">
                <a16:creationId xmlns:a16="http://schemas.microsoft.com/office/drawing/2014/main" id="{0E81E0B1-5513-4F0E-96C2-0E1788C6AB35}"/>
              </a:ext>
            </a:extLst>
          </p:cNvPr>
          <p:cNvSpPr>
            <a:spLocks noGrp="1"/>
          </p:cNvSpPr>
          <p:nvPr>
            <p:ph type="sldNum" sz="quarter" idx="12"/>
          </p:nvPr>
        </p:nvSpPr>
        <p:spPr/>
        <p:txBody>
          <a:bodyPr/>
          <a:lstStyle/>
          <a:p>
            <a:fld id="{D70E266F-DC34-4EBC-B26B-29CFE51B5C59}" type="slidenum">
              <a:rPr lang="en-US" altLang="en-US" smtClean="0"/>
              <a:pPr/>
              <a:t>219</a:t>
            </a:fld>
            <a:endParaRPr lang="en-US" altLang="en-US"/>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914E03AD-9604-44CB-8276-938AF42E57C6}"/>
                  </a:ext>
                </a:extLst>
              </p:cNvPr>
              <p:cNvSpPr txBox="1"/>
              <p:nvPr/>
            </p:nvSpPr>
            <p:spPr>
              <a:xfrm>
                <a:off x="332795" y="178849"/>
                <a:ext cx="5938796" cy="2363339"/>
              </a:xfrm>
              <a:prstGeom prst="rect">
                <a:avLst/>
              </a:prstGeom>
              <a:noFill/>
            </p:spPr>
            <p:txBody>
              <a:bodyPr wrap="square" rtlCol="0">
                <a:spAutoFit/>
              </a:bodyPr>
              <a:lstStyle/>
              <a:p>
                <a:r>
                  <a:rPr lang="pt-BR" sz="2400" dirty="0"/>
                  <a:t>1) Para o circuito abaixo, determine:</a:t>
                </a:r>
              </a:p>
              <a:p>
                <a:pPr marL="514350" indent="-514350">
                  <a:buAutoNum type="alphaLcParenR"/>
                </a:pPr>
                <a14:m>
                  <m:oMath xmlns:m="http://schemas.openxmlformats.org/officeDocument/2006/math">
                    <m:sSub>
                      <m:sSubPr>
                        <m:ctrlPr>
                          <a:rPr lang="pt-BR" sz="2400" i="1">
                            <a:latin typeface="Cambria Math" panose="02040503050406030204" pitchFamily="18" charset="0"/>
                          </a:rPr>
                        </m:ctrlPr>
                      </m:sSubPr>
                      <m:e>
                        <m:r>
                          <m:rPr>
                            <m:sty m:val="p"/>
                          </m:rPr>
                          <a:rPr lang="pt-BR" sz="2400">
                            <a:latin typeface="Cambria Math" panose="02040503050406030204" pitchFamily="18" charset="0"/>
                          </a:rPr>
                          <m:t>V</m:t>
                        </m:r>
                      </m:e>
                      <m:sub>
                        <m:r>
                          <m:rPr>
                            <m:sty m:val="p"/>
                          </m:rPr>
                          <a:rPr lang="pt-BR" sz="2400">
                            <a:latin typeface="Cambria Math" panose="02040503050406030204" pitchFamily="18" charset="0"/>
                          </a:rPr>
                          <m:t>G</m:t>
                        </m:r>
                      </m:sub>
                    </m:sSub>
                  </m:oMath>
                </a14:m>
                <a:endParaRPr lang="pt-BR" sz="2400" dirty="0">
                  <a:latin typeface="Cambria Math" panose="02040503050406030204" pitchFamily="18" charset="0"/>
                </a:endParaRPr>
              </a:p>
              <a:p>
                <a:pPr marL="514350" indent="-514350">
                  <a:buAutoNum type="alphaLcParenR"/>
                </a:pPr>
                <a14:m>
                  <m:oMath xmlns:m="http://schemas.openxmlformats.org/officeDocument/2006/math">
                    <m:sSub>
                      <m:sSubPr>
                        <m:ctrlPr>
                          <a:rPr lang="pt-BR" sz="2400" i="1">
                            <a:latin typeface="Cambria Math" panose="02040503050406030204" pitchFamily="18" charset="0"/>
                          </a:rPr>
                        </m:ctrlPr>
                      </m:sSubPr>
                      <m:e>
                        <m:r>
                          <m:rPr>
                            <m:sty m:val="p"/>
                          </m:rPr>
                          <a:rPr lang="pt-BR" sz="2400" i="0">
                            <a:latin typeface="Cambria Math" panose="02040503050406030204" pitchFamily="18" charset="0"/>
                          </a:rPr>
                          <m:t>I</m:t>
                        </m:r>
                      </m:e>
                      <m:sub>
                        <m:r>
                          <m:rPr>
                            <m:sty m:val="p"/>
                          </m:rPr>
                          <a:rPr lang="pt-BR" sz="2400" i="0">
                            <a:latin typeface="Cambria Math" panose="02040503050406030204" pitchFamily="18" charset="0"/>
                          </a:rPr>
                          <m:t>D</m:t>
                        </m:r>
                        <m:r>
                          <m:rPr>
                            <m:sty m:val="p"/>
                          </m:rPr>
                          <a:rPr lang="pt-BR" sz="2400" b="0" i="0" smtClean="0">
                            <a:latin typeface="Cambria Math" panose="02040503050406030204" pitchFamily="18" charset="0"/>
                          </a:rPr>
                          <m:t>Q</m:t>
                        </m:r>
                      </m:sub>
                    </m:sSub>
                  </m:oMath>
                </a14:m>
                <a:r>
                  <a:rPr lang="pt-BR" sz="2400" dirty="0"/>
                  <a:t> e </a:t>
                </a:r>
                <a14:m>
                  <m:oMath xmlns:m="http://schemas.openxmlformats.org/officeDocument/2006/math">
                    <m:sSub>
                      <m:sSubPr>
                        <m:ctrlPr>
                          <a:rPr lang="pt-BR" sz="2400" i="1">
                            <a:latin typeface="Cambria Math" panose="02040503050406030204" pitchFamily="18" charset="0"/>
                          </a:rPr>
                        </m:ctrlPr>
                      </m:sSubPr>
                      <m:e>
                        <m:r>
                          <m:rPr>
                            <m:sty m:val="p"/>
                          </m:rPr>
                          <a:rPr lang="pt-BR" sz="2400">
                            <a:latin typeface="Cambria Math" panose="02040503050406030204" pitchFamily="18" charset="0"/>
                          </a:rPr>
                          <m:t>V</m:t>
                        </m:r>
                      </m:e>
                      <m:sub>
                        <m:r>
                          <m:rPr>
                            <m:sty m:val="p"/>
                          </m:rPr>
                          <a:rPr lang="pt-BR" sz="2400">
                            <a:latin typeface="Cambria Math" panose="02040503050406030204" pitchFamily="18" charset="0"/>
                          </a:rPr>
                          <m:t>GS</m:t>
                        </m:r>
                        <m:r>
                          <a:rPr lang="pt-BR" sz="2400" b="0" i="1" smtClean="0">
                            <a:latin typeface="Cambria Math" panose="02040503050406030204" pitchFamily="18" charset="0"/>
                          </a:rPr>
                          <m:t>𝑄</m:t>
                        </m:r>
                      </m:sub>
                    </m:sSub>
                  </m:oMath>
                </a14:m>
                <a:endParaRPr lang="pt-BR" sz="2400" dirty="0"/>
              </a:p>
              <a:p>
                <a:pPr marL="514350" indent="-514350">
                  <a:buAutoNum type="alphaLcParenR"/>
                </a:pPr>
                <a14:m>
                  <m:oMath xmlns:m="http://schemas.openxmlformats.org/officeDocument/2006/math">
                    <m:sSub>
                      <m:sSubPr>
                        <m:ctrlPr>
                          <a:rPr lang="pt-BR" sz="2400" i="1">
                            <a:latin typeface="Cambria Math" panose="02040503050406030204" pitchFamily="18" charset="0"/>
                          </a:rPr>
                        </m:ctrlPr>
                      </m:sSubPr>
                      <m:e>
                        <m:r>
                          <m:rPr>
                            <m:sty m:val="p"/>
                          </m:rPr>
                          <a:rPr lang="pt-BR" sz="2400">
                            <a:latin typeface="Cambria Math" panose="02040503050406030204" pitchFamily="18" charset="0"/>
                          </a:rPr>
                          <m:t>V</m:t>
                        </m:r>
                      </m:e>
                      <m:sub>
                        <m:r>
                          <a:rPr lang="pt-BR" sz="2400" b="0" i="1" smtClean="0">
                            <a:latin typeface="Cambria Math" panose="02040503050406030204" pitchFamily="18" charset="0"/>
                          </a:rPr>
                          <m:t>𝐷</m:t>
                        </m:r>
                      </m:sub>
                    </m:sSub>
                    <m:r>
                      <a:rPr lang="pt-BR" sz="2400" b="0" i="1" smtClean="0">
                        <a:latin typeface="Cambria Math" panose="02040503050406030204" pitchFamily="18" charset="0"/>
                      </a:rPr>
                      <m:t> </m:t>
                    </m:r>
                    <m:r>
                      <m:rPr>
                        <m:sty m:val="p"/>
                      </m:rPr>
                      <a:rPr lang="pt-BR" sz="2400" b="0" i="0" smtClean="0">
                        <a:latin typeface="Cambria Math" panose="02040503050406030204" pitchFamily="18" charset="0"/>
                      </a:rPr>
                      <m:t>e</m:t>
                    </m:r>
                    <m:r>
                      <a:rPr lang="pt-BR" sz="2400" i="0">
                        <a:latin typeface="Cambria Math" panose="02040503050406030204" pitchFamily="18" charset="0"/>
                      </a:rPr>
                      <m:t> </m:t>
                    </m:r>
                    <m:sSub>
                      <m:sSubPr>
                        <m:ctrlPr>
                          <a:rPr lang="pt-BR" sz="2400" i="1">
                            <a:latin typeface="Cambria Math" panose="02040503050406030204" pitchFamily="18" charset="0"/>
                          </a:rPr>
                        </m:ctrlPr>
                      </m:sSubPr>
                      <m:e>
                        <m:r>
                          <m:rPr>
                            <m:sty m:val="p"/>
                          </m:rPr>
                          <a:rPr lang="pt-BR" sz="2400" i="0">
                            <a:latin typeface="Cambria Math" panose="02040503050406030204" pitchFamily="18" charset="0"/>
                          </a:rPr>
                          <m:t>V</m:t>
                        </m:r>
                      </m:e>
                      <m:sub>
                        <m:r>
                          <m:rPr>
                            <m:sty m:val="p"/>
                          </m:rPr>
                          <a:rPr lang="pt-BR" sz="2400" i="0">
                            <a:latin typeface="Cambria Math" panose="02040503050406030204" pitchFamily="18" charset="0"/>
                          </a:rPr>
                          <m:t>S</m:t>
                        </m:r>
                      </m:sub>
                    </m:sSub>
                  </m:oMath>
                </a14:m>
                <a:endParaRPr lang="pt-BR" sz="2400" dirty="0"/>
              </a:p>
              <a:p>
                <a:pPr marL="514350" indent="-514350">
                  <a:buAutoNum type="alphaLcParenR"/>
                </a:pPr>
                <a14:m>
                  <m:oMath xmlns:m="http://schemas.openxmlformats.org/officeDocument/2006/math">
                    <m:sSub>
                      <m:sSubPr>
                        <m:ctrlPr>
                          <a:rPr lang="pt-BR" sz="2400" i="1">
                            <a:latin typeface="Cambria Math" panose="02040503050406030204" pitchFamily="18" charset="0"/>
                          </a:rPr>
                        </m:ctrlPr>
                      </m:sSubPr>
                      <m:e>
                        <m:r>
                          <m:rPr>
                            <m:sty m:val="p"/>
                          </m:rPr>
                          <a:rPr lang="pt-BR" sz="2400">
                            <a:latin typeface="Cambria Math" panose="02040503050406030204" pitchFamily="18" charset="0"/>
                          </a:rPr>
                          <m:t>V</m:t>
                        </m:r>
                      </m:e>
                      <m:sub>
                        <m:r>
                          <m:rPr>
                            <m:sty m:val="p"/>
                          </m:rPr>
                          <a:rPr lang="pt-BR" sz="2400">
                            <a:latin typeface="Cambria Math" panose="02040503050406030204" pitchFamily="18" charset="0"/>
                          </a:rPr>
                          <m:t>DSQ</m:t>
                        </m:r>
                      </m:sub>
                    </m:sSub>
                    <m:r>
                      <a:rPr lang="pt-BR" sz="2400" i="1">
                        <a:latin typeface="Cambria Math" panose="02040503050406030204" pitchFamily="18" charset="0"/>
                      </a:rPr>
                      <m:t> </m:t>
                    </m:r>
                  </m:oMath>
                </a14:m>
                <a:endParaRPr lang="pt-BR" sz="2400" dirty="0"/>
              </a:p>
              <a:p>
                <a:r>
                  <a:rPr lang="pt-BR" sz="2400" dirty="0" err="1"/>
                  <a:t>Obs</a:t>
                </a:r>
                <a:r>
                  <a:rPr lang="pt-BR" sz="2400" dirty="0"/>
                  <a:t>: É tolerado um erro de até 10%.</a:t>
                </a:r>
              </a:p>
            </p:txBody>
          </p:sp>
        </mc:Choice>
        <mc:Fallback xmlns="">
          <p:sp>
            <p:nvSpPr>
              <p:cNvPr id="10" name="TextBox 9">
                <a:extLst>
                  <a:ext uri="{FF2B5EF4-FFF2-40B4-BE49-F238E27FC236}">
                    <a16:creationId xmlns:a16="http://schemas.microsoft.com/office/drawing/2014/main" id="{914E03AD-9604-44CB-8276-938AF42E57C6}"/>
                  </a:ext>
                </a:extLst>
              </p:cNvPr>
              <p:cNvSpPr txBox="1">
                <a:spLocks noRot="1" noChangeAspect="1" noMove="1" noResize="1" noEditPoints="1" noAdjustHandles="1" noChangeArrowheads="1" noChangeShapeType="1" noTextEdit="1"/>
              </p:cNvSpPr>
              <p:nvPr/>
            </p:nvSpPr>
            <p:spPr>
              <a:xfrm>
                <a:off x="332795" y="178849"/>
                <a:ext cx="5938796" cy="2363339"/>
              </a:xfrm>
              <a:prstGeom prst="rect">
                <a:avLst/>
              </a:prstGeom>
              <a:blipFill>
                <a:blip r:embed="rId3"/>
                <a:stretch>
                  <a:fillRect l="-1643" t="-2062" b="-489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F26DFBA-1696-4EE5-937E-221EDDF3784D}"/>
                  </a:ext>
                </a:extLst>
              </p:cNvPr>
              <p:cNvSpPr>
                <a:spLocks noGrp="1"/>
              </p:cNvSpPr>
              <p:nvPr>
                <p:ph sz="half" idx="2"/>
              </p:nvPr>
            </p:nvSpPr>
            <p:spPr>
              <a:xfrm>
                <a:off x="4865307" y="178849"/>
                <a:ext cx="7326693" cy="6040438"/>
              </a:xfrm>
            </p:spPr>
            <p:txBody>
              <a:bodyPr>
                <a:normAutofit/>
              </a:bodyPr>
              <a:lstStyle/>
              <a:p>
                <a:pPr marL="0" indent="0">
                  <a:buNone/>
                </a:pPr>
                <a:r>
                  <a:rPr lang="pt-BR" sz="2400" dirty="0">
                    <a:solidFill>
                      <a:srgbClr val="FF0000"/>
                    </a:solidFill>
                  </a:rPr>
                  <a:t>a) </a:t>
                </a:r>
                <a14:m>
                  <m:oMath xmlns:m="http://schemas.openxmlformats.org/officeDocument/2006/math">
                    <m:r>
                      <a:rPr lang="pt-BR" sz="2400" i="1" smtClean="0">
                        <a:solidFill>
                          <a:srgbClr val="FF0000"/>
                        </a:solidFill>
                        <a:latin typeface="Cambria Math" panose="02040503050406030204" pitchFamily="18" charset="0"/>
                      </a:rPr>
                      <m:t>𝑉</m:t>
                    </m:r>
                    <m:r>
                      <a:rPr lang="pt-BR" sz="2400" i="1" baseline="-25000">
                        <a:solidFill>
                          <a:srgbClr val="FF0000"/>
                        </a:solidFill>
                        <a:latin typeface="Cambria Math" panose="02040503050406030204" pitchFamily="18" charset="0"/>
                      </a:rPr>
                      <m:t>𝐺</m:t>
                    </m:r>
                    <m:r>
                      <a:rPr lang="pt-BR" sz="2400" i="1">
                        <a:solidFill>
                          <a:srgbClr val="FF0000"/>
                        </a:solidFill>
                        <a:latin typeface="Cambria Math" panose="02040503050406030204" pitchFamily="18" charset="0"/>
                      </a:rPr>
                      <m:t>=</m:t>
                    </m:r>
                    <m:f>
                      <m:fPr>
                        <m:ctrlPr>
                          <a:rPr lang="pt-BR" sz="2400" i="1">
                            <a:solidFill>
                              <a:srgbClr val="FF0000"/>
                            </a:solidFill>
                            <a:latin typeface="Cambria Math" panose="02040503050406030204" pitchFamily="18" charset="0"/>
                          </a:rPr>
                        </m:ctrlPr>
                      </m:fPr>
                      <m:num>
                        <m:r>
                          <a:rPr lang="pt-BR" sz="2400" i="1">
                            <a:solidFill>
                              <a:srgbClr val="FF0000"/>
                            </a:solidFill>
                            <a:latin typeface="Cambria Math" panose="02040503050406030204" pitchFamily="18" charset="0"/>
                          </a:rPr>
                          <m:t>𝑅</m:t>
                        </m:r>
                        <m:r>
                          <a:rPr lang="pt-BR" sz="2400" i="1" baseline="-25000">
                            <a:solidFill>
                              <a:srgbClr val="FF0000"/>
                            </a:solidFill>
                            <a:latin typeface="Cambria Math" panose="02040503050406030204" pitchFamily="18" charset="0"/>
                          </a:rPr>
                          <m:t>2</m:t>
                        </m:r>
                        <m:r>
                          <a:rPr lang="pt-BR" sz="2400" i="1">
                            <a:solidFill>
                              <a:srgbClr val="FF0000"/>
                            </a:solidFill>
                            <a:latin typeface="Cambria Math" panose="02040503050406030204" pitchFamily="18" charset="0"/>
                          </a:rPr>
                          <m:t>𝑉</m:t>
                        </m:r>
                        <m:r>
                          <a:rPr lang="pt-BR" sz="2400" i="1" baseline="-25000">
                            <a:solidFill>
                              <a:srgbClr val="FF0000"/>
                            </a:solidFill>
                            <a:latin typeface="Cambria Math" panose="02040503050406030204" pitchFamily="18" charset="0"/>
                          </a:rPr>
                          <m:t>𝐷𝐷</m:t>
                        </m:r>
                      </m:num>
                      <m:den>
                        <m:r>
                          <a:rPr lang="pt-BR" sz="2400" i="1">
                            <a:solidFill>
                              <a:srgbClr val="FF0000"/>
                            </a:solidFill>
                            <a:latin typeface="Cambria Math" panose="02040503050406030204" pitchFamily="18" charset="0"/>
                          </a:rPr>
                          <m:t>𝑅</m:t>
                        </m:r>
                        <m:r>
                          <a:rPr lang="pt-BR" sz="2400" i="1" baseline="-25000">
                            <a:solidFill>
                              <a:srgbClr val="FF0000"/>
                            </a:solidFill>
                            <a:latin typeface="Cambria Math" panose="02040503050406030204" pitchFamily="18" charset="0"/>
                          </a:rPr>
                          <m:t>1</m:t>
                        </m:r>
                        <m:r>
                          <a:rPr lang="pt-BR" sz="2400" i="1">
                            <a:solidFill>
                              <a:srgbClr val="FF0000"/>
                            </a:solidFill>
                            <a:latin typeface="Cambria Math" panose="02040503050406030204" pitchFamily="18" charset="0"/>
                          </a:rPr>
                          <m:t>+</m:t>
                        </m:r>
                        <m:r>
                          <a:rPr lang="pt-BR" sz="2400" i="1">
                            <a:solidFill>
                              <a:srgbClr val="FF0000"/>
                            </a:solidFill>
                            <a:latin typeface="Cambria Math" panose="02040503050406030204" pitchFamily="18" charset="0"/>
                          </a:rPr>
                          <m:t>𝑅</m:t>
                        </m:r>
                        <m:r>
                          <a:rPr lang="pt-BR" sz="2400" i="1" baseline="-25000">
                            <a:solidFill>
                              <a:srgbClr val="FF0000"/>
                            </a:solidFill>
                            <a:latin typeface="Cambria Math" panose="02040503050406030204" pitchFamily="18" charset="0"/>
                          </a:rPr>
                          <m:t>2</m:t>
                        </m:r>
                      </m:den>
                    </m:f>
                    <m:r>
                      <a:rPr lang="pt-BR" sz="2400" b="0" i="1" smtClean="0">
                        <a:solidFill>
                          <a:srgbClr val="FF0000"/>
                        </a:solidFill>
                        <a:latin typeface="Cambria Math" panose="02040503050406030204" pitchFamily="18" charset="0"/>
                      </a:rPr>
                      <m:t>=</m:t>
                    </m:r>
                    <m:f>
                      <m:fPr>
                        <m:ctrlPr>
                          <a:rPr lang="pt-BR" sz="2400" b="0" i="1" smtClean="0">
                            <a:solidFill>
                              <a:srgbClr val="FF0000"/>
                            </a:solidFill>
                            <a:latin typeface="Cambria Math" panose="02040503050406030204" pitchFamily="18" charset="0"/>
                          </a:rPr>
                        </m:ctrlPr>
                      </m:fPr>
                      <m:num>
                        <m:r>
                          <a:rPr lang="pt-BR" sz="2400" b="0" i="1" smtClean="0">
                            <a:solidFill>
                              <a:srgbClr val="FF0000"/>
                            </a:solidFill>
                            <a:latin typeface="Cambria Math" panose="02040503050406030204" pitchFamily="18" charset="0"/>
                          </a:rPr>
                          <m:t>110</m:t>
                        </m:r>
                        <m:r>
                          <a:rPr lang="pt-BR" sz="2400" b="0" i="1" smtClean="0">
                            <a:solidFill>
                              <a:srgbClr val="FF0000"/>
                            </a:solidFill>
                            <a:latin typeface="Cambria Math" panose="02040503050406030204" pitchFamily="18" charset="0"/>
                          </a:rPr>
                          <m:t>𝑘</m:t>
                        </m:r>
                        <m:r>
                          <a:rPr lang="pt-BR" sz="2400" b="0" i="1" smtClean="0">
                            <a:solidFill>
                              <a:srgbClr val="FF0000"/>
                            </a:solidFill>
                            <a:latin typeface="Cambria Math" panose="02040503050406030204" pitchFamily="18" charset="0"/>
                          </a:rPr>
                          <m:t>∗20</m:t>
                        </m:r>
                      </m:num>
                      <m:den>
                        <m:r>
                          <a:rPr lang="pt-BR" sz="2400" b="0" i="1" smtClean="0">
                            <a:solidFill>
                              <a:srgbClr val="FF0000"/>
                            </a:solidFill>
                            <a:latin typeface="Cambria Math" panose="02040503050406030204" pitchFamily="18" charset="0"/>
                          </a:rPr>
                          <m:t>110</m:t>
                        </m:r>
                        <m:r>
                          <a:rPr lang="pt-BR" sz="2400" b="0" i="1" smtClean="0">
                            <a:solidFill>
                              <a:srgbClr val="FF0000"/>
                            </a:solidFill>
                            <a:latin typeface="Cambria Math" panose="02040503050406030204" pitchFamily="18" charset="0"/>
                          </a:rPr>
                          <m:t>𝑘</m:t>
                        </m:r>
                        <m:r>
                          <a:rPr lang="pt-BR" sz="2400" b="0" i="1" smtClean="0">
                            <a:solidFill>
                              <a:srgbClr val="FF0000"/>
                            </a:solidFill>
                            <a:latin typeface="Cambria Math" panose="02040503050406030204" pitchFamily="18" charset="0"/>
                          </a:rPr>
                          <m:t>+910</m:t>
                        </m:r>
                        <m:r>
                          <a:rPr lang="pt-BR" sz="2400" b="0" i="1" smtClean="0">
                            <a:solidFill>
                              <a:srgbClr val="FF0000"/>
                            </a:solidFill>
                            <a:latin typeface="Cambria Math" panose="02040503050406030204" pitchFamily="18" charset="0"/>
                          </a:rPr>
                          <m:t>𝑘</m:t>
                        </m:r>
                      </m:den>
                    </m:f>
                    <m:r>
                      <a:rPr lang="pt-BR" sz="2400" b="0" i="1" smtClean="0">
                        <a:solidFill>
                          <a:srgbClr val="FF0000"/>
                        </a:solidFill>
                        <a:latin typeface="Cambria Math" panose="02040503050406030204" pitchFamily="18" charset="0"/>
                      </a:rPr>
                      <m:t>=2,15 </m:t>
                    </m:r>
                    <m:r>
                      <a:rPr lang="pt-BR" sz="2400" b="0" i="1" smtClean="0">
                        <a:solidFill>
                          <a:srgbClr val="FF0000"/>
                        </a:solidFill>
                        <a:latin typeface="Cambria Math" panose="02040503050406030204" pitchFamily="18" charset="0"/>
                      </a:rPr>
                      <m:t>𝑉</m:t>
                    </m:r>
                  </m:oMath>
                </a14:m>
                <a:endParaRPr lang="pt-BR" sz="2400" dirty="0">
                  <a:solidFill>
                    <a:srgbClr val="FF0000"/>
                  </a:solidFill>
                </a:endParaRPr>
              </a:p>
              <a:p>
                <a:pPr marL="0" indent="0">
                  <a:buNone/>
                </a:pPr>
                <a:r>
                  <a:rPr lang="pt-BR" sz="2400" dirty="0">
                    <a:solidFill>
                      <a:srgbClr val="FF0000"/>
                    </a:solidFill>
                  </a:rPr>
                  <a:t>b) Traçando curva de transferência teremos:</a:t>
                </a:r>
              </a:p>
              <a:p>
                <a:pPr marL="0" indent="0">
                  <a:buNone/>
                </a:pPr>
                <a14:m>
                  <m:oMath xmlns:m="http://schemas.openxmlformats.org/officeDocument/2006/math">
                    <m:sSub>
                      <m:sSubPr>
                        <m:ctrlPr>
                          <a:rPr lang="pt-BR" sz="2400" i="1">
                            <a:solidFill>
                              <a:srgbClr val="FF0000"/>
                            </a:solidFill>
                            <a:latin typeface="Cambria Math" panose="02040503050406030204" pitchFamily="18" charset="0"/>
                          </a:rPr>
                        </m:ctrlPr>
                      </m:sSubPr>
                      <m:e>
                        <m:r>
                          <a:rPr lang="pt-BR" sz="2400" i="1">
                            <a:solidFill>
                              <a:srgbClr val="FF0000"/>
                            </a:solidFill>
                            <a:latin typeface="Cambria Math" panose="02040503050406030204" pitchFamily="18" charset="0"/>
                          </a:rPr>
                          <m:t>𝐼</m:t>
                        </m:r>
                      </m:e>
                      <m:sub>
                        <m:r>
                          <a:rPr lang="pt-BR" sz="2400" i="1">
                            <a:solidFill>
                              <a:srgbClr val="FF0000"/>
                            </a:solidFill>
                            <a:latin typeface="Cambria Math" panose="02040503050406030204" pitchFamily="18" charset="0"/>
                          </a:rPr>
                          <m:t>𝐷</m:t>
                        </m:r>
                      </m:sub>
                    </m:sSub>
                    <m:r>
                      <a:rPr lang="pt-BR" sz="2400" i="1">
                        <a:solidFill>
                          <a:srgbClr val="FF0000"/>
                        </a:solidFill>
                        <a:latin typeface="Cambria Math" panose="02040503050406030204" pitchFamily="18" charset="0"/>
                      </a:rPr>
                      <m:t> </m:t>
                    </m:r>
                  </m:oMath>
                </a14:m>
                <a:r>
                  <a:rPr lang="pt-BR" sz="2400" dirty="0">
                    <a:solidFill>
                      <a:srgbClr val="FF0000"/>
                    </a:solidFill>
                  </a:rPr>
                  <a:t>= 0 </a:t>
                </a:r>
                <a:r>
                  <a:rPr lang="pt-BR" sz="2400" dirty="0" err="1">
                    <a:solidFill>
                      <a:srgbClr val="FF0000"/>
                    </a:solidFill>
                  </a:rPr>
                  <a:t>mA</a:t>
                </a:r>
                <a:r>
                  <a:rPr lang="pt-BR" sz="2400" dirty="0">
                    <a:solidFill>
                      <a:srgbClr val="FF0000"/>
                    </a:solidFill>
                  </a:rPr>
                  <a:t> com </a:t>
                </a:r>
                <a14:m>
                  <m:oMath xmlns:m="http://schemas.openxmlformats.org/officeDocument/2006/math">
                    <m:r>
                      <a:rPr lang="pt-BR" sz="2400" i="1">
                        <a:solidFill>
                          <a:srgbClr val="FF0000"/>
                        </a:solidFill>
                        <a:latin typeface="Cambria Math" panose="02040503050406030204" pitchFamily="18" charset="0"/>
                      </a:rPr>
                      <m:t>𝑉</m:t>
                    </m:r>
                    <m:r>
                      <a:rPr lang="pt-BR" sz="2400" i="1" baseline="-25000">
                        <a:solidFill>
                          <a:srgbClr val="FF0000"/>
                        </a:solidFill>
                        <a:latin typeface="Cambria Math" panose="02040503050406030204" pitchFamily="18" charset="0"/>
                      </a:rPr>
                      <m:t>𝐺𝑆</m:t>
                    </m:r>
                  </m:oMath>
                </a14:m>
                <a:r>
                  <a:rPr lang="pt-BR" sz="2400" dirty="0">
                    <a:solidFill>
                      <a:srgbClr val="FF0000"/>
                    </a:solidFill>
                  </a:rPr>
                  <a:t> = 3,5 V</a:t>
                </a:r>
              </a:p>
              <a:p>
                <a:pPr marL="0" indent="0">
                  <a:buNone/>
                </a:pPr>
                <a14:m>
                  <m:oMath xmlns:m="http://schemas.openxmlformats.org/officeDocument/2006/math">
                    <m:sSub>
                      <m:sSubPr>
                        <m:ctrlPr>
                          <a:rPr lang="pt-BR" sz="2400" i="1">
                            <a:solidFill>
                              <a:srgbClr val="FF0000"/>
                            </a:solidFill>
                            <a:latin typeface="Cambria Math" panose="02040503050406030204" pitchFamily="18" charset="0"/>
                          </a:rPr>
                        </m:ctrlPr>
                      </m:sSubPr>
                      <m:e>
                        <m:r>
                          <a:rPr lang="pt-BR" sz="2400" i="1">
                            <a:solidFill>
                              <a:srgbClr val="FF0000"/>
                            </a:solidFill>
                            <a:latin typeface="Cambria Math" panose="02040503050406030204" pitchFamily="18" charset="0"/>
                          </a:rPr>
                          <m:t>𝐼</m:t>
                        </m:r>
                      </m:e>
                      <m:sub>
                        <m:r>
                          <a:rPr lang="pt-BR" sz="2400" i="1">
                            <a:solidFill>
                              <a:srgbClr val="FF0000"/>
                            </a:solidFill>
                            <a:latin typeface="Cambria Math" panose="02040503050406030204" pitchFamily="18" charset="0"/>
                          </a:rPr>
                          <m:t>𝐷</m:t>
                        </m:r>
                      </m:sub>
                    </m:sSub>
                    <m:r>
                      <a:rPr lang="pt-BR" sz="2400" i="1">
                        <a:solidFill>
                          <a:srgbClr val="FF0000"/>
                        </a:solidFill>
                        <a:latin typeface="Cambria Math" panose="02040503050406030204" pitchFamily="18" charset="0"/>
                      </a:rPr>
                      <m:t> </m:t>
                    </m:r>
                  </m:oMath>
                </a14:m>
                <a:r>
                  <a:rPr lang="pt-BR" sz="2400" dirty="0">
                    <a:solidFill>
                      <a:srgbClr val="FF0000"/>
                    </a:solidFill>
                  </a:rPr>
                  <a:t>= 10 </a:t>
                </a:r>
                <a:r>
                  <a:rPr lang="pt-BR" sz="2400" dirty="0" err="1">
                    <a:solidFill>
                      <a:srgbClr val="FF0000"/>
                    </a:solidFill>
                  </a:rPr>
                  <a:t>mA</a:t>
                </a:r>
                <a:r>
                  <a:rPr lang="pt-BR" sz="2400" dirty="0">
                    <a:solidFill>
                      <a:srgbClr val="FF0000"/>
                    </a:solidFill>
                  </a:rPr>
                  <a:t> com </a:t>
                </a:r>
                <a14:m>
                  <m:oMath xmlns:m="http://schemas.openxmlformats.org/officeDocument/2006/math">
                    <m:r>
                      <a:rPr lang="pt-BR" sz="2400" i="1">
                        <a:solidFill>
                          <a:srgbClr val="FF0000"/>
                        </a:solidFill>
                        <a:latin typeface="Cambria Math" panose="02040503050406030204" pitchFamily="18" charset="0"/>
                      </a:rPr>
                      <m:t>𝑉</m:t>
                    </m:r>
                    <m:r>
                      <a:rPr lang="pt-BR" sz="2400" i="1" baseline="-25000">
                        <a:solidFill>
                          <a:srgbClr val="FF0000"/>
                        </a:solidFill>
                        <a:latin typeface="Cambria Math" panose="02040503050406030204" pitchFamily="18" charset="0"/>
                      </a:rPr>
                      <m:t>𝐺𝑆</m:t>
                    </m:r>
                  </m:oMath>
                </a14:m>
                <a:r>
                  <a:rPr lang="pt-BR" sz="2400" dirty="0">
                    <a:solidFill>
                      <a:srgbClr val="FF0000"/>
                    </a:solidFill>
                  </a:rPr>
                  <a:t> = 0 V</a:t>
                </a:r>
              </a:p>
              <a:p>
                <a:pPr marL="0" indent="0">
                  <a:buNone/>
                </a:pPr>
                <a:r>
                  <a:rPr lang="pt-BR" sz="2400" dirty="0">
                    <a:solidFill>
                      <a:srgbClr val="FF0000"/>
                    </a:solidFill>
                  </a:rPr>
                  <a:t>Para a reta de carga, temos:</a:t>
                </a:r>
              </a:p>
              <a:p>
                <a:pPr marL="0" indent="0">
                  <a:buNone/>
                </a:pPr>
                <a14:m>
                  <m:oMathPara xmlns:m="http://schemas.openxmlformats.org/officeDocument/2006/math">
                    <m:oMathParaPr>
                      <m:jc m:val="centerGroup"/>
                    </m:oMathParaPr>
                    <m:oMath xmlns:m="http://schemas.openxmlformats.org/officeDocument/2006/math">
                      <m:r>
                        <a:rPr lang="pt-BR" sz="2400" i="1">
                          <a:solidFill>
                            <a:srgbClr val="FF0000"/>
                          </a:solidFill>
                          <a:latin typeface="Cambria Math" panose="02040503050406030204" pitchFamily="18" charset="0"/>
                        </a:rPr>
                        <m:t>𝑉</m:t>
                      </m:r>
                      <m:r>
                        <a:rPr lang="pt-BR" sz="2400" i="1" baseline="-25000">
                          <a:solidFill>
                            <a:srgbClr val="FF0000"/>
                          </a:solidFill>
                          <a:latin typeface="Cambria Math" panose="02040503050406030204" pitchFamily="18" charset="0"/>
                        </a:rPr>
                        <m:t>𝐺𝑆</m:t>
                      </m:r>
                      <m:r>
                        <a:rPr lang="pt-BR" sz="2400" i="1">
                          <a:solidFill>
                            <a:srgbClr val="FF0000"/>
                          </a:solidFill>
                          <a:latin typeface="Cambria Math" panose="02040503050406030204" pitchFamily="18" charset="0"/>
                        </a:rPr>
                        <m:t>=</m:t>
                      </m:r>
                      <m:sSub>
                        <m:sSubPr>
                          <m:ctrlPr>
                            <a:rPr lang="pt-BR" sz="2400" i="1">
                              <a:solidFill>
                                <a:srgbClr val="FF0000"/>
                              </a:solidFill>
                              <a:latin typeface="Cambria Math" panose="02040503050406030204" pitchFamily="18" charset="0"/>
                            </a:rPr>
                          </m:ctrlPr>
                        </m:sSubPr>
                        <m:e>
                          <m:r>
                            <a:rPr lang="pt-BR" sz="2400" i="1">
                              <a:solidFill>
                                <a:srgbClr val="FF0000"/>
                              </a:solidFill>
                              <a:latin typeface="Cambria Math" panose="02040503050406030204" pitchFamily="18" charset="0"/>
                            </a:rPr>
                            <m:t>𝑉</m:t>
                          </m:r>
                        </m:e>
                        <m:sub>
                          <m:r>
                            <a:rPr lang="pt-BR" sz="2400" i="1">
                              <a:solidFill>
                                <a:srgbClr val="FF0000"/>
                              </a:solidFill>
                              <a:latin typeface="Cambria Math" panose="02040503050406030204" pitchFamily="18" charset="0"/>
                            </a:rPr>
                            <m:t>𝐺</m:t>
                          </m:r>
                        </m:sub>
                      </m:sSub>
                      <m:r>
                        <a:rPr lang="pt-BR" sz="2400" i="1">
                          <a:solidFill>
                            <a:srgbClr val="FF0000"/>
                          </a:solidFill>
                          <a:latin typeface="Cambria Math" panose="02040503050406030204" pitchFamily="18" charset="0"/>
                        </a:rPr>
                        <m:t>−</m:t>
                      </m:r>
                      <m:r>
                        <a:rPr lang="pt-BR" sz="2400" i="1">
                          <a:solidFill>
                            <a:srgbClr val="FF0000"/>
                          </a:solidFill>
                          <a:latin typeface="Cambria Math" panose="02040503050406030204" pitchFamily="18" charset="0"/>
                        </a:rPr>
                        <m:t>𝐼𝐷𝑅𝑆</m:t>
                      </m:r>
                      <m:r>
                        <a:rPr lang="pt-BR" sz="2400" b="0" i="1" smtClean="0">
                          <a:solidFill>
                            <a:srgbClr val="FF0000"/>
                          </a:solidFill>
                          <a:latin typeface="Cambria Math" panose="02040503050406030204" pitchFamily="18" charset="0"/>
                        </a:rPr>
                        <m:t>=2,15−</m:t>
                      </m:r>
                      <m:sSub>
                        <m:sSubPr>
                          <m:ctrlPr>
                            <a:rPr lang="pt-BR" sz="2400" b="0" i="1" smtClean="0">
                              <a:solidFill>
                                <a:srgbClr val="FF0000"/>
                              </a:solidFill>
                              <a:latin typeface="Cambria Math" panose="02040503050406030204" pitchFamily="18" charset="0"/>
                            </a:rPr>
                          </m:ctrlPr>
                        </m:sSubPr>
                        <m:e>
                          <m:r>
                            <a:rPr lang="pt-BR" sz="2400" b="0" i="1" smtClean="0">
                              <a:solidFill>
                                <a:srgbClr val="FF0000"/>
                              </a:solidFill>
                              <a:latin typeface="Cambria Math" panose="02040503050406030204" pitchFamily="18" charset="0"/>
                            </a:rPr>
                            <m:t>𝐼</m:t>
                          </m:r>
                        </m:e>
                        <m:sub>
                          <m:r>
                            <a:rPr lang="pt-BR" sz="2400" b="0" i="1" smtClean="0">
                              <a:solidFill>
                                <a:srgbClr val="FF0000"/>
                              </a:solidFill>
                              <a:latin typeface="Cambria Math" panose="02040503050406030204" pitchFamily="18" charset="0"/>
                            </a:rPr>
                            <m:t>𝐷</m:t>
                          </m:r>
                        </m:sub>
                      </m:sSub>
                      <m:r>
                        <a:rPr lang="pt-BR" sz="2400" b="0" i="1" smtClean="0">
                          <a:solidFill>
                            <a:srgbClr val="FF0000"/>
                          </a:solidFill>
                          <a:latin typeface="Cambria Math" panose="02040503050406030204" pitchFamily="18" charset="0"/>
                        </a:rPr>
                        <m:t>∗1,1</m:t>
                      </m:r>
                      <m:r>
                        <a:rPr lang="pt-BR" sz="2400" b="0" i="1" smtClean="0">
                          <a:solidFill>
                            <a:srgbClr val="FF0000"/>
                          </a:solidFill>
                          <a:latin typeface="Cambria Math" panose="02040503050406030204" pitchFamily="18" charset="0"/>
                        </a:rPr>
                        <m:t>𝑘</m:t>
                      </m:r>
                    </m:oMath>
                  </m:oMathPara>
                </a14:m>
                <a:endParaRPr lang="pt-BR" sz="2400" dirty="0">
                  <a:solidFill>
                    <a:srgbClr val="FF0000"/>
                  </a:solidFill>
                </a:endParaRPr>
              </a:p>
              <a:p>
                <a:pPr marL="0" indent="0">
                  <a:buNone/>
                </a:pPr>
                <a:endParaRPr lang="pt-BR" sz="2400" dirty="0"/>
              </a:p>
            </p:txBody>
          </p:sp>
        </mc:Choice>
        <mc:Fallback xmlns="">
          <p:sp>
            <p:nvSpPr>
              <p:cNvPr id="3" name="Content Placeholder 2">
                <a:extLst>
                  <a:ext uri="{FF2B5EF4-FFF2-40B4-BE49-F238E27FC236}">
                    <a16:creationId xmlns:a16="http://schemas.microsoft.com/office/drawing/2014/main" id="{CF26DFBA-1696-4EE5-937E-221EDDF3784D}"/>
                  </a:ext>
                </a:extLst>
              </p:cNvPr>
              <p:cNvSpPr>
                <a:spLocks noGrp="1" noRot="1" noChangeAspect="1" noMove="1" noResize="1" noEditPoints="1" noAdjustHandles="1" noChangeArrowheads="1" noChangeShapeType="1" noTextEdit="1"/>
              </p:cNvSpPr>
              <p:nvPr>
                <p:ph sz="half" idx="2"/>
              </p:nvPr>
            </p:nvSpPr>
            <p:spPr>
              <a:xfrm>
                <a:off x="4865307" y="178849"/>
                <a:ext cx="7326693" cy="6040438"/>
              </a:xfrm>
              <a:blipFill>
                <a:blip r:embed="rId4"/>
                <a:stretch>
                  <a:fillRect l="-1248"/>
                </a:stretch>
              </a:blipFill>
            </p:spPr>
            <p:txBody>
              <a:bodyPr/>
              <a:lstStyle/>
              <a:p>
                <a:r>
                  <a:rPr lang="pt-BR">
                    <a:noFill/>
                  </a:rPr>
                  <a:t> </a:t>
                </a:r>
              </a:p>
            </p:txBody>
          </p:sp>
        </mc:Fallback>
      </mc:AlternateContent>
      <p:cxnSp>
        <p:nvCxnSpPr>
          <p:cNvPr id="8" name="Straight Connector 7">
            <a:extLst>
              <a:ext uri="{FF2B5EF4-FFF2-40B4-BE49-F238E27FC236}">
                <a16:creationId xmlns:a16="http://schemas.microsoft.com/office/drawing/2014/main" id="{0D156FBC-90B8-491A-B007-2EEC4CC80242}"/>
              </a:ext>
            </a:extLst>
          </p:cNvPr>
          <p:cNvCxnSpPr>
            <a:cxnSpLocks/>
          </p:cNvCxnSpPr>
          <p:nvPr/>
        </p:nvCxnSpPr>
        <p:spPr>
          <a:xfrm>
            <a:off x="4865307" y="808383"/>
            <a:ext cx="713629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231F91BD-8730-4AFA-BB1C-2C57583652B5}"/>
              </a:ext>
            </a:extLst>
          </p:cNvPr>
          <p:cNvCxnSpPr>
            <a:cxnSpLocks/>
          </p:cNvCxnSpPr>
          <p:nvPr/>
        </p:nvCxnSpPr>
        <p:spPr>
          <a:xfrm>
            <a:off x="4865307" y="2150165"/>
            <a:ext cx="713629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0B4F10A6-0CFC-45CE-B25F-3FF5C6713042}"/>
              </a:ext>
            </a:extLst>
          </p:cNvPr>
          <p:cNvCxnSpPr>
            <a:cxnSpLocks/>
          </p:cNvCxnSpPr>
          <p:nvPr/>
        </p:nvCxnSpPr>
        <p:spPr>
          <a:xfrm>
            <a:off x="4865307" y="3859696"/>
            <a:ext cx="713629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6B126800-BC05-4AD8-8C04-7F196FC3D078}"/>
              </a:ext>
            </a:extLst>
          </p:cNvPr>
          <p:cNvCxnSpPr>
            <a:cxnSpLocks/>
          </p:cNvCxnSpPr>
          <p:nvPr/>
        </p:nvCxnSpPr>
        <p:spPr>
          <a:xfrm>
            <a:off x="4865307" y="4297018"/>
            <a:ext cx="713629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838EDC27-EC48-41C0-A6CB-E244CBE990AD}"/>
              </a:ext>
            </a:extLst>
          </p:cNvPr>
          <p:cNvCxnSpPr>
            <a:cxnSpLocks/>
          </p:cNvCxnSpPr>
          <p:nvPr/>
        </p:nvCxnSpPr>
        <p:spPr>
          <a:xfrm>
            <a:off x="7788968" y="4429032"/>
            <a:ext cx="0" cy="2292443"/>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15449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318CE3-A74A-4912-AEC0-7767E1913C64}"/>
              </a:ext>
            </a:extLst>
          </p:cNvPr>
          <p:cNvSpPr>
            <a:spLocks noGrp="1"/>
          </p:cNvSpPr>
          <p:nvPr>
            <p:ph type="title"/>
          </p:nvPr>
        </p:nvSpPr>
        <p:spPr>
          <a:xfrm>
            <a:off x="838200" y="365125"/>
            <a:ext cx="11145252" cy="1325563"/>
          </a:xfrm>
        </p:spPr>
        <p:txBody>
          <a:bodyPr/>
          <a:lstStyle/>
          <a:p>
            <a:r>
              <a:rPr lang="pt-BR" dirty="0"/>
              <a:t>Transistor de efeito de campo</a:t>
            </a:r>
          </a:p>
        </p:txBody>
      </p:sp>
      <p:sp>
        <p:nvSpPr>
          <p:cNvPr id="12" name="Content Placeholder 11">
            <a:extLst>
              <a:ext uri="{FF2B5EF4-FFF2-40B4-BE49-F238E27FC236}">
                <a16:creationId xmlns:a16="http://schemas.microsoft.com/office/drawing/2014/main" id="{3C230A5E-84E4-4B42-8961-82519E35CA71}"/>
              </a:ext>
            </a:extLst>
          </p:cNvPr>
          <p:cNvSpPr>
            <a:spLocks noGrp="1"/>
          </p:cNvSpPr>
          <p:nvPr>
            <p:ph sz="half" idx="1"/>
          </p:nvPr>
        </p:nvSpPr>
        <p:spPr/>
        <p:txBody>
          <a:bodyPr>
            <a:normAutofit/>
          </a:bodyPr>
          <a:lstStyle/>
          <a:p>
            <a:r>
              <a:rPr lang="pt-BR" dirty="0">
                <a:solidFill>
                  <a:srgbClr val="FF0000"/>
                </a:solidFill>
              </a:rPr>
              <a:t>O que é?</a:t>
            </a:r>
          </a:p>
          <a:p>
            <a:r>
              <a:rPr lang="pt-BR" dirty="0"/>
              <a:t>Para que serve?</a:t>
            </a:r>
          </a:p>
          <a:p>
            <a:r>
              <a:rPr lang="pt-BR" dirty="0"/>
              <a:t>Tipos?</a:t>
            </a:r>
          </a:p>
          <a:p>
            <a:r>
              <a:rPr lang="pt-BR" dirty="0"/>
              <a:t>Quais são os seus terminais?</a:t>
            </a:r>
          </a:p>
        </p:txBody>
      </p:sp>
      <p:sp>
        <p:nvSpPr>
          <p:cNvPr id="13" name="Content Placeholder 12">
            <a:extLst>
              <a:ext uri="{FF2B5EF4-FFF2-40B4-BE49-F238E27FC236}">
                <a16:creationId xmlns:a16="http://schemas.microsoft.com/office/drawing/2014/main" id="{B6324C4B-1AFE-4562-AB07-AF2AFB57C9F4}"/>
              </a:ext>
            </a:extLst>
          </p:cNvPr>
          <p:cNvSpPr>
            <a:spLocks noGrp="1"/>
          </p:cNvSpPr>
          <p:nvPr>
            <p:ph sz="half" idx="2"/>
          </p:nvPr>
        </p:nvSpPr>
        <p:spPr>
          <a:xfrm>
            <a:off x="6172200" y="1825624"/>
            <a:ext cx="5181600" cy="5032375"/>
          </a:xfrm>
        </p:spPr>
        <p:txBody>
          <a:bodyPr>
            <a:normAutofit/>
          </a:bodyPr>
          <a:lstStyle/>
          <a:p>
            <a:r>
              <a:rPr lang="pt-BR" dirty="0"/>
              <a:t> É um tipo de transistor</a:t>
            </a:r>
          </a:p>
          <a:p>
            <a:endParaRPr lang="pt-BR" dirty="0"/>
          </a:p>
          <a:p>
            <a:r>
              <a:rPr lang="pt-BR" dirty="0"/>
              <a:t> </a:t>
            </a:r>
            <a:r>
              <a:rPr lang="pt-BR" i="1" dirty="0"/>
              <a:t>Field </a:t>
            </a:r>
            <a:r>
              <a:rPr lang="pt-BR" i="1" dirty="0" err="1"/>
              <a:t>Effect</a:t>
            </a:r>
            <a:r>
              <a:rPr lang="pt-BR" i="1" dirty="0"/>
              <a:t> Transistor </a:t>
            </a:r>
            <a:r>
              <a:rPr lang="pt-BR" dirty="0"/>
              <a:t>= FET Transistor de Efeito de Campo</a:t>
            </a:r>
          </a:p>
          <a:p>
            <a:pPr marL="457200" lvl="1" indent="0">
              <a:buNone/>
            </a:pPr>
            <a:endParaRPr lang="pt-BR" dirty="0"/>
          </a:p>
        </p:txBody>
      </p:sp>
      <p:sp>
        <p:nvSpPr>
          <p:cNvPr id="4" name="Footer Placeholder 3">
            <a:extLst>
              <a:ext uri="{FF2B5EF4-FFF2-40B4-BE49-F238E27FC236}">
                <a16:creationId xmlns:a16="http://schemas.microsoft.com/office/drawing/2014/main" id="{6330B3CD-9841-4D4E-9506-9840AD233098}"/>
              </a:ext>
            </a:extLst>
          </p:cNvPr>
          <p:cNvSpPr>
            <a:spLocks noGrp="1"/>
          </p:cNvSpPr>
          <p:nvPr>
            <p:ph type="ftr" sz="quarter" idx="11"/>
          </p:nvPr>
        </p:nvSpPr>
        <p:spPr/>
        <p:txBody>
          <a:bodyPr/>
          <a:lstStyle/>
          <a:p>
            <a:r>
              <a:rPr lang="en-US" altLang="en-US"/>
              <a:t>Prof. Elyr Teixeira</a:t>
            </a:r>
            <a:endParaRPr lang="en-US" altLang="en-US" dirty="0"/>
          </a:p>
        </p:txBody>
      </p:sp>
      <p:sp>
        <p:nvSpPr>
          <p:cNvPr id="5" name="Slide Number Placeholder 4">
            <a:extLst>
              <a:ext uri="{FF2B5EF4-FFF2-40B4-BE49-F238E27FC236}">
                <a16:creationId xmlns:a16="http://schemas.microsoft.com/office/drawing/2014/main" id="{C55BA64F-DB98-42F0-A898-A5F1D2D44C9C}"/>
              </a:ext>
            </a:extLst>
          </p:cNvPr>
          <p:cNvSpPr>
            <a:spLocks noGrp="1"/>
          </p:cNvSpPr>
          <p:nvPr>
            <p:ph type="sldNum" sz="quarter" idx="12"/>
          </p:nvPr>
        </p:nvSpPr>
        <p:spPr/>
        <p:txBody>
          <a:bodyPr/>
          <a:lstStyle/>
          <a:p>
            <a:fld id="{D70E266F-DC34-4EBC-B26B-29CFE51B5C59}" type="slidenum">
              <a:rPr lang="en-US" altLang="en-US" smtClean="0"/>
              <a:pPr/>
              <a:t>22</a:t>
            </a:fld>
            <a:endParaRPr lang="en-US" altLang="en-US"/>
          </a:p>
        </p:txBody>
      </p:sp>
    </p:spTree>
    <p:extLst>
      <p:ext uri="{BB962C8B-B14F-4D97-AF65-F5344CB8AC3E}">
        <p14:creationId xmlns:p14="http://schemas.microsoft.com/office/powerpoint/2010/main" val="1801653622"/>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002851E2-D612-4BAD-9884-3EA41C26A35A}"/>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217436" y="2506662"/>
            <a:ext cx="3647871" cy="4351338"/>
          </a:xfrm>
        </p:spPr>
      </p:pic>
      <p:sp>
        <p:nvSpPr>
          <p:cNvPr id="5" name="Slide Number Placeholder 4">
            <a:extLst>
              <a:ext uri="{FF2B5EF4-FFF2-40B4-BE49-F238E27FC236}">
                <a16:creationId xmlns:a16="http://schemas.microsoft.com/office/drawing/2014/main" id="{0E81E0B1-5513-4F0E-96C2-0E1788C6AB35}"/>
              </a:ext>
            </a:extLst>
          </p:cNvPr>
          <p:cNvSpPr>
            <a:spLocks noGrp="1"/>
          </p:cNvSpPr>
          <p:nvPr>
            <p:ph type="sldNum" sz="quarter" idx="12"/>
          </p:nvPr>
        </p:nvSpPr>
        <p:spPr/>
        <p:txBody>
          <a:bodyPr/>
          <a:lstStyle/>
          <a:p>
            <a:fld id="{D70E266F-DC34-4EBC-B26B-29CFE51B5C59}" type="slidenum">
              <a:rPr lang="en-US" altLang="en-US" smtClean="0"/>
              <a:pPr/>
              <a:t>220</a:t>
            </a:fld>
            <a:endParaRPr lang="en-US" altLang="en-US"/>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914E03AD-9604-44CB-8276-938AF42E57C6}"/>
                  </a:ext>
                </a:extLst>
              </p:cNvPr>
              <p:cNvSpPr txBox="1"/>
              <p:nvPr/>
            </p:nvSpPr>
            <p:spPr>
              <a:xfrm>
                <a:off x="332795" y="178849"/>
                <a:ext cx="5938796" cy="2363339"/>
              </a:xfrm>
              <a:prstGeom prst="rect">
                <a:avLst/>
              </a:prstGeom>
              <a:noFill/>
            </p:spPr>
            <p:txBody>
              <a:bodyPr wrap="square" rtlCol="0">
                <a:spAutoFit/>
              </a:bodyPr>
              <a:lstStyle/>
              <a:p>
                <a:r>
                  <a:rPr lang="pt-BR" sz="2400" dirty="0"/>
                  <a:t>1) Para o circuito abaixo, determine:</a:t>
                </a:r>
              </a:p>
              <a:p>
                <a:pPr marL="514350" indent="-514350">
                  <a:buAutoNum type="alphaLcParenR"/>
                </a:pPr>
                <a14:m>
                  <m:oMath xmlns:m="http://schemas.openxmlformats.org/officeDocument/2006/math">
                    <m:sSub>
                      <m:sSubPr>
                        <m:ctrlPr>
                          <a:rPr lang="pt-BR" sz="2400" i="1">
                            <a:latin typeface="Cambria Math" panose="02040503050406030204" pitchFamily="18" charset="0"/>
                          </a:rPr>
                        </m:ctrlPr>
                      </m:sSubPr>
                      <m:e>
                        <m:r>
                          <m:rPr>
                            <m:sty m:val="p"/>
                          </m:rPr>
                          <a:rPr lang="pt-BR" sz="2400">
                            <a:latin typeface="Cambria Math" panose="02040503050406030204" pitchFamily="18" charset="0"/>
                          </a:rPr>
                          <m:t>V</m:t>
                        </m:r>
                      </m:e>
                      <m:sub>
                        <m:r>
                          <m:rPr>
                            <m:sty m:val="p"/>
                          </m:rPr>
                          <a:rPr lang="pt-BR" sz="2400">
                            <a:latin typeface="Cambria Math" panose="02040503050406030204" pitchFamily="18" charset="0"/>
                          </a:rPr>
                          <m:t>G</m:t>
                        </m:r>
                      </m:sub>
                    </m:sSub>
                  </m:oMath>
                </a14:m>
                <a:endParaRPr lang="pt-BR" sz="2400" dirty="0">
                  <a:latin typeface="Cambria Math" panose="02040503050406030204" pitchFamily="18" charset="0"/>
                </a:endParaRPr>
              </a:p>
              <a:p>
                <a:pPr marL="514350" indent="-514350">
                  <a:buAutoNum type="alphaLcParenR"/>
                </a:pPr>
                <a14:m>
                  <m:oMath xmlns:m="http://schemas.openxmlformats.org/officeDocument/2006/math">
                    <m:sSub>
                      <m:sSubPr>
                        <m:ctrlPr>
                          <a:rPr lang="pt-BR" sz="2400" i="1">
                            <a:latin typeface="Cambria Math" panose="02040503050406030204" pitchFamily="18" charset="0"/>
                          </a:rPr>
                        </m:ctrlPr>
                      </m:sSubPr>
                      <m:e>
                        <m:r>
                          <m:rPr>
                            <m:sty m:val="p"/>
                          </m:rPr>
                          <a:rPr lang="pt-BR" sz="2400" i="0">
                            <a:latin typeface="Cambria Math" panose="02040503050406030204" pitchFamily="18" charset="0"/>
                          </a:rPr>
                          <m:t>I</m:t>
                        </m:r>
                      </m:e>
                      <m:sub>
                        <m:r>
                          <m:rPr>
                            <m:sty m:val="p"/>
                          </m:rPr>
                          <a:rPr lang="pt-BR" sz="2400" i="0">
                            <a:latin typeface="Cambria Math" panose="02040503050406030204" pitchFamily="18" charset="0"/>
                          </a:rPr>
                          <m:t>D</m:t>
                        </m:r>
                        <m:r>
                          <m:rPr>
                            <m:sty m:val="p"/>
                          </m:rPr>
                          <a:rPr lang="pt-BR" sz="2400" b="0" i="0" smtClean="0">
                            <a:latin typeface="Cambria Math" panose="02040503050406030204" pitchFamily="18" charset="0"/>
                          </a:rPr>
                          <m:t>Q</m:t>
                        </m:r>
                      </m:sub>
                    </m:sSub>
                  </m:oMath>
                </a14:m>
                <a:r>
                  <a:rPr lang="pt-BR" sz="2400" dirty="0"/>
                  <a:t> e </a:t>
                </a:r>
                <a14:m>
                  <m:oMath xmlns:m="http://schemas.openxmlformats.org/officeDocument/2006/math">
                    <m:sSub>
                      <m:sSubPr>
                        <m:ctrlPr>
                          <a:rPr lang="pt-BR" sz="2400" i="1">
                            <a:latin typeface="Cambria Math" panose="02040503050406030204" pitchFamily="18" charset="0"/>
                          </a:rPr>
                        </m:ctrlPr>
                      </m:sSubPr>
                      <m:e>
                        <m:r>
                          <m:rPr>
                            <m:sty m:val="p"/>
                          </m:rPr>
                          <a:rPr lang="pt-BR" sz="2400">
                            <a:latin typeface="Cambria Math" panose="02040503050406030204" pitchFamily="18" charset="0"/>
                          </a:rPr>
                          <m:t>V</m:t>
                        </m:r>
                      </m:e>
                      <m:sub>
                        <m:r>
                          <m:rPr>
                            <m:sty m:val="p"/>
                          </m:rPr>
                          <a:rPr lang="pt-BR" sz="2400">
                            <a:latin typeface="Cambria Math" panose="02040503050406030204" pitchFamily="18" charset="0"/>
                          </a:rPr>
                          <m:t>GS</m:t>
                        </m:r>
                        <m:r>
                          <a:rPr lang="pt-BR" sz="2400" b="0" i="1" smtClean="0">
                            <a:latin typeface="Cambria Math" panose="02040503050406030204" pitchFamily="18" charset="0"/>
                          </a:rPr>
                          <m:t>𝑄</m:t>
                        </m:r>
                      </m:sub>
                    </m:sSub>
                  </m:oMath>
                </a14:m>
                <a:endParaRPr lang="pt-BR" sz="2400" dirty="0"/>
              </a:p>
              <a:p>
                <a:pPr marL="514350" indent="-514350">
                  <a:buAutoNum type="alphaLcParenR"/>
                </a:pPr>
                <a14:m>
                  <m:oMath xmlns:m="http://schemas.openxmlformats.org/officeDocument/2006/math">
                    <m:sSub>
                      <m:sSubPr>
                        <m:ctrlPr>
                          <a:rPr lang="pt-BR" sz="2400" i="1">
                            <a:latin typeface="Cambria Math" panose="02040503050406030204" pitchFamily="18" charset="0"/>
                          </a:rPr>
                        </m:ctrlPr>
                      </m:sSubPr>
                      <m:e>
                        <m:r>
                          <m:rPr>
                            <m:sty m:val="p"/>
                          </m:rPr>
                          <a:rPr lang="pt-BR" sz="2400">
                            <a:latin typeface="Cambria Math" panose="02040503050406030204" pitchFamily="18" charset="0"/>
                          </a:rPr>
                          <m:t>V</m:t>
                        </m:r>
                      </m:e>
                      <m:sub>
                        <m:r>
                          <a:rPr lang="pt-BR" sz="2400" b="0" i="1" smtClean="0">
                            <a:latin typeface="Cambria Math" panose="02040503050406030204" pitchFamily="18" charset="0"/>
                          </a:rPr>
                          <m:t>𝐷</m:t>
                        </m:r>
                      </m:sub>
                    </m:sSub>
                    <m:r>
                      <a:rPr lang="pt-BR" sz="2400" b="0" i="1" smtClean="0">
                        <a:latin typeface="Cambria Math" panose="02040503050406030204" pitchFamily="18" charset="0"/>
                      </a:rPr>
                      <m:t> </m:t>
                    </m:r>
                    <m:r>
                      <m:rPr>
                        <m:sty m:val="p"/>
                      </m:rPr>
                      <a:rPr lang="pt-BR" sz="2400" b="0" i="0" smtClean="0">
                        <a:latin typeface="Cambria Math" panose="02040503050406030204" pitchFamily="18" charset="0"/>
                      </a:rPr>
                      <m:t>e</m:t>
                    </m:r>
                    <m:r>
                      <a:rPr lang="pt-BR" sz="2400" i="0">
                        <a:latin typeface="Cambria Math" panose="02040503050406030204" pitchFamily="18" charset="0"/>
                      </a:rPr>
                      <m:t> </m:t>
                    </m:r>
                    <m:sSub>
                      <m:sSubPr>
                        <m:ctrlPr>
                          <a:rPr lang="pt-BR" sz="2400" i="1">
                            <a:latin typeface="Cambria Math" panose="02040503050406030204" pitchFamily="18" charset="0"/>
                          </a:rPr>
                        </m:ctrlPr>
                      </m:sSubPr>
                      <m:e>
                        <m:r>
                          <m:rPr>
                            <m:sty m:val="p"/>
                          </m:rPr>
                          <a:rPr lang="pt-BR" sz="2400" i="0">
                            <a:latin typeface="Cambria Math" panose="02040503050406030204" pitchFamily="18" charset="0"/>
                          </a:rPr>
                          <m:t>V</m:t>
                        </m:r>
                      </m:e>
                      <m:sub>
                        <m:r>
                          <m:rPr>
                            <m:sty m:val="p"/>
                          </m:rPr>
                          <a:rPr lang="pt-BR" sz="2400" i="0">
                            <a:latin typeface="Cambria Math" panose="02040503050406030204" pitchFamily="18" charset="0"/>
                          </a:rPr>
                          <m:t>S</m:t>
                        </m:r>
                      </m:sub>
                    </m:sSub>
                  </m:oMath>
                </a14:m>
                <a:endParaRPr lang="pt-BR" sz="2400" dirty="0"/>
              </a:p>
              <a:p>
                <a:pPr marL="514350" indent="-514350">
                  <a:buAutoNum type="alphaLcParenR"/>
                </a:pPr>
                <a14:m>
                  <m:oMath xmlns:m="http://schemas.openxmlformats.org/officeDocument/2006/math">
                    <m:sSub>
                      <m:sSubPr>
                        <m:ctrlPr>
                          <a:rPr lang="pt-BR" sz="2400" i="1">
                            <a:latin typeface="Cambria Math" panose="02040503050406030204" pitchFamily="18" charset="0"/>
                          </a:rPr>
                        </m:ctrlPr>
                      </m:sSubPr>
                      <m:e>
                        <m:r>
                          <m:rPr>
                            <m:sty m:val="p"/>
                          </m:rPr>
                          <a:rPr lang="pt-BR" sz="2400">
                            <a:latin typeface="Cambria Math" panose="02040503050406030204" pitchFamily="18" charset="0"/>
                          </a:rPr>
                          <m:t>V</m:t>
                        </m:r>
                      </m:e>
                      <m:sub>
                        <m:r>
                          <m:rPr>
                            <m:sty m:val="p"/>
                          </m:rPr>
                          <a:rPr lang="pt-BR" sz="2400">
                            <a:latin typeface="Cambria Math" panose="02040503050406030204" pitchFamily="18" charset="0"/>
                          </a:rPr>
                          <m:t>DSQ</m:t>
                        </m:r>
                      </m:sub>
                    </m:sSub>
                    <m:r>
                      <a:rPr lang="pt-BR" sz="2400" i="1">
                        <a:latin typeface="Cambria Math" panose="02040503050406030204" pitchFamily="18" charset="0"/>
                      </a:rPr>
                      <m:t> </m:t>
                    </m:r>
                  </m:oMath>
                </a14:m>
                <a:endParaRPr lang="pt-BR" sz="2400" dirty="0"/>
              </a:p>
              <a:p>
                <a:r>
                  <a:rPr lang="pt-BR" sz="2400" dirty="0" err="1"/>
                  <a:t>Obs</a:t>
                </a:r>
                <a:r>
                  <a:rPr lang="pt-BR" sz="2400" dirty="0"/>
                  <a:t>: É tolerado um erro de até 10%.</a:t>
                </a:r>
              </a:p>
            </p:txBody>
          </p:sp>
        </mc:Choice>
        <mc:Fallback xmlns="">
          <p:sp>
            <p:nvSpPr>
              <p:cNvPr id="10" name="TextBox 9">
                <a:extLst>
                  <a:ext uri="{FF2B5EF4-FFF2-40B4-BE49-F238E27FC236}">
                    <a16:creationId xmlns:a16="http://schemas.microsoft.com/office/drawing/2014/main" id="{914E03AD-9604-44CB-8276-938AF42E57C6}"/>
                  </a:ext>
                </a:extLst>
              </p:cNvPr>
              <p:cNvSpPr txBox="1">
                <a:spLocks noRot="1" noChangeAspect="1" noMove="1" noResize="1" noEditPoints="1" noAdjustHandles="1" noChangeArrowheads="1" noChangeShapeType="1" noTextEdit="1"/>
              </p:cNvSpPr>
              <p:nvPr/>
            </p:nvSpPr>
            <p:spPr>
              <a:xfrm>
                <a:off x="332795" y="178849"/>
                <a:ext cx="5938796" cy="2363339"/>
              </a:xfrm>
              <a:prstGeom prst="rect">
                <a:avLst/>
              </a:prstGeom>
              <a:blipFill>
                <a:blip r:embed="rId3"/>
                <a:stretch>
                  <a:fillRect l="-1643" t="-2062" b="-489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F26DFBA-1696-4EE5-937E-221EDDF3784D}"/>
                  </a:ext>
                </a:extLst>
              </p:cNvPr>
              <p:cNvSpPr>
                <a:spLocks noGrp="1"/>
              </p:cNvSpPr>
              <p:nvPr>
                <p:ph sz="half" idx="2"/>
              </p:nvPr>
            </p:nvSpPr>
            <p:spPr>
              <a:xfrm>
                <a:off x="4865307" y="178849"/>
                <a:ext cx="7326693" cy="6040438"/>
              </a:xfrm>
            </p:spPr>
            <p:txBody>
              <a:bodyPr>
                <a:normAutofit/>
              </a:bodyPr>
              <a:lstStyle/>
              <a:p>
                <a:pPr marL="0" indent="0">
                  <a:buNone/>
                </a:pPr>
                <a:r>
                  <a:rPr lang="pt-BR" sz="2400" dirty="0">
                    <a:solidFill>
                      <a:srgbClr val="FF0000"/>
                    </a:solidFill>
                  </a:rPr>
                  <a:t>a) </a:t>
                </a:r>
                <a14:m>
                  <m:oMath xmlns:m="http://schemas.openxmlformats.org/officeDocument/2006/math">
                    <m:r>
                      <a:rPr lang="pt-BR" sz="2400" i="1" smtClean="0">
                        <a:solidFill>
                          <a:srgbClr val="FF0000"/>
                        </a:solidFill>
                        <a:latin typeface="Cambria Math" panose="02040503050406030204" pitchFamily="18" charset="0"/>
                      </a:rPr>
                      <m:t>𝑉</m:t>
                    </m:r>
                    <m:r>
                      <a:rPr lang="pt-BR" sz="2400" i="1" baseline="-25000">
                        <a:solidFill>
                          <a:srgbClr val="FF0000"/>
                        </a:solidFill>
                        <a:latin typeface="Cambria Math" panose="02040503050406030204" pitchFamily="18" charset="0"/>
                      </a:rPr>
                      <m:t>𝐺</m:t>
                    </m:r>
                    <m:r>
                      <a:rPr lang="pt-BR" sz="2400" i="1">
                        <a:solidFill>
                          <a:srgbClr val="FF0000"/>
                        </a:solidFill>
                        <a:latin typeface="Cambria Math" panose="02040503050406030204" pitchFamily="18" charset="0"/>
                      </a:rPr>
                      <m:t>=</m:t>
                    </m:r>
                    <m:f>
                      <m:fPr>
                        <m:ctrlPr>
                          <a:rPr lang="pt-BR" sz="2400" i="1">
                            <a:solidFill>
                              <a:srgbClr val="FF0000"/>
                            </a:solidFill>
                            <a:latin typeface="Cambria Math" panose="02040503050406030204" pitchFamily="18" charset="0"/>
                          </a:rPr>
                        </m:ctrlPr>
                      </m:fPr>
                      <m:num>
                        <m:r>
                          <a:rPr lang="pt-BR" sz="2400" i="1">
                            <a:solidFill>
                              <a:srgbClr val="FF0000"/>
                            </a:solidFill>
                            <a:latin typeface="Cambria Math" panose="02040503050406030204" pitchFamily="18" charset="0"/>
                          </a:rPr>
                          <m:t>𝑅</m:t>
                        </m:r>
                        <m:r>
                          <a:rPr lang="pt-BR" sz="2400" i="1" baseline="-25000">
                            <a:solidFill>
                              <a:srgbClr val="FF0000"/>
                            </a:solidFill>
                            <a:latin typeface="Cambria Math" panose="02040503050406030204" pitchFamily="18" charset="0"/>
                          </a:rPr>
                          <m:t>2</m:t>
                        </m:r>
                        <m:r>
                          <a:rPr lang="pt-BR" sz="2400" i="1">
                            <a:solidFill>
                              <a:srgbClr val="FF0000"/>
                            </a:solidFill>
                            <a:latin typeface="Cambria Math" panose="02040503050406030204" pitchFamily="18" charset="0"/>
                          </a:rPr>
                          <m:t>𝑉</m:t>
                        </m:r>
                        <m:r>
                          <a:rPr lang="pt-BR" sz="2400" i="1" baseline="-25000">
                            <a:solidFill>
                              <a:srgbClr val="FF0000"/>
                            </a:solidFill>
                            <a:latin typeface="Cambria Math" panose="02040503050406030204" pitchFamily="18" charset="0"/>
                          </a:rPr>
                          <m:t>𝐷𝐷</m:t>
                        </m:r>
                      </m:num>
                      <m:den>
                        <m:r>
                          <a:rPr lang="pt-BR" sz="2400" i="1">
                            <a:solidFill>
                              <a:srgbClr val="FF0000"/>
                            </a:solidFill>
                            <a:latin typeface="Cambria Math" panose="02040503050406030204" pitchFamily="18" charset="0"/>
                          </a:rPr>
                          <m:t>𝑅</m:t>
                        </m:r>
                        <m:r>
                          <a:rPr lang="pt-BR" sz="2400" i="1" baseline="-25000">
                            <a:solidFill>
                              <a:srgbClr val="FF0000"/>
                            </a:solidFill>
                            <a:latin typeface="Cambria Math" panose="02040503050406030204" pitchFamily="18" charset="0"/>
                          </a:rPr>
                          <m:t>1</m:t>
                        </m:r>
                        <m:r>
                          <a:rPr lang="pt-BR" sz="2400" i="1">
                            <a:solidFill>
                              <a:srgbClr val="FF0000"/>
                            </a:solidFill>
                            <a:latin typeface="Cambria Math" panose="02040503050406030204" pitchFamily="18" charset="0"/>
                          </a:rPr>
                          <m:t>+</m:t>
                        </m:r>
                        <m:r>
                          <a:rPr lang="pt-BR" sz="2400" i="1">
                            <a:solidFill>
                              <a:srgbClr val="FF0000"/>
                            </a:solidFill>
                            <a:latin typeface="Cambria Math" panose="02040503050406030204" pitchFamily="18" charset="0"/>
                          </a:rPr>
                          <m:t>𝑅</m:t>
                        </m:r>
                        <m:r>
                          <a:rPr lang="pt-BR" sz="2400" i="1" baseline="-25000">
                            <a:solidFill>
                              <a:srgbClr val="FF0000"/>
                            </a:solidFill>
                            <a:latin typeface="Cambria Math" panose="02040503050406030204" pitchFamily="18" charset="0"/>
                          </a:rPr>
                          <m:t>2</m:t>
                        </m:r>
                      </m:den>
                    </m:f>
                    <m:r>
                      <a:rPr lang="pt-BR" sz="2400" b="0" i="1" smtClean="0">
                        <a:solidFill>
                          <a:srgbClr val="FF0000"/>
                        </a:solidFill>
                        <a:latin typeface="Cambria Math" panose="02040503050406030204" pitchFamily="18" charset="0"/>
                      </a:rPr>
                      <m:t>=</m:t>
                    </m:r>
                    <m:f>
                      <m:fPr>
                        <m:ctrlPr>
                          <a:rPr lang="pt-BR" sz="2400" b="0" i="1" smtClean="0">
                            <a:solidFill>
                              <a:srgbClr val="FF0000"/>
                            </a:solidFill>
                            <a:latin typeface="Cambria Math" panose="02040503050406030204" pitchFamily="18" charset="0"/>
                          </a:rPr>
                        </m:ctrlPr>
                      </m:fPr>
                      <m:num>
                        <m:r>
                          <a:rPr lang="pt-BR" sz="2400" b="0" i="1" smtClean="0">
                            <a:solidFill>
                              <a:srgbClr val="FF0000"/>
                            </a:solidFill>
                            <a:latin typeface="Cambria Math" panose="02040503050406030204" pitchFamily="18" charset="0"/>
                          </a:rPr>
                          <m:t>110</m:t>
                        </m:r>
                        <m:r>
                          <a:rPr lang="pt-BR" sz="2400" b="0" i="1" smtClean="0">
                            <a:solidFill>
                              <a:srgbClr val="FF0000"/>
                            </a:solidFill>
                            <a:latin typeface="Cambria Math" panose="02040503050406030204" pitchFamily="18" charset="0"/>
                          </a:rPr>
                          <m:t>𝑘</m:t>
                        </m:r>
                        <m:r>
                          <a:rPr lang="pt-BR" sz="2400" b="0" i="1" smtClean="0">
                            <a:solidFill>
                              <a:srgbClr val="FF0000"/>
                            </a:solidFill>
                            <a:latin typeface="Cambria Math" panose="02040503050406030204" pitchFamily="18" charset="0"/>
                          </a:rPr>
                          <m:t>∗20</m:t>
                        </m:r>
                      </m:num>
                      <m:den>
                        <m:r>
                          <a:rPr lang="pt-BR" sz="2400" b="0" i="1" smtClean="0">
                            <a:solidFill>
                              <a:srgbClr val="FF0000"/>
                            </a:solidFill>
                            <a:latin typeface="Cambria Math" panose="02040503050406030204" pitchFamily="18" charset="0"/>
                          </a:rPr>
                          <m:t>110</m:t>
                        </m:r>
                        <m:r>
                          <a:rPr lang="pt-BR" sz="2400" b="0" i="1" smtClean="0">
                            <a:solidFill>
                              <a:srgbClr val="FF0000"/>
                            </a:solidFill>
                            <a:latin typeface="Cambria Math" panose="02040503050406030204" pitchFamily="18" charset="0"/>
                          </a:rPr>
                          <m:t>𝑘</m:t>
                        </m:r>
                        <m:r>
                          <a:rPr lang="pt-BR" sz="2400" b="0" i="1" smtClean="0">
                            <a:solidFill>
                              <a:srgbClr val="FF0000"/>
                            </a:solidFill>
                            <a:latin typeface="Cambria Math" panose="02040503050406030204" pitchFamily="18" charset="0"/>
                          </a:rPr>
                          <m:t>+910</m:t>
                        </m:r>
                        <m:r>
                          <a:rPr lang="pt-BR" sz="2400" b="0" i="1" smtClean="0">
                            <a:solidFill>
                              <a:srgbClr val="FF0000"/>
                            </a:solidFill>
                            <a:latin typeface="Cambria Math" panose="02040503050406030204" pitchFamily="18" charset="0"/>
                          </a:rPr>
                          <m:t>𝑘</m:t>
                        </m:r>
                      </m:den>
                    </m:f>
                    <m:r>
                      <a:rPr lang="pt-BR" sz="2400" b="0" i="1" smtClean="0">
                        <a:solidFill>
                          <a:srgbClr val="FF0000"/>
                        </a:solidFill>
                        <a:latin typeface="Cambria Math" panose="02040503050406030204" pitchFamily="18" charset="0"/>
                      </a:rPr>
                      <m:t>=2,15 </m:t>
                    </m:r>
                    <m:r>
                      <a:rPr lang="pt-BR" sz="2400" b="0" i="1" smtClean="0">
                        <a:solidFill>
                          <a:srgbClr val="FF0000"/>
                        </a:solidFill>
                        <a:latin typeface="Cambria Math" panose="02040503050406030204" pitchFamily="18" charset="0"/>
                      </a:rPr>
                      <m:t>𝑉</m:t>
                    </m:r>
                  </m:oMath>
                </a14:m>
                <a:endParaRPr lang="pt-BR" sz="2400" dirty="0">
                  <a:solidFill>
                    <a:srgbClr val="FF0000"/>
                  </a:solidFill>
                </a:endParaRPr>
              </a:p>
              <a:p>
                <a:pPr marL="0" indent="0">
                  <a:buNone/>
                </a:pPr>
                <a:r>
                  <a:rPr lang="pt-BR" sz="2400" dirty="0">
                    <a:solidFill>
                      <a:srgbClr val="FF0000"/>
                    </a:solidFill>
                  </a:rPr>
                  <a:t>b) Traçando curva de transferência teremos:</a:t>
                </a:r>
              </a:p>
              <a:p>
                <a:pPr marL="0" indent="0">
                  <a:buNone/>
                </a:pPr>
                <a14:m>
                  <m:oMath xmlns:m="http://schemas.openxmlformats.org/officeDocument/2006/math">
                    <m:sSub>
                      <m:sSubPr>
                        <m:ctrlPr>
                          <a:rPr lang="pt-BR" sz="2400" i="1">
                            <a:solidFill>
                              <a:srgbClr val="FF0000"/>
                            </a:solidFill>
                            <a:latin typeface="Cambria Math" panose="02040503050406030204" pitchFamily="18" charset="0"/>
                          </a:rPr>
                        </m:ctrlPr>
                      </m:sSubPr>
                      <m:e>
                        <m:r>
                          <a:rPr lang="pt-BR" sz="2400" i="1">
                            <a:solidFill>
                              <a:srgbClr val="FF0000"/>
                            </a:solidFill>
                            <a:latin typeface="Cambria Math" panose="02040503050406030204" pitchFamily="18" charset="0"/>
                          </a:rPr>
                          <m:t>𝐼</m:t>
                        </m:r>
                      </m:e>
                      <m:sub>
                        <m:r>
                          <a:rPr lang="pt-BR" sz="2400" i="1">
                            <a:solidFill>
                              <a:srgbClr val="FF0000"/>
                            </a:solidFill>
                            <a:latin typeface="Cambria Math" panose="02040503050406030204" pitchFamily="18" charset="0"/>
                          </a:rPr>
                          <m:t>𝐷</m:t>
                        </m:r>
                      </m:sub>
                    </m:sSub>
                    <m:r>
                      <a:rPr lang="pt-BR" sz="2400" i="1">
                        <a:solidFill>
                          <a:srgbClr val="FF0000"/>
                        </a:solidFill>
                        <a:latin typeface="Cambria Math" panose="02040503050406030204" pitchFamily="18" charset="0"/>
                      </a:rPr>
                      <m:t> </m:t>
                    </m:r>
                  </m:oMath>
                </a14:m>
                <a:r>
                  <a:rPr lang="pt-BR" sz="2400" dirty="0">
                    <a:solidFill>
                      <a:srgbClr val="FF0000"/>
                    </a:solidFill>
                  </a:rPr>
                  <a:t>= 0 </a:t>
                </a:r>
                <a:r>
                  <a:rPr lang="pt-BR" sz="2400" dirty="0" err="1">
                    <a:solidFill>
                      <a:srgbClr val="FF0000"/>
                    </a:solidFill>
                  </a:rPr>
                  <a:t>mA</a:t>
                </a:r>
                <a:r>
                  <a:rPr lang="pt-BR" sz="2400" dirty="0">
                    <a:solidFill>
                      <a:srgbClr val="FF0000"/>
                    </a:solidFill>
                  </a:rPr>
                  <a:t> com </a:t>
                </a:r>
                <a14:m>
                  <m:oMath xmlns:m="http://schemas.openxmlformats.org/officeDocument/2006/math">
                    <m:r>
                      <a:rPr lang="pt-BR" sz="2400" i="1">
                        <a:solidFill>
                          <a:srgbClr val="FF0000"/>
                        </a:solidFill>
                        <a:latin typeface="Cambria Math" panose="02040503050406030204" pitchFamily="18" charset="0"/>
                      </a:rPr>
                      <m:t>𝑉</m:t>
                    </m:r>
                    <m:r>
                      <a:rPr lang="pt-BR" sz="2400" i="1" baseline="-25000">
                        <a:solidFill>
                          <a:srgbClr val="FF0000"/>
                        </a:solidFill>
                        <a:latin typeface="Cambria Math" panose="02040503050406030204" pitchFamily="18" charset="0"/>
                      </a:rPr>
                      <m:t>𝐺𝑆</m:t>
                    </m:r>
                  </m:oMath>
                </a14:m>
                <a:r>
                  <a:rPr lang="pt-BR" sz="2400" dirty="0">
                    <a:solidFill>
                      <a:srgbClr val="FF0000"/>
                    </a:solidFill>
                  </a:rPr>
                  <a:t> = 3,5 V</a:t>
                </a:r>
              </a:p>
              <a:p>
                <a:pPr marL="0" indent="0">
                  <a:buNone/>
                </a:pPr>
                <a14:m>
                  <m:oMath xmlns:m="http://schemas.openxmlformats.org/officeDocument/2006/math">
                    <m:sSub>
                      <m:sSubPr>
                        <m:ctrlPr>
                          <a:rPr lang="pt-BR" sz="2400" i="1">
                            <a:solidFill>
                              <a:srgbClr val="FF0000"/>
                            </a:solidFill>
                            <a:latin typeface="Cambria Math" panose="02040503050406030204" pitchFamily="18" charset="0"/>
                          </a:rPr>
                        </m:ctrlPr>
                      </m:sSubPr>
                      <m:e>
                        <m:r>
                          <a:rPr lang="pt-BR" sz="2400" i="1">
                            <a:solidFill>
                              <a:srgbClr val="FF0000"/>
                            </a:solidFill>
                            <a:latin typeface="Cambria Math" panose="02040503050406030204" pitchFamily="18" charset="0"/>
                          </a:rPr>
                          <m:t>𝐼</m:t>
                        </m:r>
                      </m:e>
                      <m:sub>
                        <m:r>
                          <a:rPr lang="pt-BR" sz="2400" i="1">
                            <a:solidFill>
                              <a:srgbClr val="FF0000"/>
                            </a:solidFill>
                            <a:latin typeface="Cambria Math" panose="02040503050406030204" pitchFamily="18" charset="0"/>
                          </a:rPr>
                          <m:t>𝐷</m:t>
                        </m:r>
                      </m:sub>
                    </m:sSub>
                    <m:r>
                      <a:rPr lang="pt-BR" sz="2400" i="1">
                        <a:solidFill>
                          <a:srgbClr val="FF0000"/>
                        </a:solidFill>
                        <a:latin typeface="Cambria Math" panose="02040503050406030204" pitchFamily="18" charset="0"/>
                      </a:rPr>
                      <m:t> </m:t>
                    </m:r>
                  </m:oMath>
                </a14:m>
                <a:r>
                  <a:rPr lang="pt-BR" sz="2400" dirty="0">
                    <a:solidFill>
                      <a:srgbClr val="FF0000"/>
                    </a:solidFill>
                  </a:rPr>
                  <a:t>= 10 </a:t>
                </a:r>
                <a:r>
                  <a:rPr lang="pt-BR" sz="2400" dirty="0" err="1">
                    <a:solidFill>
                      <a:srgbClr val="FF0000"/>
                    </a:solidFill>
                  </a:rPr>
                  <a:t>mA</a:t>
                </a:r>
                <a:r>
                  <a:rPr lang="pt-BR" sz="2400" dirty="0">
                    <a:solidFill>
                      <a:srgbClr val="FF0000"/>
                    </a:solidFill>
                  </a:rPr>
                  <a:t> com </a:t>
                </a:r>
                <a14:m>
                  <m:oMath xmlns:m="http://schemas.openxmlformats.org/officeDocument/2006/math">
                    <m:r>
                      <a:rPr lang="pt-BR" sz="2400" i="1">
                        <a:solidFill>
                          <a:srgbClr val="FF0000"/>
                        </a:solidFill>
                        <a:latin typeface="Cambria Math" panose="02040503050406030204" pitchFamily="18" charset="0"/>
                      </a:rPr>
                      <m:t>𝑉</m:t>
                    </m:r>
                    <m:r>
                      <a:rPr lang="pt-BR" sz="2400" i="1" baseline="-25000">
                        <a:solidFill>
                          <a:srgbClr val="FF0000"/>
                        </a:solidFill>
                        <a:latin typeface="Cambria Math" panose="02040503050406030204" pitchFamily="18" charset="0"/>
                      </a:rPr>
                      <m:t>𝐺𝑆</m:t>
                    </m:r>
                  </m:oMath>
                </a14:m>
                <a:r>
                  <a:rPr lang="pt-BR" sz="2400" dirty="0">
                    <a:solidFill>
                      <a:srgbClr val="FF0000"/>
                    </a:solidFill>
                  </a:rPr>
                  <a:t> = 0 V</a:t>
                </a:r>
              </a:p>
              <a:p>
                <a:pPr marL="0" indent="0">
                  <a:buNone/>
                </a:pPr>
                <a:r>
                  <a:rPr lang="pt-BR" sz="2400" dirty="0">
                    <a:solidFill>
                      <a:srgbClr val="FF0000"/>
                    </a:solidFill>
                  </a:rPr>
                  <a:t>Para a reta de carga, temos:</a:t>
                </a:r>
              </a:p>
              <a:p>
                <a:pPr marL="0" indent="0">
                  <a:buNone/>
                </a:pPr>
                <a14:m>
                  <m:oMathPara xmlns:m="http://schemas.openxmlformats.org/officeDocument/2006/math">
                    <m:oMathParaPr>
                      <m:jc m:val="centerGroup"/>
                    </m:oMathParaPr>
                    <m:oMath xmlns:m="http://schemas.openxmlformats.org/officeDocument/2006/math">
                      <m:r>
                        <a:rPr lang="pt-BR" sz="2400" i="1">
                          <a:solidFill>
                            <a:srgbClr val="FF0000"/>
                          </a:solidFill>
                          <a:latin typeface="Cambria Math" panose="02040503050406030204" pitchFamily="18" charset="0"/>
                        </a:rPr>
                        <m:t>𝑉</m:t>
                      </m:r>
                      <m:r>
                        <a:rPr lang="pt-BR" sz="2400" i="1" baseline="-25000">
                          <a:solidFill>
                            <a:srgbClr val="FF0000"/>
                          </a:solidFill>
                          <a:latin typeface="Cambria Math" panose="02040503050406030204" pitchFamily="18" charset="0"/>
                        </a:rPr>
                        <m:t>𝐺𝑆</m:t>
                      </m:r>
                      <m:r>
                        <a:rPr lang="pt-BR" sz="2400" i="1">
                          <a:solidFill>
                            <a:srgbClr val="FF0000"/>
                          </a:solidFill>
                          <a:latin typeface="Cambria Math" panose="02040503050406030204" pitchFamily="18" charset="0"/>
                        </a:rPr>
                        <m:t>=</m:t>
                      </m:r>
                      <m:sSub>
                        <m:sSubPr>
                          <m:ctrlPr>
                            <a:rPr lang="pt-BR" sz="2400" i="1">
                              <a:solidFill>
                                <a:srgbClr val="FF0000"/>
                              </a:solidFill>
                              <a:latin typeface="Cambria Math" panose="02040503050406030204" pitchFamily="18" charset="0"/>
                            </a:rPr>
                          </m:ctrlPr>
                        </m:sSubPr>
                        <m:e>
                          <m:r>
                            <a:rPr lang="pt-BR" sz="2400" i="1">
                              <a:solidFill>
                                <a:srgbClr val="FF0000"/>
                              </a:solidFill>
                              <a:latin typeface="Cambria Math" panose="02040503050406030204" pitchFamily="18" charset="0"/>
                            </a:rPr>
                            <m:t>𝑉</m:t>
                          </m:r>
                        </m:e>
                        <m:sub>
                          <m:r>
                            <a:rPr lang="pt-BR" sz="2400" i="1">
                              <a:solidFill>
                                <a:srgbClr val="FF0000"/>
                              </a:solidFill>
                              <a:latin typeface="Cambria Math" panose="02040503050406030204" pitchFamily="18" charset="0"/>
                            </a:rPr>
                            <m:t>𝐺</m:t>
                          </m:r>
                        </m:sub>
                      </m:sSub>
                      <m:r>
                        <a:rPr lang="pt-BR" sz="2400" i="1">
                          <a:solidFill>
                            <a:srgbClr val="FF0000"/>
                          </a:solidFill>
                          <a:latin typeface="Cambria Math" panose="02040503050406030204" pitchFamily="18" charset="0"/>
                        </a:rPr>
                        <m:t>−</m:t>
                      </m:r>
                      <m:r>
                        <a:rPr lang="pt-BR" sz="2400" i="1">
                          <a:solidFill>
                            <a:srgbClr val="FF0000"/>
                          </a:solidFill>
                          <a:latin typeface="Cambria Math" panose="02040503050406030204" pitchFamily="18" charset="0"/>
                        </a:rPr>
                        <m:t>𝐼𝐷𝑅𝑆</m:t>
                      </m:r>
                      <m:r>
                        <a:rPr lang="pt-BR" sz="2400" b="0" i="1" smtClean="0">
                          <a:solidFill>
                            <a:srgbClr val="FF0000"/>
                          </a:solidFill>
                          <a:latin typeface="Cambria Math" panose="02040503050406030204" pitchFamily="18" charset="0"/>
                        </a:rPr>
                        <m:t>=2,15−</m:t>
                      </m:r>
                      <m:sSub>
                        <m:sSubPr>
                          <m:ctrlPr>
                            <a:rPr lang="pt-BR" sz="2400" i="1">
                              <a:solidFill>
                                <a:srgbClr val="FF0000"/>
                              </a:solidFill>
                              <a:latin typeface="Cambria Math" panose="02040503050406030204" pitchFamily="18" charset="0"/>
                            </a:rPr>
                          </m:ctrlPr>
                        </m:sSubPr>
                        <m:e>
                          <m:r>
                            <a:rPr lang="pt-BR" sz="2400" i="1">
                              <a:solidFill>
                                <a:srgbClr val="FF0000"/>
                              </a:solidFill>
                              <a:latin typeface="Cambria Math" panose="02040503050406030204" pitchFamily="18" charset="0"/>
                            </a:rPr>
                            <m:t>𝐼</m:t>
                          </m:r>
                        </m:e>
                        <m:sub>
                          <m:r>
                            <a:rPr lang="pt-BR" sz="2400" i="1">
                              <a:solidFill>
                                <a:srgbClr val="FF0000"/>
                              </a:solidFill>
                              <a:latin typeface="Cambria Math" panose="02040503050406030204" pitchFamily="18" charset="0"/>
                            </a:rPr>
                            <m:t>𝐷</m:t>
                          </m:r>
                        </m:sub>
                      </m:sSub>
                      <m:r>
                        <a:rPr lang="pt-BR" sz="2400" b="0" i="1" smtClean="0">
                          <a:solidFill>
                            <a:srgbClr val="FF0000"/>
                          </a:solidFill>
                          <a:latin typeface="Cambria Math" panose="02040503050406030204" pitchFamily="18" charset="0"/>
                        </a:rPr>
                        <m:t>∗1,1</m:t>
                      </m:r>
                      <m:r>
                        <a:rPr lang="pt-BR" sz="2400" b="0" i="1" smtClean="0">
                          <a:solidFill>
                            <a:srgbClr val="FF0000"/>
                          </a:solidFill>
                          <a:latin typeface="Cambria Math" panose="02040503050406030204" pitchFamily="18" charset="0"/>
                        </a:rPr>
                        <m:t>𝑘</m:t>
                      </m:r>
                    </m:oMath>
                  </m:oMathPara>
                </a14:m>
                <a:endParaRPr lang="pt-BR" sz="2400" dirty="0">
                  <a:solidFill>
                    <a:srgbClr val="FF0000"/>
                  </a:solidFill>
                </a:endParaRPr>
              </a:p>
              <a:p>
                <a:pPr marL="0" indent="0">
                  <a:buNone/>
                </a:pPr>
                <a14:m>
                  <m:oMath xmlns:m="http://schemas.openxmlformats.org/officeDocument/2006/math">
                    <m:sSub>
                      <m:sSubPr>
                        <m:ctrlPr>
                          <a:rPr lang="pt-BR" sz="2400" i="1">
                            <a:solidFill>
                              <a:srgbClr val="FF0000"/>
                            </a:solidFill>
                            <a:latin typeface="Cambria Math" panose="02040503050406030204" pitchFamily="18" charset="0"/>
                          </a:rPr>
                        </m:ctrlPr>
                      </m:sSubPr>
                      <m:e>
                        <m:r>
                          <a:rPr lang="pt-BR" sz="2400" i="1">
                            <a:solidFill>
                              <a:srgbClr val="FF0000"/>
                            </a:solidFill>
                            <a:latin typeface="Cambria Math" panose="02040503050406030204" pitchFamily="18" charset="0"/>
                          </a:rPr>
                          <m:t>𝐼</m:t>
                        </m:r>
                      </m:e>
                      <m:sub>
                        <m:r>
                          <a:rPr lang="pt-BR" sz="2400" i="1">
                            <a:solidFill>
                              <a:srgbClr val="FF0000"/>
                            </a:solidFill>
                            <a:latin typeface="Cambria Math" panose="02040503050406030204" pitchFamily="18" charset="0"/>
                          </a:rPr>
                          <m:t>𝐷</m:t>
                        </m:r>
                      </m:sub>
                    </m:sSub>
                    <m:r>
                      <a:rPr lang="pt-BR" sz="2400" b="0" i="1" smtClean="0">
                        <a:solidFill>
                          <a:srgbClr val="FF0000"/>
                        </a:solidFill>
                        <a:latin typeface="Cambria Math" panose="02040503050406030204" pitchFamily="18" charset="0"/>
                      </a:rPr>
                      <m:t>=</m:t>
                    </m:r>
                  </m:oMath>
                </a14:m>
                <a:r>
                  <a:rPr lang="pt-BR" sz="2400" dirty="0">
                    <a:solidFill>
                      <a:srgbClr val="FF0000"/>
                    </a:solidFill>
                  </a:rPr>
                  <a:t> 0 </a:t>
                </a:r>
                <a:r>
                  <a:rPr lang="pt-BR" sz="2400" dirty="0" err="1">
                    <a:solidFill>
                      <a:srgbClr val="FF0000"/>
                    </a:solidFill>
                  </a:rPr>
                  <a:t>mA</a:t>
                </a:r>
                <a:r>
                  <a:rPr lang="pt-BR" sz="2400" dirty="0">
                    <a:solidFill>
                      <a:srgbClr val="FF0000"/>
                    </a:solidFill>
                  </a:rPr>
                  <a:t> com </a:t>
                </a:r>
                <a14:m>
                  <m:oMath xmlns:m="http://schemas.openxmlformats.org/officeDocument/2006/math">
                    <m:r>
                      <a:rPr lang="pt-BR" sz="2400" i="1">
                        <a:solidFill>
                          <a:srgbClr val="FF0000"/>
                        </a:solidFill>
                        <a:latin typeface="Cambria Math" panose="02040503050406030204" pitchFamily="18" charset="0"/>
                      </a:rPr>
                      <m:t>𝑉</m:t>
                    </m:r>
                    <m:r>
                      <a:rPr lang="pt-BR" sz="2400" i="1" baseline="-25000">
                        <a:solidFill>
                          <a:srgbClr val="FF0000"/>
                        </a:solidFill>
                        <a:latin typeface="Cambria Math" panose="02040503050406030204" pitchFamily="18" charset="0"/>
                      </a:rPr>
                      <m:t>𝐺𝑆</m:t>
                    </m:r>
                  </m:oMath>
                </a14:m>
                <a:r>
                  <a:rPr lang="pt-BR" sz="2400" dirty="0">
                    <a:solidFill>
                      <a:srgbClr val="FF0000"/>
                    </a:solidFill>
                  </a:rPr>
                  <a:t> = 2,2 V</a:t>
                </a:r>
              </a:p>
              <a:p>
                <a:pPr marL="0" indent="0">
                  <a:buNone/>
                </a:pPr>
                <a14:m>
                  <m:oMath xmlns:m="http://schemas.openxmlformats.org/officeDocument/2006/math">
                    <m:sSub>
                      <m:sSubPr>
                        <m:ctrlPr>
                          <a:rPr lang="pt-BR" sz="2400" i="1">
                            <a:solidFill>
                              <a:srgbClr val="FF0000"/>
                            </a:solidFill>
                            <a:latin typeface="Cambria Math" panose="02040503050406030204" pitchFamily="18" charset="0"/>
                          </a:rPr>
                        </m:ctrlPr>
                      </m:sSubPr>
                      <m:e>
                        <m:r>
                          <a:rPr lang="pt-BR" sz="2400" i="1">
                            <a:solidFill>
                              <a:srgbClr val="FF0000"/>
                            </a:solidFill>
                            <a:latin typeface="Cambria Math" panose="02040503050406030204" pitchFamily="18" charset="0"/>
                          </a:rPr>
                          <m:t>𝐼</m:t>
                        </m:r>
                      </m:e>
                      <m:sub>
                        <m:r>
                          <a:rPr lang="pt-BR" sz="2400" i="1">
                            <a:solidFill>
                              <a:srgbClr val="FF0000"/>
                            </a:solidFill>
                            <a:latin typeface="Cambria Math" panose="02040503050406030204" pitchFamily="18" charset="0"/>
                          </a:rPr>
                          <m:t>𝐷</m:t>
                        </m:r>
                      </m:sub>
                    </m:sSub>
                    <m:r>
                      <a:rPr lang="pt-BR" sz="2400" b="0" i="1" smtClean="0">
                        <a:solidFill>
                          <a:srgbClr val="FF0000"/>
                        </a:solidFill>
                        <a:latin typeface="Cambria Math" panose="02040503050406030204" pitchFamily="18" charset="0"/>
                      </a:rPr>
                      <m:t>=</m:t>
                    </m:r>
                  </m:oMath>
                </a14:m>
                <a:r>
                  <a:rPr lang="pt-BR" sz="2400" dirty="0">
                    <a:solidFill>
                      <a:srgbClr val="FF0000"/>
                    </a:solidFill>
                  </a:rPr>
                  <a:t> 2 </a:t>
                </a:r>
                <a:r>
                  <a:rPr lang="pt-BR" sz="2400" dirty="0" err="1">
                    <a:solidFill>
                      <a:srgbClr val="FF0000"/>
                    </a:solidFill>
                  </a:rPr>
                  <a:t>mA</a:t>
                </a:r>
                <a:r>
                  <a:rPr lang="pt-BR" sz="2400" dirty="0">
                    <a:solidFill>
                      <a:srgbClr val="FF0000"/>
                    </a:solidFill>
                  </a:rPr>
                  <a:t> com </a:t>
                </a:r>
                <a14:m>
                  <m:oMath xmlns:m="http://schemas.openxmlformats.org/officeDocument/2006/math">
                    <m:r>
                      <a:rPr lang="pt-BR" sz="2400" i="1">
                        <a:solidFill>
                          <a:srgbClr val="FF0000"/>
                        </a:solidFill>
                        <a:latin typeface="Cambria Math" panose="02040503050406030204" pitchFamily="18" charset="0"/>
                      </a:rPr>
                      <m:t>𝑉</m:t>
                    </m:r>
                    <m:r>
                      <a:rPr lang="pt-BR" sz="2400" i="1" baseline="-25000">
                        <a:solidFill>
                          <a:srgbClr val="FF0000"/>
                        </a:solidFill>
                        <a:latin typeface="Cambria Math" panose="02040503050406030204" pitchFamily="18" charset="0"/>
                      </a:rPr>
                      <m:t>𝐺𝑆</m:t>
                    </m:r>
                    <m:r>
                      <a:rPr lang="pt-BR" sz="2400" i="1" baseline="-25000">
                        <a:solidFill>
                          <a:srgbClr val="FF0000"/>
                        </a:solidFill>
                        <a:latin typeface="Cambria Math" panose="02040503050406030204" pitchFamily="18" charset="0"/>
                      </a:rPr>
                      <m:t> </m:t>
                    </m:r>
                  </m:oMath>
                </a14:m>
                <a:r>
                  <a:rPr lang="pt-BR" sz="2400" dirty="0">
                    <a:solidFill>
                      <a:srgbClr val="FF0000"/>
                    </a:solidFill>
                  </a:rPr>
                  <a:t>= 0 V</a:t>
                </a:r>
              </a:p>
              <a:p>
                <a:pPr marL="0" indent="0">
                  <a:buNone/>
                </a:pPr>
                <a:endParaRPr lang="pt-BR" sz="2400" dirty="0"/>
              </a:p>
            </p:txBody>
          </p:sp>
        </mc:Choice>
        <mc:Fallback xmlns="">
          <p:sp>
            <p:nvSpPr>
              <p:cNvPr id="3" name="Content Placeholder 2">
                <a:extLst>
                  <a:ext uri="{FF2B5EF4-FFF2-40B4-BE49-F238E27FC236}">
                    <a16:creationId xmlns:a16="http://schemas.microsoft.com/office/drawing/2014/main" id="{CF26DFBA-1696-4EE5-937E-221EDDF3784D}"/>
                  </a:ext>
                </a:extLst>
              </p:cNvPr>
              <p:cNvSpPr>
                <a:spLocks noGrp="1" noRot="1" noChangeAspect="1" noMove="1" noResize="1" noEditPoints="1" noAdjustHandles="1" noChangeArrowheads="1" noChangeShapeType="1" noTextEdit="1"/>
              </p:cNvSpPr>
              <p:nvPr>
                <p:ph sz="half" idx="2"/>
              </p:nvPr>
            </p:nvSpPr>
            <p:spPr>
              <a:xfrm>
                <a:off x="4865307" y="178849"/>
                <a:ext cx="7326693" cy="6040438"/>
              </a:xfrm>
              <a:blipFill>
                <a:blip r:embed="rId4"/>
                <a:stretch>
                  <a:fillRect l="-1248"/>
                </a:stretch>
              </a:blipFill>
            </p:spPr>
            <p:txBody>
              <a:bodyPr/>
              <a:lstStyle/>
              <a:p>
                <a:r>
                  <a:rPr lang="pt-BR">
                    <a:noFill/>
                  </a:rPr>
                  <a:t> </a:t>
                </a:r>
              </a:p>
            </p:txBody>
          </p:sp>
        </mc:Fallback>
      </mc:AlternateContent>
      <p:cxnSp>
        <p:nvCxnSpPr>
          <p:cNvPr id="8" name="Straight Connector 7">
            <a:extLst>
              <a:ext uri="{FF2B5EF4-FFF2-40B4-BE49-F238E27FC236}">
                <a16:creationId xmlns:a16="http://schemas.microsoft.com/office/drawing/2014/main" id="{0D156FBC-90B8-491A-B007-2EEC4CC80242}"/>
              </a:ext>
            </a:extLst>
          </p:cNvPr>
          <p:cNvCxnSpPr>
            <a:cxnSpLocks/>
          </p:cNvCxnSpPr>
          <p:nvPr/>
        </p:nvCxnSpPr>
        <p:spPr>
          <a:xfrm>
            <a:off x="4865307" y="808383"/>
            <a:ext cx="713629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231F91BD-8730-4AFA-BB1C-2C57583652B5}"/>
              </a:ext>
            </a:extLst>
          </p:cNvPr>
          <p:cNvCxnSpPr>
            <a:cxnSpLocks/>
          </p:cNvCxnSpPr>
          <p:nvPr/>
        </p:nvCxnSpPr>
        <p:spPr>
          <a:xfrm>
            <a:off x="4865307" y="2150165"/>
            <a:ext cx="713629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0B4F10A6-0CFC-45CE-B25F-3FF5C6713042}"/>
              </a:ext>
            </a:extLst>
          </p:cNvPr>
          <p:cNvCxnSpPr>
            <a:cxnSpLocks/>
          </p:cNvCxnSpPr>
          <p:nvPr/>
        </p:nvCxnSpPr>
        <p:spPr>
          <a:xfrm>
            <a:off x="4865307" y="3859696"/>
            <a:ext cx="713629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6B126800-BC05-4AD8-8C04-7F196FC3D078}"/>
              </a:ext>
            </a:extLst>
          </p:cNvPr>
          <p:cNvCxnSpPr>
            <a:cxnSpLocks/>
          </p:cNvCxnSpPr>
          <p:nvPr/>
        </p:nvCxnSpPr>
        <p:spPr>
          <a:xfrm>
            <a:off x="4865307" y="4297018"/>
            <a:ext cx="713629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838EDC27-EC48-41C0-A6CB-E244CBE990AD}"/>
              </a:ext>
            </a:extLst>
          </p:cNvPr>
          <p:cNvCxnSpPr>
            <a:cxnSpLocks/>
          </p:cNvCxnSpPr>
          <p:nvPr/>
        </p:nvCxnSpPr>
        <p:spPr>
          <a:xfrm>
            <a:off x="7788968" y="4429032"/>
            <a:ext cx="0" cy="2292443"/>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28724798"/>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002851E2-D612-4BAD-9884-3EA41C26A35A}"/>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217436" y="2506662"/>
            <a:ext cx="3647871" cy="4351338"/>
          </a:xfrm>
        </p:spPr>
      </p:pic>
      <p:sp>
        <p:nvSpPr>
          <p:cNvPr id="5" name="Slide Number Placeholder 4">
            <a:extLst>
              <a:ext uri="{FF2B5EF4-FFF2-40B4-BE49-F238E27FC236}">
                <a16:creationId xmlns:a16="http://schemas.microsoft.com/office/drawing/2014/main" id="{0E81E0B1-5513-4F0E-96C2-0E1788C6AB35}"/>
              </a:ext>
            </a:extLst>
          </p:cNvPr>
          <p:cNvSpPr>
            <a:spLocks noGrp="1"/>
          </p:cNvSpPr>
          <p:nvPr>
            <p:ph type="sldNum" sz="quarter" idx="12"/>
          </p:nvPr>
        </p:nvSpPr>
        <p:spPr/>
        <p:txBody>
          <a:bodyPr/>
          <a:lstStyle/>
          <a:p>
            <a:fld id="{D70E266F-DC34-4EBC-B26B-29CFE51B5C59}" type="slidenum">
              <a:rPr lang="en-US" altLang="en-US" smtClean="0"/>
              <a:pPr/>
              <a:t>221</a:t>
            </a:fld>
            <a:endParaRPr lang="en-US" altLang="en-US"/>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914E03AD-9604-44CB-8276-938AF42E57C6}"/>
                  </a:ext>
                </a:extLst>
              </p:cNvPr>
              <p:cNvSpPr txBox="1"/>
              <p:nvPr/>
            </p:nvSpPr>
            <p:spPr>
              <a:xfrm>
                <a:off x="332795" y="178849"/>
                <a:ext cx="5938796" cy="2363339"/>
              </a:xfrm>
              <a:prstGeom prst="rect">
                <a:avLst/>
              </a:prstGeom>
              <a:noFill/>
            </p:spPr>
            <p:txBody>
              <a:bodyPr wrap="square" rtlCol="0">
                <a:spAutoFit/>
              </a:bodyPr>
              <a:lstStyle/>
              <a:p>
                <a:r>
                  <a:rPr lang="pt-BR" sz="2400" dirty="0"/>
                  <a:t>1) Para o circuito abaixo, determine:</a:t>
                </a:r>
              </a:p>
              <a:p>
                <a:pPr marL="514350" indent="-514350">
                  <a:buAutoNum type="alphaLcParenR"/>
                </a:pPr>
                <a14:m>
                  <m:oMath xmlns:m="http://schemas.openxmlformats.org/officeDocument/2006/math">
                    <m:sSub>
                      <m:sSubPr>
                        <m:ctrlPr>
                          <a:rPr lang="pt-BR" sz="2400" i="1">
                            <a:latin typeface="Cambria Math" panose="02040503050406030204" pitchFamily="18" charset="0"/>
                          </a:rPr>
                        </m:ctrlPr>
                      </m:sSubPr>
                      <m:e>
                        <m:r>
                          <m:rPr>
                            <m:sty m:val="p"/>
                          </m:rPr>
                          <a:rPr lang="pt-BR" sz="2400">
                            <a:latin typeface="Cambria Math" panose="02040503050406030204" pitchFamily="18" charset="0"/>
                          </a:rPr>
                          <m:t>V</m:t>
                        </m:r>
                      </m:e>
                      <m:sub>
                        <m:r>
                          <m:rPr>
                            <m:sty m:val="p"/>
                          </m:rPr>
                          <a:rPr lang="pt-BR" sz="2400">
                            <a:latin typeface="Cambria Math" panose="02040503050406030204" pitchFamily="18" charset="0"/>
                          </a:rPr>
                          <m:t>G</m:t>
                        </m:r>
                      </m:sub>
                    </m:sSub>
                  </m:oMath>
                </a14:m>
                <a:endParaRPr lang="pt-BR" sz="2400" dirty="0">
                  <a:latin typeface="Cambria Math" panose="02040503050406030204" pitchFamily="18" charset="0"/>
                </a:endParaRPr>
              </a:p>
              <a:p>
                <a:pPr marL="514350" indent="-514350">
                  <a:buAutoNum type="alphaLcParenR"/>
                </a:pPr>
                <a14:m>
                  <m:oMath xmlns:m="http://schemas.openxmlformats.org/officeDocument/2006/math">
                    <m:sSub>
                      <m:sSubPr>
                        <m:ctrlPr>
                          <a:rPr lang="pt-BR" sz="2400" i="1">
                            <a:latin typeface="Cambria Math" panose="02040503050406030204" pitchFamily="18" charset="0"/>
                          </a:rPr>
                        </m:ctrlPr>
                      </m:sSubPr>
                      <m:e>
                        <m:r>
                          <m:rPr>
                            <m:sty m:val="p"/>
                          </m:rPr>
                          <a:rPr lang="pt-BR" sz="2400" i="0">
                            <a:latin typeface="Cambria Math" panose="02040503050406030204" pitchFamily="18" charset="0"/>
                          </a:rPr>
                          <m:t>I</m:t>
                        </m:r>
                      </m:e>
                      <m:sub>
                        <m:r>
                          <m:rPr>
                            <m:sty m:val="p"/>
                          </m:rPr>
                          <a:rPr lang="pt-BR" sz="2400" i="0">
                            <a:latin typeface="Cambria Math" panose="02040503050406030204" pitchFamily="18" charset="0"/>
                          </a:rPr>
                          <m:t>D</m:t>
                        </m:r>
                        <m:r>
                          <m:rPr>
                            <m:sty m:val="p"/>
                          </m:rPr>
                          <a:rPr lang="pt-BR" sz="2400" b="0" i="0" smtClean="0">
                            <a:latin typeface="Cambria Math" panose="02040503050406030204" pitchFamily="18" charset="0"/>
                          </a:rPr>
                          <m:t>Q</m:t>
                        </m:r>
                      </m:sub>
                    </m:sSub>
                  </m:oMath>
                </a14:m>
                <a:r>
                  <a:rPr lang="pt-BR" sz="2400" dirty="0"/>
                  <a:t> e </a:t>
                </a:r>
                <a14:m>
                  <m:oMath xmlns:m="http://schemas.openxmlformats.org/officeDocument/2006/math">
                    <m:sSub>
                      <m:sSubPr>
                        <m:ctrlPr>
                          <a:rPr lang="pt-BR" sz="2400" i="1">
                            <a:latin typeface="Cambria Math" panose="02040503050406030204" pitchFamily="18" charset="0"/>
                          </a:rPr>
                        </m:ctrlPr>
                      </m:sSubPr>
                      <m:e>
                        <m:r>
                          <m:rPr>
                            <m:sty m:val="p"/>
                          </m:rPr>
                          <a:rPr lang="pt-BR" sz="2400">
                            <a:latin typeface="Cambria Math" panose="02040503050406030204" pitchFamily="18" charset="0"/>
                          </a:rPr>
                          <m:t>V</m:t>
                        </m:r>
                      </m:e>
                      <m:sub>
                        <m:r>
                          <m:rPr>
                            <m:sty m:val="p"/>
                          </m:rPr>
                          <a:rPr lang="pt-BR" sz="2400">
                            <a:latin typeface="Cambria Math" panose="02040503050406030204" pitchFamily="18" charset="0"/>
                          </a:rPr>
                          <m:t>GS</m:t>
                        </m:r>
                        <m:r>
                          <a:rPr lang="pt-BR" sz="2400" b="0" i="1" smtClean="0">
                            <a:latin typeface="Cambria Math" panose="02040503050406030204" pitchFamily="18" charset="0"/>
                          </a:rPr>
                          <m:t>𝑄</m:t>
                        </m:r>
                      </m:sub>
                    </m:sSub>
                  </m:oMath>
                </a14:m>
                <a:endParaRPr lang="pt-BR" sz="2400" dirty="0"/>
              </a:p>
              <a:p>
                <a:pPr marL="514350" indent="-514350">
                  <a:buAutoNum type="alphaLcParenR"/>
                </a:pPr>
                <a14:m>
                  <m:oMath xmlns:m="http://schemas.openxmlformats.org/officeDocument/2006/math">
                    <m:sSub>
                      <m:sSubPr>
                        <m:ctrlPr>
                          <a:rPr lang="pt-BR" sz="2400" i="1">
                            <a:latin typeface="Cambria Math" panose="02040503050406030204" pitchFamily="18" charset="0"/>
                          </a:rPr>
                        </m:ctrlPr>
                      </m:sSubPr>
                      <m:e>
                        <m:r>
                          <m:rPr>
                            <m:sty m:val="p"/>
                          </m:rPr>
                          <a:rPr lang="pt-BR" sz="2400">
                            <a:latin typeface="Cambria Math" panose="02040503050406030204" pitchFamily="18" charset="0"/>
                          </a:rPr>
                          <m:t>V</m:t>
                        </m:r>
                      </m:e>
                      <m:sub>
                        <m:r>
                          <a:rPr lang="pt-BR" sz="2400" b="0" i="1" smtClean="0">
                            <a:latin typeface="Cambria Math" panose="02040503050406030204" pitchFamily="18" charset="0"/>
                          </a:rPr>
                          <m:t>𝐷</m:t>
                        </m:r>
                      </m:sub>
                    </m:sSub>
                    <m:r>
                      <a:rPr lang="pt-BR" sz="2400" b="0" i="1" smtClean="0">
                        <a:latin typeface="Cambria Math" panose="02040503050406030204" pitchFamily="18" charset="0"/>
                      </a:rPr>
                      <m:t> </m:t>
                    </m:r>
                    <m:r>
                      <m:rPr>
                        <m:sty m:val="p"/>
                      </m:rPr>
                      <a:rPr lang="pt-BR" sz="2400" b="0" i="0" smtClean="0">
                        <a:latin typeface="Cambria Math" panose="02040503050406030204" pitchFamily="18" charset="0"/>
                      </a:rPr>
                      <m:t>e</m:t>
                    </m:r>
                    <m:r>
                      <a:rPr lang="pt-BR" sz="2400" i="0">
                        <a:latin typeface="Cambria Math" panose="02040503050406030204" pitchFamily="18" charset="0"/>
                      </a:rPr>
                      <m:t> </m:t>
                    </m:r>
                    <m:sSub>
                      <m:sSubPr>
                        <m:ctrlPr>
                          <a:rPr lang="pt-BR" sz="2400" i="1">
                            <a:latin typeface="Cambria Math" panose="02040503050406030204" pitchFamily="18" charset="0"/>
                          </a:rPr>
                        </m:ctrlPr>
                      </m:sSubPr>
                      <m:e>
                        <m:r>
                          <m:rPr>
                            <m:sty m:val="p"/>
                          </m:rPr>
                          <a:rPr lang="pt-BR" sz="2400" i="0">
                            <a:latin typeface="Cambria Math" panose="02040503050406030204" pitchFamily="18" charset="0"/>
                          </a:rPr>
                          <m:t>V</m:t>
                        </m:r>
                      </m:e>
                      <m:sub>
                        <m:r>
                          <m:rPr>
                            <m:sty m:val="p"/>
                          </m:rPr>
                          <a:rPr lang="pt-BR" sz="2400" i="0">
                            <a:latin typeface="Cambria Math" panose="02040503050406030204" pitchFamily="18" charset="0"/>
                          </a:rPr>
                          <m:t>S</m:t>
                        </m:r>
                      </m:sub>
                    </m:sSub>
                  </m:oMath>
                </a14:m>
                <a:endParaRPr lang="pt-BR" sz="2400" dirty="0"/>
              </a:p>
              <a:p>
                <a:pPr marL="514350" indent="-514350">
                  <a:buAutoNum type="alphaLcParenR"/>
                </a:pPr>
                <a14:m>
                  <m:oMath xmlns:m="http://schemas.openxmlformats.org/officeDocument/2006/math">
                    <m:sSub>
                      <m:sSubPr>
                        <m:ctrlPr>
                          <a:rPr lang="pt-BR" sz="2400" i="1">
                            <a:latin typeface="Cambria Math" panose="02040503050406030204" pitchFamily="18" charset="0"/>
                          </a:rPr>
                        </m:ctrlPr>
                      </m:sSubPr>
                      <m:e>
                        <m:r>
                          <m:rPr>
                            <m:sty m:val="p"/>
                          </m:rPr>
                          <a:rPr lang="pt-BR" sz="2400">
                            <a:latin typeface="Cambria Math" panose="02040503050406030204" pitchFamily="18" charset="0"/>
                          </a:rPr>
                          <m:t>V</m:t>
                        </m:r>
                      </m:e>
                      <m:sub>
                        <m:r>
                          <m:rPr>
                            <m:sty m:val="p"/>
                          </m:rPr>
                          <a:rPr lang="pt-BR" sz="2400">
                            <a:latin typeface="Cambria Math" panose="02040503050406030204" pitchFamily="18" charset="0"/>
                          </a:rPr>
                          <m:t>DSQ</m:t>
                        </m:r>
                      </m:sub>
                    </m:sSub>
                    <m:r>
                      <a:rPr lang="pt-BR" sz="2400" i="1">
                        <a:latin typeface="Cambria Math" panose="02040503050406030204" pitchFamily="18" charset="0"/>
                      </a:rPr>
                      <m:t> </m:t>
                    </m:r>
                  </m:oMath>
                </a14:m>
                <a:endParaRPr lang="pt-BR" sz="2400" dirty="0"/>
              </a:p>
              <a:p>
                <a:r>
                  <a:rPr lang="pt-BR" sz="2400" dirty="0" err="1"/>
                  <a:t>Obs</a:t>
                </a:r>
                <a:r>
                  <a:rPr lang="pt-BR" sz="2400" dirty="0"/>
                  <a:t>: É tolerado um erro de até 10%.</a:t>
                </a:r>
              </a:p>
            </p:txBody>
          </p:sp>
        </mc:Choice>
        <mc:Fallback xmlns="">
          <p:sp>
            <p:nvSpPr>
              <p:cNvPr id="10" name="TextBox 9">
                <a:extLst>
                  <a:ext uri="{FF2B5EF4-FFF2-40B4-BE49-F238E27FC236}">
                    <a16:creationId xmlns:a16="http://schemas.microsoft.com/office/drawing/2014/main" id="{914E03AD-9604-44CB-8276-938AF42E57C6}"/>
                  </a:ext>
                </a:extLst>
              </p:cNvPr>
              <p:cNvSpPr txBox="1">
                <a:spLocks noRot="1" noChangeAspect="1" noMove="1" noResize="1" noEditPoints="1" noAdjustHandles="1" noChangeArrowheads="1" noChangeShapeType="1" noTextEdit="1"/>
              </p:cNvSpPr>
              <p:nvPr/>
            </p:nvSpPr>
            <p:spPr>
              <a:xfrm>
                <a:off x="332795" y="178849"/>
                <a:ext cx="5938796" cy="2363339"/>
              </a:xfrm>
              <a:prstGeom prst="rect">
                <a:avLst/>
              </a:prstGeom>
              <a:blipFill>
                <a:blip r:embed="rId3"/>
                <a:stretch>
                  <a:fillRect l="-1643" t="-2062" b="-489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F26DFBA-1696-4EE5-937E-221EDDF3784D}"/>
                  </a:ext>
                </a:extLst>
              </p:cNvPr>
              <p:cNvSpPr>
                <a:spLocks noGrp="1"/>
              </p:cNvSpPr>
              <p:nvPr>
                <p:ph sz="half" idx="2"/>
              </p:nvPr>
            </p:nvSpPr>
            <p:spPr>
              <a:xfrm>
                <a:off x="4865307" y="178849"/>
                <a:ext cx="7326693" cy="6040438"/>
              </a:xfrm>
            </p:spPr>
            <p:txBody>
              <a:bodyPr>
                <a:normAutofit/>
              </a:bodyPr>
              <a:lstStyle/>
              <a:p>
                <a:pPr marL="0" indent="0">
                  <a:buNone/>
                </a:pPr>
                <a:r>
                  <a:rPr lang="pt-BR" sz="2400" dirty="0">
                    <a:solidFill>
                      <a:srgbClr val="FF0000"/>
                    </a:solidFill>
                  </a:rPr>
                  <a:t>a) </a:t>
                </a:r>
                <a14:m>
                  <m:oMath xmlns:m="http://schemas.openxmlformats.org/officeDocument/2006/math">
                    <m:r>
                      <a:rPr lang="pt-BR" sz="2400" i="1" smtClean="0">
                        <a:solidFill>
                          <a:srgbClr val="FF0000"/>
                        </a:solidFill>
                        <a:latin typeface="Cambria Math" panose="02040503050406030204" pitchFamily="18" charset="0"/>
                      </a:rPr>
                      <m:t>𝑉</m:t>
                    </m:r>
                    <m:r>
                      <a:rPr lang="pt-BR" sz="2400" i="1" baseline="-25000">
                        <a:solidFill>
                          <a:srgbClr val="FF0000"/>
                        </a:solidFill>
                        <a:latin typeface="Cambria Math" panose="02040503050406030204" pitchFamily="18" charset="0"/>
                      </a:rPr>
                      <m:t>𝐺</m:t>
                    </m:r>
                    <m:r>
                      <a:rPr lang="pt-BR" sz="2400" i="1">
                        <a:solidFill>
                          <a:srgbClr val="FF0000"/>
                        </a:solidFill>
                        <a:latin typeface="Cambria Math" panose="02040503050406030204" pitchFamily="18" charset="0"/>
                      </a:rPr>
                      <m:t>=</m:t>
                    </m:r>
                    <m:f>
                      <m:fPr>
                        <m:ctrlPr>
                          <a:rPr lang="pt-BR" sz="2400" i="1">
                            <a:solidFill>
                              <a:srgbClr val="FF0000"/>
                            </a:solidFill>
                            <a:latin typeface="Cambria Math" panose="02040503050406030204" pitchFamily="18" charset="0"/>
                          </a:rPr>
                        </m:ctrlPr>
                      </m:fPr>
                      <m:num>
                        <m:r>
                          <a:rPr lang="pt-BR" sz="2400" i="1">
                            <a:solidFill>
                              <a:srgbClr val="FF0000"/>
                            </a:solidFill>
                            <a:latin typeface="Cambria Math" panose="02040503050406030204" pitchFamily="18" charset="0"/>
                          </a:rPr>
                          <m:t>𝑅</m:t>
                        </m:r>
                        <m:r>
                          <a:rPr lang="pt-BR" sz="2400" i="1" baseline="-25000">
                            <a:solidFill>
                              <a:srgbClr val="FF0000"/>
                            </a:solidFill>
                            <a:latin typeface="Cambria Math" panose="02040503050406030204" pitchFamily="18" charset="0"/>
                          </a:rPr>
                          <m:t>2</m:t>
                        </m:r>
                        <m:r>
                          <a:rPr lang="pt-BR" sz="2400" i="1">
                            <a:solidFill>
                              <a:srgbClr val="FF0000"/>
                            </a:solidFill>
                            <a:latin typeface="Cambria Math" panose="02040503050406030204" pitchFamily="18" charset="0"/>
                          </a:rPr>
                          <m:t>𝑉</m:t>
                        </m:r>
                        <m:r>
                          <a:rPr lang="pt-BR" sz="2400" i="1" baseline="-25000">
                            <a:solidFill>
                              <a:srgbClr val="FF0000"/>
                            </a:solidFill>
                            <a:latin typeface="Cambria Math" panose="02040503050406030204" pitchFamily="18" charset="0"/>
                          </a:rPr>
                          <m:t>𝐷𝐷</m:t>
                        </m:r>
                      </m:num>
                      <m:den>
                        <m:r>
                          <a:rPr lang="pt-BR" sz="2400" i="1">
                            <a:solidFill>
                              <a:srgbClr val="FF0000"/>
                            </a:solidFill>
                            <a:latin typeface="Cambria Math" panose="02040503050406030204" pitchFamily="18" charset="0"/>
                          </a:rPr>
                          <m:t>𝑅</m:t>
                        </m:r>
                        <m:r>
                          <a:rPr lang="pt-BR" sz="2400" i="1" baseline="-25000">
                            <a:solidFill>
                              <a:srgbClr val="FF0000"/>
                            </a:solidFill>
                            <a:latin typeface="Cambria Math" panose="02040503050406030204" pitchFamily="18" charset="0"/>
                          </a:rPr>
                          <m:t>1</m:t>
                        </m:r>
                        <m:r>
                          <a:rPr lang="pt-BR" sz="2400" i="1">
                            <a:solidFill>
                              <a:srgbClr val="FF0000"/>
                            </a:solidFill>
                            <a:latin typeface="Cambria Math" panose="02040503050406030204" pitchFamily="18" charset="0"/>
                          </a:rPr>
                          <m:t>+</m:t>
                        </m:r>
                        <m:r>
                          <a:rPr lang="pt-BR" sz="2400" i="1">
                            <a:solidFill>
                              <a:srgbClr val="FF0000"/>
                            </a:solidFill>
                            <a:latin typeface="Cambria Math" panose="02040503050406030204" pitchFamily="18" charset="0"/>
                          </a:rPr>
                          <m:t>𝑅</m:t>
                        </m:r>
                        <m:r>
                          <a:rPr lang="pt-BR" sz="2400" i="1" baseline="-25000">
                            <a:solidFill>
                              <a:srgbClr val="FF0000"/>
                            </a:solidFill>
                            <a:latin typeface="Cambria Math" panose="02040503050406030204" pitchFamily="18" charset="0"/>
                          </a:rPr>
                          <m:t>2</m:t>
                        </m:r>
                      </m:den>
                    </m:f>
                    <m:r>
                      <a:rPr lang="pt-BR" sz="2400" b="0" i="1" smtClean="0">
                        <a:solidFill>
                          <a:srgbClr val="FF0000"/>
                        </a:solidFill>
                        <a:latin typeface="Cambria Math" panose="02040503050406030204" pitchFamily="18" charset="0"/>
                      </a:rPr>
                      <m:t>=</m:t>
                    </m:r>
                    <m:f>
                      <m:fPr>
                        <m:ctrlPr>
                          <a:rPr lang="pt-BR" sz="2400" b="0" i="1" smtClean="0">
                            <a:solidFill>
                              <a:srgbClr val="FF0000"/>
                            </a:solidFill>
                            <a:latin typeface="Cambria Math" panose="02040503050406030204" pitchFamily="18" charset="0"/>
                          </a:rPr>
                        </m:ctrlPr>
                      </m:fPr>
                      <m:num>
                        <m:r>
                          <a:rPr lang="pt-BR" sz="2400" b="0" i="1" smtClean="0">
                            <a:solidFill>
                              <a:srgbClr val="FF0000"/>
                            </a:solidFill>
                            <a:latin typeface="Cambria Math" panose="02040503050406030204" pitchFamily="18" charset="0"/>
                          </a:rPr>
                          <m:t>110</m:t>
                        </m:r>
                        <m:r>
                          <a:rPr lang="pt-BR" sz="2400" b="0" i="1" smtClean="0">
                            <a:solidFill>
                              <a:srgbClr val="FF0000"/>
                            </a:solidFill>
                            <a:latin typeface="Cambria Math" panose="02040503050406030204" pitchFamily="18" charset="0"/>
                          </a:rPr>
                          <m:t>𝑘</m:t>
                        </m:r>
                        <m:r>
                          <a:rPr lang="pt-BR" sz="2400" b="0" i="1" smtClean="0">
                            <a:solidFill>
                              <a:srgbClr val="FF0000"/>
                            </a:solidFill>
                            <a:latin typeface="Cambria Math" panose="02040503050406030204" pitchFamily="18" charset="0"/>
                          </a:rPr>
                          <m:t>∗20</m:t>
                        </m:r>
                      </m:num>
                      <m:den>
                        <m:r>
                          <a:rPr lang="pt-BR" sz="2400" b="0" i="1" smtClean="0">
                            <a:solidFill>
                              <a:srgbClr val="FF0000"/>
                            </a:solidFill>
                            <a:latin typeface="Cambria Math" panose="02040503050406030204" pitchFamily="18" charset="0"/>
                          </a:rPr>
                          <m:t>110</m:t>
                        </m:r>
                        <m:r>
                          <a:rPr lang="pt-BR" sz="2400" b="0" i="1" smtClean="0">
                            <a:solidFill>
                              <a:srgbClr val="FF0000"/>
                            </a:solidFill>
                            <a:latin typeface="Cambria Math" panose="02040503050406030204" pitchFamily="18" charset="0"/>
                          </a:rPr>
                          <m:t>𝑘</m:t>
                        </m:r>
                        <m:r>
                          <a:rPr lang="pt-BR" sz="2400" b="0" i="1" smtClean="0">
                            <a:solidFill>
                              <a:srgbClr val="FF0000"/>
                            </a:solidFill>
                            <a:latin typeface="Cambria Math" panose="02040503050406030204" pitchFamily="18" charset="0"/>
                          </a:rPr>
                          <m:t>+910</m:t>
                        </m:r>
                        <m:r>
                          <a:rPr lang="pt-BR" sz="2400" b="0" i="1" smtClean="0">
                            <a:solidFill>
                              <a:srgbClr val="FF0000"/>
                            </a:solidFill>
                            <a:latin typeface="Cambria Math" panose="02040503050406030204" pitchFamily="18" charset="0"/>
                          </a:rPr>
                          <m:t>𝑘</m:t>
                        </m:r>
                      </m:den>
                    </m:f>
                    <m:r>
                      <a:rPr lang="pt-BR" sz="2400" b="0" i="1" smtClean="0">
                        <a:solidFill>
                          <a:srgbClr val="FF0000"/>
                        </a:solidFill>
                        <a:latin typeface="Cambria Math" panose="02040503050406030204" pitchFamily="18" charset="0"/>
                      </a:rPr>
                      <m:t>=2,15 </m:t>
                    </m:r>
                    <m:r>
                      <a:rPr lang="pt-BR" sz="2400" b="0" i="1" smtClean="0">
                        <a:solidFill>
                          <a:srgbClr val="FF0000"/>
                        </a:solidFill>
                        <a:latin typeface="Cambria Math" panose="02040503050406030204" pitchFamily="18" charset="0"/>
                      </a:rPr>
                      <m:t>𝑉</m:t>
                    </m:r>
                  </m:oMath>
                </a14:m>
                <a:endParaRPr lang="pt-BR" sz="2400" dirty="0">
                  <a:solidFill>
                    <a:srgbClr val="FF0000"/>
                  </a:solidFill>
                </a:endParaRPr>
              </a:p>
              <a:p>
                <a:pPr marL="0" indent="0">
                  <a:buNone/>
                </a:pPr>
                <a:r>
                  <a:rPr lang="pt-BR" sz="2400" dirty="0">
                    <a:solidFill>
                      <a:srgbClr val="FF0000"/>
                    </a:solidFill>
                  </a:rPr>
                  <a:t>b) Traçando curva de transferência teremos:</a:t>
                </a:r>
              </a:p>
              <a:p>
                <a:pPr marL="0" indent="0">
                  <a:buNone/>
                </a:pPr>
                <a14:m>
                  <m:oMath xmlns:m="http://schemas.openxmlformats.org/officeDocument/2006/math">
                    <m:sSub>
                      <m:sSubPr>
                        <m:ctrlPr>
                          <a:rPr lang="pt-BR" sz="2400" i="1">
                            <a:solidFill>
                              <a:srgbClr val="FF0000"/>
                            </a:solidFill>
                            <a:latin typeface="Cambria Math" panose="02040503050406030204" pitchFamily="18" charset="0"/>
                          </a:rPr>
                        </m:ctrlPr>
                      </m:sSubPr>
                      <m:e>
                        <m:r>
                          <a:rPr lang="pt-BR" sz="2400" i="1">
                            <a:solidFill>
                              <a:srgbClr val="FF0000"/>
                            </a:solidFill>
                            <a:latin typeface="Cambria Math" panose="02040503050406030204" pitchFamily="18" charset="0"/>
                          </a:rPr>
                          <m:t>𝐼</m:t>
                        </m:r>
                      </m:e>
                      <m:sub>
                        <m:r>
                          <a:rPr lang="pt-BR" sz="2400" i="1">
                            <a:solidFill>
                              <a:srgbClr val="FF0000"/>
                            </a:solidFill>
                            <a:latin typeface="Cambria Math" panose="02040503050406030204" pitchFamily="18" charset="0"/>
                          </a:rPr>
                          <m:t>𝐷</m:t>
                        </m:r>
                      </m:sub>
                    </m:sSub>
                    <m:r>
                      <a:rPr lang="pt-BR" sz="2400" i="1">
                        <a:solidFill>
                          <a:srgbClr val="FF0000"/>
                        </a:solidFill>
                        <a:latin typeface="Cambria Math" panose="02040503050406030204" pitchFamily="18" charset="0"/>
                      </a:rPr>
                      <m:t> </m:t>
                    </m:r>
                  </m:oMath>
                </a14:m>
                <a:r>
                  <a:rPr lang="pt-BR" sz="2400" dirty="0">
                    <a:solidFill>
                      <a:srgbClr val="FF0000"/>
                    </a:solidFill>
                  </a:rPr>
                  <a:t>= 0 </a:t>
                </a:r>
                <a:r>
                  <a:rPr lang="pt-BR" sz="2400" dirty="0" err="1">
                    <a:solidFill>
                      <a:srgbClr val="FF0000"/>
                    </a:solidFill>
                  </a:rPr>
                  <a:t>mA</a:t>
                </a:r>
                <a:r>
                  <a:rPr lang="pt-BR" sz="2400" dirty="0">
                    <a:solidFill>
                      <a:srgbClr val="FF0000"/>
                    </a:solidFill>
                  </a:rPr>
                  <a:t> com </a:t>
                </a:r>
                <a14:m>
                  <m:oMath xmlns:m="http://schemas.openxmlformats.org/officeDocument/2006/math">
                    <m:r>
                      <a:rPr lang="pt-BR" sz="2400" i="1">
                        <a:solidFill>
                          <a:srgbClr val="FF0000"/>
                        </a:solidFill>
                        <a:latin typeface="Cambria Math" panose="02040503050406030204" pitchFamily="18" charset="0"/>
                      </a:rPr>
                      <m:t>𝑉</m:t>
                    </m:r>
                    <m:r>
                      <a:rPr lang="pt-BR" sz="2400" i="1" baseline="-25000">
                        <a:solidFill>
                          <a:srgbClr val="FF0000"/>
                        </a:solidFill>
                        <a:latin typeface="Cambria Math" panose="02040503050406030204" pitchFamily="18" charset="0"/>
                      </a:rPr>
                      <m:t>𝐺𝑆</m:t>
                    </m:r>
                  </m:oMath>
                </a14:m>
                <a:r>
                  <a:rPr lang="pt-BR" sz="2400" dirty="0">
                    <a:solidFill>
                      <a:srgbClr val="FF0000"/>
                    </a:solidFill>
                  </a:rPr>
                  <a:t> = 3,5 V</a:t>
                </a:r>
              </a:p>
              <a:p>
                <a:pPr marL="0" indent="0">
                  <a:buNone/>
                </a:pPr>
                <a14:m>
                  <m:oMath xmlns:m="http://schemas.openxmlformats.org/officeDocument/2006/math">
                    <m:sSub>
                      <m:sSubPr>
                        <m:ctrlPr>
                          <a:rPr lang="pt-BR" sz="2400" i="1">
                            <a:solidFill>
                              <a:srgbClr val="FF0000"/>
                            </a:solidFill>
                            <a:latin typeface="Cambria Math" panose="02040503050406030204" pitchFamily="18" charset="0"/>
                          </a:rPr>
                        </m:ctrlPr>
                      </m:sSubPr>
                      <m:e>
                        <m:r>
                          <a:rPr lang="pt-BR" sz="2400" i="1">
                            <a:solidFill>
                              <a:srgbClr val="FF0000"/>
                            </a:solidFill>
                            <a:latin typeface="Cambria Math" panose="02040503050406030204" pitchFamily="18" charset="0"/>
                          </a:rPr>
                          <m:t>𝐼</m:t>
                        </m:r>
                      </m:e>
                      <m:sub>
                        <m:r>
                          <a:rPr lang="pt-BR" sz="2400" i="1">
                            <a:solidFill>
                              <a:srgbClr val="FF0000"/>
                            </a:solidFill>
                            <a:latin typeface="Cambria Math" panose="02040503050406030204" pitchFamily="18" charset="0"/>
                          </a:rPr>
                          <m:t>𝐷</m:t>
                        </m:r>
                      </m:sub>
                    </m:sSub>
                    <m:r>
                      <a:rPr lang="pt-BR" sz="2400" i="1">
                        <a:solidFill>
                          <a:srgbClr val="FF0000"/>
                        </a:solidFill>
                        <a:latin typeface="Cambria Math" panose="02040503050406030204" pitchFamily="18" charset="0"/>
                      </a:rPr>
                      <m:t> </m:t>
                    </m:r>
                  </m:oMath>
                </a14:m>
                <a:r>
                  <a:rPr lang="pt-BR" sz="2400" dirty="0">
                    <a:solidFill>
                      <a:srgbClr val="FF0000"/>
                    </a:solidFill>
                  </a:rPr>
                  <a:t>= 10 </a:t>
                </a:r>
                <a:r>
                  <a:rPr lang="pt-BR" sz="2400" dirty="0" err="1">
                    <a:solidFill>
                      <a:srgbClr val="FF0000"/>
                    </a:solidFill>
                  </a:rPr>
                  <a:t>mA</a:t>
                </a:r>
                <a:r>
                  <a:rPr lang="pt-BR" sz="2400" dirty="0">
                    <a:solidFill>
                      <a:srgbClr val="FF0000"/>
                    </a:solidFill>
                  </a:rPr>
                  <a:t> com </a:t>
                </a:r>
                <a14:m>
                  <m:oMath xmlns:m="http://schemas.openxmlformats.org/officeDocument/2006/math">
                    <m:r>
                      <a:rPr lang="pt-BR" sz="2400" i="1">
                        <a:solidFill>
                          <a:srgbClr val="FF0000"/>
                        </a:solidFill>
                        <a:latin typeface="Cambria Math" panose="02040503050406030204" pitchFamily="18" charset="0"/>
                      </a:rPr>
                      <m:t>𝑉</m:t>
                    </m:r>
                    <m:r>
                      <a:rPr lang="pt-BR" sz="2400" i="1" baseline="-25000">
                        <a:solidFill>
                          <a:srgbClr val="FF0000"/>
                        </a:solidFill>
                        <a:latin typeface="Cambria Math" panose="02040503050406030204" pitchFamily="18" charset="0"/>
                      </a:rPr>
                      <m:t>𝐺𝑆</m:t>
                    </m:r>
                  </m:oMath>
                </a14:m>
                <a:r>
                  <a:rPr lang="pt-BR" sz="2400" dirty="0">
                    <a:solidFill>
                      <a:srgbClr val="FF0000"/>
                    </a:solidFill>
                  </a:rPr>
                  <a:t> = 0 V</a:t>
                </a:r>
              </a:p>
              <a:p>
                <a:pPr marL="0" indent="0">
                  <a:buNone/>
                </a:pPr>
                <a:r>
                  <a:rPr lang="pt-BR" sz="2400" dirty="0">
                    <a:solidFill>
                      <a:srgbClr val="FF0000"/>
                    </a:solidFill>
                  </a:rPr>
                  <a:t>Para a reta de carga, temos:</a:t>
                </a:r>
              </a:p>
              <a:p>
                <a:pPr marL="0" indent="0">
                  <a:buNone/>
                </a:pPr>
                <a14:m>
                  <m:oMathPara xmlns:m="http://schemas.openxmlformats.org/officeDocument/2006/math">
                    <m:oMathParaPr>
                      <m:jc m:val="centerGroup"/>
                    </m:oMathParaPr>
                    <m:oMath xmlns:m="http://schemas.openxmlformats.org/officeDocument/2006/math">
                      <m:r>
                        <a:rPr lang="pt-BR" sz="2400" i="1">
                          <a:solidFill>
                            <a:srgbClr val="FF0000"/>
                          </a:solidFill>
                          <a:latin typeface="Cambria Math" panose="02040503050406030204" pitchFamily="18" charset="0"/>
                        </a:rPr>
                        <m:t>𝑉</m:t>
                      </m:r>
                      <m:r>
                        <a:rPr lang="pt-BR" sz="2400" i="1" baseline="-25000">
                          <a:solidFill>
                            <a:srgbClr val="FF0000"/>
                          </a:solidFill>
                          <a:latin typeface="Cambria Math" panose="02040503050406030204" pitchFamily="18" charset="0"/>
                        </a:rPr>
                        <m:t>𝐺𝑆</m:t>
                      </m:r>
                      <m:r>
                        <a:rPr lang="pt-BR" sz="2400" i="1">
                          <a:solidFill>
                            <a:srgbClr val="FF0000"/>
                          </a:solidFill>
                          <a:latin typeface="Cambria Math" panose="02040503050406030204" pitchFamily="18" charset="0"/>
                        </a:rPr>
                        <m:t>=</m:t>
                      </m:r>
                      <m:sSub>
                        <m:sSubPr>
                          <m:ctrlPr>
                            <a:rPr lang="pt-BR" sz="2400" i="1">
                              <a:solidFill>
                                <a:srgbClr val="FF0000"/>
                              </a:solidFill>
                              <a:latin typeface="Cambria Math" panose="02040503050406030204" pitchFamily="18" charset="0"/>
                            </a:rPr>
                          </m:ctrlPr>
                        </m:sSubPr>
                        <m:e>
                          <m:r>
                            <a:rPr lang="pt-BR" sz="2400" i="1">
                              <a:solidFill>
                                <a:srgbClr val="FF0000"/>
                              </a:solidFill>
                              <a:latin typeface="Cambria Math" panose="02040503050406030204" pitchFamily="18" charset="0"/>
                            </a:rPr>
                            <m:t>𝑉</m:t>
                          </m:r>
                        </m:e>
                        <m:sub>
                          <m:r>
                            <a:rPr lang="pt-BR" sz="2400" i="1">
                              <a:solidFill>
                                <a:srgbClr val="FF0000"/>
                              </a:solidFill>
                              <a:latin typeface="Cambria Math" panose="02040503050406030204" pitchFamily="18" charset="0"/>
                            </a:rPr>
                            <m:t>𝐺</m:t>
                          </m:r>
                        </m:sub>
                      </m:sSub>
                      <m:r>
                        <a:rPr lang="pt-BR" sz="2400" i="1">
                          <a:solidFill>
                            <a:srgbClr val="FF0000"/>
                          </a:solidFill>
                          <a:latin typeface="Cambria Math" panose="02040503050406030204" pitchFamily="18" charset="0"/>
                        </a:rPr>
                        <m:t>−</m:t>
                      </m:r>
                      <m:r>
                        <a:rPr lang="pt-BR" sz="2400" i="1">
                          <a:solidFill>
                            <a:srgbClr val="FF0000"/>
                          </a:solidFill>
                          <a:latin typeface="Cambria Math" panose="02040503050406030204" pitchFamily="18" charset="0"/>
                        </a:rPr>
                        <m:t>𝐼𝐷𝑅𝑆</m:t>
                      </m:r>
                      <m:r>
                        <a:rPr lang="pt-BR" sz="2400" b="0" i="1" smtClean="0">
                          <a:solidFill>
                            <a:srgbClr val="FF0000"/>
                          </a:solidFill>
                          <a:latin typeface="Cambria Math" panose="02040503050406030204" pitchFamily="18" charset="0"/>
                        </a:rPr>
                        <m:t>=2,15−</m:t>
                      </m:r>
                      <m:sSub>
                        <m:sSubPr>
                          <m:ctrlPr>
                            <a:rPr lang="pt-BR" sz="2400" i="1">
                              <a:solidFill>
                                <a:srgbClr val="FF0000"/>
                              </a:solidFill>
                              <a:latin typeface="Cambria Math" panose="02040503050406030204" pitchFamily="18" charset="0"/>
                            </a:rPr>
                          </m:ctrlPr>
                        </m:sSubPr>
                        <m:e>
                          <m:r>
                            <a:rPr lang="pt-BR" sz="2400" i="1">
                              <a:solidFill>
                                <a:srgbClr val="FF0000"/>
                              </a:solidFill>
                              <a:latin typeface="Cambria Math" panose="02040503050406030204" pitchFamily="18" charset="0"/>
                            </a:rPr>
                            <m:t>𝐼</m:t>
                          </m:r>
                        </m:e>
                        <m:sub>
                          <m:r>
                            <a:rPr lang="pt-BR" sz="2400" i="1">
                              <a:solidFill>
                                <a:srgbClr val="FF0000"/>
                              </a:solidFill>
                              <a:latin typeface="Cambria Math" panose="02040503050406030204" pitchFamily="18" charset="0"/>
                            </a:rPr>
                            <m:t>𝐷</m:t>
                          </m:r>
                        </m:sub>
                      </m:sSub>
                      <m:r>
                        <a:rPr lang="pt-BR" sz="2400" b="0" i="1" smtClean="0">
                          <a:solidFill>
                            <a:srgbClr val="FF0000"/>
                          </a:solidFill>
                          <a:latin typeface="Cambria Math" panose="02040503050406030204" pitchFamily="18" charset="0"/>
                        </a:rPr>
                        <m:t>∗1,1</m:t>
                      </m:r>
                      <m:r>
                        <a:rPr lang="pt-BR" sz="2400" b="0" i="1" smtClean="0">
                          <a:solidFill>
                            <a:srgbClr val="FF0000"/>
                          </a:solidFill>
                          <a:latin typeface="Cambria Math" panose="02040503050406030204" pitchFamily="18" charset="0"/>
                        </a:rPr>
                        <m:t>𝑘</m:t>
                      </m:r>
                    </m:oMath>
                  </m:oMathPara>
                </a14:m>
                <a:endParaRPr lang="pt-BR" sz="2400" dirty="0">
                  <a:solidFill>
                    <a:srgbClr val="FF0000"/>
                  </a:solidFill>
                </a:endParaRPr>
              </a:p>
              <a:p>
                <a:pPr marL="0" indent="0">
                  <a:buNone/>
                </a:pPr>
                <a14:m>
                  <m:oMath xmlns:m="http://schemas.openxmlformats.org/officeDocument/2006/math">
                    <m:sSub>
                      <m:sSubPr>
                        <m:ctrlPr>
                          <a:rPr lang="pt-BR" sz="2400" i="1">
                            <a:solidFill>
                              <a:srgbClr val="FF0000"/>
                            </a:solidFill>
                            <a:latin typeface="Cambria Math" panose="02040503050406030204" pitchFamily="18" charset="0"/>
                          </a:rPr>
                        </m:ctrlPr>
                      </m:sSubPr>
                      <m:e>
                        <m:r>
                          <a:rPr lang="pt-BR" sz="2400" i="1">
                            <a:solidFill>
                              <a:srgbClr val="FF0000"/>
                            </a:solidFill>
                            <a:latin typeface="Cambria Math" panose="02040503050406030204" pitchFamily="18" charset="0"/>
                          </a:rPr>
                          <m:t>𝐼</m:t>
                        </m:r>
                      </m:e>
                      <m:sub>
                        <m:r>
                          <a:rPr lang="pt-BR" sz="2400" i="1">
                            <a:solidFill>
                              <a:srgbClr val="FF0000"/>
                            </a:solidFill>
                            <a:latin typeface="Cambria Math" panose="02040503050406030204" pitchFamily="18" charset="0"/>
                          </a:rPr>
                          <m:t>𝐷</m:t>
                        </m:r>
                      </m:sub>
                    </m:sSub>
                    <m:r>
                      <a:rPr lang="pt-BR" sz="2400" b="0" i="1" smtClean="0">
                        <a:solidFill>
                          <a:srgbClr val="FF0000"/>
                        </a:solidFill>
                        <a:latin typeface="Cambria Math" panose="02040503050406030204" pitchFamily="18" charset="0"/>
                      </a:rPr>
                      <m:t>=</m:t>
                    </m:r>
                  </m:oMath>
                </a14:m>
                <a:r>
                  <a:rPr lang="pt-BR" sz="2400" dirty="0">
                    <a:solidFill>
                      <a:srgbClr val="FF0000"/>
                    </a:solidFill>
                  </a:rPr>
                  <a:t> 0 </a:t>
                </a:r>
                <a:r>
                  <a:rPr lang="pt-BR" sz="2400" dirty="0" err="1">
                    <a:solidFill>
                      <a:srgbClr val="FF0000"/>
                    </a:solidFill>
                  </a:rPr>
                  <a:t>mA</a:t>
                </a:r>
                <a:r>
                  <a:rPr lang="pt-BR" sz="2400" dirty="0">
                    <a:solidFill>
                      <a:srgbClr val="FF0000"/>
                    </a:solidFill>
                  </a:rPr>
                  <a:t> com </a:t>
                </a:r>
                <a14:m>
                  <m:oMath xmlns:m="http://schemas.openxmlformats.org/officeDocument/2006/math">
                    <m:r>
                      <a:rPr lang="pt-BR" sz="2400" i="1">
                        <a:solidFill>
                          <a:srgbClr val="FF0000"/>
                        </a:solidFill>
                        <a:latin typeface="Cambria Math" panose="02040503050406030204" pitchFamily="18" charset="0"/>
                      </a:rPr>
                      <m:t>𝑉</m:t>
                    </m:r>
                    <m:r>
                      <a:rPr lang="pt-BR" sz="2400" i="1" baseline="-25000">
                        <a:solidFill>
                          <a:srgbClr val="FF0000"/>
                        </a:solidFill>
                        <a:latin typeface="Cambria Math" panose="02040503050406030204" pitchFamily="18" charset="0"/>
                      </a:rPr>
                      <m:t>𝐺𝑆</m:t>
                    </m:r>
                  </m:oMath>
                </a14:m>
                <a:r>
                  <a:rPr lang="pt-BR" sz="2400" dirty="0">
                    <a:solidFill>
                      <a:srgbClr val="FF0000"/>
                    </a:solidFill>
                  </a:rPr>
                  <a:t> = 2,2 V</a:t>
                </a:r>
              </a:p>
              <a:p>
                <a:pPr marL="0" indent="0">
                  <a:buNone/>
                </a:pPr>
                <a14:m>
                  <m:oMath xmlns:m="http://schemas.openxmlformats.org/officeDocument/2006/math">
                    <m:sSub>
                      <m:sSubPr>
                        <m:ctrlPr>
                          <a:rPr lang="pt-BR" sz="2400" i="1">
                            <a:solidFill>
                              <a:srgbClr val="FF0000"/>
                            </a:solidFill>
                            <a:latin typeface="Cambria Math" panose="02040503050406030204" pitchFamily="18" charset="0"/>
                          </a:rPr>
                        </m:ctrlPr>
                      </m:sSubPr>
                      <m:e>
                        <m:r>
                          <a:rPr lang="pt-BR" sz="2400" i="1">
                            <a:solidFill>
                              <a:srgbClr val="FF0000"/>
                            </a:solidFill>
                            <a:latin typeface="Cambria Math" panose="02040503050406030204" pitchFamily="18" charset="0"/>
                          </a:rPr>
                          <m:t>𝐼</m:t>
                        </m:r>
                      </m:e>
                      <m:sub>
                        <m:r>
                          <a:rPr lang="pt-BR" sz="2400" i="1">
                            <a:solidFill>
                              <a:srgbClr val="FF0000"/>
                            </a:solidFill>
                            <a:latin typeface="Cambria Math" panose="02040503050406030204" pitchFamily="18" charset="0"/>
                          </a:rPr>
                          <m:t>𝐷</m:t>
                        </m:r>
                      </m:sub>
                    </m:sSub>
                    <m:r>
                      <a:rPr lang="pt-BR" sz="2400" b="0" i="1" smtClean="0">
                        <a:solidFill>
                          <a:srgbClr val="FF0000"/>
                        </a:solidFill>
                        <a:latin typeface="Cambria Math" panose="02040503050406030204" pitchFamily="18" charset="0"/>
                      </a:rPr>
                      <m:t>=</m:t>
                    </m:r>
                  </m:oMath>
                </a14:m>
                <a:r>
                  <a:rPr lang="pt-BR" sz="2400" dirty="0">
                    <a:solidFill>
                      <a:srgbClr val="FF0000"/>
                    </a:solidFill>
                  </a:rPr>
                  <a:t> 2 </a:t>
                </a:r>
                <a:r>
                  <a:rPr lang="pt-BR" sz="2400" dirty="0" err="1">
                    <a:solidFill>
                      <a:srgbClr val="FF0000"/>
                    </a:solidFill>
                  </a:rPr>
                  <a:t>mA</a:t>
                </a:r>
                <a:r>
                  <a:rPr lang="pt-BR" sz="2400" dirty="0">
                    <a:solidFill>
                      <a:srgbClr val="FF0000"/>
                    </a:solidFill>
                  </a:rPr>
                  <a:t> com </a:t>
                </a:r>
                <a14:m>
                  <m:oMath xmlns:m="http://schemas.openxmlformats.org/officeDocument/2006/math">
                    <m:r>
                      <a:rPr lang="pt-BR" sz="2400" i="1">
                        <a:solidFill>
                          <a:srgbClr val="FF0000"/>
                        </a:solidFill>
                        <a:latin typeface="Cambria Math" panose="02040503050406030204" pitchFamily="18" charset="0"/>
                      </a:rPr>
                      <m:t>𝑉</m:t>
                    </m:r>
                    <m:r>
                      <a:rPr lang="pt-BR" sz="2400" i="1" baseline="-25000">
                        <a:solidFill>
                          <a:srgbClr val="FF0000"/>
                        </a:solidFill>
                        <a:latin typeface="Cambria Math" panose="02040503050406030204" pitchFamily="18" charset="0"/>
                      </a:rPr>
                      <m:t>𝐺𝑆</m:t>
                    </m:r>
                    <m:r>
                      <a:rPr lang="pt-BR" sz="2400" i="1" baseline="-25000">
                        <a:solidFill>
                          <a:srgbClr val="FF0000"/>
                        </a:solidFill>
                        <a:latin typeface="Cambria Math" panose="02040503050406030204" pitchFamily="18" charset="0"/>
                      </a:rPr>
                      <m:t> </m:t>
                    </m:r>
                  </m:oMath>
                </a14:m>
                <a:r>
                  <a:rPr lang="pt-BR" sz="2400" dirty="0">
                    <a:solidFill>
                      <a:srgbClr val="FF0000"/>
                    </a:solidFill>
                  </a:rPr>
                  <a:t>= 0 V</a:t>
                </a:r>
              </a:p>
              <a:p>
                <a:pPr marL="0" indent="0" algn="ctr">
                  <a:buNone/>
                </a:pPr>
                <a14:m>
                  <m:oMath xmlns:m="http://schemas.openxmlformats.org/officeDocument/2006/math">
                    <m:sSub>
                      <m:sSubPr>
                        <m:ctrlPr>
                          <a:rPr lang="pt-BR" sz="2400" i="1">
                            <a:solidFill>
                              <a:srgbClr val="FF0000"/>
                            </a:solidFill>
                            <a:latin typeface="Cambria Math" panose="02040503050406030204" pitchFamily="18" charset="0"/>
                          </a:rPr>
                        </m:ctrlPr>
                      </m:sSubPr>
                      <m:e>
                        <m:r>
                          <m:rPr>
                            <m:sty m:val="p"/>
                          </m:rPr>
                          <a:rPr lang="pt-BR" sz="2400">
                            <a:solidFill>
                              <a:srgbClr val="FF0000"/>
                            </a:solidFill>
                            <a:latin typeface="Cambria Math" panose="02040503050406030204" pitchFamily="18" charset="0"/>
                          </a:rPr>
                          <m:t>I</m:t>
                        </m:r>
                      </m:e>
                      <m:sub>
                        <m:r>
                          <m:rPr>
                            <m:sty m:val="p"/>
                          </m:rPr>
                          <a:rPr lang="pt-BR" sz="2400">
                            <a:solidFill>
                              <a:srgbClr val="FF0000"/>
                            </a:solidFill>
                            <a:latin typeface="Cambria Math" panose="02040503050406030204" pitchFamily="18" charset="0"/>
                          </a:rPr>
                          <m:t>DQ</m:t>
                        </m:r>
                      </m:sub>
                    </m:sSub>
                  </m:oMath>
                </a14:m>
                <a:r>
                  <a:rPr lang="pt-BR" sz="2400" dirty="0">
                    <a:solidFill>
                      <a:srgbClr val="FF0000"/>
                    </a:solidFill>
                  </a:rPr>
                  <a:t> = 3,5 </a:t>
                </a:r>
                <a:r>
                  <a:rPr lang="pt-BR" sz="2400" dirty="0" err="1">
                    <a:solidFill>
                      <a:srgbClr val="FF0000"/>
                    </a:solidFill>
                  </a:rPr>
                  <a:t>mA</a:t>
                </a:r>
                <a:r>
                  <a:rPr lang="pt-BR" sz="2400" dirty="0">
                    <a:solidFill>
                      <a:srgbClr val="FF0000"/>
                    </a:solidFill>
                  </a:rPr>
                  <a:t> e </a:t>
                </a:r>
                <a14:m>
                  <m:oMath xmlns:m="http://schemas.openxmlformats.org/officeDocument/2006/math">
                    <m:sSub>
                      <m:sSubPr>
                        <m:ctrlPr>
                          <a:rPr lang="pt-BR" sz="2400" i="1">
                            <a:solidFill>
                              <a:srgbClr val="FF0000"/>
                            </a:solidFill>
                            <a:latin typeface="Cambria Math" panose="02040503050406030204" pitchFamily="18" charset="0"/>
                          </a:rPr>
                        </m:ctrlPr>
                      </m:sSubPr>
                      <m:e>
                        <m:r>
                          <m:rPr>
                            <m:sty m:val="p"/>
                          </m:rPr>
                          <a:rPr lang="pt-BR" sz="2400">
                            <a:solidFill>
                              <a:srgbClr val="FF0000"/>
                            </a:solidFill>
                            <a:latin typeface="Cambria Math" panose="02040503050406030204" pitchFamily="18" charset="0"/>
                          </a:rPr>
                          <m:t>V</m:t>
                        </m:r>
                      </m:e>
                      <m:sub>
                        <m:r>
                          <m:rPr>
                            <m:sty m:val="p"/>
                          </m:rPr>
                          <a:rPr lang="pt-BR" sz="2400">
                            <a:solidFill>
                              <a:srgbClr val="FF0000"/>
                            </a:solidFill>
                            <a:latin typeface="Cambria Math" panose="02040503050406030204" pitchFamily="18" charset="0"/>
                          </a:rPr>
                          <m:t>GS</m:t>
                        </m:r>
                        <m:r>
                          <a:rPr lang="pt-BR" sz="2400" i="1">
                            <a:solidFill>
                              <a:srgbClr val="FF0000"/>
                            </a:solidFill>
                            <a:latin typeface="Cambria Math" panose="02040503050406030204" pitchFamily="18" charset="0"/>
                          </a:rPr>
                          <m:t>𝑄</m:t>
                        </m:r>
                      </m:sub>
                    </m:sSub>
                  </m:oMath>
                </a14:m>
                <a:r>
                  <a:rPr lang="pt-BR" sz="2400" dirty="0">
                    <a:solidFill>
                      <a:srgbClr val="FF0000"/>
                    </a:solidFill>
                  </a:rPr>
                  <a:t>=-1,4 V</a:t>
                </a:r>
              </a:p>
              <a:p>
                <a:pPr marL="0" indent="0">
                  <a:buNone/>
                </a:pPr>
                <a:endParaRPr lang="pt-BR" sz="2400" dirty="0"/>
              </a:p>
            </p:txBody>
          </p:sp>
        </mc:Choice>
        <mc:Fallback xmlns="">
          <p:sp>
            <p:nvSpPr>
              <p:cNvPr id="3" name="Content Placeholder 2">
                <a:extLst>
                  <a:ext uri="{FF2B5EF4-FFF2-40B4-BE49-F238E27FC236}">
                    <a16:creationId xmlns:a16="http://schemas.microsoft.com/office/drawing/2014/main" id="{CF26DFBA-1696-4EE5-937E-221EDDF3784D}"/>
                  </a:ext>
                </a:extLst>
              </p:cNvPr>
              <p:cNvSpPr>
                <a:spLocks noGrp="1" noRot="1" noChangeAspect="1" noMove="1" noResize="1" noEditPoints="1" noAdjustHandles="1" noChangeArrowheads="1" noChangeShapeType="1" noTextEdit="1"/>
              </p:cNvSpPr>
              <p:nvPr>
                <p:ph sz="half" idx="2"/>
              </p:nvPr>
            </p:nvSpPr>
            <p:spPr>
              <a:xfrm>
                <a:off x="4865307" y="178849"/>
                <a:ext cx="7326693" cy="6040438"/>
              </a:xfrm>
              <a:blipFill>
                <a:blip r:embed="rId4"/>
                <a:stretch>
                  <a:fillRect l="-1248"/>
                </a:stretch>
              </a:blipFill>
            </p:spPr>
            <p:txBody>
              <a:bodyPr/>
              <a:lstStyle/>
              <a:p>
                <a:r>
                  <a:rPr lang="pt-BR">
                    <a:noFill/>
                  </a:rPr>
                  <a:t> </a:t>
                </a:r>
              </a:p>
            </p:txBody>
          </p:sp>
        </mc:Fallback>
      </mc:AlternateContent>
      <p:cxnSp>
        <p:nvCxnSpPr>
          <p:cNvPr id="8" name="Straight Connector 7">
            <a:extLst>
              <a:ext uri="{FF2B5EF4-FFF2-40B4-BE49-F238E27FC236}">
                <a16:creationId xmlns:a16="http://schemas.microsoft.com/office/drawing/2014/main" id="{0D156FBC-90B8-491A-B007-2EEC4CC80242}"/>
              </a:ext>
            </a:extLst>
          </p:cNvPr>
          <p:cNvCxnSpPr>
            <a:cxnSpLocks/>
          </p:cNvCxnSpPr>
          <p:nvPr/>
        </p:nvCxnSpPr>
        <p:spPr>
          <a:xfrm>
            <a:off x="4865307" y="808383"/>
            <a:ext cx="713629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231F91BD-8730-4AFA-BB1C-2C57583652B5}"/>
              </a:ext>
            </a:extLst>
          </p:cNvPr>
          <p:cNvCxnSpPr>
            <a:cxnSpLocks/>
          </p:cNvCxnSpPr>
          <p:nvPr/>
        </p:nvCxnSpPr>
        <p:spPr>
          <a:xfrm>
            <a:off x="4865307" y="2150165"/>
            <a:ext cx="713629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0B4F10A6-0CFC-45CE-B25F-3FF5C6713042}"/>
              </a:ext>
            </a:extLst>
          </p:cNvPr>
          <p:cNvCxnSpPr>
            <a:cxnSpLocks/>
          </p:cNvCxnSpPr>
          <p:nvPr/>
        </p:nvCxnSpPr>
        <p:spPr>
          <a:xfrm>
            <a:off x="4865307" y="3859696"/>
            <a:ext cx="713629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6B126800-BC05-4AD8-8C04-7F196FC3D078}"/>
              </a:ext>
            </a:extLst>
          </p:cNvPr>
          <p:cNvCxnSpPr>
            <a:cxnSpLocks/>
          </p:cNvCxnSpPr>
          <p:nvPr/>
        </p:nvCxnSpPr>
        <p:spPr>
          <a:xfrm>
            <a:off x="4865307" y="4297018"/>
            <a:ext cx="713629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838EDC27-EC48-41C0-A6CB-E244CBE990AD}"/>
              </a:ext>
            </a:extLst>
          </p:cNvPr>
          <p:cNvCxnSpPr>
            <a:cxnSpLocks/>
          </p:cNvCxnSpPr>
          <p:nvPr/>
        </p:nvCxnSpPr>
        <p:spPr>
          <a:xfrm>
            <a:off x="7788968" y="4429032"/>
            <a:ext cx="0" cy="2292443"/>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06081639"/>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002851E2-D612-4BAD-9884-3EA41C26A35A}"/>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217436" y="2506662"/>
            <a:ext cx="3647871" cy="4351338"/>
          </a:xfrm>
        </p:spPr>
      </p:pic>
      <p:sp>
        <p:nvSpPr>
          <p:cNvPr id="5" name="Slide Number Placeholder 4">
            <a:extLst>
              <a:ext uri="{FF2B5EF4-FFF2-40B4-BE49-F238E27FC236}">
                <a16:creationId xmlns:a16="http://schemas.microsoft.com/office/drawing/2014/main" id="{0E81E0B1-5513-4F0E-96C2-0E1788C6AB35}"/>
              </a:ext>
            </a:extLst>
          </p:cNvPr>
          <p:cNvSpPr>
            <a:spLocks noGrp="1"/>
          </p:cNvSpPr>
          <p:nvPr>
            <p:ph type="sldNum" sz="quarter" idx="12"/>
          </p:nvPr>
        </p:nvSpPr>
        <p:spPr/>
        <p:txBody>
          <a:bodyPr/>
          <a:lstStyle/>
          <a:p>
            <a:fld id="{D70E266F-DC34-4EBC-B26B-29CFE51B5C59}" type="slidenum">
              <a:rPr lang="en-US" altLang="en-US" smtClean="0"/>
              <a:pPr/>
              <a:t>222</a:t>
            </a:fld>
            <a:endParaRPr lang="en-US" altLang="en-US"/>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914E03AD-9604-44CB-8276-938AF42E57C6}"/>
                  </a:ext>
                </a:extLst>
              </p:cNvPr>
              <p:cNvSpPr txBox="1"/>
              <p:nvPr/>
            </p:nvSpPr>
            <p:spPr>
              <a:xfrm>
                <a:off x="332795" y="178849"/>
                <a:ext cx="5938796" cy="2363339"/>
              </a:xfrm>
              <a:prstGeom prst="rect">
                <a:avLst/>
              </a:prstGeom>
              <a:noFill/>
            </p:spPr>
            <p:txBody>
              <a:bodyPr wrap="square" rtlCol="0">
                <a:spAutoFit/>
              </a:bodyPr>
              <a:lstStyle/>
              <a:p>
                <a:r>
                  <a:rPr lang="pt-BR" sz="2400" dirty="0"/>
                  <a:t>1) Para o circuito abaixo, determine:</a:t>
                </a:r>
              </a:p>
              <a:p>
                <a:pPr marL="514350" indent="-514350">
                  <a:buAutoNum type="alphaLcParenR"/>
                </a:pPr>
                <a14:m>
                  <m:oMath xmlns:m="http://schemas.openxmlformats.org/officeDocument/2006/math">
                    <m:sSub>
                      <m:sSubPr>
                        <m:ctrlPr>
                          <a:rPr lang="pt-BR" sz="2400" i="1">
                            <a:latin typeface="Cambria Math" panose="02040503050406030204" pitchFamily="18" charset="0"/>
                          </a:rPr>
                        </m:ctrlPr>
                      </m:sSubPr>
                      <m:e>
                        <m:r>
                          <m:rPr>
                            <m:sty m:val="p"/>
                          </m:rPr>
                          <a:rPr lang="pt-BR" sz="2400">
                            <a:latin typeface="Cambria Math" panose="02040503050406030204" pitchFamily="18" charset="0"/>
                          </a:rPr>
                          <m:t>V</m:t>
                        </m:r>
                      </m:e>
                      <m:sub>
                        <m:r>
                          <m:rPr>
                            <m:sty m:val="p"/>
                          </m:rPr>
                          <a:rPr lang="pt-BR" sz="2400">
                            <a:latin typeface="Cambria Math" panose="02040503050406030204" pitchFamily="18" charset="0"/>
                          </a:rPr>
                          <m:t>G</m:t>
                        </m:r>
                      </m:sub>
                    </m:sSub>
                  </m:oMath>
                </a14:m>
                <a:endParaRPr lang="pt-BR" sz="2400" dirty="0">
                  <a:latin typeface="Cambria Math" panose="02040503050406030204" pitchFamily="18" charset="0"/>
                </a:endParaRPr>
              </a:p>
              <a:p>
                <a:pPr marL="514350" indent="-514350">
                  <a:buAutoNum type="alphaLcParenR"/>
                </a:pPr>
                <a14:m>
                  <m:oMath xmlns:m="http://schemas.openxmlformats.org/officeDocument/2006/math">
                    <m:sSub>
                      <m:sSubPr>
                        <m:ctrlPr>
                          <a:rPr lang="pt-BR" sz="2400" i="1">
                            <a:latin typeface="Cambria Math" panose="02040503050406030204" pitchFamily="18" charset="0"/>
                          </a:rPr>
                        </m:ctrlPr>
                      </m:sSubPr>
                      <m:e>
                        <m:r>
                          <m:rPr>
                            <m:sty m:val="p"/>
                          </m:rPr>
                          <a:rPr lang="pt-BR" sz="2400" i="0">
                            <a:latin typeface="Cambria Math" panose="02040503050406030204" pitchFamily="18" charset="0"/>
                          </a:rPr>
                          <m:t>I</m:t>
                        </m:r>
                      </m:e>
                      <m:sub>
                        <m:r>
                          <m:rPr>
                            <m:sty m:val="p"/>
                          </m:rPr>
                          <a:rPr lang="pt-BR" sz="2400" i="0">
                            <a:latin typeface="Cambria Math" panose="02040503050406030204" pitchFamily="18" charset="0"/>
                          </a:rPr>
                          <m:t>D</m:t>
                        </m:r>
                        <m:r>
                          <m:rPr>
                            <m:sty m:val="p"/>
                          </m:rPr>
                          <a:rPr lang="pt-BR" sz="2400" b="0" i="0" smtClean="0">
                            <a:latin typeface="Cambria Math" panose="02040503050406030204" pitchFamily="18" charset="0"/>
                          </a:rPr>
                          <m:t>Q</m:t>
                        </m:r>
                      </m:sub>
                    </m:sSub>
                  </m:oMath>
                </a14:m>
                <a:r>
                  <a:rPr lang="pt-BR" sz="2400" dirty="0"/>
                  <a:t> e </a:t>
                </a:r>
                <a14:m>
                  <m:oMath xmlns:m="http://schemas.openxmlformats.org/officeDocument/2006/math">
                    <m:sSub>
                      <m:sSubPr>
                        <m:ctrlPr>
                          <a:rPr lang="pt-BR" sz="2400" i="1">
                            <a:latin typeface="Cambria Math" panose="02040503050406030204" pitchFamily="18" charset="0"/>
                          </a:rPr>
                        </m:ctrlPr>
                      </m:sSubPr>
                      <m:e>
                        <m:r>
                          <m:rPr>
                            <m:sty m:val="p"/>
                          </m:rPr>
                          <a:rPr lang="pt-BR" sz="2400">
                            <a:latin typeface="Cambria Math" panose="02040503050406030204" pitchFamily="18" charset="0"/>
                          </a:rPr>
                          <m:t>V</m:t>
                        </m:r>
                      </m:e>
                      <m:sub>
                        <m:r>
                          <m:rPr>
                            <m:sty m:val="p"/>
                          </m:rPr>
                          <a:rPr lang="pt-BR" sz="2400">
                            <a:latin typeface="Cambria Math" panose="02040503050406030204" pitchFamily="18" charset="0"/>
                          </a:rPr>
                          <m:t>GS</m:t>
                        </m:r>
                        <m:r>
                          <a:rPr lang="pt-BR" sz="2400" b="0" i="1" smtClean="0">
                            <a:latin typeface="Cambria Math" panose="02040503050406030204" pitchFamily="18" charset="0"/>
                          </a:rPr>
                          <m:t>𝑄</m:t>
                        </m:r>
                      </m:sub>
                    </m:sSub>
                  </m:oMath>
                </a14:m>
                <a:endParaRPr lang="pt-BR" sz="2400" dirty="0"/>
              </a:p>
              <a:p>
                <a:pPr marL="514350" indent="-514350">
                  <a:buAutoNum type="alphaLcParenR"/>
                </a:pPr>
                <a14:m>
                  <m:oMath xmlns:m="http://schemas.openxmlformats.org/officeDocument/2006/math">
                    <m:sSub>
                      <m:sSubPr>
                        <m:ctrlPr>
                          <a:rPr lang="pt-BR" sz="2400" i="1">
                            <a:latin typeface="Cambria Math" panose="02040503050406030204" pitchFamily="18" charset="0"/>
                          </a:rPr>
                        </m:ctrlPr>
                      </m:sSubPr>
                      <m:e>
                        <m:r>
                          <m:rPr>
                            <m:sty m:val="p"/>
                          </m:rPr>
                          <a:rPr lang="pt-BR" sz="2400">
                            <a:latin typeface="Cambria Math" panose="02040503050406030204" pitchFamily="18" charset="0"/>
                          </a:rPr>
                          <m:t>V</m:t>
                        </m:r>
                      </m:e>
                      <m:sub>
                        <m:r>
                          <a:rPr lang="pt-BR" sz="2400" b="0" i="1" smtClean="0">
                            <a:latin typeface="Cambria Math" panose="02040503050406030204" pitchFamily="18" charset="0"/>
                          </a:rPr>
                          <m:t>𝐷</m:t>
                        </m:r>
                      </m:sub>
                    </m:sSub>
                    <m:r>
                      <a:rPr lang="pt-BR" sz="2400" b="0" i="1" smtClean="0">
                        <a:latin typeface="Cambria Math" panose="02040503050406030204" pitchFamily="18" charset="0"/>
                      </a:rPr>
                      <m:t> </m:t>
                    </m:r>
                    <m:r>
                      <m:rPr>
                        <m:sty m:val="p"/>
                      </m:rPr>
                      <a:rPr lang="pt-BR" sz="2400" b="0" i="0" smtClean="0">
                        <a:latin typeface="Cambria Math" panose="02040503050406030204" pitchFamily="18" charset="0"/>
                      </a:rPr>
                      <m:t>e</m:t>
                    </m:r>
                    <m:r>
                      <a:rPr lang="pt-BR" sz="2400" i="0">
                        <a:latin typeface="Cambria Math" panose="02040503050406030204" pitchFamily="18" charset="0"/>
                      </a:rPr>
                      <m:t> </m:t>
                    </m:r>
                    <m:sSub>
                      <m:sSubPr>
                        <m:ctrlPr>
                          <a:rPr lang="pt-BR" sz="2400" i="1">
                            <a:latin typeface="Cambria Math" panose="02040503050406030204" pitchFamily="18" charset="0"/>
                          </a:rPr>
                        </m:ctrlPr>
                      </m:sSubPr>
                      <m:e>
                        <m:r>
                          <m:rPr>
                            <m:sty m:val="p"/>
                          </m:rPr>
                          <a:rPr lang="pt-BR" sz="2400" i="0">
                            <a:latin typeface="Cambria Math" panose="02040503050406030204" pitchFamily="18" charset="0"/>
                          </a:rPr>
                          <m:t>V</m:t>
                        </m:r>
                      </m:e>
                      <m:sub>
                        <m:r>
                          <m:rPr>
                            <m:sty m:val="p"/>
                          </m:rPr>
                          <a:rPr lang="pt-BR" sz="2400" i="0">
                            <a:latin typeface="Cambria Math" panose="02040503050406030204" pitchFamily="18" charset="0"/>
                          </a:rPr>
                          <m:t>S</m:t>
                        </m:r>
                      </m:sub>
                    </m:sSub>
                  </m:oMath>
                </a14:m>
                <a:endParaRPr lang="pt-BR" sz="2400" dirty="0"/>
              </a:p>
              <a:p>
                <a:pPr marL="514350" indent="-514350">
                  <a:buAutoNum type="alphaLcParenR"/>
                </a:pPr>
                <a14:m>
                  <m:oMath xmlns:m="http://schemas.openxmlformats.org/officeDocument/2006/math">
                    <m:sSub>
                      <m:sSubPr>
                        <m:ctrlPr>
                          <a:rPr lang="pt-BR" sz="2400" i="1">
                            <a:latin typeface="Cambria Math" panose="02040503050406030204" pitchFamily="18" charset="0"/>
                          </a:rPr>
                        </m:ctrlPr>
                      </m:sSubPr>
                      <m:e>
                        <m:r>
                          <m:rPr>
                            <m:sty m:val="p"/>
                          </m:rPr>
                          <a:rPr lang="pt-BR" sz="2400">
                            <a:latin typeface="Cambria Math" panose="02040503050406030204" pitchFamily="18" charset="0"/>
                          </a:rPr>
                          <m:t>V</m:t>
                        </m:r>
                      </m:e>
                      <m:sub>
                        <m:r>
                          <m:rPr>
                            <m:sty m:val="p"/>
                          </m:rPr>
                          <a:rPr lang="pt-BR" sz="2400">
                            <a:latin typeface="Cambria Math" panose="02040503050406030204" pitchFamily="18" charset="0"/>
                          </a:rPr>
                          <m:t>DSQ</m:t>
                        </m:r>
                      </m:sub>
                    </m:sSub>
                    <m:r>
                      <a:rPr lang="pt-BR" sz="2400" i="1">
                        <a:latin typeface="Cambria Math" panose="02040503050406030204" pitchFamily="18" charset="0"/>
                      </a:rPr>
                      <m:t> </m:t>
                    </m:r>
                  </m:oMath>
                </a14:m>
                <a:endParaRPr lang="pt-BR" sz="2400" dirty="0"/>
              </a:p>
              <a:p>
                <a:r>
                  <a:rPr lang="pt-BR" sz="2400" dirty="0" err="1"/>
                  <a:t>Obs</a:t>
                </a:r>
                <a:r>
                  <a:rPr lang="pt-BR" sz="2400" dirty="0"/>
                  <a:t>: É tolerado um erro de até 10%.</a:t>
                </a:r>
              </a:p>
            </p:txBody>
          </p:sp>
        </mc:Choice>
        <mc:Fallback xmlns="">
          <p:sp>
            <p:nvSpPr>
              <p:cNvPr id="10" name="TextBox 9">
                <a:extLst>
                  <a:ext uri="{FF2B5EF4-FFF2-40B4-BE49-F238E27FC236}">
                    <a16:creationId xmlns:a16="http://schemas.microsoft.com/office/drawing/2014/main" id="{914E03AD-9604-44CB-8276-938AF42E57C6}"/>
                  </a:ext>
                </a:extLst>
              </p:cNvPr>
              <p:cNvSpPr txBox="1">
                <a:spLocks noRot="1" noChangeAspect="1" noMove="1" noResize="1" noEditPoints="1" noAdjustHandles="1" noChangeArrowheads="1" noChangeShapeType="1" noTextEdit="1"/>
              </p:cNvSpPr>
              <p:nvPr/>
            </p:nvSpPr>
            <p:spPr>
              <a:xfrm>
                <a:off x="332795" y="178849"/>
                <a:ext cx="5938796" cy="2363339"/>
              </a:xfrm>
              <a:prstGeom prst="rect">
                <a:avLst/>
              </a:prstGeom>
              <a:blipFill>
                <a:blip r:embed="rId3"/>
                <a:stretch>
                  <a:fillRect l="-1643" t="-2062" b="-489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F26DFBA-1696-4EE5-937E-221EDDF3784D}"/>
                  </a:ext>
                </a:extLst>
              </p:cNvPr>
              <p:cNvSpPr>
                <a:spLocks noGrp="1"/>
              </p:cNvSpPr>
              <p:nvPr>
                <p:ph sz="half" idx="2"/>
              </p:nvPr>
            </p:nvSpPr>
            <p:spPr>
              <a:xfrm>
                <a:off x="4865307" y="178849"/>
                <a:ext cx="7326693" cy="6040438"/>
              </a:xfrm>
            </p:spPr>
            <p:txBody>
              <a:bodyPr>
                <a:normAutofit/>
              </a:bodyPr>
              <a:lstStyle/>
              <a:p>
                <a:pPr marL="0" indent="0">
                  <a:buNone/>
                </a:pPr>
                <a:r>
                  <a:rPr lang="pt-BR" sz="2400" dirty="0">
                    <a:solidFill>
                      <a:srgbClr val="FF0000"/>
                    </a:solidFill>
                  </a:rPr>
                  <a:t>a) </a:t>
                </a:r>
                <a14:m>
                  <m:oMath xmlns:m="http://schemas.openxmlformats.org/officeDocument/2006/math">
                    <m:r>
                      <a:rPr lang="pt-BR" sz="2400" i="1" smtClean="0">
                        <a:solidFill>
                          <a:srgbClr val="FF0000"/>
                        </a:solidFill>
                        <a:latin typeface="Cambria Math" panose="02040503050406030204" pitchFamily="18" charset="0"/>
                      </a:rPr>
                      <m:t>𝑉</m:t>
                    </m:r>
                    <m:r>
                      <a:rPr lang="pt-BR" sz="2400" i="1" baseline="-25000">
                        <a:solidFill>
                          <a:srgbClr val="FF0000"/>
                        </a:solidFill>
                        <a:latin typeface="Cambria Math" panose="02040503050406030204" pitchFamily="18" charset="0"/>
                      </a:rPr>
                      <m:t>𝐺</m:t>
                    </m:r>
                    <m:r>
                      <a:rPr lang="pt-BR" sz="2400" i="1">
                        <a:solidFill>
                          <a:srgbClr val="FF0000"/>
                        </a:solidFill>
                        <a:latin typeface="Cambria Math" panose="02040503050406030204" pitchFamily="18" charset="0"/>
                      </a:rPr>
                      <m:t>=</m:t>
                    </m:r>
                    <m:f>
                      <m:fPr>
                        <m:ctrlPr>
                          <a:rPr lang="pt-BR" sz="2400" i="1">
                            <a:solidFill>
                              <a:srgbClr val="FF0000"/>
                            </a:solidFill>
                            <a:latin typeface="Cambria Math" panose="02040503050406030204" pitchFamily="18" charset="0"/>
                          </a:rPr>
                        </m:ctrlPr>
                      </m:fPr>
                      <m:num>
                        <m:r>
                          <a:rPr lang="pt-BR" sz="2400" i="1">
                            <a:solidFill>
                              <a:srgbClr val="FF0000"/>
                            </a:solidFill>
                            <a:latin typeface="Cambria Math" panose="02040503050406030204" pitchFamily="18" charset="0"/>
                          </a:rPr>
                          <m:t>𝑅</m:t>
                        </m:r>
                        <m:r>
                          <a:rPr lang="pt-BR" sz="2400" i="1" baseline="-25000">
                            <a:solidFill>
                              <a:srgbClr val="FF0000"/>
                            </a:solidFill>
                            <a:latin typeface="Cambria Math" panose="02040503050406030204" pitchFamily="18" charset="0"/>
                          </a:rPr>
                          <m:t>2</m:t>
                        </m:r>
                        <m:r>
                          <a:rPr lang="pt-BR" sz="2400" i="1">
                            <a:solidFill>
                              <a:srgbClr val="FF0000"/>
                            </a:solidFill>
                            <a:latin typeface="Cambria Math" panose="02040503050406030204" pitchFamily="18" charset="0"/>
                          </a:rPr>
                          <m:t>𝑉</m:t>
                        </m:r>
                        <m:r>
                          <a:rPr lang="pt-BR" sz="2400" i="1" baseline="-25000">
                            <a:solidFill>
                              <a:srgbClr val="FF0000"/>
                            </a:solidFill>
                            <a:latin typeface="Cambria Math" panose="02040503050406030204" pitchFamily="18" charset="0"/>
                          </a:rPr>
                          <m:t>𝐷𝐷</m:t>
                        </m:r>
                      </m:num>
                      <m:den>
                        <m:r>
                          <a:rPr lang="pt-BR" sz="2400" i="1">
                            <a:solidFill>
                              <a:srgbClr val="FF0000"/>
                            </a:solidFill>
                            <a:latin typeface="Cambria Math" panose="02040503050406030204" pitchFamily="18" charset="0"/>
                          </a:rPr>
                          <m:t>𝑅</m:t>
                        </m:r>
                        <m:r>
                          <a:rPr lang="pt-BR" sz="2400" i="1" baseline="-25000">
                            <a:solidFill>
                              <a:srgbClr val="FF0000"/>
                            </a:solidFill>
                            <a:latin typeface="Cambria Math" panose="02040503050406030204" pitchFamily="18" charset="0"/>
                          </a:rPr>
                          <m:t>1</m:t>
                        </m:r>
                        <m:r>
                          <a:rPr lang="pt-BR" sz="2400" i="1">
                            <a:solidFill>
                              <a:srgbClr val="FF0000"/>
                            </a:solidFill>
                            <a:latin typeface="Cambria Math" panose="02040503050406030204" pitchFamily="18" charset="0"/>
                          </a:rPr>
                          <m:t>+</m:t>
                        </m:r>
                        <m:r>
                          <a:rPr lang="pt-BR" sz="2400" i="1">
                            <a:solidFill>
                              <a:srgbClr val="FF0000"/>
                            </a:solidFill>
                            <a:latin typeface="Cambria Math" panose="02040503050406030204" pitchFamily="18" charset="0"/>
                          </a:rPr>
                          <m:t>𝑅</m:t>
                        </m:r>
                        <m:r>
                          <a:rPr lang="pt-BR" sz="2400" i="1" baseline="-25000">
                            <a:solidFill>
                              <a:srgbClr val="FF0000"/>
                            </a:solidFill>
                            <a:latin typeface="Cambria Math" panose="02040503050406030204" pitchFamily="18" charset="0"/>
                          </a:rPr>
                          <m:t>2</m:t>
                        </m:r>
                      </m:den>
                    </m:f>
                    <m:r>
                      <a:rPr lang="pt-BR" sz="2400" b="0" i="1" smtClean="0">
                        <a:solidFill>
                          <a:srgbClr val="FF0000"/>
                        </a:solidFill>
                        <a:latin typeface="Cambria Math" panose="02040503050406030204" pitchFamily="18" charset="0"/>
                      </a:rPr>
                      <m:t>=</m:t>
                    </m:r>
                    <m:f>
                      <m:fPr>
                        <m:ctrlPr>
                          <a:rPr lang="pt-BR" sz="2400" b="0" i="1" smtClean="0">
                            <a:solidFill>
                              <a:srgbClr val="FF0000"/>
                            </a:solidFill>
                            <a:latin typeface="Cambria Math" panose="02040503050406030204" pitchFamily="18" charset="0"/>
                          </a:rPr>
                        </m:ctrlPr>
                      </m:fPr>
                      <m:num>
                        <m:r>
                          <a:rPr lang="pt-BR" sz="2400" b="0" i="1" smtClean="0">
                            <a:solidFill>
                              <a:srgbClr val="FF0000"/>
                            </a:solidFill>
                            <a:latin typeface="Cambria Math" panose="02040503050406030204" pitchFamily="18" charset="0"/>
                          </a:rPr>
                          <m:t>110</m:t>
                        </m:r>
                        <m:r>
                          <a:rPr lang="pt-BR" sz="2400" b="0" i="1" smtClean="0">
                            <a:solidFill>
                              <a:srgbClr val="FF0000"/>
                            </a:solidFill>
                            <a:latin typeface="Cambria Math" panose="02040503050406030204" pitchFamily="18" charset="0"/>
                          </a:rPr>
                          <m:t>𝑘</m:t>
                        </m:r>
                        <m:r>
                          <a:rPr lang="pt-BR" sz="2400" b="0" i="1" smtClean="0">
                            <a:solidFill>
                              <a:srgbClr val="FF0000"/>
                            </a:solidFill>
                            <a:latin typeface="Cambria Math" panose="02040503050406030204" pitchFamily="18" charset="0"/>
                          </a:rPr>
                          <m:t>∗20</m:t>
                        </m:r>
                      </m:num>
                      <m:den>
                        <m:r>
                          <a:rPr lang="pt-BR" sz="2400" b="0" i="1" smtClean="0">
                            <a:solidFill>
                              <a:srgbClr val="FF0000"/>
                            </a:solidFill>
                            <a:latin typeface="Cambria Math" panose="02040503050406030204" pitchFamily="18" charset="0"/>
                          </a:rPr>
                          <m:t>110</m:t>
                        </m:r>
                        <m:r>
                          <a:rPr lang="pt-BR" sz="2400" b="0" i="1" smtClean="0">
                            <a:solidFill>
                              <a:srgbClr val="FF0000"/>
                            </a:solidFill>
                            <a:latin typeface="Cambria Math" panose="02040503050406030204" pitchFamily="18" charset="0"/>
                          </a:rPr>
                          <m:t>𝑘</m:t>
                        </m:r>
                        <m:r>
                          <a:rPr lang="pt-BR" sz="2400" b="0" i="1" smtClean="0">
                            <a:solidFill>
                              <a:srgbClr val="FF0000"/>
                            </a:solidFill>
                            <a:latin typeface="Cambria Math" panose="02040503050406030204" pitchFamily="18" charset="0"/>
                          </a:rPr>
                          <m:t>+910</m:t>
                        </m:r>
                        <m:r>
                          <a:rPr lang="pt-BR" sz="2400" b="0" i="1" smtClean="0">
                            <a:solidFill>
                              <a:srgbClr val="FF0000"/>
                            </a:solidFill>
                            <a:latin typeface="Cambria Math" panose="02040503050406030204" pitchFamily="18" charset="0"/>
                          </a:rPr>
                          <m:t>𝑘</m:t>
                        </m:r>
                      </m:den>
                    </m:f>
                    <m:r>
                      <a:rPr lang="pt-BR" sz="2400" b="0" i="1" smtClean="0">
                        <a:solidFill>
                          <a:srgbClr val="FF0000"/>
                        </a:solidFill>
                        <a:latin typeface="Cambria Math" panose="02040503050406030204" pitchFamily="18" charset="0"/>
                      </a:rPr>
                      <m:t>=2,15 </m:t>
                    </m:r>
                    <m:r>
                      <a:rPr lang="pt-BR" sz="2400" b="0" i="1" smtClean="0">
                        <a:solidFill>
                          <a:srgbClr val="FF0000"/>
                        </a:solidFill>
                        <a:latin typeface="Cambria Math" panose="02040503050406030204" pitchFamily="18" charset="0"/>
                      </a:rPr>
                      <m:t>𝑉</m:t>
                    </m:r>
                  </m:oMath>
                </a14:m>
                <a:endParaRPr lang="pt-BR" sz="2400" dirty="0">
                  <a:solidFill>
                    <a:srgbClr val="FF0000"/>
                  </a:solidFill>
                </a:endParaRPr>
              </a:p>
              <a:p>
                <a:pPr marL="0" indent="0">
                  <a:buNone/>
                </a:pPr>
                <a:r>
                  <a:rPr lang="pt-BR" sz="2400" dirty="0">
                    <a:solidFill>
                      <a:srgbClr val="FF0000"/>
                    </a:solidFill>
                  </a:rPr>
                  <a:t>b) Traçando curva de transferência teremos:</a:t>
                </a:r>
              </a:p>
              <a:p>
                <a:pPr marL="0" indent="0">
                  <a:buNone/>
                </a:pPr>
                <a14:m>
                  <m:oMath xmlns:m="http://schemas.openxmlformats.org/officeDocument/2006/math">
                    <m:sSub>
                      <m:sSubPr>
                        <m:ctrlPr>
                          <a:rPr lang="pt-BR" sz="2400" i="1">
                            <a:solidFill>
                              <a:srgbClr val="FF0000"/>
                            </a:solidFill>
                            <a:latin typeface="Cambria Math" panose="02040503050406030204" pitchFamily="18" charset="0"/>
                          </a:rPr>
                        </m:ctrlPr>
                      </m:sSubPr>
                      <m:e>
                        <m:r>
                          <a:rPr lang="pt-BR" sz="2400" i="1">
                            <a:solidFill>
                              <a:srgbClr val="FF0000"/>
                            </a:solidFill>
                            <a:latin typeface="Cambria Math" panose="02040503050406030204" pitchFamily="18" charset="0"/>
                          </a:rPr>
                          <m:t>𝐼</m:t>
                        </m:r>
                      </m:e>
                      <m:sub>
                        <m:r>
                          <a:rPr lang="pt-BR" sz="2400" i="1">
                            <a:solidFill>
                              <a:srgbClr val="FF0000"/>
                            </a:solidFill>
                            <a:latin typeface="Cambria Math" panose="02040503050406030204" pitchFamily="18" charset="0"/>
                          </a:rPr>
                          <m:t>𝐷</m:t>
                        </m:r>
                      </m:sub>
                    </m:sSub>
                    <m:r>
                      <a:rPr lang="pt-BR" sz="2400" i="1">
                        <a:solidFill>
                          <a:srgbClr val="FF0000"/>
                        </a:solidFill>
                        <a:latin typeface="Cambria Math" panose="02040503050406030204" pitchFamily="18" charset="0"/>
                      </a:rPr>
                      <m:t> </m:t>
                    </m:r>
                  </m:oMath>
                </a14:m>
                <a:r>
                  <a:rPr lang="pt-BR" sz="2400" dirty="0">
                    <a:solidFill>
                      <a:srgbClr val="FF0000"/>
                    </a:solidFill>
                  </a:rPr>
                  <a:t>= 0 </a:t>
                </a:r>
                <a:r>
                  <a:rPr lang="pt-BR" sz="2400" dirty="0" err="1">
                    <a:solidFill>
                      <a:srgbClr val="FF0000"/>
                    </a:solidFill>
                  </a:rPr>
                  <a:t>mA</a:t>
                </a:r>
                <a:r>
                  <a:rPr lang="pt-BR" sz="2400" dirty="0">
                    <a:solidFill>
                      <a:srgbClr val="FF0000"/>
                    </a:solidFill>
                  </a:rPr>
                  <a:t> com </a:t>
                </a:r>
                <a14:m>
                  <m:oMath xmlns:m="http://schemas.openxmlformats.org/officeDocument/2006/math">
                    <m:r>
                      <a:rPr lang="pt-BR" sz="2400" i="1">
                        <a:solidFill>
                          <a:srgbClr val="FF0000"/>
                        </a:solidFill>
                        <a:latin typeface="Cambria Math" panose="02040503050406030204" pitchFamily="18" charset="0"/>
                      </a:rPr>
                      <m:t>𝑉</m:t>
                    </m:r>
                    <m:r>
                      <a:rPr lang="pt-BR" sz="2400" i="1" baseline="-25000">
                        <a:solidFill>
                          <a:srgbClr val="FF0000"/>
                        </a:solidFill>
                        <a:latin typeface="Cambria Math" panose="02040503050406030204" pitchFamily="18" charset="0"/>
                      </a:rPr>
                      <m:t>𝐺𝑆</m:t>
                    </m:r>
                  </m:oMath>
                </a14:m>
                <a:r>
                  <a:rPr lang="pt-BR" sz="2400" dirty="0">
                    <a:solidFill>
                      <a:srgbClr val="FF0000"/>
                    </a:solidFill>
                  </a:rPr>
                  <a:t> = 3,5 V</a:t>
                </a:r>
              </a:p>
              <a:p>
                <a:pPr marL="0" indent="0">
                  <a:buNone/>
                </a:pPr>
                <a14:m>
                  <m:oMath xmlns:m="http://schemas.openxmlformats.org/officeDocument/2006/math">
                    <m:sSub>
                      <m:sSubPr>
                        <m:ctrlPr>
                          <a:rPr lang="pt-BR" sz="2400" i="1">
                            <a:solidFill>
                              <a:srgbClr val="FF0000"/>
                            </a:solidFill>
                            <a:latin typeface="Cambria Math" panose="02040503050406030204" pitchFamily="18" charset="0"/>
                          </a:rPr>
                        </m:ctrlPr>
                      </m:sSubPr>
                      <m:e>
                        <m:r>
                          <a:rPr lang="pt-BR" sz="2400" i="1">
                            <a:solidFill>
                              <a:srgbClr val="FF0000"/>
                            </a:solidFill>
                            <a:latin typeface="Cambria Math" panose="02040503050406030204" pitchFamily="18" charset="0"/>
                          </a:rPr>
                          <m:t>𝐼</m:t>
                        </m:r>
                      </m:e>
                      <m:sub>
                        <m:r>
                          <a:rPr lang="pt-BR" sz="2400" i="1">
                            <a:solidFill>
                              <a:srgbClr val="FF0000"/>
                            </a:solidFill>
                            <a:latin typeface="Cambria Math" panose="02040503050406030204" pitchFamily="18" charset="0"/>
                          </a:rPr>
                          <m:t>𝐷</m:t>
                        </m:r>
                      </m:sub>
                    </m:sSub>
                    <m:r>
                      <a:rPr lang="pt-BR" sz="2400" i="1">
                        <a:solidFill>
                          <a:srgbClr val="FF0000"/>
                        </a:solidFill>
                        <a:latin typeface="Cambria Math" panose="02040503050406030204" pitchFamily="18" charset="0"/>
                      </a:rPr>
                      <m:t> </m:t>
                    </m:r>
                  </m:oMath>
                </a14:m>
                <a:r>
                  <a:rPr lang="pt-BR" sz="2400" dirty="0">
                    <a:solidFill>
                      <a:srgbClr val="FF0000"/>
                    </a:solidFill>
                  </a:rPr>
                  <a:t>= 10 </a:t>
                </a:r>
                <a:r>
                  <a:rPr lang="pt-BR" sz="2400" dirty="0" err="1">
                    <a:solidFill>
                      <a:srgbClr val="FF0000"/>
                    </a:solidFill>
                  </a:rPr>
                  <a:t>mA</a:t>
                </a:r>
                <a:r>
                  <a:rPr lang="pt-BR" sz="2400" dirty="0">
                    <a:solidFill>
                      <a:srgbClr val="FF0000"/>
                    </a:solidFill>
                  </a:rPr>
                  <a:t> com </a:t>
                </a:r>
                <a14:m>
                  <m:oMath xmlns:m="http://schemas.openxmlformats.org/officeDocument/2006/math">
                    <m:r>
                      <a:rPr lang="pt-BR" sz="2400" i="1">
                        <a:solidFill>
                          <a:srgbClr val="FF0000"/>
                        </a:solidFill>
                        <a:latin typeface="Cambria Math" panose="02040503050406030204" pitchFamily="18" charset="0"/>
                      </a:rPr>
                      <m:t>𝑉</m:t>
                    </m:r>
                    <m:r>
                      <a:rPr lang="pt-BR" sz="2400" i="1" baseline="-25000">
                        <a:solidFill>
                          <a:srgbClr val="FF0000"/>
                        </a:solidFill>
                        <a:latin typeface="Cambria Math" panose="02040503050406030204" pitchFamily="18" charset="0"/>
                      </a:rPr>
                      <m:t>𝐺𝑆</m:t>
                    </m:r>
                  </m:oMath>
                </a14:m>
                <a:r>
                  <a:rPr lang="pt-BR" sz="2400" dirty="0">
                    <a:solidFill>
                      <a:srgbClr val="FF0000"/>
                    </a:solidFill>
                  </a:rPr>
                  <a:t> = 0 V</a:t>
                </a:r>
              </a:p>
              <a:p>
                <a:pPr marL="0" indent="0">
                  <a:buNone/>
                </a:pPr>
                <a:r>
                  <a:rPr lang="pt-BR" sz="2400" dirty="0">
                    <a:solidFill>
                      <a:srgbClr val="FF0000"/>
                    </a:solidFill>
                  </a:rPr>
                  <a:t>Para a reta de carga, temos:</a:t>
                </a:r>
              </a:p>
              <a:p>
                <a:pPr marL="0" indent="0">
                  <a:buNone/>
                </a:pPr>
                <a14:m>
                  <m:oMathPara xmlns:m="http://schemas.openxmlformats.org/officeDocument/2006/math">
                    <m:oMathParaPr>
                      <m:jc m:val="centerGroup"/>
                    </m:oMathParaPr>
                    <m:oMath xmlns:m="http://schemas.openxmlformats.org/officeDocument/2006/math">
                      <m:r>
                        <a:rPr lang="pt-BR" sz="2400" i="1">
                          <a:solidFill>
                            <a:srgbClr val="FF0000"/>
                          </a:solidFill>
                          <a:latin typeface="Cambria Math" panose="02040503050406030204" pitchFamily="18" charset="0"/>
                        </a:rPr>
                        <m:t>𝑉</m:t>
                      </m:r>
                      <m:r>
                        <a:rPr lang="pt-BR" sz="2400" i="1" baseline="-25000">
                          <a:solidFill>
                            <a:srgbClr val="FF0000"/>
                          </a:solidFill>
                          <a:latin typeface="Cambria Math" panose="02040503050406030204" pitchFamily="18" charset="0"/>
                        </a:rPr>
                        <m:t>𝐺𝑆</m:t>
                      </m:r>
                      <m:r>
                        <a:rPr lang="pt-BR" sz="2400" i="1">
                          <a:solidFill>
                            <a:srgbClr val="FF0000"/>
                          </a:solidFill>
                          <a:latin typeface="Cambria Math" panose="02040503050406030204" pitchFamily="18" charset="0"/>
                        </a:rPr>
                        <m:t>=</m:t>
                      </m:r>
                      <m:sSub>
                        <m:sSubPr>
                          <m:ctrlPr>
                            <a:rPr lang="pt-BR" sz="2400" i="1">
                              <a:solidFill>
                                <a:srgbClr val="FF0000"/>
                              </a:solidFill>
                              <a:latin typeface="Cambria Math" panose="02040503050406030204" pitchFamily="18" charset="0"/>
                            </a:rPr>
                          </m:ctrlPr>
                        </m:sSubPr>
                        <m:e>
                          <m:r>
                            <a:rPr lang="pt-BR" sz="2400" i="1">
                              <a:solidFill>
                                <a:srgbClr val="FF0000"/>
                              </a:solidFill>
                              <a:latin typeface="Cambria Math" panose="02040503050406030204" pitchFamily="18" charset="0"/>
                            </a:rPr>
                            <m:t>𝑉</m:t>
                          </m:r>
                        </m:e>
                        <m:sub>
                          <m:r>
                            <a:rPr lang="pt-BR" sz="2400" i="1">
                              <a:solidFill>
                                <a:srgbClr val="FF0000"/>
                              </a:solidFill>
                              <a:latin typeface="Cambria Math" panose="02040503050406030204" pitchFamily="18" charset="0"/>
                            </a:rPr>
                            <m:t>𝐺</m:t>
                          </m:r>
                        </m:sub>
                      </m:sSub>
                      <m:r>
                        <a:rPr lang="pt-BR" sz="2400" i="1">
                          <a:solidFill>
                            <a:srgbClr val="FF0000"/>
                          </a:solidFill>
                          <a:latin typeface="Cambria Math" panose="02040503050406030204" pitchFamily="18" charset="0"/>
                        </a:rPr>
                        <m:t>−</m:t>
                      </m:r>
                      <m:r>
                        <a:rPr lang="pt-BR" sz="2400" i="1">
                          <a:solidFill>
                            <a:srgbClr val="FF0000"/>
                          </a:solidFill>
                          <a:latin typeface="Cambria Math" panose="02040503050406030204" pitchFamily="18" charset="0"/>
                        </a:rPr>
                        <m:t>𝐼𝐷𝑅𝑆</m:t>
                      </m:r>
                      <m:r>
                        <a:rPr lang="pt-BR" sz="2400" b="0" i="1" smtClean="0">
                          <a:solidFill>
                            <a:srgbClr val="FF0000"/>
                          </a:solidFill>
                          <a:latin typeface="Cambria Math" panose="02040503050406030204" pitchFamily="18" charset="0"/>
                        </a:rPr>
                        <m:t>=2,15−</m:t>
                      </m:r>
                      <m:sSub>
                        <m:sSubPr>
                          <m:ctrlPr>
                            <a:rPr lang="pt-BR" sz="2400" i="1">
                              <a:solidFill>
                                <a:srgbClr val="FF0000"/>
                              </a:solidFill>
                              <a:latin typeface="Cambria Math" panose="02040503050406030204" pitchFamily="18" charset="0"/>
                            </a:rPr>
                          </m:ctrlPr>
                        </m:sSubPr>
                        <m:e>
                          <m:r>
                            <a:rPr lang="pt-BR" sz="2400" i="1">
                              <a:solidFill>
                                <a:srgbClr val="FF0000"/>
                              </a:solidFill>
                              <a:latin typeface="Cambria Math" panose="02040503050406030204" pitchFamily="18" charset="0"/>
                            </a:rPr>
                            <m:t>𝐼</m:t>
                          </m:r>
                        </m:e>
                        <m:sub>
                          <m:r>
                            <a:rPr lang="pt-BR" sz="2400" i="1">
                              <a:solidFill>
                                <a:srgbClr val="FF0000"/>
                              </a:solidFill>
                              <a:latin typeface="Cambria Math" panose="02040503050406030204" pitchFamily="18" charset="0"/>
                            </a:rPr>
                            <m:t>𝐷</m:t>
                          </m:r>
                        </m:sub>
                      </m:sSub>
                      <m:r>
                        <a:rPr lang="pt-BR" sz="2400" b="0" i="1" smtClean="0">
                          <a:solidFill>
                            <a:srgbClr val="FF0000"/>
                          </a:solidFill>
                          <a:latin typeface="Cambria Math" panose="02040503050406030204" pitchFamily="18" charset="0"/>
                        </a:rPr>
                        <m:t>∗1,1</m:t>
                      </m:r>
                      <m:r>
                        <a:rPr lang="pt-BR" sz="2400" b="0" i="1" smtClean="0">
                          <a:solidFill>
                            <a:srgbClr val="FF0000"/>
                          </a:solidFill>
                          <a:latin typeface="Cambria Math" panose="02040503050406030204" pitchFamily="18" charset="0"/>
                        </a:rPr>
                        <m:t>𝑘</m:t>
                      </m:r>
                    </m:oMath>
                  </m:oMathPara>
                </a14:m>
                <a:endParaRPr lang="pt-BR" sz="2400" dirty="0">
                  <a:solidFill>
                    <a:srgbClr val="FF0000"/>
                  </a:solidFill>
                </a:endParaRPr>
              </a:p>
              <a:p>
                <a:pPr marL="0" indent="0">
                  <a:buNone/>
                </a:pPr>
                <a14:m>
                  <m:oMath xmlns:m="http://schemas.openxmlformats.org/officeDocument/2006/math">
                    <m:sSub>
                      <m:sSubPr>
                        <m:ctrlPr>
                          <a:rPr lang="pt-BR" sz="2400" i="1">
                            <a:solidFill>
                              <a:srgbClr val="FF0000"/>
                            </a:solidFill>
                            <a:latin typeface="Cambria Math" panose="02040503050406030204" pitchFamily="18" charset="0"/>
                          </a:rPr>
                        </m:ctrlPr>
                      </m:sSubPr>
                      <m:e>
                        <m:r>
                          <a:rPr lang="pt-BR" sz="2400" i="1">
                            <a:solidFill>
                              <a:srgbClr val="FF0000"/>
                            </a:solidFill>
                            <a:latin typeface="Cambria Math" panose="02040503050406030204" pitchFamily="18" charset="0"/>
                          </a:rPr>
                          <m:t>𝐼</m:t>
                        </m:r>
                      </m:e>
                      <m:sub>
                        <m:r>
                          <a:rPr lang="pt-BR" sz="2400" i="1">
                            <a:solidFill>
                              <a:srgbClr val="FF0000"/>
                            </a:solidFill>
                            <a:latin typeface="Cambria Math" panose="02040503050406030204" pitchFamily="18" charset="0"/>
                          </a:rPr>
                          <m:t>𝐷</m:t>
                        </m:r>
                      </m:sub>
                    </m:sSub>
                    <m:r>
                      <a:rPr lang="pt-BR" sz="2400" b="0" i="1" smtClean="0">
                        <a:solidFill>
                          <a:srgbClr val="FF0000"/>
                        </a:solidFill>
                        <a:latin typeface="Cambria Math" panose="02040503050406030204" pitchFamily="18" charset="0"/>
                      </a:rPr>
                      <m:t>=</m:t>
                    </m:r>
                  </m:oMath>
                </a14:m>
                <a:r>
                  <a:rPr lang="pt-BR" sz="2400" dirty="0">
                    <a:solidFill>
                      <a:srgbClr val="FF0000"/>
                    </a:solidFill>
                  </a:rPr>
                  <a:t> 0 </a:t>
                </a:r>
                <a:r>
                  <a:rPr lang="pt-BR" sz="2400" dirty="0" err="1">
                    <a:solidFill>
                      <a:srgbClr val="FF0000"/>
                    </a:solidFill>
                  </a:rPr>
                  <a:t>mA</a:t>
                </a:r>
                <a:r>
                  <a:rPr lang="pt-BR" sz="2400" dirty="0">
                    <a:solidFill>
                      <a:srgbClr val="FF0000"/>
                    </a:solidFill>
                  </a:rPr>
                  <a:t> com </a:t>
                </a:r>
                <a14:m>
                  <m:oMath xmlns:m="http://schemas.openxmlformats.org/officeDocument/2006/math">
                    <m:r>
                      <a:rPr lang="pt-BR" sz="2400" i="1">
                        <a:solidFill>
                          <a:srgbClr val="FF0000"/>
                        </a:solidFill>
                        <a:latin typeface="Cambria Math" panose="02040503050406030204" pitchFamily="18" charset="0"/>
                      </a:rPr>
                      <m:t>𝑉</m:t>
                    </m:r>
                    <m:r>
                      <a:rPr lang="pt-BR" sz="2400" i="1" baseline="-25000">
                        <a:solidFill>
                          <a:srgbClr val="FF0000"/>
                        </a:solidFill>
                        <a:latin typeface="Cambria Math" panose="02040503050406030204" pitchFamily="18" charset="0"/>
                      </a:rPr>
                      <m:t>𝐺𝑆</m:t>
                    </m:r>
                  </m:oMath>
                </a14:m>
                <a:r>
                  <a:rPr lang="pt-BR" sz="2400" dirty="0">
                    <a:solidFill>
                      <a:srgbClr val="FF0000"/>
                    </a:solidFill>
                  </a:rPr>
                  <a:t> = 2,2 V</a:t>
                </a:r>
              </a:p>
              <a:p>
                <a:pPr marL="0" indent="0">
                  <a:buNone/>
                </a:pPr>
                <a14:m>
                  <m:oMath xmlns:m="http://schemas.openxmlformats.org/officeDocument/2006/math">
                    <m:sSub>
                      <m:sSubPr>
                        <m:ctrlPr>
                          <a:rPr lang="pt-BR" sz="2400" i="1">
                            <a:solidFill>
                              <a:srgbClr val="FF0000"/>
                            </a:solidFill>
                            <a:latin typeface="Cambria Math" panose="02040503050406030204" pitchFamily="18" charset="0"/>
                          </a:rPr>
                        </m:ctrlPr>
                      </m:sSubPr>
                      <m:e>
                        <m:r>
                          <a:rPr lang="pt-BR" sz="2400" i="1">
                            <a:solidFill>
                              <a:srgbClr val="FF0000"/>
                            </a:solidFill>
                            <a:latin typeface="Cambria Math" panose="02040503050406030204" pitchFamily="18" charset="0"/>
                          </a:rPr>
                          <m:t>𝐼</m:t>
                        </m:r>
                      </m:e>
                      <m:sub>
                        <m:r>
                          <a:rPr lang="pt-BR" sz="2400" i="1">
                            <a:solidFill>
                              <a:srgbClr val="FF0000"/>
                            </a:solidFill>
                            <a:latin typeface="Cambria Math" panose="02040503050406030204" pitchFamily="18" charset="0"/>
                          </a:rPr>
                          <m:t>𝐷</m:t>
                        </m:r>
                      </m:sub>
                    </m:sSub>
                    <m:r>
                      <a:rPr lang="pt-BR" sz="2400" b="0" i="1" smtClean="0">
                        <a:solidFill>
                          <a:srgbClr val="FF0000"/>
                        </a:solidFill>
                        <a:latin typeface="Cambria Math" panose="02040503050406030204" pitchFamily="18" charset="0"/>
                      </a:rPr>
                      <m:t>=</m:t>
                    </m:r>
                  </m:oMath>
                </a14:m>
                <a:r>
                  <a:rPr lang="pt-BR" sz="2400" dirty="0">
                    <a:solidFill>
                      <a:srgbClr val="FF0000"/>
                    </a:solidFill>
                  </a:rPr>
                  <a:t> 2 </a:t>
                </a:r>
                <a:r>
                  <a:rPr lang="pt-BR" sz="2400" dirty="0" err="1">
                    <a:solidFill>
                      <a:srgbClr val="FF0000"/>
                    </a:solidFill>
                  </a:rPr>
                  <a:t>mA</a:t>
                </a:r>
                <a:r>
                  <a:rPr lang="pt-BR" sz="2400" dirty="0">
                    <a:solidFill>
                      <a:srgbClr val="FF0000"/>
                    </a:solidFill>
                  </a:rPr>
                  <a:t> com </a:t>
                </a:r>
                <a14:m>
                  <m:oMath xmlns:m="http://schemas.openxmlformats.org/officeDocument/2006/math">
                    <m:r>
                      <a:rPr lang="pt-BR" sz="2400" i="1">
                        <a:solidFill>
                          <a:srgbClr val="FF0000"/>
                        </a:solidFill>
                        <a:latin typeface="Cambria Math" panose="02040503050406030204" pitchFamily="18" charset="0"/>
                      </a:rPr>
                      <m:t>𝑉</m:t>
                    </m:r>
                    <m:r>
                      <a:rPr lang="pt-BR" sz="2400" i="1" baseline="-25000">
                        <a:solidFill>
                          <a:srgbClr val="FF0000"/>
                        </a:solidFill>
                        <a:latin typeface="Cambria Math" panose="02040503050406030204" pitchFamily="18" charset="0"/>
                      </a:rPr>
                      <m:t>𝐺𝑆</m:t>
                    </m:r>
                    <m:r>
                      <a:rPr lang="pt-BR" sz="2400" i="1" baseline="-25000">
                        <a:solidFill>
                          <a:srgbClr val="FF0000"/>
                        </a:solidFill>
                        <a:latin typeface="Cambria Math" panose="02040503050406030204" pitchFamily="18" charset="0"/>
                      </a:rPr>
                      <m:t> </m:t>
                    </m:r>
                  </m:oMath>
                </a14:m>
                <a:r>
                  <a:rPr lang="pt-BR" sz="2400" dirty="0">
                    <a:solidFill>
                      <a:srgbClr val="FF0000"/>
                    </a:solidFill>
                  </a:rPr>
                  <a:t>= 0 V</a:t>
                </a:r>
              </a:p>
              <a:p>
                <a:pPr marL="0" indent="0" algn="ctr">
                  <a:buNone/>
                </a:pPr>
                <a14:m>
                  <m:oMath xmlns:m="http://schemas.openxmlformats.org/officeDocument/2006/math">
                    <m:sSub>
                      <m:sSubPr>
                        <m:ctrlPr>
                          <a:rPr lang="pt-BR" sz="2400" i="1">
                            <a:solidFill>
                              <a:srgbClr val="FF0000"/>
                            </a:solidFill>
                            <a:latin typeface="Cambria Math" panose="02040503050406030204" pitchFamily="18" charset="0"/>
                          </a:rPr>
                        </m:ctrlPr>
                      </m:sSubPr>
                      <m:e>
                        <m:r>
                          <m:rPr>
                            <m:sty m:val="p"/>
                          </m:rPr>
                          <a:rPr lang="pt-BR" sz="2400">
                            <a:solidFill>
                              <a:srgbClr val="FF0000"/>
                            </a:solidFill>
                            <a:latin typeface="Cambria Math" panose="02040503050406030204" pitchFamily="18" charset="0"/>
                          </a:rPr>
                          <m:t>I</m:t>
                        </m:r>
                      </m:e>
                      <m:sub>
                        <m:r>
                          <m:rPr>
                            <m:sty m:val="p"/>
                          </m:rPr>
                          <a:rPr lang="pt-BR" sz="2400">
                            <a:solidFill>
                              <a:srgbClr val="FF0000"/>
                            </a:solidFill>
                            <a:latin typeface="Cambria Math" panose="02040503050406030204" pitchFamily="18" charset="0"/>
                          </a:rPr>
                          <m:t>DQ</m:t>
                        </m:r>
                      </m:sub>
                    </m:sSub>
                  </m:oMath>
                </a14:m>
                <a:r>
                  <a:rPr lang="pt-BR" sz="2400" dirty="0">
                    <a:solidFill>
                      <a:srgbClr val="FF0000"/>
                    </a:solidFill>
                  </a:rPr>
                  <a:t> = 3,5 </a:t>
                </a:r>
                <a:r>
                  <a:rPr lang="pt-BR" sz="2400" dirty="0" err="1">
                    <a:solidFill>
                      <a:srgbClr val="FF0000"/>
                    </a:solidFill>
                  </a:rPr>
                  <a:t>mA</a:t>
                </a:r>
                <a:r>
                  <a:rPr lang="pt-BR" sz="2400" dirty="0">
                    <a:solidFill>
                      <a:srgbClr val="FF0000"/>
                    </a:solidFill>
                  </a:rPr>
                  <a:t> e </a:t>
                </a:r>
                <a14:m>
                  <m:oMath xmlns:m="http://schemas.openxmlformats.org/officeDocument/2006/math">
                    <m:sSub>
                      <m:sSubPr>
                        <m:ctrlPr>
                          <a:rPr lang="pt-BR" sz="2400" i="1">
                            <a:solidFill>
                              <a:srgbClr val="FF0000"/>
                            </a:solidFill>
                            <a:latin typeface="Cambria Math" panose="02040503050406030204" pitchFamily="18" charset="0"/>
                          </a:rPr>
                        </m:ctrlPr>
                      </m:sSubPr>
                      <m:e>
                        <m:r>
                          <m:rPr>
                            <m:sty m:val="p"/>
                          </m:rPr>
                          <a:rPr lang="pt-BR" sz="2400">
                            <a:solidFill>
                              <a:srgbClr val="FF0000"/>
                            </a:solidFill>
                            <a:latin typeface="Cambria Math" panose="02040503050406030204" pitchFamily="18" charset="0"/>
                          </a:rPr>
                          <m:t>V</m:t>
                        </m:r>
                      </m:e>
                      <m:sub>
                        <m:r>
                          <m:rPr>
                            <m:sty m:val="p"/>
                          </m:rPr>
                          <a:rPr lang="pt-BR" sz="2400">
                            <a:solidFill>
                              <a:srgbClr val="FF0000"/>
                            </a:solidFill>
                            <a:latin typeface="Cambria Math" panose="02040503050406030204" pitchFamily="18" charset="0"/>
                          </a:rPr>
                          <m:t>GS</m:t>
                        </m:r>
                        <m:r>
                          <a:rPr lang="pt-BR" sz="2400" i="1">
                            <a:solidFill>
                              <a:srgbClr val="FF0000"/>
                            </a:solidFill>
                            <a:latin typeface="Cambria Math" panose="02040503050406030204" pitchFamily="18" charset="0"/>
                          </a:rPr>
                          <m:t>𝑄</m:t>
                        </m:r>
                      </m:sub>
                    </m:sSub>
                  </m:oMath>
                </a14:m>
                <a:r>
                  <a:rPr lang="pt-BR" sz="2400" dirty="0">
                    <a:solidFill>
                      <a:srgbClr val="FF0000"/>
                    </a:solidFill>
                  </a:rPr>
                  <a:t>=-1,4 V</a:t>
                </a:r>
              </a:p>
              <a:p>
                <a:pPr marL="0" indent="0">
                  <a:buNone/>
                </a:pPr>
                <a:endParaRPr lang="pt-BR" sz="2400" dirty="0"/>
              </a:p>
            </p:txBody>
          </p:sp>
        </mc:Choice>
        <mc:Fallback xmlns="">
          <p:sp>
            <p:nvSpPr>
              <p:cNvPr id="3" name="Content Placeholder 2">
                <a:extLst>
                  <a:ext uri="{FF2B5EF4-FFF2-40B4-BE49-F238E27FC236}">
                    <a16:creationId xmlns:a16="http://schemas.microsoft.com/office/drawing/2014/main" id="{CF26DFBA-1696-4EE5-937E-221EDDF3784D}"/>
                  </a:ext>
                </a:extLst>
              </p:cNvPr>
              <p:cNvSpPr>
                <a:spLocks noGrp="1" noRot="1" noChangeAspect="1" noMove="1" noResize="1" noEditPoints="1" noAdjustHandles="1" noChangeArrowheads="1" noChangeShapeType="1" noTextEdit="1"/>
              </p:cNvSpPr>
              <p:nvPr>
                <p:ph sz="half" idx="2"/>
              </p:nvPr>
            </p:nvSpPr>
            <p:spPr>
              <a:xfrm>
                <a:off x="4865307" y="178849"/>
                <a:ext cx="7326693" cy="6040438"/>
              </a:xfrm>
              <a:blipFill>
                <a:blip r:embed="rId4"/>
                <a:stretch>
                  <a:fillRect l="-1248"/>
                </a:stretch>
              </a:blipFill>
            </p:spPr>
            <p:txBody>
              <a:bodyPr/>
              <a:lstStyle/>
              <a:p>
                <a:r>
                  <a:rPr lang="pt-BR">
                    <a:noFill/>
                  </a:rPr>
                  <a:t> </a:t>
                </a:r>
              </a:p>
            </p:txBody>
          </p:sp>
        </mc:Fallback>
      </mc:AlternateContent>
      <p:cxnSp>
        <p:nvCxnSpPr>
          <p:cNvPr id="8" name="Straight Connector 7">
            <a:extLst>
              <a:ext uri="{FF2B5EF4-FFF2-40B4-BE49-F238E27FC236}">
                <a16:creationId xmlns:a16="http://schemas.microsoft.com/office/drawing/2014/main" id="{0D156FBC-90B8-491A-B007-2EEC4CC80242}"/>
              </a:ext>
            </a:extLst>
          </p:cNvPr>
          <p:cNvCxnSpPr>
            <a:cxnSpLocks/>
          </p:cNvCxnSpPr>
          <p:nvPr/>
        </p:nvCxnSpPr>
        <p:spPr>
          <a:xfrm>
            <a:off x="4865307" y="808383"/>
            <a:ext cx="713629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231F91BD-8730-4AFA-BB1C-2C57583652B5}"/>
              </a:ext>
            </a:extLst>
          </p:cNvPr>
          <p:cNvCxnSpPr>
            <a:cxnSpLocks/>
          </p:cNvCxnSpPr>
          <p:nvPr/>
        </p:nvCxnSpPr>
        <p:spPr>
          <a:xfrm>
            <a:off x="4865307" y="2150165"/>
            <a:ext cx="713629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0B4F10A6-0CFC-45CE-B25F-3FF5C6713042}"/>
              </a:ext>
            </a:extLst>
          </p:cNvPr>
          <p:cNvCxnSpPr>
            <a:cxnSpLocks/>
          </p:cNvCxnSpPr>
          <p:nvPr/>
        </p:nvCxnSpPr>
        <p:spPr>
          <a:xfrm>
            <a:off x="4865307" y="3859696"/>
            <a:ext cx="713629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6B126800-BC05-4AD8-8C04-7F196FC3D078}"/>
              </a:ext>
            </a:extLst>
          </p:cNvPr>
          <p:cNvCxnSpPr>
            <a:cxnSpLocks/>
          </p:cNvCxnSpPr>
          <p:nvPr/>
        </p:nvCxnSpPr>
        <p:spPr>
          <a:xfrm>
            <a:off x="4865307" y="4297018"/>
            <a:ext cx="713629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838EDC27-EC48-41C0-A6CB-E244CBE990AD}"/>
              </a:ext>
            </a:extLst>
          </p:cNvPr>
          <p:cNvCxnSpPr>
            <a:cxnSpLocks/>
          </p:cNvCxnSpPr>
          <p:nvPr/>
        </p:nvCxnSpPr>
        <p:spPr>
          <a:xfrm>
            <a:off x="7788968" y="4429032"/>
            <a:ext cx="0" cy="2292443"/>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98C5727-B37D-4711-8F14-6B286CC9ECD2}"/>
                  </a:ext>
                </a:extLst>
              </p:cNvPr>
              <p:cNvSpPr txBox="1"/>
              <p:nvPr/>
            </p:nvSpPr>
            <p:spPr>
              <a:xfrm>
                <a:off x="4891214" y="4502765"/>
                <a:ext cx="2897754" cy="2677656"/>
              </a:xfrm>
              <a:prstGeom prst="rect">
                <a:avLst/>
              </a:prstGeom>
              <a:noFill/>
            </p:spPr>
            <p:txBody>
              <a:bodyPr wrap="square" rtlCol="0">
                <a:spAutoFit/>
              </a:bodyPr>
              <a:lstStyle/>
              <a:p>
                <a:r>
                  <a:rPr lang="pt-BR" sz="2400" dirty="0">
                    <a:solidFill>
                      <a:srgbClr val="FF0000"/>
                    </a:solidFill>
                  </a:rPr>
                  <a:t>c) </a:t>
                </a:r>
                <a14:m>
                  <m:oMath xmlns:m="http://schemas.openxmlformats.org/officeDocument/2006/math">
                    <m:sSub>
                      <m:sSubPr>
                        <m:ctrlPr>
                          <a:rPr lang="pt-BR" sz="2400" i="1">
                            <a:solidFill>
                              <a:srgbClr val="FF0000"/>
                            </a:solidFill>
                            <a:latin typeface="Cambria Math" panose="02040503050406030204" pitchFamily="18" charset="0"/>
                          </a:rPr>
                        </m:ctrlPr>
                      </m:sSubPr>
                      <m:e>
                        <m:r>
                          <a:rPr lang="pt-BR" sz="2400" i="1">
                            <a:solidFill>
                              <a:srgbClr val="FF0000"/>
                            </a:solidFill>
                            <a:latin typeface="Cambria Math" panose="02040503050406030204" pitchFamily="18" charset="0"/>
                          </a:rPr>
                          <m:t>𝑉</m:t>
                        </m:r>
                      </m:e>
                      <m:sub>
                        <m:r>
                          <a:rPr lang="pt-BR" sz="2400" i="1">
                            <a:solidFill>
                              <a:srgbClr val="FF0000"/>
                            </a:solidFill>
                            <a:latin typeface="Cambria Math" panose="02040503050406030204" pitchFamily="18" charset="0"/>
                          </a:rPr>
                          <m:t>𝐷</m:t>
                        </m:r>
                      </m:sub>
                    </m:sSub>
                    <m:r>
                      <a:rPr lang="pt-BR" sz="2400" i="1">
                        <a:solidFill>
                          <a:srgbClr val="FF0000"/>
                        </a:solidFill>
                        <a:latin typeface="Cambria Math" panose="02040503050406030204" pitchFamily="18" charset="0"/>
                      </a:rPr>
                      <m:t>=</m:t>
                    </m:r>
                    <m:sSub>
                      <m:sSubPr>
                        <m:ctrlPr>
                          <a:rPr lang="pt-BR" sz="2400" i="1">
                            <a:solidFill>
                              <a:srgbClr val="FF0000"/>
                            </a:solidFill>
                            <a:latin typeface="Cambria Math" panose="02040503050406030204" pitchFamily="18" charset="0"/>
                          </a:rPr>
                        </m:ctrlPr>
                      </m:sSubPr>
                      <m:e>
                        <m:r>
                          <a:rPr lang="pt-BR" sz="2400" i="1">
                            <a:solidFill>
                              <a:srgbClr val="FF0000"/>
                            </a:solidFill>
                            <a:latin typeface="Cambria Math" panose="02040503050406030204" pitchFamily="18" charset="0"/>
                          </a:rPr>
                          <m:t>𝑉</m:t>
                        </m:r>
                      </m:e>
                      <m:sub>
                        <m:r>
                          <a:rPr lang="pt-BR" sz="2400" i="1">
                            <a:solidFill>
                              <a:srgbClr val="FF0000"/>
                            </a:solidFill>
                            <a:latin typeface="Cambria Math" panose="02040503050406030204" pitchFamily="18" charset="0"/>
                          </a:rPr>
                          <m:t>𝐷𝐷</m:t>
                        </m:r>
                      </m:sub>
                    </m:sSub>
                    <m:r>
                      <a:rPr lang="pt-BR" sz="2400" i="1">
                        <a:solidFill>
                          <a:srgbClr val="FF0000"/>
                        </a:solidFill>
                        <a:latin typeface="Cambria Math" panose="02040503050406030204" pitchFamily="18" charset="0"/>
                      </a:rPr>
                      <m:t>−</m:t>
                    </m:r>
                    <m:sSub>
                      <m:sSubPr>
                        <m:ctrlPr>
                          <a:rPr lang="pt-BR" sz="2400" i="1">
                            <a:solidFill>
                              <a:srgbClr val="FF0000"/>
                            </a:solidFill>
                            <a:latin typeface="Cambria Math" panose="02040503050406030204" pitchFamily="18" charset="0"/>
                          </a:rPr>
                        </m:ctrlPr>
                      </m:sSubPr>
                      <m:e>
                        <m:r>
                          <a:rPr lang="pt-BR" sz="2400" i="1">
                            <a:solidFill>
                              <a:srgbClr val="FF0000"/>
                            </a:solidFill>
                            <a:latin typeface="Cambria Math" panose="02040503050406030204" pitchFamily="18" charset="0"/>
                          </a:rPr>
                          <m:t>𝐼</m:t>
                        </m:r>
                      </m:e>
                      <m:sub>
                        <m:r>
                          <a:rPr lang="pt-BR" sz="2400" i="1">
                            <a:solidFill>
                              <a:srgbClr val="FF0000"/>
                            </a:solidFill>
                            <a:latin typeface="Cambria Math" panose="02040503050406030204" pitchFamily="18" charset="0"/>
                          </a:rPr>
                          <m:t>𝐷</m:t>
                        </m:r>
                      </m:sub>
                    </m:sSub>
                    <m:sSub>
                      <m:sSubPr>
                        <m:ctrlPr>
                          <a:rPr lang="pt-BR" sz="2400" i="1">
                            <a:solidFill>
                              <a:srgbClr val="FF0000"/>
                            </a:solidFill>
                            <a:latin typeface="Cambria Math" panose="02040503050406030204" pitchFamily="18" charset="0"/>
                          </a:rPr>
                        </m:ctrlPr>
                      </m:sSubPr>
                      <m:e>
                        <m:r>
                          <a:rPr lang="pt-BR" sz="2400" i="1">
                            <a:solidFill>
                              <a:srgbClr val="FF0000"/>
                            </a:solidFill>
                            <a:latin typeface="Cambria Math" panose="02040503050406030204" pitchFamily="18" charset="0"/>
                          </a:rPr>
                          <m:t>𝑅</m:t>
                        </m:r>
                      </m:e>
                      <m:sub>
                        <m:r>
                          <a:rPr lang="pt-BR" sz="2400" i="1">
                            <a:solidFill>
                              <a:srgbClr val="FF0000"/>
                            </a:solidFill>
                            <a:latin typeface="Cambria Math" panose="02040503050406030204" pitchFamily="18" charset="0"/>
                          </a:rPr>
                          <m:t>𝐷</m:t>
                        </m:r>
                      </m:sub>
                    </m:sSub>
                  </m:oMath>
                </a14:m>
                <a:endParaRPr lang="pt-BR" sz="2400" i="1" dirty="0">
                  <a:solidFill>
                    <a:srgbClr val="FF0000"/>
                  </a:solidFill>
                </a:endParaRPr>
              </a:p>
              <a:p>
                <a:pPr/>
                <a14:m>
                  <m:oMathPara xmlns:m="http://schemas.openxmlformats.org/officeDocument/2006/math">
                    <m:oMathParaPr>
                      <m:jc m:val="left"/>
                    </m:oMathParaPr>
                    <m:oMath xmlns:m="http://schemas.openxmlformats.org/officeDocument/2006/math">
                      <m:r>
                        <a:rPr lang="pt-BR" sz="2400" i="1">
                          <a:solidFill>
                            <a:srgbClr val="FF0000"/>
                          </a:solidFill>
                          <a:latin typeface="Cambria Math" panose="02040503050406030204" pitchFamily="18" charset="0"/>
                        </a:rPr>
                        <m:t>=20−3,5</m:t>
                      </m:r>
                      <m:r>
                        <a:rPr lang="pt-BR" sz="2400" i="1">
                          <a:solidFill>
                            <a:srgbClr val="FF0000"/>
                          </a:solidFill>
                          <a:latin typeface="Cambria Math" panose="02040503050406030204" pitchFamily="18" charset="0"/>
                        </a:rPr>
                        <m:t>𝑚</m:t>
                      </m:r>
                      <m:r>
                        <a:rPr lang="pt-BR" sz="2400" i="1">
                          <a:solidFill>
                            <a:srgbClr val="FF0000"/>
                          </a:solidFill>
                          <a:latin typeface="Cambria Math" panose="02040503050406030204" pitchFamily="18" charset="0"/>
                        </a:rPr>
                        <m:t>∗2,2</m:t>
                      </m:r>
                      <m:r>
                        <a:rPr lang="pt-BR" sz="2400" i="1">
                          <a:solidFill>
                            <a:srgbClr val="FF0000"/>
                          </a:solidFill>
                          <a:latin typeface="Cambria Math" panose="02040503050406030204" pitchFamily="18" charset="0"/>
                        </a:rPr>
                        <m:t>𝑘</m:t>
                      </m:r>
                    </m:oMath>
                  </m:oMathPara>
                </a14:m>
                <a:endParaRPr lang="pt-BR" sz="2400" i="1" dirty="0">
                  <a:solidFill>
                    <a:srgbClr val="FF0000"/>
                  </a:solidFill>
                </a:endParaRPr>
              </a:p>
              <a:p>
                <a:pPr/>
                <a14:m>
                  <m:oMathPara xmlns:m="http://schemas.openxmlformats.org/officeDocument/2006/math">
                    <m:oMathParaPr>
                      <m:jc m:val="left"/>
                    </m:oMathParaPr>
                    <m:oMath xmlns:m="http://schemas.openxmlformats.org/officeDocument/2006/math">
                      <m:r>
                        <a:rPr lang="pt-BR" sz="2400" i="1">
                          <a:solidFill>
                            <a:srgbClr val="FF0000"/>
                          </a:solidFill>
                          <a:latin typeface="Cambria Math" panose="02040503050406030204" pitchFamily="18" charset="0"/>
                        </a:rPr>
                        <m:t>=12,3 </m:t>
                      </m:r>
                      <m:r>
                        <a:rPr lang="pt-BR" sz="2400" i="1">
                          <a:solidFill>
                            <a:srgbClr val="FF0000"/>
                          </a:solidFill>
                          <a:latin typeface="Cambria Math" panose="02040503050406030204" pitchFamily="18" charset="0"/>
                        </a:rPr>
                        <m:t>𝑉</m:t>
                      </m:r>
                    </m:oMath>
                  </m:oMathPara>
                </a14:m>
                <a:endParaRPr lang="pt-BR" sz="2400" dirty="0">
                  <a:solidFill>
                    <a:srgbClr val="FF0000"/>
                  </a:solidFill>
                </a:endParaRPr>
              </a:p>
              <a:p>
                <a:pPr/>
                <a14:m>
                  <m:oMathPara xmlns:m="http://schemas.openxmlformats.org/officeDocument/2006/math">
                    <m:oMathParaPr>
                      <m:jc m:val="left"/>
                    </m:oMathParaPr>
                    <m:oMath xmlns:m="http://schemas.openxmlformats.org/officeDocument/2006/math">
                      <m:sSub>
                        <m:sSubPr>
                          <m:ctrlPr>
                            <a:rPr lang="pt-BR" sz="2400" i="1">
                              <a:solidFill>
                                <a:srgbClr val="FF0000"/>
                              </a:solidFill>
                              <a:latin typeface="Cambria Math" panose="02040503050406030204" pitchFamily="18" charset="0"/>
                            </a:rPr>
                          </m:ctrlPr>
                        </m:sSubPr>
                        <m:e>
                          <m:r>
                            <a:rPr lang="pt-BR" sz="2400" i="1">
                              <a:solidFill>
                                <a:srgbClr val="FF0000"/>
                              </a:solidFill>
                              <a:latin typeface="Cambria Math" panose="02040503050406030204" pitchFamily="18" charset="0"/>
                            </a:rPr>
                            <m:t>𝑉</m:t>
                          </m:r>
                        </m:e>
                        <m:sub>
                          <m:r>
                            <a:rPr lang="pt-BR" sz="2400" i="1">
                              <a:solidFill>
                                <a:srgbClr val="FF0000"/>
                              </a:solidFill>
                              <a:latin typeface="Cambria Math" panose="02040503050406030204" pitchFamily="18" charset="0"/>
                            </a:rPr>
                            <m:t>𝑆</m:t>
                          </m:r>
                        </m:sub>
                      </m:sSub>
                      <m:r>
                        <a:rPr lang="pt-BR" sz="2400" i="1">
                          <a:solidFill>
                            <a:srgbClr val="FF0000"/>
                          </a:solidFill>
                          <a:latin typeface="Cambria Math" panose="02040503050406030204" pitchFamily="18" charset="0"/>
                        </a:rPr>
                        <m:t>=</m:t>
                      </m:r>
                      <m:sSub>
                        <m:sSubPr>
                          <m:ctrlPr>
                            <a:rPr lang="pt-BR" sz="2400" i="1">
                              <a:solidFill>
                                <a:srgbClr val="FF0000"/>
                              </a:solidFill>
                              <a:latin typeface="Cambria Math" panose="02040503050406030204" pitchFamily="18" charset="0"/>
                            </a:rPr>
                          </m:ctrlPr>
                        </m:sSubPr>
                        <m:e>
                          <m:r>
                            <a:rPr lang="pt-BR" sz="2400" i="1">
                              <a:solidFill>
                                <a:srgbClr val="FF0000"/>
                              </a:solidFill>
                              <a:latin typeface="Cambria Math" panose="02040503050406030204" pitchFamily="18" charset="0"/>
                            </a:rPr>
                            <m:t>𝐼</m:t>
                          </m:r>
                        </m:e>
                        <m:sub>
                          <m:r>
                            <a:rPr lang="pt-BR" sz="2400" i="1">
                              <a:solidFill>
                                <a:srgbClr val="FF0000"/>
                              </a:solidFill>
                              <a:latin typeface="Cambria Math" panose="02040503050406030204" pitchFamily="18" charset="0"/>
                            </a:rPr>
                            <m:t>𝐷</m:t>
                          </m:r>
                        </m:sub>
                      </m:sSub>
                      <m:sSub>
                        <m:sSubPr>
                          <m:ctrlPr>
                            <a:rPr lang="pt-BR" sz="2400" i="1">
                              <a:solidFill>
                                <a:srgbClr val="FF0000"/>
                              </a:solidFill>
                              <a:latin typeface="Cambria Math" panose="02040503050406030204" pitchFamily="18" charset="0"/>
                            </a:rPr>
                          </m:ctrlPr>
                        </m:sSubPr>
                        <m:e>
                          <m:r>
                            <a:rPr lang="pt-BR" sz="2400" i="1">
                              <a:solidFill>
                                <a:srgbClr val="FF0000"/>
                              </a:solidFill>
                              <a:latin typeface="Cambria Math" panose="02040503050406030204" pitchFamily="18" charset="0"/>
                            </a:rPr>
                            <m:t>𝑅</m:t>
                          </m:r>
                        </m:e>
                        <m:sub>
                          <m:r>
                            <a:rPr lang="pt-BR" sz="2400" i="1">
                              <a:solidFill>
                                <a:srgbClr val="FF0000"/>
                              </a:solidFill>
                              <a:latin typeface="Cambria Math" panose="02040503050406030204" pitchFamily="18" charset="0"/>
                            </a:rPr>
                            <m:t>𝑆</m:t>
                          </m:r>
                        </m:sub>
                      </m:sSub>
                    </m:oMath>
                  </m:oMathPara>
                </a14:m>
                <a:endParaRPr lang="pt-BR" sz="2400" i="1" dirty="0">
                  <a:solidFill>
                    <a:srgbClr val="FF0000"/>
                  </a:solidFill>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pt-BR" sz="2400" i="1">
                          <a:solidFill>
                            <a:srgbClr val="FF0000"/>
                          </a:solidFill>
                          <a:latin typeface="Cambria Math" panose="02040503050406030204" pitchFamily="18" charset="0"/>
                        </a:rPr>
                        <m:t>=3,5</m:t>
                      </m:r>
                      <m:r>
                        <a:rPr lang="pt-BR" sz="2400" i="1">
                          <a:solidFill>
                            <a:srgbClr val="FF0000"/>
                          </a:solidFill>
                          <a:latin typeface="Cambria Math" panose="02040503050406030204" pitchFamily="18" charset="0"/>
                        </a:rPr>
                        <m:t>𝑚</m:t>
                      </m:r>
                      <m:r>
                        <a:rPr lang="pt-BR" sz="2400" i="1">
                          <a:solidFill>
                            <a:srgbClr val="FF0000"/>
                          </a:solidFill>
                          <a:latin typeface="Cambria Math" panose="02040503050406030204" pitchFamily="18" charset="0"/>
                        </a:rPr>
                        <m:t>∗1,1</m:t>
                      </m:r>
                      <m:r>
                        <a:rPr lang="pt-BR" sz="2400" i="1">
                          <a:solidFill>
                            <a:srgbClr val="FF0000"/>
                          </a:solidFill>
                          <a:latin typeface="Cambria Math" panose="02040503050406030204" pitchFamily="18" charset="0"/>
                        </a:rPr>
                        <m:t>𝑘</m:t>
                      </m:r>
                    </m:oMath>
                  </m:oMathPara>
                </a14:m>
                <a:endParaRPr lang="pt-BR" sz="2400" i="1" dirty="0">
                  <a:solidFill>
                    <a:srgbClr val="FF0000"/>
                  </a:solidFill>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pt-BR" sz="2400" i="1">
                          <a:solidFill>
                            <a:srgbClr val="FF0000"/>
                          </a:solidFill>
                          <a:latin typeface="Cambria Math" panose="02040503050406030204" pitchFamily="18" charset="0"/>
                        </a:rPr>
                        <m:t>=3,85 </m:t>
                      </m:r>
                      <m:r>
                        <a:rPr lang="pt-BR" sz="2400" i="1">
                          <a:solidFill>
                            <a:srgbClr val="FF0000"/>
                          </a:solidFill>
                          <a:latin typeface="Cambria Math" panose="02040503050406030204" pitchFamily="18" charset="0"/>
                        </a:rPr>
                        <m:t>𝑉</m:t>
                      </m:r>
                    </m:oMath>
                  </m:oMathPara>
                </a14:m>
                <a:endParaRPr lang="pt-BR" sz="2400" dirty="0">
                  <a:solidFill>
                    <a:srgbClr val="FF0000"/>
                  </a:solidFill>
                </a:endParaRPr>
              </a:p>
              <a:p>
                <a:endParaRPr lang="pt-BR" sz="2400" dirty="0"/>
              </a:p>
            </p:txBody>
          </p:sp>
        </mc:Choice>
        <mc:Fallback xmlns="">
          <p:sp>
            <p:nvSpPr>
              <p:cNvPr id="6" name="TextBox 5">
                <a:extLst>
                  <a:ext uri="{FF2B5EF4-FFF2-40B4-BE49-F238E27FC236}">
                    <a16:creationId xmlns:a16="http://schemas.microsoft.com/office/drawing/2014/main" id="{598C5727-B37D-4711-8F14-6B286CC9ECD2}"/>
                  </a:ext>
                </a:extLst>
              </p:cNvPr>
              <p:cNvSpPr txBox="1">
                <a:spLocks noRot="1" noChangeAspect="1" noMove="1" noResize="1" noEditPoints="1" noAdjustHandles="1" noChangeArrowheads="1" noChangeShapeType="1" noTextEdit="1"/>
              </p:cNvSpPr>
              <p:nvPr/>
            </p:nvSpPr>
            <p:spPr>
              <a:xfrm>
                <a:off x="4891214" y="4502765"/>
                <a:ext cx="2897754" cy="2677656"/>
              </a:xfrm>
              <a:prstGeom prst="rect">
                <a:avLst/>
              </a:prstGeom>
              <a:blipFill>
                <a:blip r:embed="rId5"/>
                <a:stretch>
                  <a:fillRect l="-3151" t="-1822"/>
                </a:stretch>
              </a:blipFill>
            </p:spPr>
            <p:txBody>
              <a:bodyPr/>
              <a:lstStyle/>
              <a:p>
                <a:r>
                  <a:rPr lang="pt-BR">
                    <a:noFill/>
                  </a:rPr>
                  <a:t> </a:t>
                </a:r>
              </a:p>
            </p:txBody>
          </p:sp>
        </mc:Fallback>
      </mc:AlternateContent>
    </p:spTree>
    <p:extLst>
      <p:ext uri="{BB962C8B-B14F-4D97-AF65-F5344CB8AC3E}">
        <p14:creationId xmlns:p14="http://schemas.microsoft.com/office/powerpoint/2010/main" val="1687590736"/>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002851E2-D612-4BAD-9884-3EA41C26A35A}"/>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217436" y="2506662"/>
            <a:ext cx="3647871" cy="4351338"/>
          </a:xfrm>
        </p:spPr>
      </p:pic>
      <p:sp>
        <p:nvSpPr>
          <p:cNvPr id="5" name="Slide Number Placeholder 4">
            <a:extLst>
              <a:ext uri="{FF2B5EF4-FFF2-40B4-BE49-F238E27FC236}">
                <a16:creationId xmlns:a16="http://schemas.microsoft.com/office/drawing/2014/main" id="{0E81E0B1-5513-4F0E-96C2-0E1788C6AB35}"/>
              </a:ext>
            </a:extLst>
          </p:cNvPr>
          <p:cNvSpPr>
            <a:spLocks noGrp="1"/>
          </p:cNvSpPr>
          <p:nvPr>
            <p:ph type="sldNum" sz="quarter" idx="12"/>
          </p:nvPr>
        </p:nvSpPr>
        <p:spPr/>
        <p:txBody>
          <a:bodyPr/>
          <a:lstStyle/>
          <a:p>
            <a:fld id="{D70E266F-DC34-4EBC-B26B-29CFE51B5C59}" type="slidenum">
              <a:rPr lang="en-US" altLang="en-US" smtClean="0"/>
              <a:pPr/>
              <a:t>223</a:t>
            </a:fld>
            <a:endParaRPr lang="en-US" altLang="en-US"/>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914E03AD-9604-44CB-8276-938AF42E57C6}"/>
                  </a:ext>
                </a:extLst>
              </p:cNvPr>
              <p:cNvSpPr txBox="1"/>
              <p:nvPr/>
            </p:nvSpPr>
            <p:spPr>
              <a:xfrm>
                <a:off x="332795" y="178849"/>
                <a:ext cx="5938796" cy="2363339"/>
              </a:xfrm>
              <a:prstGeom prst="rect">
                <a:avLst/>
              </a:prstGeom>
              <a:noFill/>
            </p:spPr>
            <p:txBody>
              <a:bodyPr wrap="square" rtlCol="0">
                <a:spAutoFit/>
              </a:bodyPr>
              <a:lstStyle/>
              <a:p>
                <a:r>
                  <a:rPr lang="pt-BR" sz="2400" dirty="0"/>
                  <a:t>1) Para o circuito abaixo, determine:</a:t>
                </a:r>
              </a:p>
              <a:p>
                <a:pPr marL="514350" indent="-514350">
                  <a:buAutoNum type="alphaLcParenR"/>
                </a:pPr>
                <a14:m>
                  <m:oMath xmlns:m="http://schemas.openxmlformats.org/officeDocument/2006/math">
                    <m:sSub>
                      <m:sSubPr>
                        <m:ctrlPr>
                          <a:rPr lang="pt-BR" sz="2400" i="1">
                            <a:latin typeface="Cambria Math" panose="02040503050406030204" pitchFamily="18" charset="0"/>
                          </a:rPr>
                        </m:ctrlPr>
                      </m:sSubPr>
                      <m:e>
                        <m:r>
                          <m:rPr>
                            <m:sty m:val="p"/>
                          </m:rPr>
                          <a:rPr lang="pt-BR" sz="2400">
                            <a:latin typeface="Cambria Math" panose="02040503050406030204" pitchFamily="18" charset="0"/>
                          </a:rPr>
                          <m:t>V</m:t>
                        </m:r>
                      </m:e>
                      <m:sub>
                        <m:r>
                          <m:rPr>
                            <m:sty m:val="p"/>
                          </m:rPr>
                          <a:rPr lang="pt-BR" sz="2400">
                            <a:latin typeface="Cambria Math" panose="02040503050406030204" pitchFamily="18" charset="0"/>
                          </a:rPr>
                          <m:t>G</m:t>
                        </m:r>
                      </m:sub>
                    </m:sSub>
                  </m:oMath>
                </a14:m>
                <a:endParaRPr lang="pt-BR" sz="2400" dirty="0">
                  <a:latin typeface="Cambria Math" panose="02040503050406030204" pitchFamily="18" charset="0"/>
                </a:endParaRPr>
              </a:p>
              <a:p>
                <a:pPr marL="514350" indent="-514350">
                  <a:buAutoNum type="alphaLcParenR"/>
                </a:pPr>
                <a14:m>
                  <m:oMath xmlns:m="http://schemas.openxmlformats.org/officeDocument/2006/math">
                    <m:sSub>
                      <m:sSubPr>
                        <m:ctrlPr>
                          <a:rPr lang="pt-BR" sz="2400" i="1">
                            <a:latin typeface="Cambria Math" panose="02040503050406030204" pitchFamily="18" charset="0"/>
                          </a:rPr>
                        </m:ctrlPr>
                      </m:sSubPr>
                      <m:e>
                        <m:r>
                          <m:rPr>
                            <m:sty m:val="p"/>
                          </m:rPr>
                          <a:rPr lang="pt-BR" sz="2400" i="0">
                            <a:latin typeface="Cambria Math" panose="02040503050406030204" pitchFamily="18" charset="0"/>
                          </a:rPr>
                          <m:t>I</m:t>
                        </m:r>
                      </m:e>
                      <m:sub>
                        <m:r>
                          <m:rPr>
                            <m:sty m:val="p"/>
                          </m:rPr>
                          <a:rPr lang="pt-BR" sz="2400" i="0">
                            <a:latin typeface="Cambria Math" panose="02040503050406030204" pitchFamily="18" charset="0"/>
                          </a:rPr>
                          <m:t>D</m:t>
                        </m:r>
                        <m:r>
                          <m:rPr>
                            <m:sty m:val="p"/>
                          </m:rPr>
                          <a:rPr lang="pt-BR" sz="2400" b="0" i="0" smtClean="0">
                            <a:latin typeface="Cambria Math" panose="02040503050406030204" pitchFamily="18" charset="0"/>
                          </a:rPr>
                          <m:t>Q</m:t>
                        </m:r>
                      </m:sub>
                    </m:sSub>
                  </m:oMath>
                </a14:m>
                <a:r>
                  <a:rPr lang="pt-BR" sz="2400" dirty="0"/>
                  <a:t> e </a:t>
                </a:r>
                <a14:m>
                  <m:oMath xmlns:m="http://schemas.openxmlformats.org/officeDocument/2006/math">
                    <m:sSub>
                      <m:sSubPr>
                        <m:ctrlPr>
                          <a:rPr lang="pt-BR" sz="2400" i="1">
                            <a:latin typeface="Cambria Math" panose="02040503050406030204" pitchFamily="18" charset="0"/>
                          </a:rPr>
                        </m:ctrlPr>
                      </m:sSubPr>
                      <m:e>
                        <m:r>
                          <m:rPr>
                            <m:sty m:val="p"/>
                          </m:rPr>
                          <a:rPr lang="pt-BR" sz="2400">
                            <a:latin typeface="Cambria Math" panose="02040503050406030204" pitchFamily="18" charset="0"/>
                          </a:rPr>
                          <m:t>V</m:t>
                        </m:r>
                      </m:e>
                      <m:sub>
                        <m:r>
                          <m:rPr>
                            <m:sty m:val="p"/>
                          </m:rPr>
                          <a:rPr lang="pt-BR" sz="2400">
                            <a:latin typeface="Cambria Math" panose="02040503050406030204" pitchFamily="18" charset="0"/>
                          </a:rPr>
                          <m:t>GS</m:t>
                        </m:r>
                        <m:r>
                          <a:rPr lang="pt-BR" sz="2400" b="0" i="1" smtClean="0">
                            <a:latin typeface="Cambria Math" panose="02040503050406030204" pitchFamily="18" charset="0"/>
                          </a:rPr>
                          <m:t>𝑄</m:t>
                        </m:r>
                      </m:sub>
                    </m:sSub>
                  </m:oMath>
                </a14:m>
                <a:endParaRPr lang="pt-BR" sz="2400" dirty="0"/>
              </a:p>
              <a:p>
                <a:pPr marL="514350" indent="-514350">
                  <a:buAutoNum type="alphaLcParenR"/>
                </a:pPr>
                <a14:m>
                  <m:oMath xmlns:m="http://schemas.openxmlformats.org/officeDocument/2006/math">
                    <m:sSub>
                      <m:sSubPr>
                        <m:ctrlPr>
                          <a:rPr lang="pt-BR" sz="2400" i="1">
                            <a:latin typeface="Cambria Math" panose="02040503050406030204" pitchFamily="18" charset="0"/>
                          </a:rPr>
                        </m:ctrlPr>
                      </m:sSubPr>
                      <m:e>
                        <m:r>
                          <m:rPr>
                            <m:sty m:val="p"/>
                          </m:rPr>
                          <a:rPr lang="pt-BR" sz="2400">
                            <a:latin typeface="Cambria Math" panose="02040503050406030204" pitchFamily="18" charset="0"/>
                          </a:rPr>
                          <m:t>V</m:t>
                        </m:r>
                      </m:e>
                      <m:sub>
                        <m:r>
                          <a:rPr lang="pt-BR" sz="2400" b="0" i="1" smtClean="0">
                            <a:latin typeface="Cambria Math" panose="02040503050406030204" pitchFamily="18" charset="0"/>
                          </a:rPr>
                          <m:t>𝐷</m:t>
                        </m:r>
                      </m:sub>
                    </m:sSub>
                    <m:r>
                      <a:rPr lang="pt-BR" sz="2400" b="0" i="1" smtClean="0">
                        <a:latin typeface="Cambria Math" panose="02040503050406030204" pitchFamily="18" charset="0"/>
                      </a:rPr>
                      <m:t> </m:t>
                    </m:r>
                    <m:r>
                      <m:rPr>
                        <m:sty m:val="p"/>
                      </m:rPr>
                      <a:rPr lang="pt-BR" sz="2400" b="0" i="0" smtClean="0">
                        <a:latin typeface="Cambria Math" panose="02040503050406030204" pitchFamily="18" charset="0"/>
                      </a:rPr>
                      <m:t>e</m:t>
                    </m:r>
                    <m:r>
                      <a:rPr lang="pt-BR" sz="2400" i="0">
                        <a:latin typeface="Cambria Math" panose="02040503050406030204" pitchFamily="18" charset="0"/>
                      </a:rPr>
                      <m:t> </m:t>
                    </m:r>
                    <m:sSub>
                      <m:sSubPr>
                        <m:ctrlPr>
                          <a:rPr lang="pt-BR" sz="2400" i="1">
                            <a:latin typeface="Cambria Math" panose="02040503050406030204" pitchFamily="18" charset="0"/>
                          </a:rPr>
                        </m:ctrlPr>
                      </m:sSubPr>
                      <m:e>
                        <m:r>
                          <m:rPr>
                            <m:sty m:val="p"/>
                          </m:rPr>
                          <a:rPr lang="pt-BR" sz="2400" i="0">
                            <a:latin typeface="Cambria Math" panose="02040503050406030204" pitchFamily="18" charset="0"/>
                          </a:rPr>
                          <m:t>V</m:t>
                        </m:r>
                      </m:e>
                      <m:sub>
                        <m:r>
                          <m:rPr>
                            <m:sty m:val="p"/>
                          </m:rPr>
                          <a:rPr lang="pt-BR" sz="2400" i="0">
                            <a:latin typeface="Cambria Math" panose="02040503050406030204" pitchFamily="18" charset="0"/>
                          </a:rPr>
                          <m:t>S</m:t>
                        </m:r>
                      </m:sub>
                    </m:sSub>
                  </m:oMath>
                </a14:m>
                <a:endParaRPr lang="pt-BR" sz="2400" dirty="0"/>
              </a:p>
              <a:p>
                <a:pPr marL="514350" indent="-514350">
                  <a:buAutoNum type="alphaLcParenR"/>
                </a:pPr>
                <a14:m>
                  <m:oMath xmlns:m="http://schemas.openxmlformats.org/officeDocument/2006/math">
                    <m:sSub>
                      <m:sSubPr>
                        <m:ctrlPr>
                          <a:rPr lang="pt-BR" sz="2400" i="1">
                            <a:latin typeface="Cambria Math" panose="02040503050406030204" pitchFamily="18" charset="0"/>
                          </a:rPr>
                        </m:ctrlPr>
                      </m:sSubPr>
                      <m:e>
                        <m:r>
                          <m:rPr>
                            <m:sty m:val="p"/>
                          </m:rPr>
                          <a:rPr lang="pt-BR" sz="2400">
                            <a:latin typeface="Cambria Math" panose="02040503050406030204" pitchFamily="18" charset="0"/>
                          </a:rPr>
                          <m:t>V</m:t>
                        </m:r>
                      </m:e>
                      <m:sub>
                        <m:r>
                          <m:rPr>
                            <m:sty m:val="p"/>
                          </m:rPr>
                          <a:rPr lang="pt-BR" sz="2400">
                            <a:latin typeface="Cambria Math" panose="02040503050406030204" pitchFamily="18" charset="0"/>
                          </a:rPr>
                          <m:t>DSQ</m:t>
                        </m:r>
                      </m:sub>
                    </m:sSub>
                    <m:r>
                      <a:rPr lang="pt-BR" sz="2400" i="1">
                        <a:latin typeface="Cambria Math" panose="02040503050406030204" pitchFamily="18" charset="0"/>
                      </a:rPr>
                      <m:t> </m:t>
                    </m:r>
                  </m:oMath>
                </a14:m>
                <a:endParaRPr lang="pt-BR" sz="2400" dirty="0"/>
              </a:p>
              <a:p>
                <a:r>
                  <a:rPr lang="pt-BR" sz="2400" dirty="0" err="1"/>
                  <a:t>Obs</a:t>
                </a:r>
                <a:r>
                  <a:rPr lang="pt-BR" sz="2400" dirty="0"/>
                  <a:t>: É tolerado um erro de até 10%.</a:t>
                </a:r>
              </a:p>
            </p:txBody>
          </p:sp>
        </mc:Choice>
        <mc:Fallback xmlns="">
          <p:sp>
            <p:nvSpPr>
              <p:cNvPr id="10" name="TextBox 9">
                <a:extLst>
                  <a:ext uri="{FF2B5EF4-FFF2-40B4-BE49-F238E27FC236}">
                    <a16:creationId xmlns:a16="http://schemas.microsoft.com/office/drawing/2014/main" id="{914E03AD-9604-44CB-8276-938AF42E57C6}"/>
                  </a:ext>
                </a:extLst>
              </p:cNvPr>
              <p:cNvSpPr txBox="1">
                <a:spLocks noRot="1" noChangeAspect="1" noMove="1" noResize="1" noEditPoints="1" noAdjustHandles="1" noChangeArrowheads="1" noChangeShapeType="1" noTextEdit="1"/>
              </p:cNvSpPr>
              <p:nvPr/>
            </p:nvSpPr>
            <p:spPr>
              <a:xfrm>
                <a:off x="332795" y="178849"/>
                <a:ext cx="5938796" cy="2363339"/>
              </a:xfrm>
              <a:prstGeom prst="rect">
                <a:avLst/>
              </a:prstGeom>
              <a:blipFill>
                <a:blip r:embed="rId3"/>
                <a:stretch>
                  <a:fillRect l="-1643" t="-2062" b="-489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F26DFBA-1696-4EE5-937E-221EDDF3784D}"/>
                  </a:ext>
                </a:extLst>
              </p:cNvPr>
              <p:cNvSpPr>
                <a:spLocks noGrp="1"/>
              </p:cNvSpPr>
              <p:nvPr>
                <p:ph sz="half" idx="2"/>
              </p:nvPr>
            </p:nvSpPr>
            <p:spPr>
              <a:xfrm>
                <a:off x="4865307" y="178849"/>
                <a:ext cx="7326693" cy="6040438"/>
              </a:xfrm>
            </p:spPr>
            <p:txBody>
              <a:bodyPr>
                <a:normAutofit/>
              </a:bodyPr>
              <a:lstStyle/>
              <a:p>
                <a:pPr marL="0" indent="0">
                  <a:buNone/>
                </a:pPr>
                <a:r>
                  <a:rPr lang="pt-BR" sz="2400" dirty="0">
                    <a:solidFill>
                      <a:srgbClr val="FF0000"/>
                    </a:solidFill>
                  </a:rPr>
                  <a:t>a) </a:t>
                </a:r>
                <a14:m>
                  <m:oMath xmlns:m="http://schemas.openxmlformats.org/officeDocument/2006/math">
                    <m:r>
                      <a:rPr lang="pt-BR" sz="2400" i="1" smtClean="0">
                        <a:solidFill>
                          <a:srgbClr val="FF0000"/>
                        </a:solidFill>
                        <a:latin typeface="Cambria Math" panose="02040503050406030204" pitchFamily="18" charset="0"/>
                      </a:rPr>
                      <m:t>𝑉</m:t>
                    </m:r>
                    <m:r>
                      <a:rPr lang="pt-BR" sz="2400" i="1" baseline="-25000">
                        <a:solidFill>
                          <a:srgbClr val="FF0000"/>
                        </a:solidFill>
                        <a:latin typeface="Cambria Math" panose="02040503050406030204" pitchFamily="18" charset="0"/>
                      </a:rPr>
                      <m:t>𝐺</m:t>
                    </m:r>
                    <m:r>
                      <a:rPr lang="pt-BR" sz="2400" i="1">
                        <a:solidFill>
                          <a:srgbClr val="FF0000"/>
                        </a:solidFill>
                        <a:latin typeface="Cambria Math" panose="02040503050406030204" pitchFamily="18" charset="0"/>
                      </a:rPr>
                      <m:t>=</m:t>
                    </m:r>
                    <m:f>
                      <m:fPr>
                        <m:ctrlPr>
                          <a:rPr lang="pt-BR" sz="2400" i="1">
                            <a:solidFill>
                              <a:srgbClr val="FF0000"/>
                            </a:solidFill>
                            <a:latin typeface="Cambria Math" panose="02040503050406030204" pitchFamily="18" charset="0"/>
                          </a:rPr>
                        </m:ctrlPr>
                      </m:fPr>
                      <m:num>
                        <m:r>
                          <a:rPr lang="pt-BR" sz="2400" i="1">
                            <a:solidFill>
                              <a:srgbClr val="FF0000"/>
                            </a:solidFill>
                            <a:latin typeface="Cambria Math" panose="02040503050406030204" pitchFamily="18" charset="0"/>
                          </a:rPr>
                          <m:t>𝑅</m:t>
                        </m:r>
                        <m:r>
                          <a:rPr lang="pt-BR" sz="2400" i="1" baseline="-25000">
                            <a:solidFill>
                              <a:srgbClr val="FF0000"/>
                            </a:solidFill>
                            <a:latin typeface="Cambria Math" panose="02040503050406030204" pitchFamily="18" charset="0"/>
                          </a:rPr>
                          <m:t>2</m:t>
                        </m:r>
                        <m:r>
                          <a:rPr lang="pt-BR" sz="2400" i="1">
                            <a:solidFill>
                              <a:srgbClr val="FF0000"/>
                            </a:solidFill>
                            <a:latin typeface="Cambria Math" panose="02040503050406030204" pitchFamily="18" charset="0"/>
                          </a:rPr>
                          <m:t>𝑉</m:t>
                        </m:r>
                        <m:r>
                          <a:rPr lang="pt-BR" sz="2400" i="1" baseline="-25000">
                            <a:solidFill>
                              <a:srgbClr val="FF0000"/>
                            </a:solidFill>
                            <a:latin typeface="Cambria Math" panose="02040503050406030204" pitchFamily="18" charset="0"/>
                          </a:rPr>
                          <m:t>𝐷𝐷</m:t>
                        </m:r>
                      </m:num>
                      <m:den>
                        <m:r>
                          <a:rPr lang="pt-BR" sz="2400" i="1">
                            <a:solidFill>
                              <a:srgbClr val="FF0000"/>
                            </a:solidFill>
                            <a:latin typeface="Cambria Math" panose="02040503050406030204" pitchFamily="18" charset="0"/>
                          </a:rPr>
                          <m:t>𝑅</m:t>
                        </m:r>
                        <m:r>
                          <a:rPr lang="pt-BR" sz="2400" i="1" baseline="-25000">
                            <a:solidFill>
                              <a:srgbClr val="FF0000"/>
                            </a:solidFill>
                            <a:latin typeface="Cambria Math" panose="02040503050406030204" pitchFamily="18" charset="0"/>
                          </a:rPr>
                          <m:t>1</m:t>
                        </m:r>
                        <m:r>
                          <a:rPr lang="pt-BR" sz="2400" i="1">
                            <a:solidFill>
                              <a:srgbClr val="FF0000"/>
                            </a:solidFill>
                            <a:latin typeface="Cambria Math" panose="02040503050406030204" pitchFamily="18" charset="0"/>
                          </a:rPr>
                          <m:t>+</m:t>
                        </m:r>
                        <m:r>
                          <a:rPr lang="pt-BR" sz="2400" i="1">
                            <a:solidFill>
                              <a:srgbClr val="FF0000"/>
                            </a:solidFill>
                            <a:latin typeface="Cambria Math" panose="02040503050406030204" pitchFamily="18" charset="0"/>
                          </a:rPr>
                          <m:t>𝑅</m:t>
                        </m:r>
                        <m:r>
                          <a:rPr lang="pt-BR" sz="2400" i="1" baseline="-25000">
                            <a:solidFill>
                              <a:srgbClr val="FF0000"/>
                            </a:solidFill>
                            <a:latin typeface="Cambria Math" panose="02040503050406030204" pitchFamily="18" charset="0"/>
                          </a:rPr>
                          <m:t>2</m:t>
                        </m:r>
                      </m:den>
                    </m:f>
                    <m:r>
                      <a:rPr lang="pt-BR" sz="2400" b="0" i="1" smtClean="0">
                        <a:solidFill>
                          <a:srgbClr val="FF0000"/>
                        </a:solidFill>
                        <a:latin typeface="Cambria Math" panose="02040503050406030204" pitchFamily="18" charset="0"/>
                      </a:rPr>
                      <m:t>=</m:t>
                    </m:r>
                    <m:f>
                      <m:fPr>
                        <m:ctrlPr>
                          <a:rPr lang="pt-BR" sz="2400" b="0" i="1" smtClean="0">
                            <a:solidFill>
                              <a:srgbClr val="FF0000"/>
                            </a:solidFill>
                            <a:latin typeface="Cambria Math" panose="02040503050406030204" pitchFamily="18" charset="0"/>
                          </a:rPr>
                        </m:ctrlPr>
                      </m:fPr>
                      <m:num>
                        <m:r>
                          <a:rPr lang="pt-BR" sz="2400" b="0" i="1" smtClean="0">
                            <a:solidFill>
                              <a:srgbClr val="FF0000"/>
                            </a:solidFill>
                            <a:latin typeface="Cambria Math" panose="02040503050406030204" pitchFamily="18" charset="0"/>
                          </a:rPr>
                          <m:t>110</m:t>
                        </m:r>
                        <m:r>
                          <a:rPr lang="pt-BR" sz="2400" b="0" i="1" smtClean="0">
                            <a:solidFill>
                              <a:srgbClr val="FF0000"/>
                            </a:solidFill>
                            <a:latin typeface="Cambria Math" panose="02040503050406030204" pitchFamily="18" charset="0"/>
                          </a:rPr>
                          <m:t>𝑘</m:t>
                        </m:r>
                        <m:r>
                          <a:rPr lang="pt-BR" sz="2400" b="0" i="1" smtClean="0">
                            <a:solidFill>
                              <a:srgbClr val="FF0000"/>
                            </a:solidFill>
                            <a:latin typeface="Cambria Math" panose="02040503050406030204" pitchFamily="18" charset="0"/>
                          </a:rPr>
                          <m:t>∗20</m:t>
                        </m:r>
                      </m:num>
                      <m:den>
                        <m:r>
                          <a:rPr lang="pt-BR" sz="2400" b="0" i="1" smtClean="0">
                            <a:solidFill>
                              <a:srgbClr val="FF0000"/>
                            </a:solidFill>
                            <a:latin typeface="Cambria Math" panose="02040503050406030204" pitchFamily="18" charset="0"/>
                          </a:rPr>
                          <m:t>110</m:t>
                        </m:r>
                        <m:r>
                          <a:rPr lang="pt-BR" sz="2400" b="0" i="1" smtClean="0">
                            <a:solidFill>
                              <a:srgbClr val="FF0000"/>
                            </a:solidFill>
                            <a:latin typeface="Cambria Math" panose="02040503050406030204" pitchFamily="18" charset="0"/>
                          </a:rPr>
                          <m:t>𝑘</m:t>
                        </m:r>
                        <m:r>
                          <a:rPr lang="pt-BR" sz="2400" b="0" i="1" smtClean="0">
                            <a:solidFill>
                              <a:srgbClr val="FF0000"/>
                            </a:solidFill>
                            <a:latin typeface="Cambria Math" panose="02040503050406030204" pitchFamily="18" charset="0"/>
                          </a:rPr>
                          <m:t>+910</m:t>
                        </m:r>
                        <m:r>
                          <a:rPr lang="pt-BR" sz="2400" b="0" i="1" smtClean="0">
                            <a:solidFill>
                              <a:srgbClr val="FF0000"/>
                            </a:solidFill>
                            <a:latin typeface="Cambria Math" panose="02040503050406030204" pitchFamily="18" charset="0"/>
                          </a:rPr>
                          <m:t>𝑘</m:t>
                        </m:r>
                      </m:den>
                    </m:f>
                    <m:r>
                      <a:rPr lang="pt-BR" sz="2400" b="0" i="1" smtClean="0">
                        <a:solidFill>
                          <a:srgbClr val="FF0000"/>
                        </a:solidFill>
                        <a:latin typeface="Cambria Math" panose="02040503050406030204" pitchFamily="18" charset="0"/>
                      </a:rPr>
                      <m:t>=2,15 </m:t>
                    </m:r>
                    <m:r>
                      <a:rPr lang="pt-BR" sz="2400" b="0" i="1" smtClean="0">
                        <a:solidFill>
                          <a:srgbClr val="FF0000"/>
                        </a:solidFill>
                        <a:latin typeface="Cambria Math" panose="02040503050406030204" pitchFamily="18" charset="0"/>
                      </a:rPr>
                      <m:t>𝑉</m:t>
                    </m:r>
                  </m:oMath>
                </a14:m>
                <a:endParaRPr lang="pt-BR" sz="2400" dirty="0">
                  <a:solidFill>
                    <a:srgbClr val="FF0000"/>
                  </a:solidFill>
                </a:endParaRPr>
              </a:p>
              <a:p>
                <a:pPr marL="0" indent="0">
                  <a:buNone/>
                </a:pPr>
                <a:r>
                  <a:rPr lang="pt-BR" sz="2400" dirty="0">
                    <a:solidFill>
                      <a:srgbClr val="FF0000"/>
                    </a:solidFill>
                  </a:rPr>
                  <a:t>b) Traçando curva de transferência teremos:</a:t>
                </a:r>
              </a:p>
              <a:p>
                <a:pPr marL="0" indent="0">
                  <a:buNone/>
                </a:pPr>
                <a14:m>
                  <m:oMath xmlns:m="http://schemas.openxmlformats.org/officeDocument/2006/math">
                    <m:sSub>
                      <m:sSubPr>
                        <m:ctrlPr>
                          <a:rPr lang="pt-BR" sz="2400" i="1">
                            <a:solidFill>
                              <a:srgbClr val="FF0000"/>
                            </a:solidFill>
                            <a:latin typeface="Cambria Math" panose="02040503050406030204" pitchFamily="18" charset="0"/>
                          </a:rPr>
                        </m:ctrlPr>
                      </m:sSubPr>
                      <m:e>
                        <m:r>
                          <a:rPr lang="pt-BR" sz="2400" i="1">
                            <a:solidFill>
                              <a:srgbClr val="FF0000"/>
                            </a:solidFill>
                            <a:latin typeface="Cambria Math" panose="02040503050406030204" pitchFamily="18" charset="0"/>
                          </a:rPr>
                          <m:t>𝐼</m:t>
                        </m:r>
                      </m:e>
                      <m:sub>
                        <m:r>
                          <a:rPr lang="pt-BR" sz="2400" i="1">
                            <a:solidFill>
                              <a:srgbClr val="FF0000"/>
                            </a:solidFill>
                            <a:latin typeface="Cambria Math" panose="02040503050406030204" pitchFamily="18" charset="0"/>
                          </a:rPr>
                          <m:t>𝐷</m:t>
                        </m:r>
                      </m:sub>
                    </m:sSub>
                    <m:r>
                      <a:rPr lang="pt-BR" sz="2400" i="1">
                        <a:solidFill>
                          <a:srgbClr val="FF0000"/>
                        </a:solidFill>
                        <a:latin typeface="Cambria Math" panose="02040503050406030204" pitchFamily="18" charset="0"/>
                      </a:rPr>
                      <m:t> </m:t>
                    </m:r>
                  </m:oMath>
                </a14:m>
                <a:r>
                  <a:rPr lang="pt-BR" sz="2400" dirty="0">
                    <a:solidFill>
                      <a:srgbClr val="FF0000"/>
                    </a:solidFill>
                  </a:rPr>
                  <a:t>= 0 </a:t>
                </a:r>
                <a:r>
                  <a:rPr lang="pt-BR" sz="2400" dirty="0" err="1">
                    <a:solidFill>
                      <a:srgbClr val="FF0000"/>
                    </a:solidFill>
                  </a:rPr>
                  <a:t>mA</a:t>
                </a:r>
                <a:r>
                  <a:rPr lang="pt-BR" sz="2400" dirty="0">
                    <a:solidFill>
                      <a:srgbClr val="FF0000"/>
                    </a:solidFill>
                  </a:rPr>
                  <a:t> com </a:t>
                </a:r>
                <a14:m>
                  <m:oMath xmlns:m="http://schemas.openxmlformats.org/officeDocument/2006/math">
                    <m:r>
                      <a:rPr lang="pt-BR" sz="2400" i="1">
                        <a:solidFill>
                          <a:srgbClr val="FF0000"/>
                        </a:solidFill>
                        <a:latin typeface="Cambria Math" panose="02040503050406030204" pitchFamily="18" charset="0"/>
                      </a:rPr>
                      <m:t>𝑉</m:t>
                    </m:r>
                    <m:r>
                      <a:rPr lang="pt-BR" sz="2400" i="1" baseline="-25000">
                        <a:solidFill>
                          <a:srgbClr val="FF0000"/>
                        </a:solidFill>
                        <a:latin typeface="Cambria Math" panose="02040503050406030204" pitchFamily="18" charset="0"/>
                      </a:rPr>
                      <m:t>𝐺𝑆</m:t>
                    </m:r>
                  </m:oMath>
                </a14:m>
                <a:r>
                  <a:rPr lang="pt-BR" sz="2400" dirty="0">
                    <a:solidFill>
                      <a:srgbClr val="FF0000"/>
                    </a:solidFill>
                  </a:rPr>
                  <a:t> = 3,5 V</a:t>
                </a:r>
              </a:p>
              <a:p>
                <a:pPr marL="0" indent="0">
                  <a:buNone/>
                </a:pPr>
                <a14:m>
                  <m:oMath xmlns:m="http://schemas.openxmlformats.org/officeDocument/2006/math">
                    <m:sSub>
                      <m:sSubPr>
                        <m:ctrlPr>
                          <a:rPr lang="pt-BR" sz="2400" i="1">
                            <a:solidFill>
                              <a:srgbClr val="FF0000"/>
                            </a:solidFill>
                            <a:latin typeface="Cambria Math" panose="02040503050406030204" pitchFamily="18" charset="0"/>
                          </a:rPr>
                        </m:ctrlPr>
                      </m:sSubPr>
                      <m:e>
                        <m:r>
                          <a:rPr lang="pt-BR" sz="2400" i="1">
                            <a:solidFill>
                              <a:srgbClr val="FF0000"/>
                            </a:solidFill>
                            <a:latin typeface="Cambria Math" panose="02040503050406030204" pitchFamily="18" charset="0"/>
                          </a:rPr>
                          <m:t>𝐼</m:t>
                        </m:r>
                      </m:e>
                      <m:sub>
                        <m:r>
                          <a:rPr lang="pt-BR" sz="2400" i="1">
                            <a:solidFill>
                              <a:srgbClr val="FF0000"/>
                            </a:solidFill>
                            <a:latin typeface="Cambria Math" panose="02040503050406030204" pitchFamily="18" charset="0"/>
                          </a:rPr>
                          <m:t>𝐷</m:t>
                        </m:r>
                      </m:sub>
                    </m:sSub>
                    <m:r>
                      <a:rPr lang="pt-BR" sz="2400" i="1">
                        <a:solidFill>
                          <a:srgbClr val="FF0000"/>
                        </a:solidFill>
                        <a:latin typeface="Cambria Math" panose="02040503050406030204" pitchFamily="18" charset="0"/>
                      </a:rPr>
                      <m:t> </m:t>
                    </m:r>
                  </m:oMath>
                </a14:m>
                <a:r>
                  <a:rPr lang="pt-BR" sz="2400" dirty="0">
                    <a:solidFill>
                      <a:srgbClr val="FF0000"/>
                    </a:solidFill>
                  </a:rPr>
                  <a:t>= 10 </a:t>
                </a:r>
                <a:r>
                  <a:rPr lang="pt-BR" sz="2400" dirty="0" err="1">
                    <a:solidFill>
                      <a:srgbClr val="FF0000"/>
                    </a:solidFill>
                  </a:rPr>
                  <a:t>mA</a:t>
                </a:r>
                <a:r>
                  <a:rPr lang="pt-BR" sz="2400" dirty="0">
                    <a:solidFill>
                      <a:srgbClr val="FF0000"/>
                    </a:solidFill>
                  </a:rPr>
                  <a:t> com </a:t>
                </a:r>
                <a14:m>
                  <m:oMath xmlns:m="http://schemas.openxmlformats.org/officeDocument/2006/math">
                    <m:r>
                      <a:rPr lang="pt-BR" sz="2400" i="1">
                        <a:solidFill>
                          <a:srgbClr val="FF0000"/>
                        </a:solidFill>
                        <a:latin typeface="Cambria Math" panose="02040503050406030204" pitchFamily="18" charset="0"/>
                      </a:rPr>
                      <m:t>𝑉</m:t>
                    </m:r>
                    <m:r>
                      <a:rPr lang="pt-BR" sz="2400" i="1" baseline="-25000">
                        <a:solidFill>
                          <a:srgbClr val="FF0000"/>
                        </a:solidFill>
                        <a:latin typeface="Cambria Math" panose="02040503050406030204" pitchFamily="18" charset="0"/>
                      </a:rPr>
                      <m:t>𝐺𝑆</m:t>
                    </m:r>
                  </m:oMath>
                </a14:m>
                <a:r>
                  <a:rPr lang="pt-BR" sz="2400" dirty="0">
                    <a:solidFill>
                      <a:srgbClr val="FF0000"/>
                    </a:solidFill>
                  </a:rPr>
                  <a:t> = 0 V</a:t>
                </a:r>
              </a:p>
              <a:p>
                <a:pPr marL="0" indent="0">
                  <a:buNone/>
                </a:pPr>
                <a:r>
                  <a:rPr lang="pt-BR" sz="2400" dirty="0">
                    <a:solidFill>
                      <a:srgbClr val="FF0000"/>
                    </a:solidFill>
                  </a:rPr>
                  <a:t>Para a reta de carga, temos:</a:t>
                </a:r>
              </a:p>
              <a:p>
                <a:pPr marL="0" indent="0">
                  <a:buNone/>
                </a:pPr>
                <a14:m>
                  <m:oMathPara xmlns:m="http://schemas.openxmlformats.org/officeDocument/2006/math">
                    <m:oMathParaPr>
                      <m:jc m:val="centerGroup"/>
                    </m:oMathParaPr>
                    <m:oMath xmlns:m="http://schemas.openxmlformats.org/officeDocument/2006/math">
                      <m:r>
                        <a:rPr lang="pt-BR" sz="2400" i="1">
                          <a:solidFill>
                            <a:srgbClr val="FF0000"/>
                          </a:solidFill>
                          <a:latin typeface="Cambria Math" panose="02040503050406030204" pitchFamily="18" charset="0"/>
                        </a:rPr>
                        <m:t>𝑉</m:t>
                      </m:r>
                      <m:r>
                        <a:rPr lang="pt-BR" sz="2400" i="1" baseline="-25000">
                          <a:solidFill>
                            <a:srgbClr val="FF0000"/>
                          </a:solidFill>
                          <a:latin typeface="Cambria Math" panose="02040503050406030204" pitchFamily="18" charset="0"/>
                        </a:rPr>
                        <m:t>𝐺𝑆</m:t>
                      </m:r>
                      <m:r>
                        <a:rPr lang="pt-BR" sz="2400" i="1">
                          <a:solidFill>
                            <a:srgbClr val="FF0000"/>
                          </a:solidFill>
                          <a:latin typeface="Cambria Math" panose="02040503050406030204" pitchFamily="18" charset="0"/>
                        </a:rPr>
                        <m:t>=</m:t>
                      </m:r>
                      <m:sSub>
                        <m:sSubPr>
                          <m:ctrlPr>
                            <a:rPr lang="pt-BR" sz="2400" i="1">
                              <a:solidFill>
                                <a:srgbClr val="FF0000"/>
                              </a:solidFill>
                              <a:latin typeface="Cambria Math" panose="02040503050406030204" pitchFamily="18" charset="0"/>
                            </a:rPr>
                          </m:ctrlPr>
                        </m:sSubPr>
                        <m:e>
                          <m:r>
                            <a:rPr lang="pt-BR" sz="2400" i="1">
                              <a:solidFill>
                                <a:srgbClr val="FF0000"/>
                              </a:solidFill>
                              <a:latin typeface="Cambria Math" panose="02040503050406030204" pitchFamily="18" charset="0"/>
                            </a:rPr>
                            <m:t>𝑉</m:t>
                          </m:r>
                        </m:e>
                        <m:sub>
                          <m:r>
                            <a:rPr lang="pt-BR" sz="2400" i="1">
                              <a:solidFill>
                                <a:srgbClr val="FF0000"/>
                              </a:solidFill>
                              <a:latin typeface="Cambria Math" panose="02040503050406030204" pitchFamily="18" charset="0"/>
                            </a:rPr>
                            <m:t>𝐺</m:t>
                          </m:r>
                        </m:sub>
                      </m:sSub>
                      <m:r>
                        <a:rPr lang="pt-BR" sz="2400" i="1">
                          <a:solidFill>
                            <a:srgbClr val="FF0000"/>
                          </a:solidFill>
                          <a:latin typeface="Cambria Math" panose="02040503050406030204" pitchFamily="18" charset="0"/>
                        </a:rPr>
                        <m:t>−</m:t>
                      </m:r>
                      <m:r>
                        <a:rPr lang="pt-BR" sz="2400" i="1">
                          <a:solidFill>
                            <a:srgbClr val="FF0000"/>
                          </a:solidFill>
                          <a:latin typeface="Cambria Math" panose="02040503050406030204" pitchFamily="18" charset="0"/>
                        </a:rPr>
                        <m:t>𝐼𝐷𝑅𝑆</m:t>
                      </m:r>
                      <m:r>
                        <a:rPr lang="pt-BR" sz="2400" b="0" i="1" smtClean="0">
                          <a:solidFill>
                            <a:srgbClr val="FF0000"/>
                          </a:solidFill>
                          <a:latin typeface="Cambria Math" panose="02040503050406030204" pitchFamily="18" charset="0"/>
                        </a:rPr>
                        <m:t>=2,15−</m:t>
                      </m:r>
                      <m:sSub>
                        <m:sSubPr>
                          <m:ctrlPr>
                            <a:rPr lang="pt-BR" sz="2400" i="1">
                              <a:solidFill>
                                <a:srgbClr val="FF0000"/>
                              </a:solidFill>
                              <a:latin typeface="Cambria Math" panose="02040503050406030204" pitchFamily="18" charset="0"/>
                            </a:rPr>
                          </m:ctrlPr>
                        </m:sSubPr>
                        <m:e>
                          <m:r>
                            <a:rPr lang="pt-BR" sz="2400" i="1">
                              <a:solidFill>
                                <a:srgbClr val="FF0000"/>
                              </a:solidFill>
                              <a:latin typeface="Cambria Math" panose="02040503050406030204" pitchFamily="18" charset="0"/>
                            </a:rPr>
                            <m:t>𝐼</m:t>
                          </m:r>
                        </m:e>
                        <m:sub>
                          <m:r>
                            <a:rPr lang="pt-BR" sz="2400" i="1">
                              <a:solidFill>
                                <a:srgbClr val="FF0000"/>
                              </a:solidFill>
                              <a:latin typeface="Cambria Math" panose="02040503050406030204" pitchFamily="18" charset="0"/>
                            </a:rPr>
                            <m:t>𝐷</m:t>
                          </m:r>
                        </m:sub>
                      </m:sSub>
                      <m:r>
                        <a:rPr lang="pt-BR" sz="2400" b="0" i="1" smtClean="0">
                          <a:solidFill>
                            <a:srgbClr val="FF0000"/>
                          </a:solidFill>
                          <a:latin typeface="Cambria Math" panose="02040503050406030204" pitchFamily="18" charset="0"/>
                        </a:rPr>
                        <m:t>∗1,1</m:t>
                      </m:r>
                      <m:r>
                        <a:rPr lang="pt-BR" sz="2400" b="0" i="1" smtClean="0">
                          <a:solidFill>
                            <a:srgbClr val="FF0000"/>
                          </a:solidFill>
                          <a:latin typeface="Cambria Math" panose="02040503050406030204" pitchFamily="18" charset="0"/>
                        </a:rPr>
                        <m:t>𝑘</m:t>
                      </m:r>
                    </m:oMath>
                  </m:oMathPara>
                </a14:m>
                <a:endParaRPr lang="pt-BR" sz="2400" dirty="0">
                  <a:solidFill>
                    <a:srgbClr val="FF0000"/>
                  </a:solidFill>
                </a:endParaRPr>
              </a:p>
              <a:p>
                <a:pPr marL="0" indent="0">
                  <a:buNone/>
                </a:pPr>
                <a14:m>
                  <m:oMath xmlns:m="http://schemas.openxmlformats.org/officeDocument/2006/math">
                    <m:sSub>
                      <m:sSubPr>
                        <m:ctrlPr>
                          <a:rPr lang="pt-BR" sz="2400" i="1">
                            <a:solidFill>
                              <a:srgbClr val="FF0000"/>
                            </a:solidFill>
                            <a:latin typeface="Cambria Math" panose="02040503050406030204" pitchFamily="18" charset="0"/>
                          </a:rPr>
                        </m:ctrlPr>
                      </m:sSubPr>
                      <m:e>
                        <m:r>
                          <a:rPr lang="pt-BR" sz="2400" i="1">
                            <a:solidFill>
                              <a:srgbClr val="FF0000"/>
                            </a:solidFill>
                            <a:latin typeface="Cambria Math" panose="02040503050406030204" pitchFamily="18" charset="0"/>
                          </a:rPr>
                          <m:t>𝐼</m:t>
                        </m:r>
                      </m:e>
                      <m:sub>
                        <m:r>
                          <a:rPr lang="pt-BR" sz="2400" i="1">
                            <a:solidFill>
                              <a:srgbClr val="FF0000"/>
                            </a:solidFill>
                            <a:latin typeface="Cambria Math" panose="02040503050406030204" pitchFamily="18" charset="0"/>
                          </a:rPr>
                          <m:t>𝐷</m:t>
                        </m:r>
                      </m:sub>
                    </m:sSub>
                    <m:r>
                      <a:rPr lang="pt-BR" sz="2400" b="0" i="1" smtClean="0">
                        <a:solidFill>
                          <a:srgbClr val="FF0000"/>
                        </a:solidFill>
                        <a:latin typeface="Cambria Math" panose="02040503050406030204" pitchFamily="18" charset="0"/>
                      </a:rPr>
                      <m:t>=</m:t>
                    </m:r>
                  </m:oMath>
                </a14:m>
                <a:r>
                  <a:rPr lang="pt-BR" sz="2400" dirty="0">
                    <a:solidFill>
                      <a:srgbClr val="FF0000"/>
                    </a:solidFill>
                  </a:rPr>
                  <a:t> 0 </a:t>
                </a:r>
                <a:r>
                  <a:rPr lang="pt-BR" sz="2400" dirty="0" err="1">
                    <a:solidFill>
                      <a:srgbClr val="FF0000"/>
                    </a:solidFill>
                  </a:rPr>
                  <a:t>mA</a:t>
                </a:r>
                <a:r>
                  <a:rPr lang="pt-BR" sz="2400" dirty="0">
                    <a:solidFill>
                      <a:srgbClr val="FF0000"/>
                    </a:solidFill>
                  </a:rPr>
                  <a:t> com </a:t>
                </a:r>
                <a14:m>
                  <m:oMath xmlns:m="http://schemas.openxmlformats.org/officeDocument/2006/math">
                    <m:r>
                      <a:rPr lang="pt-BR" sz="2400" i="1">
                        <a:solidFill>
                          <a:srgbClr val="FF0000"/>
                        </a:solidFill>
                        <a:latin typeface="Cambria Math" panose="02040503050406030204" pitchFamily="18" charset="0"/>
                      </a:rPr>
                      <m:t>𝑉</m:t>
                    </m:r>
                    <m:r>
                      <a:rPr lang="pt-BR" sz="2400" i="1" baseline="-25000">
                        <a:solidFill>
                          <a:srgbClr val="FF0000"/>
                        </a:solidFill>
                        <a:latin typeface="Cambria Math" panose="02040503050406030204" pitchFamily="18" charset="0"/>
                      </a:rPr>
                      <m:t>𝐺𝑆</m:t>
                    </m:r>
                  </m:oMath>
                </a14:m>
                <a:r>
                  <a:rPr lang="pt-BR" sz="2400" dirty="0">
                    <a:solidFill>
                      <a:srgbClr val="FF0000"/>
                    </a:solidFill>
                  </a:rPr>
                  <a:t> = 2,2 V</a:t>
                </a:r>
              </a:p>
              <a:p>
                <a:pPr marL="0" indent="0">
                  <a:buNone/>
                </a:pPr>
                <a14:m>
                  <m:oMath xmlns:m="http://schemas.openxmlformats.org/officeDocument/2006/math">
                    <m:sSub>
                      <m:sSubPr>
                        <m:ctrlPr>
                          <a:rPr lang="pt-BR" sz="2400" i="1">
                            <a:solidFill>
                              <a:srgbClr val="FF0000"/>
                            </a:solidFill>
                            <a:latin typeface="Cambria Math" panose="02040503050406030204" pitchFamily="18" charset="0"/>
                          </a:rPr>
                        </m:ctrlPr>
                      </m:sSubPr>
                      <m:e>
                        <m:r>
                          <a:rPr lang="pt-BR" sz="2400" i="1">
                            <a:solidFill>
                              <a:srgbClr val="FF0000"/>
                            </a:solidFill>
                            <a:latin typeface="Cambria Math" panose="02040503050406030204" pitchFamily="18" charset="0"/>
                          </a:rPr>
                          <m:t>𝐼</m:t>
                        </m:r>
                      </m:e>
                      <m:sub>
                        <m:r>
                          <a:rPr lang="pt-BR" sz="2400" i="1">
                            <a:solidFill>
                              <a:srgbClr val="FF0000"/>
                            </a:solidFill>
                            <a:latin typeface="Cambria Math" panose="02040503050406030204" pitchFamily="18" charset="0"/>
                          </a:rPr>
                          <m:t>𝐷</m:t>
                        </m:r>
                      </m:sub>
                    </m:sSub>
                    <m:r>
                      <a:rPr lang="pt-BR" sz="2400" b="0" i="1" smtClean="0">
                        <a:solidFill>
                          <a:srgbClr val="FF0000"/>
                        </a:solidFill>
                        <a:latin typeface="Cambria Math" panose="02040503050406030204" pitchFamily="18" charset="0"/>
                      </a:rPr>
                      <m:t>=</m:t>
                    </m:r>
                  </m:oMath>
                </a14:m>
                <a:r>
                  <a:rPr lang="pt-BR" sz="2400" dirty="0">
                    <a:solidFill>
                      <a:srgbClr val="FF0000"/>
                    </a:solidFill>
                  </a:rPr>
                  <a:t> 2 </a:t>
                </a:r>
                <a:r>
                  <a:rPr lang="pt-BR" sz="2400" dirty="0" err="1">
                    <a:solidFill>
                      <a:srgbClr val="FF0000"/>
                    </a:solidFill>
                  </a:rPr>
                  <a:t>mA</a:t>
                </a:r>
                <a:r>
                  <a:rPr lang="pt-BR" sz="2400" dirty="0">
                    <a:solidFill>
                      <a:srgbClr val="FF0000"/>
                    </a:solidFill>
                  </a:rPr>
                  <a:t> com </a:t>
                </a:r>
                <a14:m>
                  <m:oMath xmlns:m="http://schemas.openxmlformats.org/officeDocument/2006/math">
                    <m:r>
                      <a:rPr lang="pt-BR" sz="2400" i="1">
                        <a:solidFill>
                          <a:srgbClr val="FF0000"/>
                        </a:solidFill>
                        <a:latin typeface="Cambria Math" panose="02040503050406030204" pitchFamily="18" charset="0"/>
                      </a:rPr>
                      <m:t>𝑉</m:t>
                    </m:r>
                    <m:r>
                      <a:rPr lang="pt-BR" sz="2400" i="1" baseline="-25000">
                        <a:solidFill>
                          <a:srgbClr val="FF0000"/>
                        </a:solidFill>
                        <a:latin typeface="Cambria Math" panose="02040503050406030204" pitchFamily="18" charset="0"/>
                      </a:rPr>
                      <m:t>𝐺𝑆</m:t>
                    </m:r>
                    <m:r>
                      <a:rPr lang="pt-BR" sz="2400" i="1" baseline="-25000">
                        <a:solidFill>
                          <a:srgbClr val="FF0000"/>
                        </a:solidFill>
                        <a:latin typeface="Cambria Math" panose="02040503050406030204" pitchFamily="18" charset="0"/>
                      </a:rPr>
                      <m:t> </m:t>
                    </m:r>
                  </m:oMath>
                </a14:m>
                <a:r>
                  <a:rPr lang="pt-BR" sz="2400" dirty="0">
                    <a:solidFill>
                      <a:srgbClr val="FF0000"/>
                    </a:solidFill>
                  </a:rPr>
                  <a:t>= 0 V</a:t>
                </a:r>
              </a:p>
              <a:p>
                <a:pPr marL="0" indent="0" algn="ctr">
                  <a:buNone/>
                </a:pPr>
                <a14:m>
                  <m:oMath xmlns:m="http://schemas.openxmlformats.org/officeDocument/2006/math">
                    <m:sSub>
                      <m:sSubPr>
                        <m:ctrlPr>
                          <a:rPr lang="pt-BR" sz="2400" i="1">
                            <a:solidFill>
                              <a:srgbClr val="FF0000"/>
                            </a:solidFill>
                            <a:latin typeface="Cambria Math" panose="02040503050406030204" pitchFamily="18" charset="0"/>
                          </a:rPr>
                        </m:ctrlPr>
                      </m:sSubPr>
                      <m:e>
                        <m:r>
                          <m:rPr>
                            <m:sty m:val="p"/>
                          </m:rPr>
                          <a:rPr lang="pt-BR" sz="2400">
                            <a:solidFill>
                              <a:srgbClr val="FF0000"/>
                            </a:solidFill>
                            <a:latin typeface="Cambria Math" panose="02040503050406030204" pitchFamily="18" charset="0"/>
                          </a:rPr>
                          <m:t>I</m:t>
                        </m:r>
                      </m:e>
                      <m:sub>
                        <m:r>
                          <m:rPr>
                            <m:sty m:val="p"/>
                          </m:rPr>
                          <a:rPr lang="pt-BR" sz="2400">
                            <a:solidFill>
                              <a:srgbClr val="FF0000"/>
                            </a:solidFill>
                            <a:latin typeface="Cambria Math" panose="02040503050406030204" pitchFamily="18" charset="0"/>
                          </a:rPr>
                          <m:t>DQ</m:t>
                        </m:r>
                      </m:sub>
                    </m:sSub>
                  </m:oMath>
                </a14:m>
                <a:r>
                  <a:rPr lang="pt-BR" sz="2400" dirty="0">
                    <a:solidFill>
                      <a:srgbClr val="FF0000"/>
                    </a:solidFill>
                  </a:rPr>
                  <a:t> = 3,5 </a:t>
                </a:r>
                <a:r>
                  <a:rPr lang="pt-BR" sz="2400" dirty="0" err="1">
                    <a:solidFill>
                      <a:srgbClr val="FF0000"/>
                    </a:solidFill>
                  </a:rPr>
                  <a:t>mA</a:t>
                </a:r>
                <a:r>
                  <a:rPr lang="pt-BR" sz="2400" dirty="0">
                    <a:solidFill>
                      <a:srgbClr val="FF0000"/>
                    </a:solidFill>
                  </a:rPr>
                  <a:t> e </a:t>
                </a:r>
                <a14:m>
                  <m:oMath xmlns:m="http://schemas.openxmlformats.org/officeDocument/2006/math">
                    <m:sSub>
                      <m:sSubPr>
                        <m:ctrlPr>
                          <a:rPr lang="pt-BR" sz="2400" i="1">
                            <a:solidFill>
                              <a:srgbClr val="FF0000"/>
                            </a:solidFill>
                            <a:latin typeface="Cambria Math" panose="02040503050406030204" pitchFamily="18" charset="0"/>
                          </a:rPr>
                        </m:ctrlPr>
                      </m:sSubPr>
                      <m:e>
                        <m:r>
                          <m:rPr>
                            <m:sty m:val="p"/>
                          </m:rPr>
                          <a:rPr lang="pt-BR" sz="2400">
                            <a:solidFill>
                              <a:srgbClr val="FF0000"/>
                            </a:solidFill>
                            <a:latin typeface="Cambria Math" panose="02040503050406030204" pitchFamily="18" charset="0"/>
                          </a:rPr>
                          <m:t>V</m:t>
                        </m:r>
                      </m:e>
                      <m:sub>
                        <m:r>
                          <m:rPr>
                            <m:sty m:val="p"/>
                          </m:rPr>
                          <a:rPr lang="pt-BR" sz="2400">
                            <a:solidFill>
                              <a:srgbClr val="FF0000"/>
                            </a:solidFill>
                            <a:latin typeface="Cambria Math" panose="02040503050406030204" pitchFamily="18" charset="0"/>
                          </a:rPr>
                          <m:t>GS</m:t>
                        </m:r>
                        <m:r>
                          <a:rPr lang="pt-BR" sz="2400" i="1">
                            <a:solidFill>
                              <a:srgbClr val="FF0000"/>
                            </a:solidFill>
                            <a:latin typeface="Cambria Math" panose="02040503050406030204" pitchFamily="18" charset="0"/>
                          </a:rPr>
                          <m:t>𝑄</m:t>
                        </m:r>
                      </m:sub>
                    </m:sSub>
                  </m:oMath>
                </a14:m>
                <a:r>
                  <a:rPr lang="pt-BR" sz="2400" dirty="0">
                    <a:solidFill>
                      <a:srgbClr val="FF0000"/>
                    </a:solidFill>
                  </a:rPr>
                  <a:t>=-1,4 V</a:t>
                </a:r>
              </a:p>
              <a:p>
                <a:pPr marL="0" indent="0">
                  <a:buNone/>
                </a:pPr>
                <a:endParaRPr lang="pt-BR" sz="2400" dirty="0"/>
              </a:p>
            </p:txBody>
          </p:sp>
        </mc:Choice>
        <mc:Fallback xmlns="">
          <p:sp>
            <p:nvSpPr>
              <p:cNvPr id="3" name="Content Placeholder 2">
                <a:extLst>
                  <a:ext uri="{FF2B5EF4-FFF2-40B4-BE49-F238E27FC236}">
                    <a16:creationId xmlns:a16="http://schemas.microsoft.com/office/drawing/2014/main" id="{CF26DFBA-1696-4EE5-937E-221EDDF3784D}"/>
                  </a:ext>
                </a:extLst>
              </p:cNvPr>
              <p:cNvSpPr>
                <a:spLocks noGrp="1" noRot="1" noChangeAspect="1" noMove="1" noResize="1" noEditPoints="1" noAdjustHandles="1" noChangeArrowheads="1" noChangeShapeType="1" noTextEdit="1"/>
              </p:cNvSpPr>
              <p:nvPr>
                <p:ph sz="half" idx="2"/>
              </p:nvPr>
            </p:nvSpPr>
            <p:spPr>
              <a:xfrm>
                <a:off x="4865307" y="178849"/>
                <a:ext cx="7326693" cy="6040438"/>
              </a:xfrm>
              <a:blipFill>
                <a:blip r:embed="rId4"/>
                <a:stretch>
                  <a:fillRect l="-1248"/>
                </a:stretch>
              </a:blipFill>
            </p:spPr>
            <p:txBody>
              <a:bodyPr/>
              <a:lstStyle/>
              <a:p>
                <a:r>
                  <a:rPr lang="pt-BR">
                    <a:noFill/>
                  </a:rPr>
                  <a:t> </a:t>
                </a:r>
              </a:p>
            </p:txBody>
          </p:sp>
        </mc:Fallback>
      </mc:AlternateContent>
      <p:cxnSp>
        <p:nvCxnSpPr>
          <p:cNvPr id="8" name="Straight Connector 7">
            <a:extLst>
              <a:ext uri="{FF2B5EF4-FFF2-40B4-BE49-F238E27FC236}">
                <a16:creationId xmlns:a16="http://schemas.microsoft.com/office/drawing/2014/main" id="{0D156FBC-90B8-491A-B007-2EEC4CC80242}"/>
              </a:ext>
            </a:extLst>
          </p:cNvPr>
          <p:cNvCxnSpPr>
            <a:cxnSpLocks/>
          </p:cNvCxnSpPr>
          <p:nvPr/>
        </p:nvCxnSpPr>
        <p:spPr>
          <a:xfrm>
            <a:off x="4865307" y="808383"/>
            <a:ext cx="713629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231F91BD-8730-4AFA-BB1C-2C57583652B5}"/>
              </a:ext>
            </a:extLst>
          </p:cNvPr>
          <p:cNvCxnSpPr>
            <a:cxnSpLocks/>
          </p:cNvCxnSpPr>
          <p:nvPr/>
        </p:nvCxnSpPr>
        <p:spPr>
          <a:xfrm>
            <a:off x="4865307" y="2150165"/>
            <a:ext cx="713629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0B4F10A6-0CFC-45CE-B25F-3FF5C6713042}"/>
              </a:ext>
            </a:extLst>
          </p:cNvPr>
          <p:cNvCxnSpPr>
            <a:cxnSpLocks/>
          </p:cNvCxnSpPr>
          <p:nvPr/>
        </p:nvCxnSpPr>
        <p:spPr>
          <a:xfrm>
            <a:off x="4865307" y="3859696"/>
            <a:ext cx="713629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6B126800-BC05-4AD8-8C04-7F196FC3D078}"/>
              </a:ext>
            </a:extLst>
          </p:cNvPr>
          <p:cNvCxnSpPr>
            <a:cxnSpLocks/>
          </p:cNvCxnSpPr>
          <p:nvPr/>
        </p:nvCxnSpPr>
        <p:spPr>
          <a:xfrm>
            <a:off x="4865307" y="4297018"/>
            <a:ext cx="713629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838EDC27-EC48-41C0-A6CB-E244CBE990AD}"/>
              </a:ext>
            </a:extLst>
          </p:cNvPr>
          <p:cNvCxnSpPr>
            <a:cxnSpLocks/>
          </p:cNvCxnSpPr>
          <p:nvPr/>
        </p:nvCxnSpPr>
        <p:spPr>
          <a:xfrm>
            <a:off x="7788968" y="4429032"/>
            <a:ext cx="0" cy="2292443"/>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9769782-7AC7-4B99-ADB7-6F49A3CF928C}"/>
                  </a:ext>
                </a:extLst>
              </p:cNvPr>
              <p:cNvSpPr txBox="1"/>
              <p:nvPr/>
            </p:nvSpPr>
            <p:spPr>
              <a:xfrm>
                <a:off x="7964556" y="4473323"/>
                <a:ext cx="4037039" cy="1569660"/>
              </a:xfrm>
              <a:prstGeom prst="rect">
                <a:avLst/>
              </a:prstGeom>
              <a:noFill/>
            </p:spPr>
            <p:txBody>
              <a:bodyPr wrap="square" rtlCol="0">
                <a:spAutoFit/>
              </a:bodyPr>
              <a:lstStyle/>
              <a:p>
                <a:r>
                  <a:rPr lang="pt-BR" sz="2400" dirty="0">
                    <a:solidFill>
                      <a:srgbClr val="FF0000"/>
                    </a:solidFill>
                  </a:rPr>
                  <a:t>d) </a:t>
                </a:r>
                <a14:m>
                  <m:oMath xmlns:m="http://schemas.openxmlformats.org/officeDocument/2006/math">
                    <m:r>
                      <a:rPr lang="pt-BR" sz="2400" i="1">
                        <a:solidFill>
                          <a:srgbClr val="FF0000"/>
                        </a:solidFill>
                        <a:latin typeface="Cambria Math" panose="02040503050406030204" pitchFamily="18" charset="0"/>
                      </a:rPr>
                      <m:t>𝑉</m:t>
                    </m:r>
                    <m:r>
                      <a:rPr lang="pt-BR" sz="2400" i="1" baseline="-25000">
                        <a:solidFill>
                          <a:srgbClr val="FF0000"/>
                        </a:solidFill>
                        <a:latin typeface="Cambria Math" panose="02040503050406030204" pitchFamily="18" charset="0"/>
                      </a:rPr>
                      <m:t>𝐷𝑆</m:t>
                    </m:r>
                    <m:r>
                      <a:rPr lang="pt-BR" sz="2400" i="1">
                        <a:solidFill>
                          <a:srgbClr val="FF0000"/>
                        </a:solidFill>
                        <a:latin typeface="Cambria Math" panose="02040503050406030204" pitchFamily="18" charset="0"/>
                      </a:rPr>
                      <m:t>=</m:t>
                    </m:r>
                    <m:sSub>
                      <m:sSubPr>
                        <m:ctrlPr>
                          <a:rPr lang="pt-BR" sz="2400" i="1">
                            <a:solidFill>
                              <a:srgbClr val="FF0000"/>
                            </a:solidFill>
                            <a:latin typeface="Cambria Math" panose="02040503050406030204" pitchFamily="18" charset="0"/>
                          </a:rPr>
                        </m:ctrlPr>
                      </m:sSubPr>
                      <m:e>
                        <m:r>
                          <a:rPr lang="pt-BR" sz="2400" i="1">
                            <a:solidFill>
                              <a:srgbClr val="FF0000"/>
                            </a:solidFill>
                            <a:latin typeface="Cambria Math" panose="02040503050406030204" pitchFamily="18" charset="0"/>
                          </a:rPr>
                          <m:t>𝑉</m:t>
                        </m:r>
                      </m:e>
                      <m:sub>
                        <m:r>
                          <a:rPr lang="pt-BR" sz="2400" i="1">
                            <a:solidFill>
                              <a:srgbClr val="FF0000"/>
                            </a:solidFill>
                            <a:latin typeface="Cambria Math" panose="02040503050406030204" pitchFamily="18" charset="0"/>
                          </a:rPr>
                          <m:t>𝐷𝐷</m:t>
                        </m:r>
                      </m:sub>
                    </m:sSub>
                    <m:r>
                      <a:rPr lang="pt-BR" sz="2400" i="1">
                        <a:solidFill>
                          <a:srgbClr val="FF0000"/>
                        </a:solidFill>
                        <a:latin typeface="Cambria Math" panose="02040503050406030204" pitchFamily="18" charset="0"/>
                      </a:rPr>
                      <m:t>−</m:t>
                    </m:r>
                    <m:sSub>
                      <m:sSubPr>
                        <m:ctrlPr>
                          <a:rPr lang="pt-BR" sz="2400" i="1">
                            <a:solidFill>
                              <a:srgbClr val="FF0000"/>
                            </a:solidFill>
                            <a:latin typeface="Cambria Math" panose="02040503050406030204" pitchFamily="18" charset="0"/>
                          </a:rPr>
                        </m:ctrlPr>
                      </m:sSubPr>
                      <m:e>
                        <m:r>
                          <a:rPr lang="pt-BR" sz="2400" i="1">
                            <a:solidFill>
                              <a:srgbClr val="FF0000"/>
                            </a:solidFill>
                            <a:latin typeface="Cambria Math" panose="02040503050406030204" pitchFamily="18" charset="0"/>
                          </a:rPr>
                          <m:t>𝐼</m:t>
                        </m:r>
                      </m:e>
                      <m:sub>
                        <m:r>
                          <a:rPr lang="pt-BR" sz="2400" i="1">
                            <a:solidFill>
                              <a:srgbClr val="FF0000"/>
                            </a:solidFill>
                            <a:latin typeface="Cambria Math" panose="02040503050406030204" pitchFamily="18" charset="0"/>
                          </a:rPr>
                          <m:t>𝐷</m:t>
                        </m:r>
                      </m:sub>
                    </m:sSub>
                    <m:d>
                      <m:dPr>
                        <m:ctrlPr>
                          <a:rPr lang="pt-BR" sz="2400" i="1">
                            <a:solidFill>
                              <a:srgbClr val="FF0000"/>
                            </a:solidFill>
                            <a:latin typeface="Cambria Math" panose="02040503050406030204" pitchFamily="18" charset="0"/>
                          </a:rPr>
                        </m:ctrlPr>
                      </m:dPr>
                      <m:e>
                        <m:r>
                          <a:rPr lang="pt-BR" sz="2400" i="1">
                            <a:solidFill>
                              <a:srgbClr val="FF0000"/>
                            </a:solidFill>
                            <a:latin typeface="Cambria Math" panose="02040503050406030204" pitchFamily="18" charset="0"/>
                          </a:rPr>
                          <m:t>𝑅</m:t>
                        </m:r>
                        <m:r>
                          <a:rPr lang="pt-BR" sz="2400" i="1" baseline="-25000">
                            <a:solidFill>
                              <a:srgbClr val="FF0000"/>
                            </a:solidFill>
                            <a:latin typeface="Cambria Math" panose="02040503050406030204" pitchFamily="18" charset="0"/>
                          </a:rPr>
                          <m:t>𝐷</m:t>
                        </m:r>
                        <m:r>
                          <a:rPr lang="pt-BR" sz="2400" i="1">
                            <a:solidFill>
                              <a:srgbClr val="FF0000"/>
                            </a:solidFill>
                            <a:latin typeface="Cambria Math" panose="02040503050406030204" pitchFamily="18" charset="0"/>
                          </a:rPr>
                          <m:t>+</m:t>
                        </m:r>
                        <m:sSub>
                          <m:sSubPr>
                            <m:ctrlPr>
                              <a:rPr lang="pt-BR" sz="2400" i="1">
                                <a:solidFill>
                                  <a:srgbClr val="FF0000"/>
                                </a:solidFill>
                                <a:latin typeface="Cambria Math" panose="02040503050406030204" pitchFamily="18" charset="0"/>
                              </a:rPr>
                            </m:ctrlPr>
                          </m:sSubPr>
                          <m:e>
                            <m:r>
                              <a:rPr lang="pt-BR" sz="2400" i="1">
                                <a:solidFill>
                                  <a:srgbClr val="FF0000"/>
                                </a:solidFill>
                                <a:latin typeface="Cambria Math" panose="02040503050406030204" pitchFamily="18" charset="0"/>
                              </a:rPr>
                              <m:t>𝑅</m:t>
                            </m:r>
                          </m:e>
                          <m:sub>
                            <m:r>
                              <a:rPr lang="pt-BR" sz="2400" i="1">
                                <a:solidFill>
                                  <a:srgbClr val="FF0000"/>
                                </a:solidFill>
                                <a:latin typeface="Cambria Math" panose="02040503050406030204" pitchFamily="18" charset="0"/>
                              </a:rPr>
                              <m:t>𝑆</m:t>
                            </m:r>
                          </m:sub>
                        </m:sSub>
                      </m:e>
                    </m:d>
                  </m:oMath>
                </a14:m>
                <a:endParaRPr lang="pt-BR" sz="2400" i="1" dirty="0">
                  <a:solidFill>
                    <a:srgbClr val="FF0000"/>
                  </a:solidFill>
                  <a:latin typeface="Cambria Math" panose="02040503050406030204" pitchFamily="18" charset="0"/>
                </a:endParaRPr>
              </a:p>
              <a:p>
                <a14:m>
                  <m:oMath xmlns:m="http://schemas.openxmlformats.org/officeDocument/2006/math">
                    <m:r>
                      <a:rPr lang="pt-BR" sz="2400" i="1">
                        <a:solidFill>
                          <a:srgbClr val="FF0000"/>
                        </a:solidFill>
                        <a:latin typeface="Cambria Math" panose="02040503050406030204" pitchFamily="18" charset="0"/>
                      </a:rPr>
                      <m:t>=20−3,5</m:t>
                    </m:r>
                    <m:r>
                      <a:rPr lang="pt-BR" sz="2400" i="1">
                        <a:solidFill>
                          <a:srgbClr val="FF0000"/>
                        </a:solidFill>
                        <a:latin typeface="Cambria Math" panose="02040503050406030204" pitchFamily="18" charset="0"/>
                      </a:rPr>
                      <m:t>𝑚</m:t>
                    </m:r>
                    <m:r>
                      <a:rPr lang="pt-BR" sz="2400" i="1">
                        <a:solidFill>
                          <a:srgbClr val="FF0000"/>
                        </a:solidFill>
                        <a:latin typeface="Cambria Math" panose="02040503050406030204" pitchFamily="18" charset="0"/>
                      </a:rPr>
                      <m:t>(2,2</m:t>
                    </m:r>
                    <m:r>
                      <a:rPr lang="pt-BR" sz="2400" i="1">
                        <a:solidFill>
                          <a:srgbClr val="FF0000"/>
                        </a:solidFill>
                        <a:latin typeface="Cambria Math" panose="02040503050406030204" pitchFamily="18" charset="0"/>
                      </a:rPr>
                      <m:t>𝑘</m:t>
                    </m:r>
                    <m:r>
                      <a:rPr lang="pt-BR" sz="2400" i="1">
                        <a:solidFill>
                          <a:srgbClr val="FF0000"/>
                        </a:solidFill>
                        <a:latin typeface="Cambria Math" panose="02040503050406030204" pitchFamily="18" charset="0"/>
                      </a:rPr>
                      <m:t>+1,1</m:t>
                    </m:r>
                    <m:r>
                      <a:rPr lang="pt-BR" sz="2400" i="1">
                        <a:solidFill>
                          <a:srgbClr val="FF0000"/>
                        </a:solidFill>
                        <a:latin typeface="Cambria Math" panose="02040503050406030204" pitchFamily="18" charset="0"/>
                      </a:rPr>
                      <m:t>𝑘</m:t>
                    </m:r>
                    <m:r>
                      <a:rPr lang="pt-BR" sz="2400" i="1">
                        <a:solidFill>
                          <a:srgbClr val="FF0000"/>
                        </a:solidFill>
                        <a:latin typeface="Cambria Math" panose="02040503050406030204" pitchFamily="18" charset="0"/>
                      </a:rPr>
                      <m:t>)</m:t>
                    </m:r>
                  </m:oMath>
                </a14:m>
                <a:r>
                  <a:rPr lang="pt-BR" sz="2400" dirty="0">
                    <a:solidFill>
                      <a:srgbClr val="FF0000"/>
                    </a:solidFill>
                  </a:rPr>
                  <a:t> </a:t>
                </a:r>
              </a:p>
              <a:p>
                <a:r>
                  <a:rPr lang="pt-BR" sz="2400" dirty="0">
                    <a:solidFill>
                      <a:srgbClr val="FF0000"/>
                    </a:solidFill>
                  </a:rPr>
                  <a:t>= 20 - 3,5m*3,3k = 8,45V</a:t>
                </a:r>
              </a:p>
              <a:p>
                <a:endParaRPr lang="pt-BR" sz="2400" dirty="0"/>
              </a:p>
            </p:txBody>
          </p:sp>
        </mc:Choice>
        <mc:Fallback xmlns="">
          <p:sp>
            <p:nvSpPr>
              <p:cNvPr id="2" name="TextBox 1">
                <a:extLst>
                  <a:ext uri="{FF2B5EF4-FFF2-40B4-BE49-F238E27FC236}">
                    <a16:creationId xmlns:a16="http://schemas.microsoft.com/office/drawing/2014/main" id="{59769782-7AC7-4B99-ADB7-6F49A3CF928C}"/>
                  </a:ext>
                </a:extLst>
              </p:cNvPr>
              <p:cNvSpPr txBox="1">
                <a:spLocks noRot="1" noChangeAspect="1" noMove="1" noResize="1" noEditPoints="1" noAdjustHandles="1" noChangeArrowheads="1" noChangeShapeType="1" noTextEdit="1"/>
              </p:cNvSpPr>
              <p:nvPr/>
            </p:nvSpPr>
            <p:spPr>
              <a:xfrm>
                <a:off x="7964556" y="4473323"/>
                <a:ext cx="4037039" cy="1569660"/>
              </a:xfrm>
              <a:prstGeom prst="rect">
                <a:avLst/>
              </a:prstGeom>
              <a:blipFill>
                <a:blip r:embed="rId5"/>
                <a:stretch>
                  <a:fillRect l="-2417" t="-3113"/>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98C5727-B37D-4711-8F14-6B286CC9ECD2}"/>
                  </a:ext>
                </a:extLst>
              </p:cNvPr>
              <p:cNvSpPr txBox="1"/>
              <p:nvPr/>
            </p:nvSpPr>
            <p:spPr>
              <a:xfrm>
                <a:off x="4891214" y="4502765"/>
                <a:ext cx="2897754" cy="2677656"/>
              </a:xfrm>
              <a:prstGeom prst="rect">
                <a:avLst/>
              </a:prstGeom>
              <a:noFill/>
            </p:spPr>
            <p:txBody>
              <a:bodyPr wrap="square" rtlCol="0">
                <a:spAutoFit/>
              </a:bodyPr>
              <a:lstStyle/>
              <a:p>
                <a:r>
                  <a:rPr lang="pt-BR" sz="2400" dirty="0">
                    <a:solidFill>
                      <a:srgbClr val="FF0000"/>
                    </a:solidFill>
                  </a:rPr>
                  <a:t>c) </a:t>
                </a:r>
                <a14:m>
                  <m:oMath xmlns:m="http://schemas.openxmlformats.org/officeDocument/2006/math">
                    <m:sSub>
                      <m:sSubPr>
                        <m:ctrlPr>
                          <a:rPr lang="pt-BR" sz="2400" i="1">
                            <a:solidFill>
                              <a:srgbClr val="FF0000"/>
                            </a:solidFill>
                            <a:latin typeface="Cambria Math" panose="02040503050406030204" pitchFamily="18" charset="0"/>
                          </a:rPr>
                        </m:ctrlPr>
                      </m:sSubPr>
                      <m:e>
                        <m:r>
                          <a:rPr lang="pt-BR" sz="2400" i="1">
                            <a:solidFill>
                              <a:srgbClr val="FF0000"/>
                            </a:solidFill>
                            <a:latin typeface="Cambria Math" panose="02040503050406030204" pitchFamily="18" charset="0"/>
                          </a:rPr>
                          <m:t>𝑉</m:t>
                        </m:r>
                      </m:e>
                      <m:sub>
                        <m:r>
                          <a:rPr lang="pt-BR" sz="2400" i="1">
                            <a:solidFill>
                              <a:srgbClr val="FF0000"/>
                            </a:solidFill>
                            <a:latin typeface="Cambria Math" panose="02040503050406030204" pitchFamily="18" charset="0"/>
                          </a:rPr>
                          <m:t>𝐷</m:t>
                        </m:r>
                      </m:sub>
                    </m:sSub>
                    <m:r>
                      <a:rPr lang="pt-BR" sz="2400" i="1">
                        <a:solidFill>
                          <a:srgbClr val="FF0000"/>
                        </a:solidFill>
                        <a:latin typeface="Cambria Math" panose="02040503050406030204" pitchFamily="18" charset="0"/>
                      </a:rPr>
                      <m:t>=</m:t>
                    </m:r>
                    <m:sSub>
                      <m:sSubPr>
                        <m:ctrlPr>
                          <a:rPr lang="pt-BR" sz="2400" i="1">
                            <a:solidFill>
                              <a:srgbClr val="FF0000"/>
                            </a:solidFill>
                            <a:latin typeface="Cambria Math" panose="02040503050406030204" pitchFamily="18" charset="0"/>
                          </a:rPr>
                        </m:ctrlPr>
                      </m:sSubPr>
                      <m:e>
                        <m:r>
                          <a:rPr lang="pt-BR" sz="2400" i="1">
                            <a:solidFill>
                              <a:srgbClr val="FF0000"/>
                            </a:solidFill>
                            <a:latin typeface="Cambria Math" panose="02040503050406030204" pitchFamily="18" charset="0"/>
                          </a:rPr>
                          <m:t>𝑉</m:t>
                        </m:r>
                      </m:e>
                      <m:sub>
                        <m:r>
                          <a:rPr lang="pt-BR" sz="2400" i="1">
                            <a:solidFill>
                              <a:srgbClr val="FF0000"/>
                            </a:solidFill>
                            <a:latin typeface="Cambria Math" panose="02040503050406030204" pitchFamily="18" charset="0"/>
                          </a:rPr>
                          <m:t>𝐷𝐷</m:t>
                        </m:r>
                      </m:sub>
                    </m:sSub>
                    <m:r>
                      <a:rPr lang="pt-BR" sz="2400" i="1">
                        <a:solidFill>
                          <a:srgbClr val="FF0000"/>
                        </a:solidFill>
                        <a:latin typeface="Cambria Math" panose="02040503050406030204" pitchFamily="18" charset="0"/>
                      </a:rPr>
                      <m:t>−</m:t>
                    </m:r>
                    <m:sSub>
                      <m:sSubPr>
                        <m:ctrlPr>
                          <a:rPr lang="pt-BR" sz="2400" i="1">
                            <a:solidFill>
                              <a:srgbClr val="FF0000"/>
                            </a:solidFill>
                            <a:latin typeface="Cambria Math" panose="02040503050406030204" pitchFamily="18" charset="0"/>
                          </a:rPr>
                        </m:ctrlPr>
                      </m:sSubPr>
                      <m:e>
                        <m:r>
                          <a:rPr lang="pt-BR" sz="2400" i="1">
                            <a:solidFill>
                              <a:srgbClr val="FF0000"/>
                            </a:solidFill>
                            <a:latin typeface="Cambria Math" panose="02040503050406030204" pitchFamily="18" charset="0"/>
                          </a:rPr>
                          <m:t>𝐼</m:t>
                        </m:r>
                      </m:e>
                      <m:sub>
                        <m:r>
                          <a:rPr lang="pt-BR" sz="2400" i="1">
                            <a:solidFill>
                              <a:srgbClr val="FF0000"/>
                            </a:solidFill>
                            <a:latin typeface="Cambria Math" panose="02040503050406030204" pitchFamily="18" charset="0"/>
                          </a:rPr>
                          <m:t>𝐷</m:t>
                        </m:r>
                      </m:sub>
                    </m:sSub>
                    <m:sSub>
                      <m:sSubPr>
                        <m:ctrlPr>
                          <a:rPr lang="pt-BR" sz="2400" i="1">
                            <a:solidFill>
                              <a:srgbClr val="FF0000"/>
                            </a:solidFill>
                            <a:latin typeface="Cambria Math" panose="02040503050406030204" pitchFamily="18" charset="0"/>
                          </a:rPr>
                        </m:ctrlPr>
                      </m:sSubPr>
                      <m:e>
                        <m:r>
                          <a:rPr lang="pt-BR" sz="2400" i="1">
                            <a:solidFill>
                              <a:srgbClr val="FF0000"/>
                            </a:solidFill>
                            <a:latin typeface="Cambria Math" panose="02040503050406030204" pitchFamily="18" charset="0"/>
                          </a:rPr>
                          <m:t>𝑅</m:t>
                        </m:r>
                      </m:e>
                      <m:sub>
                        <m:r>
                          <a:rPr lang="pt-BR" sz="2400" i="1">
                            <a:solidFill>
                              <a:srgbClr val="FF0000"/>
                            </a:solidFill>
                            <a:latin typeface="Cambria Math" panose="02040503050406030204" pitchFamily="18" charset="0"/>
                          </a:rPr>
                          <m:t>𝐷</m:t>
                        </m:r>
                      </m:sub>
                    </m:sSub>
                  </m:oMath>
                </a14:m>
                <a:endParaRPr lang="pt-BR" sz="2400" i="1" dirty="0">
                  <a:solidFill>
                    <a:srgbClr val="FF0000"/>
                  </a:solidFill>
                </a:endParaRPr>
              </a:p>
              <a:p>
                <a:pPr/>
                <a14:m>
                  <m:oMathPara xmlns:m="http://schemas.openxmlformats.org/officeDocument/2006/math">
                    <m:oMathParaPr>
                      <m:jc m:val="left"/>
                    </m:oMathParaPr>
                    <m:oMath xmlns:m="http://schemas.openxmlformats.org/officeDocument/2006/math">
                      <m:r>
                        <a:rPr lang="pt-BR" sz="2400" i="1">
                          <a:solidFill>
                            <a:srgbClr val="FF0000"/>
                          </a:solidFill>
                          <a:latin typeface="Cambria Math" panose="02040503050406030204" pitchFamily="18" charset="0"/>
                        </a:rPr>
                        <m:t>=20−3,5</m:t>
                      </m:r>
                      <m:r>
                        <a:rPr lang="pt-BR" sz="2400" i="1">
                          <a:solidFill>
                            <a:srgbClr val="FF0000"/>
                          </a:solidFill>
                          <a:latin typeface="Cambria Math" panose="02040503050406030204" pitchFamily="18" charset="0"/>
                        </a:rPr>
                        <m:t>𝑚</m:t>
                      </m:r>
                      <m:r>
                        <a:rPr lang="pt-BR" sz="2400" i="1">
                          <a:solidFill>
                            <a:srgbClr val="FF0000"/>
                          </a:solidFill>
                          <a:latin typeface="Cambria Math" panose="02040503050406030204" pitchFamily="18" charset="0"/>
                        </a:rPr>
                        <m:t>∗2,2</m:t>
                      </m:r>
                      <m:r>
                        <a:rPr lang="pt-BR" sz="2400" i="1">
                          <a:solidFill>
                            <a:srgbClr val="FF0000"/>
                          </a:solidFill>
                          <a:latin typeface="Cambria Math" panose="02040503050406030204" pitchFamily="18" charset="0"/>
                        </a:rPr>
                        <m:t>𝑘</m:t>
                      </m:r>
                    </m:oMath>
                  </m:oMathPara>
                </a14:m>
                <a:endParaRPr lang="pt-BR" sz="2400" i="1" dirty="0">
                  <a:solidFill>
                    <a:srgbClr val="FF0000"/>
                  </a:solidFill>
                </a:endParaRPr>
              </a:p>
              <a:p>
                <a:pPr/>
                <a14:m>
                  <m:oMathPara xmlns:m="http://schemas.openxmlformats.org/officeDocument/2006/math">
                    <m:oMathParaPr>
                      <m:jc m:val="left"/>
                    </m:oMathParaPr>
                    <m:oMath xmlns:m="http://schemas.openxmlformats.org/officeDocument/2006/math">
                      <m:r>
                        <a:rPr lang="pt-BR" sz="2400" i="1">
                          <a:solidFill>
                            <a:srgbClr val="FF0000"/>
                          </a:solidFill>
                          <a:latin typeface="Cambria Math" panose="02040503050406030204" pitchFamily="18" charset="0"/>
                        </a:rPr>
                        <m:t>=12,3 </m:t>
                      </m:r>
                      <m:r>
                        <a:rPr lang="pt-BR" sz="2400" i="1">
                          <a:solidFill>
                            <a:srgbClr val="FF0000"/>
                          </a:solidFill>
                          <a:latin typeface="Cambria Math" panose="02040503050406030204" pitchFamily="18" charset="0"/>
                        </a:rPr>
                        <m:t>𝑉</m:t>
                      </m:r>
                    </m:oMath>
                  </m:oMathPara>
                </a14:m>
                <a:endParaRPr lang="pt-BR" sz="2400" dirty="0">
                  <a:solidFill>
                    <a:srgbClr val="FF0000"/>
                  </a:solidFill>
                </a:endParaRPr>
              </a:p>
              <a:p>
                <a:pPr/>
                <a14:m>
                  <m:oMathPara xmlns:m="http://schemas.openxmlformats.org/officeDocument/2006/math">
                    <m:oMathParaPr>
                      <m:jc m:val="left"/>
                    </m:oMathParaPr>
                    <m:oMath xmlns:m="http://schemas.openxmlformats.org/officeDocument/2006/math">
                      <m:sSub>
                        <m:sSubPr>
                          <m:ctrlPr>
                            <a:rPr lang="pt-BR" sz="2400" i="1">
                              <a:solidFill>
                                <a:srgbClr val="FF0000"/>
                              </a:solidFill>
                              <a:latin typeface="Cambria Math" panose="02040503050406030204" pitchFamily="18" charset="0"/>
                            </a:rPr>
                          </m:ctrlPr>
                        </m:sSubPr>
                        <m:e>
                          <m:r>
                            <a:rPr lang="pt-BR" sz="2400" i="1">
                              <a:solidFill>
                                <a:srgbClr val="FF0000"/>
                              </a:solidFill>
                              <a:latin typeface="Cambria Math" panose="02040503050406030204" pitchFamily="18" charset="0"/>
                            </a:rPr>
                            <m:t>𝑉</m:t>
                          </m:r>
                        </m:e>
                        <m:sub>
                          <m:r>
                            <a:rPr lang="pt-BR" sz="2400" i="1">
                              <a:solidFill>
                                <a:srgbClr val="FF0000"/>
                              </a:solidFill>
                              <a:latin typeface="Cambria Math" panose="02040503050406030204" pitchFamily="18" charset="0"/>
                            </a:rPr>
                            <m:t>𝑆</m:t>
                          </m:r>
                        </m:sub>
                      </m:sSub>
                      <m:r>
                        <a:rPr lang="pt-BR" sz="2400" i="1">
                          <a:solidFill>
                            <a:srgbClr val="FF0000"/>
                          </a:solidFill>
                          <a:latin typeface="Cambria Math" panose="02040503050406030204" pitchFamily="18" charset="0"/>
                        </a:rPr>
                        <m:t>=</m:t>
                      </m:r>
                      <m:sSub>
                        <m:sSubPr>
                          <m:ctrlPr>
                            <a:rPr lang="pt-BR" sz="2400" i="1">
                              <a:solidFill>
                                <a:srgbClr val="FF0000"/>
                              </a:solidFill>
                              <a:latin typeface="Cambria Math" panose="02040503050406030204" pitchFamily="18" charset="0"/>
                            </a:rPr>
                          </m:ctrlPr>
                        </m:sSubPr>
                        <m:e>
                          <m:r>
                            <a:rPr lang="pt-BR" sz="2400" i="1">
                              <a:solidFill>
                                <a:srgbClr val="FF0000"/>
                              </a:solidFill>
                              <a:latin typeface="Cambria Math" panose="02040503050406030204" pitchFamily="18" charset="0"/>
                            </a:rPr>
                            <m:t>𝐼</m:t>
                          </m:r>
                        </m:e>
                        <m:sub>
                          <m:r>
                            <a:rPr lang="pt-BR" sz="2400" i="1">
                              <a:solidFill>
                                <a:srgbClr val="FF0000"/>
                              </a:solidFill>
                              <a:latin typeface="Cambria Math" panose="02040503050406030204" pitchFamily="18" charset="0"/>
                            </a:rPr>
                            <m:t>𝐷</m:t>
                          </m:r>
                        </m:sub>
                      </m:sSub>
                      <m:sSub>
                        <m:sSubPr>
                          <m:ctrlPr>
                            <a:rPr lang="pt-BR" sz="2400" i="1">
                              <a:solidFill>
                                <a:srgbClr val="FF0000"/>
                              </a:solidFill>
                              <a:latin typeface="Cambria Math" panose="02040503050406030204" pitchFamily="18" charset="0"/>
                            </a:rPr>
                          </m:ctrlPr>
                        </m:sSubPr>
                        <m:e>
                          <m:r>
                            <a:rPr lang="pt-BR" sz="2400" i="1">
                              <a:solidFill>
                                <a:srgbClr val="FF0000"/>
                              </a:solidFill>
                              <a:latin typeface="Cambria Math" panose="02040503050406030204" pitchFamily="18" charset="0"/>
                            </a:rPr>
                            <m:t>𝑅</m:t>
                          </m:r>
                        </m:e>
                        <m:sub>
                          <m:r>
                            <a:rPr lang="pt-BR" sz="2400" i="1">
                              <a:solidFill>
                                <a:srgbClr val="FF0000"/>
                              </a:solidFill>
                              <a:latin typeface="Cambria Math" panose="02040503050406030204" pitchFamily="18" charset="0"/>
                            </a:rPr>
                            <m:t>𝑆</m:t>
                          </m:r>
                        </m:sub>
                      </m:sSub>
                    </m:oMath>
                  </m:oMathPara>
                </a14:m>
                <a:endParaRPr lang="pt-BR" sz="2400" i="1" dirty="0">
                  <a:solidFill>
                    <a:srgbClr val="FF0000"/>
                  </a:solidFill>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pt-BR" sz="2400" i="1">
                          <a:solidFill>
                            <a:srgbClr val="FF0000"/>
                          </a:solidFill>
                          <a:latin typeface="Cambria Math" panose="02040503050406030204" pitchFamily="18" charset="0"/>
                        </a:rPr>
                        <m:t>=3,5</m:t>
                      </m:r>
                      <m:r>
                        <a:rPr lang="pt-BR" sz="2400" i="1">
                          <a:solidFill>
                            <a:srgbClr val="FF0000"/>
                          </a:solidFill>
                          <a:latin typeface="Cambria Math" panose="02040503050406030204" pitchFamily="18" charset="0"/>
                        </a:rPr>
                        <m:t>𝑚</m:t>
                      </m:r>
                      <m:r>
                        <a:rPr lang="pt-BR" sz="2400" i="1">
                          <a:solidFill>
                            <a:srgbClr val="FF0000"/>
                          </a:solidFill>
                          <a:latin typeface="Cambria Math" panose="02040503050406030204" pitchFamily="18" charset="0"/>
                        </a:rPr>
                        <m:t>∗1,1</m:t>
                      </m:r>
                      <m:r>
                        <a:rPr lang="pt-BR" sz="2400" i="1">
                          <a:solidFill>
                            <a:srgbClr val="FF0000"/>
                          </a:solidFill>
                          <a:latin typeface="Cambria Math" panose="02040503050406030204" pitchFamily="18" charset="0"/>
                        </a:rPr>
                        <m:t>𝑘</m:t>
                      </m:r>
                    </m:oMath>
                  </m:oMathPara>
                </a14:m>
                <a:endParaRPr lang="pt-BR" sz="2400" i="1" dirty="0">
                  <a:solidFill>
                    <a:srgbClr val="FF0000"/>
                  </a:solidFill>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pt-BR" sz="2400" i="1">
                          <a:solidFill>
                            <a:srgbClr val="FF0000"/>
                          </a:solidFill>
                          <a:latin typeface="Cambria Math" panose="02040503050406030204" pitchFamily="18" charset="0"/>
                        </a:rPr>
                        <m:t>=3,85 </m:t>
                      </m:r>
                      <m:r>
                        <a:rPr lang="pt-BR" sz="2400" i="1">
                          <a:solidFill>
                            <a:srgbClr val="FF0000"/>
                          </a:solidFill>
                          <a:latin typeface="Cambria Math" panose="02040503050406030204" pitchFamily="18" charset="0"/>
                        </a:rPr>
                        <m:t>𝑉</m:t>
                      </m:r>
                    </m:oMath>
                  </m:oMathPara>
                </a14:m>
                <a:endParaRPr lang="pt-BR" sz="2400" dirty="0">
                  <a:solidFill>
                    <a:srgbClr val="FF0000"/>
                  </a:solidFill>
                </a:endParaRPr>
              </a:p>
              <a:p>
                <a:endParaRPr lang="pt-BR" sz="2400" dirty="0"/>
              </a:p>
            </p:txBody>
          </p:sp>
        </mc:Choice>
        <mc:Fallback xmlns="">
          <p:sp>
            <p:nvSpPr>
              <p:cNvPr id="6" name="TextBox 5">
                <a:extLst>
                  <a:ext uri="{FF2B5EF4-FFF2-40B4-BE49-F238E27FC236}">
                    <a16:creationId xmlns:a16="http://schemas.microsoft.com/office/drawing/2014/main" id="{598C5727-B37D-4711-8F14-6B286CC9ECD2}"/>
                  </a:ext>
                </a:extLst>
              </p:cNvPr>
              <p:cNvSpPr txBox="1">
                <a:spLocks noRot="1" noChangeAspect="1" noMove="1" noResize="1" noEditPoints="1" noAdjustHandles="1" noChangeArrowheads="1" noChangeShapeType="1" noTextEdit="1"/>
              </p:cNvSpPr>
              <p:nvPr/>
            </p:nvSpPr>
            <p:spPr>
              <a:xfrm>
                <a:off x="4891214" y="4502765"/>
                <a:ext cx="2897754" cy="2677656"/>
              </a:xfrm>
              <a:prstGeom prst="rect">
                <a:avLst/>
              </a:prstGeom>
              <a:blipFill>
                <a:blip r:embed="rId6"/>
                <a:stretch>
                  <a:fillRect l="-3151" t="-1822"/>
                </a:stretch>
              </a:blipFill>
            </p:spPr>
            <p:txBody>
              <a:bodyPr/>
              <a:lstStyle/>
              <a:p>
                <a:r>
                  <a:rPr lang="pt-BR">
                    <a:noFill/>
                  </a:rPr>
                  <a:t> </a:t>
                </a:r>
              </a:p>
            </p:txBody>
          </p:sp>
        </mc:Fallback>
      </mc:AlternateContent>
    </p:spTree>
    <p:extLst>
      <p:ext uri="{BB962C8B-B14F-4D97-AF65-F5344CB8AC3E}">
        <p14:creationId xmlns:p14="http://schemas.microsoft.com/office/powerpoint/2010/main" val="2820099811"/>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1CA59250-DCBD-46AE-9B66-A38D5FA862A0}"/>
              </a:ext>
            </a:extLst>
          </p:cNvPr>
          <p:cNvSpPr>
            <a:spLocks noGrp="1"/>
          </p:cNvSpPr>
          <p:nvPr>
            <p:ph sz="half" idx="2"/>
          </p:nvPr>
        </p:nvSpPr>
        <p:spPr>
          <a:xfrm>
            <a:off x="7017025" y="136525"/>
            <a:ext cx="5040709" cy="6040438"/>
          </a:xfrm>
        </p:spPr>
        <p:txBody>
          <a:bodyPr>
            <a:normAutofit/>
          </a:bodyPr>
          <a:lstStyle/>
          <a:p>
            <a:pPr marL="0" indent="0">
              <a:buNone/>
            </a:pPr>
            <a:r>
              <a:rPr lang="pt-BR" sz="2400" dirty="0"/>
              <a:t>2) Determine o valor de </a:t>
            </a:r>
            <a:r>
              <a:rPr lang="pt-BR" sz="2400" dirty="0" err="1"/>
              <a:t>Rs</a:t>
            </a:r>
            <a:r>
              <a:rPr lang="pt-BR" sz="2400" dirty="0"/>
              <a:t> para o circuito abaixo.</a:t>
            </a:r>
          </a:p>
        </p:txBody>
      </p:sp>
      <p:sp>
        <p:nvSpPr>
          <p:cNvPr id="4" name="Footer Placeholder 3">
            <a:extLst>
              <a:ext uri="{FF2B5EF4-FFF2-40B4-BE49-F238E27FC236}">
                <a16:creationId xmlns:a16="http://schemas.microsoft.com/office/drawing/2014/main" id="{066B7AD5-AD78-496C-9DC5-754BA657EF60}"/>
              </a:ext>
            </a:extLst>
          </p:cNvPr>
          <p:cNvSpPr>
            <a:spLocks noGrp="1"/>
          </p:cNvSpPr>
          <p:nvPr>
            <p:ph type="ftr" sz="quarter" idx="11"/>
          </p:nvPr>
        </p:nvSpPr>
        <p:spPr/>
        <p:txBody>
          <a:bodyPr/>
          <a:lstStyle/>
          <a:p>
            <a:r>
              <a:rPr lang="en-US" altLang="en-US"/>
              <a:t>Prof. Elyr Teixeira</a:t>
            </a:r>
            <a:endParaRPr lang="en-US" altLang="en-US" dirty="0"/>
          </a:p>
        </p:txBody>
      </p:sp>
      <p:sp>
        <p:nvSpPr>
          <p:cNvPr id="5" name="Slide Number Placeholder 4">
            <a:extLst>
              <a:ext uri="{FF2B5EF4-FFF2-40B4-BE49-F238E27FC236}">
                <a16:creationId xmlns:a16="http://schemas.microsoft.com/office/drawing/2014/main" id="{0E81E0B1-5513-4F0E-96C2-0E1788C6AB35}"/>
              </a:ext>
            </a:extLst>
          </p:cNvPr>
          <p:cNvSpPr>
            <a:spLocks noGrp="1"/>
          </p:cNvSpPr>
          <p:nvPr>
            <p:ph type="sldNum" sz="quarter" idx="12"/>
          </p:nvPr>
        </p:nvSpPr>
        <p:spPr/>
        <p:txBody>
          <a:bodyPr/>
          <a:lstStyle/>
          <a:p>
            <a:fld id="{D70E266F-DC34-4EBC-B26B-29CFE51B5C59}" type="slidenum">
              <a:rPr lang="en-US" altLang="en-US" smtClean="0"/>
              <a:pPr/>
              <a:t>224</a:t>
            </a:fld>
            <a:endParaRPr lang="en-US" altLang="en-US"/>
          </a:p>
        </p:txBody>
      </p:sp>
      <p:pic>
        <p:nvPicPr>
          <p:cNvPr id="12" name="Picture 11">
            <a:extLst>
              <a:ext uri="{FF2B5EF4-FFF2-40B4-BE49-F238E27FC236}">
                <a16:creationId xmlns:a16="http://schemas.microsoft.com/office/drawing/2014/main" id="{1173FD42-FE9B-4A95-AF09-7FA77F086F2C}"/>
              </a:ext>
            </a:extLst>
          </p:cNvPr>
          <p:cNvPicPr>
            <a:picLocks noChangeAspect="1"/>
          </p:cNvPicPr>
          <p:nvPr/>
        </p:nvPicPr>
        <p:blipFill>
          <a:blip r:embed="rId2"/>
          <a:stretch>
            <a:fillRect/>
          </a:stretch>
        </p:blipFill>
        <p:spPr>
          <a:xfrm>
            <a:off x="7901667" y="970259"/>
            <a:ext cx="3958572" cy="4917481"/>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ACE062F6-0E99-480B-8576-38BA8FD3CFC0}"/>
                  </a:ext>
                </a:extLst>
              </p:cNvPr>
              <p:cNvSpPr txBox="1"/>
              <p:nvPr/>
            </p:nvSpPr>
            <p:spPr>
              <a:xfrm>
                <a:off x="139148" y="136525"/>
                <a:ext cx="7494104" cy="233615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pt-BR" sz="2400" i="1" smtClean="0">
                              <a:solidFill>
                                <a:srgbClr val="FF0000"/>
                              </a:solidFill>
                              <a:latin typeface="Cambria Math" panose="02040503050406030204" pitchFamily="18" charset="0"/>
                            </a:rPr>
                          </m:ctrlPr>
                        </m:sSubPr>
                        <m:e>
                          <m:r>
                            <a:rPr lang="pt-BR" sz="2400" i="1">
                              <a:solidFill>
                                <a:srgbClr val="FF0000"/>
                              </a:solidFill>
                              <a:latin typeface="Cambria Math" panose="02040503050406030204" pitchFamily="18" charset="0"/>
                            </a:rPr>
                            <m:t>𝑉</m:t>
                          </m:r>
                        </m:e>
                        <m:sub>
                          <m:r>
                            <a:rPr lang="pt-BR" sz="2400" i="1">
                              <a:solidFill>
                                <a:srgbClr val="FF0000"/>
                              </a:solidFill>
                              <a:latin typeface="Cambria Math" panose="02040503050406030204" pitchFamily="18" charset="0"/>
                            </a:rPr>
                            <m:t>𝐷</m:t>
                          </m:r>
                          <m:r>
                            <a:rPr lang="pt-BR" sz="2400" b="0" i="1" smtClean="0">
                              <a:solidFill>
                                <a:srgbClr val="FF0000"/>
                              </a:solidFill>
                              <a:latin typeface="Cambria Math" panose="02040503050406030204" pitchFamily="18" charset="0"/>
                            </a:rPr>
                            <m:t>𝑄</m:t>
                          </m:r>
                        </m:sub>
                      </m:sSub>
                      <m:r>
                        <a:rPr lang="pt-BR" sz="2400" i="1">
                          <a:solidFill>
                            <a:srgbClr val="FF0000"/>
                          </a:solidFill>
                          <a:latin typeface="Cambria Math" panose="02040503050406030204" pitchFamily="18" charset="0"/>
                        </a:rPr>
                        <m:t>=</m:t>
                      </m:r>
                      <m:sSub>
                        <m:sSubPr>
                          <m:ctrlPr>
                            <a:rPr lang="pt-BR" sz="2400" i="1">
                              <a:solidFill>
                                <a:srgbClr val="FF0000"/>
                              </a:solidFill>
                              <a:latin typeface="Cambria Math" panose="02040503050406030204" pitchFamily="18" charset="0"/>
                            </a:rPr>
                          </m:ctrlPr>
                        </m:sSubPr>
                        <m:e>
                          <m:r>
                            <a:rPr lang="pt-BR" sz="2400" i="1">
                              <a:solidFill>
                                <a:srgbClr val="FF0000"/>
                              </a:solidFill>
                              <a:latin typeface="Cambria Math" panose="02040503050406030204" pitchFamily="18" charset="0"/>
                            </a:rPr>
                            <m:t>𝑉</m:t>
                          </m:r>
                        </m:e>
                        <m:sub>
                          <m:r>
                            <a:rPr lang="pt-BR" sz="2400" i="1">
                              <a:solidFill>
                                <a:srgbClr val="FF0000"/>
                              </a:solidFill>
                              <a:latin typeface="Cambria Math" panose="02040503050406030204" pitchFamily="18" charset="0"/>
                            </a:rPr>
                            <m:t>𝐷𝐷</m:t>
                          </m:r>
                        </m:sub>
                      </m:sSub>
                      <m:r>
                        <a:rPr lang="pt-BR" sz="2400" i="1">
                          <a:solidFill>
                            <a:srgbClr val="FF0000"/>
                          </a:solidFill>
                          <a:latin typeface="Cambria Math" panose="02040503050406030204" pitchFamily="18" charset="0"/>
                        </a:rPr>
                        <m:t>−</m:t>
                      </m:r>
                      <m:sSub>
                        <m:sSubPr>
                          <m:ctrlPr>
                            <a:rPr lang="pt-BR" sz="2400" i="1">
                              <a:solidFill>
                                <a:srgbClr val="FF0000"/>
                              </a:solidFill>
                              <a:latin typeface="Cambria Math" panose="02040503050406030204" pitchFamily="18" charset="0"/>
                            </a:rPr>
                          </m:ctrlPr>
                        </m:sSubPr>
                        <m:e>
                          <m:r>
                            <a:rPr lang="pt-BR" sz="2400" i="1">
                              <a:solidFill>
                                <a:srgbClr val="FF0000"/>
                              </a:solidFill>
                              <a:latin typeface="Cambria Math" panose="02040503050406030204" pitchFamily="18" charset="0"/>
                            </a:rPr>
                            <m:t>𝐼</m:t>
                          </m:r>
                        </m:e>
                        <m:sub>
                          <m:r>
                            <a:rPr lang="pt-BR" sz="2400" i="1">
                              <a:solidFill>
                                <a:srgbClr val="FF0000"/>
                              </a:solidFill>
                              <a:latin typeface="Cambria Math" panose="02040503050406030204" pitchFamily="18" charset="0"/>
                            </a:rPr>
                            <m:t>𝐷</m:t>
                          </m:r>
                          <m:r>
                            <a:rPr lang="pt-BR" sz="2400" b="0" i="1" smtClean="0">
                              <a:solidFill>
                                <a:srgbClr val="FF0000"/>
                              </a:solidFill>
                              <a:latin typeface="Cambria Math" panose="02040503050406030204" pitchFamily="18" charset="0"/>
                            </a:rPr>
                            <m:t>𝑄</m:t>
                          </m:r>
                        </m:sub>
                      </m:sSub>
                      <m:sSub>
                        <m:sSubPr>
                          <m:ctrlPr>
                            <a:rPr lang="pt-BR" sz="2400" i="1">
                              <a:solidFill>
                                <a:srgbClr val="FF0000"/>
                              </a:solidFill>
                              <a:latin typeface="Cambria Math" panose="02040503050406030204" pitchFamily="18" charset="0"/>
                            </a:rPr>
                          </m:ctrlPr>
                        </m:sSubPr>
                        <m:e>
                          <m:r>
                            <a:rPr lang="pt-BR" sz="2400" i="1">
                              <a:solidFill>
                                <a:srgbClr val="FF0000"/>
                              </a:solidFill>
                              <a:latin typeface="Cambria Math" panose="02040503050406030204" pitchFamily="18" charset="0"/>
                            </a:rPr>
                            <m:t>𝑅</m:t>
                          </m:r>
                        </m:e>
                        <m:sub>
                          <m:r>
                            <a:rPr lang="pt-BR" sz="2400" i="1">
                              <a:solidFill>
                                <a:srgbClr val="FF0000"/>
                              </a:solidFill>
                              <a:latin typeface="Cambria Math" panose="02040503050406030204" pitchFamily="18" charset="0"/>
                            </a:rPr>
                            <m:t>𝐷</m:t>
                          </m:r>
                        </m:sub>
                      </m:sSub>
                    </m:oMath>
                  </m:oMathPara>
                </a14:m>
                <a:endParaRPr lang="pt-BR" sz="2400" dirty="0">
                  <a:solidFill>
                    <a:srgbClr val="FF0000"/>
                  </a:solidFill>
                </a:endParaRPr>
              </a:p>
              <a:p>
                <a:endParaRPr lang="pt-BR" sz="2400" dirty="0">
                  <a:solidFill>
                    <a:srgbClr val="FF0000"/>
                  </a:solidFill>
                </a:endParaRPr>
              </a:p>
              <a:p>
                <a:endParaRPr lang="pt-BR" sz="2400" dirty="0">
                  <a:solidFill>
                    <a:srgbClr val="FF0000"/>
                  </a:solidFill>
                </a:endParaRPr>
              </a:p>
              <a:p>
                <a:endParaRPr lang="pt-BR" sz="2400" dirty="0">
                  <a:solidFill>
                    <a:srgbClr val="FF0000"/>
                  </a:solidFill>
                </a:endParaRPr>
              </a:p>
              <a:p>
                <a:r>
                  <a:rPr lang="pt-BR" sz="2400" dirty="0">
                    <a:solidFill>
                      <a:srgbClr val="FF0000"/>
                    </a:solidFill>
                  </a:rPr>
                  <a:t>	</a:t>
                </a:r>
              </a:p>
              <a:p>
                <a:r>
                  <a:rPr lang="pt-BR" sz="2400" dirty="0">
                    <a:solidFill>
                      <a:srgbClr val="FF0000"/>
                    </a:solidFill>
                  </a:rPr>
                  <a:t>			</a:t>
                </a:r>
              </a:p>
            </p:txBody>
          </p:sp>
        </mc:Choice>
        <mc:Fallback xmlns="">
          <p:sp>
            <p:nvSpPr>
              <p:cNvPr id="6" name="TextBox 5">
                <a:extLst>
                  <a:ext uri="{FF2B5EF4-FFF2-40B4-BE49-F238E27FC236}">
                    <a16:creationId xmlns:a16="http://schemas.microsoft.com/office/drawing/2014/main" id="{ACE062F6-0E99-480B-8576-38BA8FD3CFC0}"/>
                  </a:ext>
                </a:extLst>
              </p:cNvPr>
              <p:cNvSpPr txBox="1">
                <a:spLocks noRot="1" noChangeAspect="1" noMove="1" noResize="1" noEditPoints="1" noAdjustHandles="1" noChangeArrowheads="1" noChangeShapeType="1" noTextEdit="1"/>
              </p:cNvSpPr>
              <p:nvPr/>
            </p:nvSpPr>
            <p:spPr>
              <a:xfrm>
                <a:off x="139148" y="136525"/>
                <a:ext cx="7494104" cy="2336152"/>
              </a:xfrm>
              <a:prstGeom prst="rect">
                <a:avLst/>
              </a:prstGeom>
              <a:blipFill>
                <a:blip r:embed="rId3"/>
                <a:stretch>
                  <a:fillRect l="-244"/>
                </a:stretch>
              </a:blipFill>
            </p:spPr>
            <p:txBody>
              <a:bodyPr/>
              <a:lstStyle/>
              <a:p>
                <a:r>
                  <a:rPr lang="pt-BR">
                    <a:noFill/>
                  </a:rPr>
                  <a:t> </a:t>
                </a:r>
              </a:p>
            </p:txBody>
          </p:sp>
        </mc:Fallback>
      </mc:AlternateContent>
      <p:cxnSp>
        <p:nvCxnSpPr>
          <p:cNvPr id="11" name="Straight Connector 10">
            <a:extLst>
              <a:ext uri="{FF2B5EF4-FFF2-40B4-BE49-F238E27FC236}">
                <a16:creationId xmlns:a16="http://schemas.microsoft.com/office/drawing/2014/main" id="{A1448ED5-C312-472F-A752-C6592165E36F}"/>
              </a:ext>
            </a:extLst>
          </p:cNvPr>
          <p:cNvCxnSpPr>
            <a:cxnSpLocks/>
          </p:cNvCxnSpPr>
          <p:nvPr/>
        </p:nvCxnSpPr>
        <p:spPr>
          <a:xfrm>
            <a:off x="149087" y="2114120"/>
            <a:ext cx="70866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BD33135C-990C-4023-90CC-DFED1F20F08B}"/>
              </a:ext>
            </a:extLst>
          </p:cNvPr>
          <p:cNvCxnSpPr>
            <a:cxnSpLocks/>
          </p:cNvCxnSpPr>
          <p:nvPr/>
        </p:nvCxnSpPr>
        <p:spPr>
          <a:xfrm>
            <a:off x="0" y="1136374"/>
            <a:ext cx="713629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D7D9318-CDCA-450D-B1B6-E1A276209FE5}"/>
              </a:ext>
            </a:extLst>
          </p:cNvPr>
          <p:cNvCxnSpPr>
            <a:cxnSpLocks/>
          </p:cNvCxnSpPr>
          <p:nvPr/>
        </p:nvCxnSpPr>
        <p:spPr>
          <a:xfrm flipV="1">
            <a:off x="3354457" y="1278144"/>
            <a:ext cx="0" cy="5371134"/>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80384910"/>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1CA59250-DCBD-46AE-9B66-A38D5FA862A0}"/>
              </a:ext>
            </a:extLst>
          </p:cNvPr>
          <p:cNvSpPr>
            <a:spLocks noGrp="1"/>
          </p:cNvSpPr>
          <p:nvPr>
            <p:ph sz="half" idx="2"/>
          </p:nvPr>
        </p:nvSpPr>
        <p:spPr>
          <a:xfrm>
            <a:off x="7017025" y="136525"/>
            <a:ext cx="5040709" cy="6040438"/>
          </a:xfrm>
        </p:spPr>
        <p:txBody>
          <a:bodyPr>
            <a:normAutofit/>
          </a:bodyPr>
          <a:lstStyle/>
          <a:p>
            <a:pPr marL="0" indent="0">
              <a:buNone/>
            </a:pPr>
            <a:r>
              <a:rPr lang="pt-BR" sz="2400" dirty="0"/>
              <a:t>2) Determine o valor de </a:t>
            </a:r>
            <a:r>
              <a:rPr lang="pt-BR" sz="2400" dirty="0" err="1"/>
              <a:t>Rs</a:t>
            </a:r>
            <a:r>
              <a:rPr lang="pt-BR" sz="2400" dirty="0"/>
              <a:t> para o circuito abaixo.</a:t>
            </a:r>
          </a:p>
        </p:txBody>
      </p:sp>
      <p:sp>
        <p:nvSpPr>
          <p:cNvPr id="4" name="Footer Placeholder 3">
            <a:extLst>
              <a:ext uri="{FF2B5EF4-FFF2-40B4-BE49-F238E27FC236}">
                <a16:creationId xmlns:a16="http://schemas.microsoft.com/office/drawing/2014/main" id="{066B7AD5-AD78-496C-9DC5-754BA657EF60}"/>
              </a:ext>
            </a:extLst>
          </p:cNvPr>
          <p:cNvSpPr>
            <a:spLocks noGrp="1"/>
          </p:cNvSpPr>
          <p:nvPr>
            <p:ph type="ftr" sz="quarter" idx="11"/>
          </p:nvPr>
        </p:nvSpPr>
        <p:spPr/>
        <p:txBody>
          <a:bodyPr/>
          <a:lstStyle/>
          <a:p>
            <a:r>
              <a:rPr lang="en-US" altLang="en-US"/>
              <a:t>Prof. Elyr Teixeira</a:t>
            </a:r>
            <a:endParaRPr lang="en-US" altLang="en-US" dirty="0"/>
          </a:p>
        </p:txBody>
      </p:sp>
      <p:sp>
        <p:nvSpPr>
          <p:cNvPr id="5" name="Slide Number Placeholder 4">
            <a:extLst>
              <a:ext uri="{FF2B5EF4-FFF2-40B4-BE49-F238E27FC236}">
                <a16:creationId xmlns:a16="http://schemas.microsoft.com/office/drawing/2014/main" id="{0E81E0B1-5513-4F0E-96C2-0E1788C6AB35}"/>
              </a:ext>
            </a:extLst>
          </p:cNvPr>
          <p:cNvSpPr>
            <a:spLocks noGrp="1"/>
          </p:cNvSpPr>
          <p:nvPr>
            <p:ph type="sldNum" sz="quarter" idx="12"/>
          </p:nvPr>
        </p:nvSpPr>
        <p:spPr/>
        <p:txBody>
          <a:bodyPr/>
          <a:lstStyle/>
          <a:p>
            <a:fld id="{D70E266F-DC34-4EBC-B26B-29CFE51B5C59}" type="slidenum">
              <a:rPr lang="en-US" altLang="en-US" smtClean="0"/>
              <a:pPr/>
              <a:t>225</a:t>
            </a:fld>
            <a:endParaRPr lang="en-US" altLang="en-US"/>
          </a:p>
        </p:txBody>
      </p:sp>
      <p:pic>
        <p:nvPicPr>
          <p:cNvPr id="12" name="Picture 11">
            <a:extLst>
              <a:ext uri="{FF2B5EF4-FFF2-40B4-BE49-F238E27FC236}">
                <a16:creationId xmlns:a16="http://schemas.microsoft.com/office/drawing/2014/main" id="{1173FD42-FE9B-4A95-AF09-7FA77F086F2C}"/>
              </a:ext>
            </a:extLst>
          </p:cNvPr>
          <p:cNvPicPr>
            <a:picLocks noChangeAspect="1"/>
          </p:cNvPicPr>
          <p:nvPr/>
        </p:nvPicPr>
        <p:blipFill>
          <a:blip r:embed="rId2"/>
          <a:stretch>
            <a:fillRect/>
          </a:stretch>
        </p:blipFill>
        <p:spPr>
          <a:xfrm>
            <a:off x="7901667" y="970259"/>
            <a:ext cx="3958572" cy="4917481"/>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ACE062F6-0E99-480B-8576-38BA8FD3CFC0}"/>
                  </a:ext>
                </a:extLst>
              </p:cNvPr>
              <p:cNvSpPr txBox="1"/>
              <p:nvPr/>
            </p:nvSpPr>
            <p:spPr>
              <a:xfrm>
                <a:off x="139148" y="136525"/>
                <a:ext cx="7494104" cy="2363980"/>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pt-BR" sz="2400" i="1" smtClean="0">
                              <a:solidFill>
                                <a:srgbClr val="FF0000"/>
                              </a:solidFill>
                              <a:latin typeface="Cambria Math" panose="02040503050406030204" pitchFamily="18" charset="0"/>
                            </a:rPr>
                          </m:ctrlPr>
                        </m:sSubPr>
                        <m:e>
                          <m:r>
                            <a:rPr lang="pt-BR" sz="2400" i="1">
                              <a:solidFill>
                                <a:srgbClr val="FF0000"/>
                              </a:solidFill>
                              <a:latin typeface="Cambria Math" panose="02040503050406030204" pitchFamily="18" charset="0"/>
                            </a:rPr>
                            <m:t>𝑉</m:t>
                          </m:r>
                        </m:e>
                        <m:sub>
                          <m:r>
                            <a:rPr lang="pt-BR" sz="2400" i="1">
                              <a:solidFill>
                                <a:srgbClr val="FF0000"/>
                              </a:solidFill>
                              <a:latin typeface="Cambria Math" panose="02040503050406030204" pitchFamily="18" charset="0"/>
                            </a:rPr>
                            <m:t>𝐷</m:t>
                          </m:r>
                          <m:r>
                            <a:rPr lang="pt-BR" sz="2400" b="0" i="1" smtClean="0">
                              <a:solidFill>
                                <a:srgbClr val="FF0000"/>
                              </a:solidFill>
                              <a:latin typeface="Cambria Math" panose="02040503050406030204" pitchFamily="18" charset="0"/>
                            </a:rPr>
                            <m:t>𝑄</m:t>
                          </m:r>
                        </m:sub>
                      </m:sSub>
                      <m:r>
                        <a:rPr lang="pt-BR" sz="2400" i="1">
                          <a:solidFill>
                            <a:srgbClr val="FF0000"/>
                          </a:solidFill>
                          <a:latin typeface="Cambria Math" panose="02040503050406030204" pitchFamily="18" charset="0"/>
                        </a:rPr>
                        <m:t>=</m:t>
                      </m:r>
                      <m:sSub>
                        <m:sSubPr>
                          <m:ctrlPr>
                            <a:rPr lang="pt-BR" sz="2400" i="1">
                              <a:solidFill>
                                <a:srgbClr val="FF0000"/>
                              </a:solidFill>
                              <a:latin typeface="Cambria Math" panose="02040503050406030204" pitchFamily="18" charset="0"/>
                            </a:rPr>
                          </m:ctrlPr>
                        </m:sSubPr>
                        <m:e>
                          <m:r>
                            <a:rPr lang="pt-BR" sz="2400" i="1">
                              <a:solidFill>
                                <a:srgbClr val="FF0000"/>
                              </a:solidFill>
                              <a:latin typeface="Cambria Math" panose="02040503050406030204" pitchFamily="18" charset="0"/>
                            </a:rPr>
                            <m:t>𝑉</m:t>
                          </m:r>
                        </m:e>
                        <m:sub>
                          <m:r>
                            <a:rPr lang="pt-BR" sz="2400" i="1">
                              <a:solidFill>
                                <a:srgbClr val="FF0000"/>
                              </a:solidFill>
                              <a:latin typeface="Cambria Math" panose="02040503050406030204" pitchFamily="18" charset="0"/>
                            </a:rPr>
                            <m:t>𝐷𝐷</m:t>
                          </m:r>
                        </m:sub>
                      </m:sSub>
                      <m:r>
                        <a:rPr lang="pt-BR" sz="2400" i="1">
                          <a:solidFill>
                            <a:srgbClr val="FF0000"/>
                          </a:solidFill>
                          <a:latin typeface="Cambria Math" panose="02040503050406030204" pitchFamily="18" charset="0"/>
                        </a:rPr>
                        <m:t>−</m:t>
                      </m:r>
                      <m:sSub>
                        <m:sSubPr>
                          <m:ctrlPr>
                            <a:rPr lang="pt-BR" sz="2400" i="1">
                              <a:solidFill>
                                <a:srgbClr val="FF0000"/>
                              </a:solidFill>
                              <a:latin typeface="Cambria Math" panose="02040503050406030204" pitchFamily="18" charset="0"/>
                            </a:rPr>
                          </m:ctrlPr>
                        </m:sSubPr>
                        <m:e>
                          <m:r>
                            <a:rPr lang="pt-BR" sz="2400" i="1">
                              <a:solidFill>
                                <a:srgbClr val="FF0000"/>
                              </a:solidFill>
                              <a:latin typeface="Cambria Math" panose="02040503050406030204" pitchFamily="18" charset="0"/>
                            </a:rPr>
                            <m:t>𝐼</m:t>
                          </m:r>
                        </m:e>
                        <m:sub>
                          <m:r>
                            <a:rPr lang="pt-BR" sz="2400" i="1">
                              <a:solidFill>
                                <a:srgbClr val="FF0000"/>
                              </a:solidFill>
                              <a:latin typeface="Cambria Math" panose="02040503050406030204" pitchFamily="18" charset="0"/>
                            </a:rPr>
                            <m:t>𝐷</m:t>
                          </m:r>
                          <m:r>
                            <a:rPr lang="pt-BR" sz="2400" b="0" i="1" smtClean="0">
                              <a:solidFill>
                                <a:srgbClr val="FF0000"/>
                              </a:solidFill>
                              <a:latin typeface="Cambria Math" panose="02040503050406030204" pitchFamily="18" charset="0"/>
                            </a:rPr>
                            <m:t>𝑄</m:t>
                          </m:r>
                        </m:sub>
                      </m:sSub>
                      <m:sSub>
                        <m:sSubPr>
                          <m:ctrlPr>
                            <a:rPr lang="pt-BR" sz="2400" i="1">
                              <a:solidFill>
                                <a:srgbClr val="FF0000"/>
                              </a:solidFill>
                              <a:latin typeface="Cambria Math" panose="02040503050406030204" pitchFamily="18" charset="0"/>
                            </a:rPr>
                          </m:ctrlPr>
                        </m:sSubPr>
                        <m:e>
                          <m:r>
                            <a:rPr lang="pt-BR" sz="2400" i="1">
                              <a:solidFill>
                                <a:srgbClr val="FF0000"/>
                              </a:solidFill>
                              <a:latin typeface="Cambria Math" panose="02040503050406030204" pitchFamily="18" charset="0"/>
                            </a:rPr>
                            <m:t>𝑅</m:t>
                          </m:r>
                        </m:e>
                        <m:sub>
                          <m:r>
                            <a:rPr lang="pt-BR" sz="2400" i="1">
                              <a:solidFill>
                                <a:srgbClr val="FF0000"/>
                              </a:solidFill>
                              <a:latin typeface="Cambria Math" panose="02040503050406030204" pitchFamily="18" charset="0"/>
                            </a:rPr>
                            <m:t>𝐷</m:t>
                          </m:r>
                        </m:sub>
                      </m:sSub>
                    </m:oMath>
                  </m:oMathPara>
                </a14:m>
                <a:endParaRPr lang="pt-BR" sz="2400" dirty="0">
                  <a:solidFill>
                    <a:srgbClr val="FF0000"/>
                  </a:solidFill>
                </a:endParaRPr>
              </a:p>
              <a:p>
                <a:r>
                  <a:rPr lang="pt-BR" sz="2400" dirty="0">
                    <a:solidFill>
                      <a:srgbClr val="FF0000"/>
                    </a:solidFill>
                  </a:rPr>
                  <a:t>4 = 16 - </a:t>
                </a:r>
                <a14:m>
                  <m:oMath xmlns:m="http://schemas.openxmlformats.org/officeDocument/2006/math">
                    <m:sSub>
                      <m:sSubPr>
                        <m:ctrlPr>
                          <a:rPr lang="pt-BR" sz="2400" i="1">
                            <a:solidFill>
                              <a:srgbClr val="FF0000"/>
                            </a:solidFill>
                            <a:latin typeface="Cambria Math" panose="02040503050406030204" pitchFamily="18" charset="0"/>
                          </a:rPr>
                        </m:ctrlPr>
                      </m:sSubPr>
                      <m:e>
                        <m:r>
                          <a:rPr lang="pt-BR" sz="2400" i="1">
                            <a:solidFill>
                              <a:srgbClr val="FF0000"/>
                            </a:solidFill>
                            <a:latin typeface="Cambria Math" panose="02040503050406030204" pitchFamily="18" charset="0"/>
                          </a:rPr>
                          <m:t>𝐼</m:t>
                        </m:r>
                      </m:e>
                      <m:sub>
                        <m:r>
                          <a:rPr lang="pt-BR" sz="2400" i="1">
                            <a:solidFill>
                              <a:srgbClr val="FF0000"/>
                            </a:solidFill>
                            <a:latin typeface="Cambria Math" panose="02040503050406030204" pitchFamily="18" charset="0"/>
                          </a:rPr>
                          <m:t>𝐷</m:t>
                        </m:r>
                        <m:r>
                          <a:rPr lang="pt-BR" sz="2400" b="0" i="1" smtClean="0">
                            <a:solidFill>
                              <a:srgbClr val="FF0000"/>
                            </a:solidFill>
                            <a:latin typeface="Cambria Math" panose="02040503050406030204" pitchFamily="18" charset="0"/>
                          </a:rPr>
                          <m:t>𝑄</m:t>
                        </m:r>
                      </m:sub>
                    </m:sSub>
                  </m:oMath>
                </a14:m>
                <a:r>
                  <a:rPr lang="pt-BR" sz="2400" dirty="0">
                    <a:solidFill>
                      <a:srgbClr val="FF0000"/>
                    </a:solidFill>
                  </a:rPr>
                  <a:t>*2k		=&gt;     </a:t>
                </a:r>
                <a14:m>
                  <m:oMath xmlns:m="http://schemas.openxmlformats.org/officeDocument/2006/math">
                    <m:sSub>
                      <m:sSubPr>
                        <m:ctrlPr>
                          <a:rPr lang="pt-BR" sz="2400" i="1">
                            <a:solidFill>
                              <a:srgbClr val="FF0000"/>
                            </a:solidFill>
                            <a:latin typeface="Cambria Math" panose="02040503050406030204" pitchFamily="18" charset="0"/>
                          </a:rPr>
                        </m:ctrlPr>
                      </m:sSubPr>
                      <m:e>
                        <m:r>
                          <a:rPr lang="pt-BR" sz="2400" i="1">
                            <a:solidFill>
                              <a:srgbClr val="FF0000"/>
                            </a:solidFill>
                            <a:latin typeface="Cambria Math" panose="02040503050406030204" pitchFamily="18" charset="0"/>
                          </a:rPr>
                          <m:t>𝐼</m:t>
                        </m:r>
                      </m:e>
                      <m:sub>
                        <m:r>
                          <a:rPr lang="pt-BR" sz="2400" i="1">
                            <a:solidFill>
                              <a:srgbClr val="FF0000"/>
                            </a:solidFill>
                            <a:latin typeface="Cambria Math" panose="02040503050406030204" pitchFamily="18" charset="0"/>
                          </a:rPr>
                          <m:t>𝐷</m:t>
                        </m:r>
                        <m:r>
                          <a:rPr lang="pt-BR" sz="2400" b="0" i="1" smtClean="0">
                            <a:solidFill>
                              <a:srgbClr val="FF0000"/>
                            </a:solidFill>
                            <a:latin typeface="Cambria Math" panose="02040503050406030204" pitchFamily="18" charset="0"/>
                          </a:rPr>
                          <m:t>𝑄</m:t>
                        </m:r>
                      </m:sub>
                    </m:sSub>
                    <m:r>
                      <a:rPr lang="pt-BR" sz="2400" b="0" i="1" smtClean="0">
                        <a:solidFill>
                          <a:srgbClr val="FF0000"/>
                        </a:solidFill>
                        <a:latin typeface="Cambria Math" panose="02040503050406030204" pitchFamily="18" charset="0"/>
                      </a:rPr>
                      <m:t>=6</m:t>
                    </m:r>
                    <m:r>
                      <a:rPr lang="pt-BR" sz="2400" b="0" i="1" smtClean="0">
                        <a:solidFill>
                          <a:srgbClr val="FF0000"/>
                        </a:solidFill>
                        <a:latin typeface="Cambria Math" panose="02040503050406030204" pitchFamily="18" charset="0"/>
                      </a:rPr>
                      <m:t>𝑚𝐴</m:t>
                    </m:r>
                  </m:oMath>
                </a14:m>
                <a:endParaRPr lang="pt-BR" sz="2400" b="0" dirty="0">
                  <a:solidFill>
                    <a:srgbClr val="FF0000"/>
                  </a:solidFill>
                </a:endParaRPr>
              </a:p>
              <a:p>
                <a:endParaRPr lang="pt-BR" sz="2400" dirty="0">
                  <a:solidFill>
                    <a:srgbClr val="FF0000"/>
                  </a:solidFill>
                </a:endParaRPr>
              </a:p>
              <a:p>
                <a:endParaRPr lang="pt-BR" sz="2400" dirty="0">
                  <a:solidFill>
                    <a:srgbClr val="FF0000"/>
                  </a:solidFill>
                </a:endParaRPr>
              </a:p>
              <a:p>
                <a:r>
                  <a:rPr lang="pt-BR" sz="2400" dirty="0">
                    <a:solidFill>
                      <a:srgbClr val="FF0000"/>
                    </a:solidFill>
                  </a:rPr>
                  <a:t>	</a:t>
                </a:r>
              </a:p>
              <a:p>
                <a:r>
                  <a:rPr lang="pt-BR" sz="2400" dirty="0">
                    <a:solidFill>
                      <a:srgbClr val="FF0000"/>
                    </a:solidFill>
                  </a:rPr>
                  <a:t>			</a:t>
                </a:r>
              </a:p>
            </p:txBody>
          </p:sp>
        </mc:Choice>
        <mc:Fallback xmlns="">
          <p:sp>
            <p:nvSpPr>
              <p:cNvPr id="6" name="TextBox 5">
                <a:extLst>
                  <a:ext uri="{FF2B5EF4-FFF2-40B4-BE49-F238E27FC236}">
                    <a16:creationId xmlns:a16="http://schemas.microsoft.com/office/drawing/2014/main" id="{ACE062F6-0E99-480B-8576-38BA8FD3CFC0}"/>
                  </a:ext>
                </a:extLst>
              </p:cNvPr>
              <p:cNvSpPr txBox="1">
                <a:spLocks noRot="1" noChangeAspect="1" noMove="1" noResize="1" noEditPoints="1" noAdjustHandles="1" noChangeArrowheads="1" noChangeShapeType="1" noTextEdit="1"/>
              </p:cNvSpPr>
              <p:nvPr/>
            </p:nvSpPr>
            <p:spPr>
              <a:xfrm>
                <a:off x="139148" y="136525"/>
                <a:ext cx="7494104" cy="2363980"/>
              </a:xfrm>
              <a:prstGeom prst="rect">
                <a:avLst/>
              </a:prstGeom>
              <a:blipFill>
                <a:blip r:embed="rId3"/>
                <a:stretch>
                  <a:fillRect l="-1302"/>
                </a:stretch>
              </a:blipFill>
            </p:spPr>
            <p:txBody>
              <a:bodyPr/>
              <a:lstStyle/>
              <a:p>
                <a:r>
                  <a:rPr lang="pt-BR">
                    <a:noFill/>
                  </a:rPr>
                  <a:t> </a:t>
                </a:r>
              </a:p>
            </p:txBody>
          </p:sp>
        </mc:Fallback>
      </mc:AlternateContent>
      <p:cxnSp>
        <p:nvCxnSpPr>
          <p:cNvPr id="11" name="Straight Connector 10">
            <a:extLst>
              <a:ext uri="{FF2B5EF4-FFF2-40B4-BE49-F238E27FC236}">
                <a16:creationId xmlns:a16="http://schemas.microsoft.com/office/drawing/2014/main" id="{A1448ED5-C312-472F-A752-C6592165E36F}"/>
              </a:ext>
            </a:extLst>
          </p:cNvPr>
          <p:cNvCxnSpPr>
            <a:cxnSpLocks/>
          </p:cNvCxnSpPr>
          <p:nvPr/>
        </p:nvCxnSpPr>
        <p:spPr>
          <a:xfrm>
            <a:off x="149087" y="2114120"/>
            <a:ext cx="70866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BD33135C-990C-4023-90CC-DFED1F20F08B}"/>
              </a:ext>
            </a:extLst>
          </p:cNvPr>
          <p:cNvCxnSpPr>
            <a:cxnSpLocks/>
          </p:cNvCxnSpPr>
          <p:nvPr/>
        </p:nvCxnSpPr>
        <p:spPr>
          <a:xfrm>
            <a:off x="0" y="1136374"/>
            <a:ext cx="713629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D7D9318-CDCA-450D-B1B6-E1A276209FE5}"/>
              </a:ext>
            </a:extLst>
          </p:cNvPr>
          <p:cNvCxnSpPr>
            <a:cxnSpLocks/>
          </p:cNvCxnSpPr>
          <p:nvPr/>
        </p:nvCxnSpPr>
        <p:spPr>
          <a:xfrm flipV="1">
            <a:off x="3354457" y="1278144"/>
            <a:ext cx="0" cy="5371134"/>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8164637"/>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1CA59250-DCBD-46AE-9B66-A38D5FA862A0}"/>
              </a:ext>
            </a:extLst>
          </p:cNvPr>
          <p:cNvSpPr>
            <a:spLocks noGrp="1"/>
          </p:cNvSpPr>
          <p:nvPr>
            <p:ph sz="half" idx="2"/>
          </p:nvPr>
        </p:nvSpPr>
        <p:spPr>
          <a:xfrm>
            <a:off x="7017025" y="136525"/>
            <a:ext cx="5040709" cy="6040438"/>
          </a:xfrm>
        </p:spPr>
        <p:txBody>
          <a:bodyPr>
            <a:normAutofit/>
          </a:bodyPr>
          <a:lstStyle/>
          <a:p>
            <a:pPr marL="0" indent="0">
              <a:buNone/>
            </a:pPr>
            <a:r>
              <a:rPr lang="pt-BR" sz="2400" dirty="0"/>
              <a:t>2) Determine o valor de </a:t>
            </a:r>
            <a:r>
              <a:rPr lang="pt-BR" sz="2400" dirty="0" err="1"/>
              <a:t>Rs</a:t>
            </a:r>
            <a:r>
              <a:rPr lang="pt-BR" sz="2400" dirty="0"/>
              <a:t> para o circuito abaixo.</a:t>
            </a:r>
          </a:p>
        </p:txBody>
      </p:sp>
      <p:sp>
        <p:nvSpPr>
          <p:cNvPr id="4" name="Footer Placeholder 3">
            <a:extLst>
              <a:ext uri="{FF2B5EF4-FFF2-40B4-BE49-F238E27FC236}">
                <a16:creationId xmlns:a16="http://schemas.microsoft.com/office/drawing/2014/main" id="{066B7AD5-AD78-496C-9DC5-754BA657EF60}"/>
              </a:ext>
            </a:extLst>
          </p:cNvPr>
          <p:cNvSpPr>
            <a:spLocks noGrp="1"/>
          </p:cNvSpPr>
          <p:nvPr>
            <p:ph type="ftr" sz="quarter" idx="11"/>
          </p:nvPr>
        </p:nvSpPr>
        <p:spPr/>
        <p:txBody>
          <a:bodyPr/>
          <a:lstStyle/>
          <a:p>
            <a:r>
              <a:rPr lang="en-US" altLang="en-US"/>
              <a:t>Prof. Elyr Teixeira</a:t>
            </a:r>
            <a:endParaRPr lang="en-US" altLang="en-US" dirty="0"/>
          </a:p>
        </p:txBody>
      </p:sp>
      <p:sp>
        <p:nvSpPr>
          <p:cNvPr id="5" name="Slide Number Placeholder 4">
            <a:extLst>
              <a:ext uri="{FF2B5EF4-FFF2-40B4-BE49-F238E27FC236}">
                <a16:creationId xmlns:a16="http://schemas.microsoft.com/office/drawing/2014/main" id="{0E81E0B1-5513-4F0E-96C2-0E1788C6AB35}"/>
              </a:ext>
            </a:extLst>
          </p:cNvPr>
          <p:cNvSpPr>
            <a:spLocks noGrp="1"/>
          </p:cNvSpPr>
          <p:nvPr>
            <p:ph type="sldNum" sz="quarter" idx="12"/>
          </p:nvPr>
        </p:nvSpPr>
        <p:spPr/>
        <p:txBody>
          <a:bodyPr/>
          <a:lstStyle/>
          <a:p>
            <a:fld id="{D70E266F-DC34-4EBC-B26B-29CFE51B5C59}" type="slidenum">
              <a:rPr lang="en-US" altLang="en-US" smtClean="0"/>
              <a:pPr/>
              <a:t>226</a:t>
            </a:fld>
            <a:endParaRPr lang="en-US" altLang="en-US"/>
          </a:p>
        </p:txBody>
      </p:sp>
      <p:pic>
        <p:nvPicPr>
          <p:cNvPr id="12" name="Picture 11">
            <a:extLst>
              <a:ext uri="{FF2B5EF4-FFF2-40B4-BE49-F238E27FC236}">
                <a16:creationId xmlns:a16="http://schemas.microsoft.com/office/drawing/2014/main" id="{1173FD42-FE9B-4A95-AF09-7FA77F086F2C}"/>
              </a:ext>
            </a:extLst>
          </p:cNvPr>
          <p:cNvPicPr>
            <a:picLocks noChangeAspect="1"/>
          </p:cNvPicPr>
          <p:nvPr/>
        </p:nvPicPr>
        <p:blipFill>
          <a:blip r:embed="rId2"/>
          <a:stretch>
            <a:fillRect/>
          </a:stretch>
        </p:blipFill>
        <p:spPr>
          <a:xfrm>
            <a:off x="7901667" y="970259"/>
            <a:ext cx="3958572" cy="4917481"/>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ACE062F6-0E99-480B-8576-38BA8FD3CFC0}"/>
                  </a:ext>
                </a:extLst>
              </p:cNvPr>
              <p:cNvSpPr txBox="1"/>
              <p:nvPr/>
            </p:nvSpPr>
            <p:spPr>
              <a:xfrm>
                <a:off x="139148" y="136525"/>
                <a:ext cx="7494104" cy="273331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pt-BR" sz="2400" i="1" smtClean="0">
                              <a:solidFill>
                                <a:srgbClr val="FF0000"/>
                              </a:solidFill>
                              <a:latin typeface="Cambria Math" panose="02040503050406030204" pitchFamily="18" charset="0"/>
                            </a:rPr>
                          </m:ctrlPr>
                        </m:sSubPr>
                        <m:e>
                          <m:r>
                            <a:rPr lang="pt-BR" sz="2400" i="1">
                              <a:solidFill>
                                <a:srgbClr val="FF0000"/>
                              </a:solidFill>
                              <a:latin typeface="Cambria Math" panose="02040503050406030204" pitchFamily="18" charset="0"/>
                            </a:rPr>
                            <m:t>𝑉</m:t>
                          </m:r>
                        </m:e>
                        <m:sub>
                          <m:r>
                            <a:rPr lang="pt-BR" sz="2400" i="1">
                              <a:solidFill>
                                <a:srgbClr val="FF0000"/>
                              </a:solidFill>
                              <a:latin typeface="Cambria Math" panose="02040503050406030204" pitchFamily="18" charset="0"/>
                            </a:rPr>
                            <m:t>𝐷</m:t>
                          </m:r>
                          <m:r>
                            <a:rPr lang="pt-BR" sz="2400" b="0" i="1" smtClean="0">
                              <a:solidFill>
                                <a:srgbClr val="FF0000"/>
                              </a:solidFill>
                              <a:latin typeface="Cambria Math" panose="02040503050406030204" pitchFamily="18" charset="0"/>
                            </a:rPr>
                            <m:t>𝑄</m:t>
                          </m:r>
                        </m:sub>
                      </m:sSub>
                      <m:r>
                        <a:rPr lang="pt-BR" sz="2400" i="1">
                          <a:solidFill>
                            <a:srgbClr val="FF0000"/>
                          </a:solidFill>
                          <a:latin typeface="Cambria Math" panose="02040503050406030204" pitchFamily="18" charset="0"/>
                        </a:rPr>
                        <m:t>=</m:t>
                      </m:r>
                      <m:sSub>
                        <m:sSubPr>
                          <m:ctrlPr>
                            <a:rPr lang="pt-BR" sz="2400" i="1">
                              <a:solidFill>
                                <a:srgbClr val="FF0000"/>
                              </a:solidFill>
                              <a:latin typeface="Cambria Math" panose="02040503050406030204" pitchFamily="18" charset="0"/>
                            </a:rPr>
                          </m:ctrlPr>
                        </m:sSubPr>
                        <m:e>
                          <m:r>
                            <a:rPr lang="pt-BR" sz="2400" i="1">
                              <a:solidFill>
                                <a:srgbClr val="FF0000"/>
                              </a:solidFill>
                              <a:latin typeface="Cambria Math" panose="02040503050406030204" pitchFamily="18" charset="0"/>
                            </a:rPr>
                            <m:t>𝑉</m:t>
                          </m:r>
                        </m:e>
                        <m:sub>
                          <m:r>
                            <a:rPr lang="pt-BR" sz="2400" i="1">
                              <a:solidFill>
                                <a:srgbClr val="FF0000"/>
                              </a:solidFill>
                              <a:latin typeface="Cambria Math" panose="02040503050406030204" pitchFamily="18" charset="0"/>
                            </a:rPr>
                            <m:t>𝐷𝐷</m:t>
                          </m:r>
                        </m:sub>
                      </m:sSub>
                      <m:r>
                        <a:rPr lang="pt-BR" sz="2400" i="1">
                          <a:solidFill>
                            <a:srgbClr val="FF0000"/>
                          </a:solidFill>
                          <a:latin typeface="Cambria Math" panose="02040503050406030204" pitchFamily="18" charset="0"/>
                        </a:rPr>
                        <m:t>−</m:t>
                      </m:r>
                      <m:sSub>
                        <m:sSubPr>
                          <m:ctrlPr>
                            <a:rPr lang="pt-BR" sz="2400" i="1">
                              <a:solidFill>
                                <a:srgbClr val="FF0000"/>
                              </a:solidFill>
                              <a:latin typeface="Cambria Math" panose="02040503050406030204" pitchFamily="18" charset="0"/>
                            </a:rPr>
                          </m:ctrlPr>
                        </m:sSubPr>
                        <m:e>
                          <m:r>
                            <a:rPr lang="pt-BR" sz="2400" i="1">
                              <a:solidFill>
                                <a:srgbClr val="FF0000"/>
                              </a:solidFill>
                              <a:latin typeface="Cambria Math" panose="02040503050406030204" pitchFamily="18" charset="0"/>
                            </a:rPr>
                            <m:t>𝐼</m:t>
                          </m:r>
                        </m:e>
                        <m:sub>
                          <m:r>
                            <a:rPr lang="pt-BR" sz="2400" i="1">
                              <a:solidFill>
                                <a:srgbClr val="FF0000"/>
                              </a:solidFill>
                              <a:latin typeface="Cambria Math" panose="02040503050406030204" pitchFamily="18" charset="0"/>
                            </a:rPr>
                            <m:t>𝐷</m:t>
                          </m:r>
                          <m:r>
                            <a:rPr lang="pt-BR" sz="2400" b="0" i="1" smtClean="0">
                              <a:solidFill>
                                <a:srgbClr val="FF0000"/>
                              </a:solidFill>
                              <a:latin typeface="Cambria Math" panose="02040503050406030204" pitchFamily="18" charset="0"/>
                            </a:rPr>
                            <m:t>𝑄</m:t>
                          </m:r>
                        </m:sub>
                      </m:sSub>
                      <m:sSub>
                        <m:sSubPr>
                          <m:ctrlPr>
                            <a:rPr lang="pt-BR" sz="2400" i="1">
                              <a:solidFill>
                                <a:srgbClr val="FF0000"/>
                              </a:solidFill>
                              <a:latin typeface="Cambria Math" panose="02040503050406030204" pitchFamily="18" charset="0"/>
                            </a:rPr>
                          </m:ctrlPr>
                        </m:sSubPr>
                        <m:e>
                          <m:r>
                            <a:rPr lang="pt-BR" sz="2400" i="1">
                              <a:solidFill>
                                <a:srgbClr val="FF0000"/>
                              </a:solidFill>
                              <a:latin typeface="Cambria Math" panose="02040503050406030204" pitchFamily="18" charset="0"/>
                            </a:rPr>
                            <m:t>𝑅</m:t>
                          </m:r>
                        </m:e>
                        <m:sub>
                          <m:r>
                            <a:rPr lang="pt-BR" sz="2400" i="1">
                              <a:solidFill>
                                <a:srgbClr val="FF0000"/>
                              </a:solidFill>
                              <a:latin typeface="Cambria Math" panose="02040503050406030204" pitchFamily="18" charset="0"/>
                            </a:rPr>
                            <m:t>𝐷</m:t>
                          </m:r>
                        </m:sub>
                      </m:sSub>
                    </m:oMath>
                  </m:oMathPara>
                </a14:m>
                <a:endParaRPr lang="pt-BR" sz="2400" dirty="0">
                  <a:solidFill>
                    <a:srgbClr val="FF0000"/>
                  </a:solidFill>
                </a:endParaRPr>
              </a:p>
              <a:p>
                <a:r>
                  <a:rPr lang="pt-BR" sz="2400" dirty="0">
                    <a:solidFill>
                      <a:srgbClr val="FF0000"/>
                    </a:solidFill>
                  </a:rPr>
                  <a:t>4 = 16 - </a:t>
                </a:r>
                <a14:m>
                  <m:oMath xmlns:m="http://schemas.openxmlformats.org/officeDocument/2006/math">
                    <m:sSub>
                      <m:sSubPr>
                        <m:ctrlPr>
                          <a:rPr lang="pt-BR" sz="2400" i="1">
                            <a:solidFill>
                              <a:srgbClr val="FF0000"/>
                            </a:solidFill>
                            <a:latin typeface="Cambria Math" panose="02040503050406030204" pitchFamily="18" charset="0"/>
                          </a:rPr>
                        </m:ctrlPr>
                      </m:sSubPr>
                      <m:e>
                        <m:r>
                          <a:rPr lang="pt-BR" sz="2400" i="1">
                            <a:solidFill>
                              <a:srgbClr val="FF0000"/>
                            </a:solidFill>
                            <a:latin typeface="Cambria Math" panose="02040503050406030204" pitchFamily="18" charset="0"/>
                          </a:rPr>
                          <m:t>𝐼</m:t>
                        </m:r>
                      </m:e>
                      <m:sub>
                        <m:r>
                          <a:rPr lang="pt-BR" sz="2400" i="1">
                            <a:solidFill>
                              <a:srgbClr val="FF0000"/>
                            </a:solidFill>
                            <a:latin typeface="Cambria Math" panose="02040503050406030204" pitchFamily="18" charset="0"/>
                          </a:rPr>
                          <m:t>𝐷</m:t>
                        </m:r>
                        <m:r>
                          <a:rPr lang="pt-BR" sz="2400" b="0" i="1" smtClean="0">
                            <a:solidFill>
                              <a:srgbClr val="FF0000"/>
                            </a:solidFill>
                            <a:latin typeface="Cambria Math" panose="02040503050406030204" pitchFamily="18" charset="0"/>
                          </a:rPr>
                          <m:t>𝑄</m:t>
                        </m:r>
                      </m:sub>
                    </m:sSub>
                  </m:oMath>
                </a14:m>
                <a:r>
                  <a:rPr lang="pt-BR" sz="2400" dirty="0">
                    <a:solidFill>
                      <a:srgbClr val="FF0000"/>
                    </a:solidFill>
                  </a:rPr>
                  <a:t>*2k		=&gt;     </a:t>
                </a:r>
                <a14:m>
                  <m:oMath xmlns:m="http://schemas.openxmlformats.org/officeDocument/2006/math">
                    <m:sSub>
                      <m:sSubPr>
                        <m:ctrlPr>
                          <a:rPr lang="pt-BR" sz="2400" i="1">
                            <a:solidFill>
                              <a:srgbClr val="FF0000"/>
                            </a:solidFill>
                            <a:latin typeface="Cambria Math" panose="02040503050406030204" pitchFamily="18" charset="0"/>
                          </a:rPr>
                        </m:ctrlPr>
                      </m:sSubPr>
                      <m:e>
                        <m:r>
                          <a:rPr lang="pt-BR" sz="2400" i="1">
                            <a:solidFill>
                              <a:srgbClr val="FF0000"/>
                            </a:solidFill>
                            <a:latin typeface="Cambria Math" panose="02040503050406030204" pitchFamily="18" charset="0"/>
                          </a:rPr>
                          <m:t>𝐼</m:t>
                        </m:r>
                      </m:e>
                      <m:sub>
                        <m:r>
                          <a:rPr lang="pt-BR" sz="2400" i="1">
                            <a:solidFill>
                              <a:srgbClr val="FF0000"/>
                            </a:solidFill>
                            <a:latin typeface="Cambria Math" panose="02040503050406030204" pitchFamily="18" charset="0"/>
                          </a:rPr>
                          <m:t>𝐷</m:t>
                        </m:r>
                        <m:r>
                          <a:rPr lang="pt-BR" sz="2400" b="0" i="1" smtClean="0">
                            <a:solidFill>
                              <a:srgbClr val="FF0000"/>
                            </a:solidFill>
                            <a:latin typeface="Cambria Math" panose="02040503050406030204" pitchFamily="18" charset="0"/>
                          </a:rPr>
                          <m:t>𝑄</m:t>
                        </m:r>
                      </m:sub>
                    </m:sSub>
                    <m:r>
                      <a:rPr lang="pt-BR" sz="2400" b="0" i="1" smtClean="0">
                        <a:solidFill>
                          <a:srgbClr val="FF0000"/>
                        </a:solidFill>
                        <a:latin typeface="Cambria Math" panose="02040503050406030204" pitchFamily="18" charset="0"/>
                      </a:rPr>
                      <m:t>=6</m:t>
                    </m:r>
                    <m:r>
                      <a:rPr lang="pt-BR" sz="2400" b="0" i="1" smtClean="0">
                        <a:solidFill>
                          <a:srgbClr val="FF0000"/>
                        </a:solidFill>
                        <a:latin typeface="Cambria Math" panose="02040503050406030204" pitchFamily="18" charset="0"/>
                      </a:rPr>
                      <m:t>𝑚𝐴</m:t>
                    </m:r>
                  </m:oMath>
                </a14:m>
                <a:endParaRPr lang="pt-BR" sz="2400" b="0" dirty="0">
                  <a:solidFill>
                    <a:srgbClr val="FF0000"/>
                  </a:solidFill>
                </a:endParaRPr>
              </a:p>
              <a:p>
                <a:endParaRPr lang="pt-BR" sz="2400" dirty="0">
                  <a:solidFill>
                    <a:srgbClr val="FF0000"/>
                  </a:solidFill>
                </a:endParaRPr>
              </a:p>
              <a:p>
                <a:pPr/>
                <a14:m>
                  <m:oMathPara xmlns:m="http://schemas.openxmlformats.org/officeDocument/2006/math">
                    <m:oMathParaPr>
                      <m:jc m:val="left"/>
                    </m:oMathParaPr>
                    <m:oMath xmlns:m="http://schemas.openxmlformats.org/officeDocument/2006/math">
                      <m:r>
                        <a:rPr lang="pt-BR" sz="2400" i="1">
                          <a:solidFill>
                            <a:srgbClr val="FF0000"/>
                          </a:solidFill>
                          <a:latin typeface="Cambria Math" panose="02040503050406030204" pitchFamily="18" charset="0"/>
                        </a:rPr>
                        <m:t>𝑉</m:t>
                      </m:r>
                      <m:r>
                        <a:rPr lang="pt-BR" sz="2400" i="1" baseline="-25000">
                          <a:solidFill>
                            <a:srgbClr val="FF0000"/>
                          </a:solidFill>
                          <a:latin typeface="Cambria Math" panose="02040503050406030204" pitchFamily="18" charset="0"/>
                        </a:rPr>
                        <m:t>𝐺</m:t>
                      </m:r>
                      <m:r>
                        <a:rPr lang="pt-BR" sz="2400" i="1">
                          <a:solidFill>
                            <a:srgbClr val="FF0000"/>
                          </a:solidFill>
                          <a:latin typeface="Cambria Math" panose="02040503050406030204" pitchFamily="18" charset="0"/>
                        </a:rPr>
                        <m:t>=</m:t>
                      </m:r>
                      <m:sSub>
                        <m:sSubPr>
                          <m:ctrlPr>
                            <a:rPr lang="pt-BR" sz="2400" i="1" dirty="0" smtClean="0">
                              <a:solidFill>
                                <a:srgbClr val="FF0000"/>
                              </a:solidFill>
                              <a:latin typeface="Cambria Math" panose="02040503050406030204" pitchFamily="18" charset="0"/>
                            </a:rPr>
                          </m:ctrlPr>
                        </m:sSubPr>
                        <m:e>
                          <m:r>
                            <a:rPr lang="pt-BR" sz="2400" b="0" i="1" dirty="0" smtClean="0">
                              <a:solidFill>
                                <a:srgbClr val="FF0000"/>
                              </a:solidFill>
                              <a:latin typeface="Cambria Math" panose="02040503050406030204" pitchFamily="18" charset="0"/>
                            </a:rPr>
                            <m:t>𝑉</m:t>
                          </m:r>
                        </m:e>
                        <m:sub>
                          <m:r>
                            <a:rPr lang="pt-BR" sz="2400" b="0" i="1" dirty="0" smtClean="0">
                              <a:solidFill>
                                <a:srgbClr val="FF0000"/>
                              </a:solidFill>
                              <a:latin typeface="Cambria Math" panose="02040503050406030204" pitchFamily="18" charset="0"/>
                            </a:rPr>
                            <m:t>𝐺𝑆</m:t>
                          </m:r>
                        </m:sub>
                      </m:sSub>
                      <m:r>
                        <a:rPr lang="pt-BR" sz="2400" i="1">
                          <a:solidFill>
                            <a:srgbClr val="FF0000"/>
                          </a:solidFill>
                          <a:latin typeface="Cambria Math" panose="02040503050406030204" pitchFamily="18" charset="0"/>
                        </a:rPr>
                        <m:t>−</m:t>
                      </m:r>
                      <m:sSub>
                        <m:sSubPr>
                          <m:ctrlPr>
                            <a:rPr lang="pt-BR" sz="2400" i="1">
                              <a:solidFill>
                                <a:srgbClr val="FF0000"/>
                              </a:solidFill>
                              <a:latin typeface="Cambria Math" panose="02040503050406030204" pitchFamily="18" charset="0"/>
                            </a:rPr>
                          </m:ctrlPr>
                        </m:sSubPr>
                        <m:e>
                          <m:r>
                            <a:rPr lang="pt-BR" sz="2400" i="1">
                              <a:solidFill>
                                <a:srgbClr val="FF0000"/>
                              </a:solidFill>
                              <a:latin typeface="Cambria Math" panose="02040503050406030204" pitchFamily="18" charset="0"/>
                            </a:rPr>
                            <m:t>𝐼</m:t>
                          </m:r>
                        </m:e>
                        <m:sub>
                          <m:r>
                            <a:rPr lang="pt-BR" sz="2400" i="1">
                              <a:solidFill>
                                <a:srgbClr val="FF0000"/>
                              </a:solidFill>
                              <a:latin typeface="Cambria Math" panose="02040503050406030204" pitchFamily="18" charset="0"/>
                            </a:rPr>
                            <m:t>𝑆</m:t>
                          </m:r>
                        </m:sub>
                      </m:sSub>
                      <m:sSub>
                        <m:sSubPr>
                          <m:ctrlPr>
                            <a:rPr lang="pt-BR" sz="2400" i="1">
                              <a:solidFill>
                                <a:srgbClr val="FF0000"/>
                              </a:solidFill>
                              <a:latin typeface="Cambria Math" panose="02040503050406030204" pitchFamily="18" charset="0"/>
                            </a:rPr>
                          </m:ctrlPr>
                        </m:sSubPr>
                        <m:e>
                          <m:r>
                            <a:rPr lang="pt-BR" sz="2400" i="1">
                              <a:solidFill>
                                <a:srgbClr val="FF0000"/>
                              </a:solidFill>
                              <a:latin typeface="Cambria Math" panose="02040503050406030204" pitchFamily="18" charset="0"/>
                            </a:rPr>
                            <m:t>𝑅</m:t>
                          </m:r>
                        </m:e>
                        <m:sub>
                          <m:r>
                            <a:rPr lang="pt-BR" sz="2400" i="1">
                              <a:solidFill>
                                <a:srgbClr val="FF0000"/>
                              </a:solidFill>
                              <a:latin typeface="Cambria Math" panose="02040503050406030204" pitchFamily="18" charset="0"/>
                            </a:rPr>
                            <m:t>𝑆</m:t>
                          </m:r>
                        </m:sub>
                      </m:sSub>
                    </m:oMath>
                  </m:oMathPara>
                </a14:m>
                <a:endParaRPr lang="pt-BR" sz="2400" dirty="0">
                  <a:solidFill>
                    <a:srgbClr val="FF0000"/>
                  </a:solidFill>
                </a:endParaRPr>
              </a:p>
              <a:p>
                <a:endParaRPr lang="pt-BR" sz="2400" dirty="0">
                  <a:solidFill>
                    <a:srgbClr val="FF0000"/>
                  </a:solidFill>
                </a:endParaRPr>
              </a:p>
              <a:p>
                <a:r>
                  <a:rPr lang="pt-BR" sz="2400" dirty="0">
                    <a:solidFill>
                      <a:srgbClr val="FF0000"/>
                    </a:solidFill>
                  </a:rPr>
                  <a:t>	</a:t>
                </a:r>
              </a:p>
              <a:p>
                <a:r>
                  <a:rPr lang="pt-BR" sz="2400" dirty="0">
                    <a:solidFill>
                      <a:srgbClr val="FF0000"/>
                    </a:solidFill>
                  </a:rPr>
                  <a:t>			</a:t>
                </a:r>
              </a:p>
            </p:txBody>
          </p:sp>
        </mc:Choice>
        <mc:Fallback xmlns="">
          <p:sp>
            <p:nvSpPr>
              <p:cNvPr id="6" name="TextBox 5">
                <a:extLst>
                  <a:ext uri="{FF2B5EF4-FFF2-40B4-BE49-F238E27FC236}">
                    <a16:creationId xmlns:a16="http://schemas.microsoft.com/office/drawing/2014/main" id="{ACE062F6-0E99-480B-8576-38BA8FD3CFC0}"/>
                  </a:ext>
                </a:extLst>
              </p:cNvPr>
              <p:cNvSpPr txBox="1">
                <a:spLocks noRot="1" noChangeAspect="1" noMove="1" noResize="1" noEditPoints="1" noAdjustHandles="1" noChangeArrowheads="1" noChangeShapeType="1" noTextEdit="1"/>
              </p:cNvSpPr>
              <p:nvPr/>
            </p:nvSpPr>
            <p:spPr>
              <a:xfrm>
                <a:off x="139148" y="136525"/>
                <a:ext cx="7494104" cy="2733312"/>
              </a:xfrm>
              <a:prstGeom prst="rect">
                <a:avLst/>
              </a:prstGeom>
              <a:blipFill>
                <a:blip r:embed="rId3"/>
                <a:stretch>
                  <a:fillRect l="-1302"/>
                </a:stretch>
              </a:blipFill>
            </p:spPr>
            <p:txBody>
              <a:bodyPr/>
              <a:lstStyle/>
              <a:p>
                <a:r>
                  <a:rPr lang="pt-BR">
                    <a:noFill/>
                  </a:rPr>
                  <a:t> </a:t>
                </a:r>
              </a:p>
            </p:txBody>
          </p:sp>
        </mc:Fallback>
      </mc:AlternateContent>
      <p:cxnSp>
        <p:nvCxnSpPr>
          <p:cNvPr id="11" name="Straight Connector 10">
            <a:extLst>
              <a:ext uri="{FF2B5EF4-FFF2-40B4-BE49-F238E27FC236}">
                <a16:creationId xmlns:a16="http://schemas.microsoft.com/office/drawing/2014/main" id="{A1448ED5-C312-472F-A752-C6592165E36F}"/>
              </a:ext>
            </a:extLst>
          </p:cNvPr>
          <p:cNvCxnSpPr>
            <a:cxnSpLocks/>
          </p:cNvCxnSpPr>
          <p:nvPr/>
        </p:nvCxnSpPr>
        <p:spPr>
          <a:xfrm>
            <a:off x="149087" y="2114120"/>
            <a:ext cx="70866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BD33135C-990C-4023-90CC-DFED1F20F08B}"/>
              </a:ext>
            </a:extLst>
          </p:cNvPr>
          <p:cNvCxnSpPr>
            <a:cxnSpLocks/>
          </p:cNvCxnSpPr>
          <p:nvPr/>
        </p:nvCxnSpPr>
        <p:spPr>
          <a:xfrm>
            <a:off x="0" y="1136374"/>
            <a:ext cx="713629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D7D9318-CDCA-450D-B1B6-E1A276209FE5}"/>
              </a:ext>
            </a:extLst>
          </p:cNvPr>
          <p:cNvCxnSpPr>
            <a:cxnSpLocks/>
          </p:cNvCxnSpPr>
          <p:nvPr/>
        </p:nvCxnSpPr>
        <p:spPr>
          <a:xfrm flipV="1">
            <a:off x="3354457" y="1278144"/>
            <a:ext cx="0" cy="5371134"/>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31005817"/>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1CA59250-DCBD-46AE-9B66-A38D5FA862A0}"/>
              </a:ext>
            </a:extLst>
          </p:cNvPr>
          <p:cNvSpPr>
            <a:spLocks noGrp="1"/>
          </p:cNvSpPr>
          <p:nvPr>
            <p:ph sz="half" idx="2"/>
          </p:nvPr>
        </p:nvSpPr>
        <p:spPr>
          <a:xfrm>
            <a:off x="7017025" y="136525"/>
            <a:ext cx="5040709" cy="6040438"/>
          </a:xfrm>
        </p:spPr>
        <p:txBody>
          <a:bodyPr>
            <a:normAutofit/>
          </a:bodyPr>
          <a:lstStyle/>
          <a:p>
            <a:pPr marL="0" indent="0">
              <a:buNone/>
            </a:pPr>
            <a:r>
              <a:rPr lang="pt-BR" sz="2400" dirty="0"/>
              <a:t>2) Determine o valor de </a:t>
            </a:r>
            <a:r>
              <a:rPr lang="pt-BR" sz="2400" dirty="0" err="1"/>
              <a:t>Rs</a:t>
            </a:r>
            <a:r>
              <a:rPr lang="pt-BR" sz="2400" dirty="0"/>
              <a:t> para o circuito abaixo.</a:t>
            </a:r>
          </a:p>
        </p:txBody>
      </p:sp>
      <p:sp>
        <p:nvSpPr>
          <p:cNvPr id="4" name="Footer Placeholder 3">
            <a:extLst>
              <a:ext uri="{FF2B5EF4-FFF2-40B4-BE49-F238E27FC236}">
                <a16:creationId xmlns:a16="http://schemas.microsoft.com/office/drawing/2014/main" id="{066B7AD5-AD78-496C-9DC5-754BA657EF60}"/>
              </a:ext>
            </a:extLst>
          </p:cNvPr>
          <p:cNvSpPr>
            <a:spLocks noGrp="1"/>
          </p:cNvSpPr>
          <p:nvPr>
            <p:ph type="ftr" sz="quarter" idx="11"/>
          </p:nvPr>
        </p:nvSpPr>
        <p:spPr/>
        <p:txBody>
          <a:bodyPr/>
          <a:lstStyle/>
          <a:p>
            <a:r>
              <a:rPr lang="en-US" altLang="en-US"/>
              <a:t>Prof. Elyr Teixeira</a:t>
            </a:r>
            <a:endParaRPr lang="en-US" altLang="en-US" dirty="0"/>
          </a:p>
        </p:txBody>
      </p:sp>
      <p:sp>
        <p:nvSpPr>
          <p:cNvPr id="5" name="Slide Number Placeholder 4">
            <a:extLst>
              <a:ext uri="{FF2B5EF4-FFF2-40B4-BE49-F238E27FC236}">
                <a16:creationId xmlns:a16="http://schemas.microsoft.com/office/drawing/2014/main" id="{0E81E0B1-5513-4F0E-96C2-0E1788C6AB35}"/>
              </a:ext>
            </a:extLst>
          </p:cNvPr>
          <p:cNvSpPr>
            <a:spLocks noGrp="1"/>
          </p:cNvSpPr>
          <p:nvPr>
            <p:ph type="sldNum" sz="quarter" idx="12"/>
          </p:nvPr>
        </p:nvSpPr>
        <p:spPr/>
        <p:txBody>
          <a:bodyPr/>
          <a:lstStyle/>
          <a:p>
            <a:fld id="{D70E266F-DC34-4EBC-B26B-29CFE51B5C59}" type="slidenum">
              <a:rPr lang="en-US" altLang="en-US" smtClean="0"/>
              <a:pPr/>
              <a:t>227</a:t>
            </a:fld>
            <a:endParaRPr lang="en-US" altLang="en-US"/>
          </a:p>
        </p:txBody>
      </p:sp>
      <p:pic>
        <p:nvPicPr>
          <p:cNvPr id="12" name="Picture 11">
            <a:extLst>
              <a:ext uri="{FF2B5EF4-FFF2-40B4-BE49-F238E27FC236}">
                <a16:creationId xmlns:a16="http://schemas.microsoft.com/office/drawing/2014/main" id="{1173FD42-FE9B-4A95-AF09-7FA77F086F2C}"/>
              </a:ext>
            </a:extLst>
          </p:cNvPr>
          <p:cNvPicPr>
            <a:picLocks noChangeAspect="1"/>
          </p:cNvPicPr>
          <p:nvPr/>
        </p:nvPicPr>
        <p:blipFill>
          <a:blip r:embed="rId2"/>
          <a:stretch>
            <a:fillRect/>
          </a:stretch>
        </p:blipFill>
        <p:spPr>
          <a:xfrm>
            <a:off x="7901667" y="970259"/>
            <a:ext cx="3958572" cy="4917481"/>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ACE062F6-0E99-480B-8576-38BA8FD3CFC0}"/>
                  </a:ext>
                </a:extLst>
              </p:cNvPr>
              <p:cNvSpPr txBox="1"/>
              <p:nvPr/>
            </p:nvSpPr>
            <p:spPr>
              <a:xfrm>
                <a:off x="139148" y="136525"/>
                <a:ext cx="7494104" cy="273331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pt-BR" sz="2400" i="1" smtClean="0">
                              <a:solidFill>
                                <a:srgbClr val="FF0000"/>
                              </a:solidFill>
                              <a:latin typeface="Cambria Math" panose="02040503050406030204" pitchFamily="18" charset="0"/>
                            </a:rPr>
                          </m:ctrlPr>
                        </m:sSubPr>
                        <m:e>
                          <m:r>
                            <a:rPr lang="pt-BR" sz="2400" i="1">
                              <a:solidFill>
                                <a:srgbClr val="FF0000"/>
                              </a:solidFill>
                              <a:latin typeface="Cambria Math" panose="02040503050406030204" pitchFamily="18" charset="0"/>
                            </a:rPr>
                            <m:t>𝑉</m:t>
                          </m:r>
                        </m:e>
                        <m:sub>
                          <m:r>
                            <a:rPr lang="pt-BR" sz="2400" i="1">
                              <a:solidFill>
                                <a:srgbClr val="FF0000"/>
                              </a:solidFill>
                              <a:latin typeface="Cambria Math" panose="02040503050406030204" pitchFamily="18" charset="0"/>
                            </a:rPr>
                            <m:t>𝐷</m:t>
                          </m:r>
                          <m:r>
                            <a:rPr lang="pt-BR" sz="2400" b="0" i="1" smtClean="0">
                              <a:solidFill>
                                <a:srgbClr val="FF0000"/>
                              </a:solidFill>
                              <a:latin typeface="Cambria Math" panose="02040503050406030204" pitchFamily="18" charset="0"/>
                            </a:rPr>
                            <m:t>𝑄</m:t>
                          </m:r>
                        </m:sub>
                      </m:sSub>
                      <m:r>
                        <a:rPr lang="pt-BR" sz="2400" i="1">
                          <a:solidFill>
                            <a:srgbClr val="FF0000"/>
                          </a:solidFill>
                          <a:latin typeface="Cambria Math" panose="02040503050406030204" pitchFamily="18" charset="0"/>
                        </a:rPr>
                        <m:t>=</m:t>
                      </m:r>
                      <m:sSub>
                        <m:sSubPr>
                          <m:ctrlPr>
                            <a:rPr lang="pt-BR" sz="2400" i="1">
                              <a:solidFill>
                                <a:srgbClr val="FF0000"/>
                              </a:solidFill>
                              <a:latin typeface="Cambria Math" panose="02040503050406030204" pitchFamily="18" charset="0"/>
                            </a:rPr>
                          </m:ctrlPr>
                        </m:sSubPr>
                        <m:e>
                          <m:r>
                            <a:rPr lang="pt-BR" sz="2400" i="1">
                              <a:solidFill>
                                <a:srgbClr val="FF0000"/>
                              </a:solidFill>
                              <a:latin typeface="Cambria Math" panose="02040503050406030204" pitchFamily="18" charset="0"/>
                            </a:rPr>
                            <m:t>𝑉</m:t>
                          </m:r>
                        </m:e>
                        <m:sub>
                          <m:r>
                            <a:rPr lang="pt-BR" sz="2400" i="1">
                              <a:solidFill>
                                <a:srgbClr val="FF0000"/>
                              </a:solidFill>
                              <a:latin typeface="Cambria Math" panose="02040503050406030204" pitchFamily="18" charset="0"/>
                            </a:rPr>
                            <m:t>𝐷𝐷</m:t>
                          </m:r>
                        </m:sub>
                      </m:sSub>
                      <m:r>
                        <a:rPr lang="pt-BR" sz="2400" i="1">
                          <a:solidFill>
                            <a:srgbClr val="FF0000"/>
                          </a:solidFill>
                          <a:latin typeface="Cambria Math" panose="02040503050406030204" pitchFamily="18" charset="0"/>
                        </a:rPr>
                        <m:t>−</m:t>
                      </m:r>
                      <m:sSub>
                        <m:sSubPr>
                          <m:ctrlPr>
                            <a:rPr lang="pt-BR" sz="2400" i="1">
                              <a:solidFill>
                                <a:srgbClr val="FF0000"/>
                              </a:solidFill>
                              <a:latin typeface="Cambria Math" panose="02040503050406030204" pitchFamily="18" charset="0"/>
                            </a:rPr>
                          </m:ctrlPr>
                        </m:sSubPr>
                        <m:e>
                          <m:r>
                            <a:rPr lang="pt-BR" sz="2400" i="1">
                              <a:solidFill>
                                <a:srgbClr val="FF0000"/>
                              </a:solidFill>
                              <a:latin typeface="Cambria Math" panose="02040503050406030204" pitchFamily="18" charset="0"/>
                            </a:rPr>
                            <m:t>𝐼</m:t>
                          </m:r>
                        </m:e>
                        <m:sub>
                          <m:r>
                            <a:rPr lang="pt-BR" sz="2400" i="1">
                              <a:solidFill>
                                <a:srgbClr val="FF0000"/>
                              </a:solidFill>
                              <a:latin typeface="Cambria Math" panose="02040503050406030204" pitchFamily="18" charset="0"/>
                            </a:rPr>
                            <m:t>𝐷</m:t>
                          </m:r>
                          <m:r>
                            <a:rPr lang="pt-BR" sz="2400" b="0" i="1" smtClean="0">
                              <a:solidFill>
                                <a:srgbClr val="FF0000"/>
                              </a:solidFill>
                              <a:latin typeface="Cambria Math" panose="02040503050406030204" pitchFamily="18" charset="0"/>
                            </a:rPr>
                            <m:t>𝑄</m:t>
                          </m:r>
                        </m:sub>
                      </m:sSub>
                      <m:sSub>
                        <m:sSubPr>
                          <m:ctrlPr>
                            <a:rPr lang="pt-BR" sz="2400" i="1">
                              <a:solidFill>
                                <a:srgbClr val="FF0000"/>
                              </a:solidFill>
                              <a:latin typeface="Cambria Math" panose="02040503050406030204" pitchFamily="18" charset="0"/>
                            </a:rPr>
                          </m:ctrlPr>
                        </m:sSubPr>
                        <m:e>
                          <m:r>
                            <a:rPr lang="pt-BR" sz="2400" i="1">
                              <a:solidFill>
                                <a:srgbClr val="FF0000"/>
                              </a:solidFill>
                              <a:latin typeface="Cambria Math" panose="02040503050406030204" pitchFamily="18" charset="0"/>
                            </a:rPr>
                            <m:t>𝑅</m:t>
                          </m:r>
                        </m:e>
                        <m:sub>
                          <m:r>
                            <a:rPr lang="pt-BR" sz="2400" i="1">
                              <a:solidFill>
                                <a:srgbClr val="FF0000"/>
                              </a:solidFill>
                              <a:latin typeface="Cambria Math" panose="02040503050406030204" pitchFamily="18" charset="0"/>
                            </a:rPr>
                            <m:t>𝐷</m:t>
                          </m:r>
                        </m:sub>
                      </m:sSub>
                    </m:oMath>
                  </m:oMathPara>
                </a14:m>
                <a:endParaRPr lang="pt-BR" sz="2400" dirty="0">
                  <a:solidFill>
                    <a:srgbClr val="FF0000"/>
                  </a:solidFill>
                </a:endParaRPr>
              </a:p>
              <a:p>
                <a:r>
                  <a:rPr lang="pt-BR" sz="2400" dirty="0">
                    <a:solidFill>
                      <a:srgbClr val="FF0000"/>
                    </a:solidFill>
                  </a:rPr>
                  <a:t>4 = 16 - </a:t>
                </a:r>
                <a14:m>
                  <m:oMath xmlns:m="http://schemas.openxmlformats.org/officeDocument/2006/math">
                    <m:sSub>
                      <m:sSubPr>
                        <m:ctrlPr>
                          <a:rPr lang="pt-BR" sz="2400" i="1">
                            <a:solidFill>
                              <a:srgbClr val="FF0000"/>
                            </a:solidFill>
                            <a:latin typeface="Cambria Math" panose="02040503050406030204" pitchFamily="18" charset="0"/>
                          </a:rPr>
                        </m:ctrlPr>
                      </m:sSubPr>
                      <m:e>
                        <m:r>
                          <a:rPr lang="pt-BR" sz="2400" i="1">
                            <a:solidFill>
                              <a:srgbClr val="FF0000"/>
                            </a:solidFill>
                            <a:latin typeface="Cambria Math" panose="02040503050406030204" pitchFamily="18" charset="0"/>
                          </a:rPr>
                          <m:t>𝐼</m:t>
                        </m:r>
                      </m:e>
                      <m:sub>
                        <m:r>
                          <a:rPr lang="pt-BR" sz="2400" i="1">
                            <a:solidFill>
                              <a:srgbClr val="FF0000"/>
                            </a:solidFill>
                            <a:latin typeface="Cambria Math" panose="02040503050406030204" pitchFamily="18" charset="0"/>
                          </a:rPr>
                          <m:t>𝐷</m:t>
                        </m:r>
                        <m:r>
                          <a:rPr lang="pt-BR" sz="2400" b="0" i="1" smtClean="0">
                            <a:solidFill>
                              <a:srgbClr val="FF0000"/>
                            </a:solidFill>
                            <a:latin typeface="Cambria Math" panose="02040503050406030204" pitchFamily="18" charset="0"/>
                          </a:rPr>
                          <m:t>𝑄</m:t>
                        </m:r>
                      </m:sub>
                    </m:sSub>
                  </m:oMath>
                </a14:m>
                <a:r>
                  <a:rPr lang="pt-BR" sz="2400" dirty="0">
                    <a:solidFill>
                      <a:srgbClr val="FF0000"/>
                    </a:solidFill>
                  </a:rPr>
                  <a:t>*2k		=&gt;     </a:t>
                </a:r>
                <a14:m>
                  <m:oMath xmlns:m="http://schemas.openxmlformats.org/officeDocument/2006/math">
                    <m:sSub>
                      <m:sSubPr>
                        <m:ctrlPr>
                          <a:rPr lang="pt-BR" sz="2400" i="1">
                            <a:solidFill>
                              <a:srgbClr val="FF0000"/>
                            </a:solidFill>
                            <a:latin typeface="Cambria Math" panose="02040503050406030204" pitchFamily="18" charset="0"/>
                          </a:rPr>
                        </m:ctrlPr>
                      </m:sSubPr>
                      <m:e>
                        <m:r>
                          <a:rPr lang="pt-BR" sz="2400" i="1">
                            <a:solidFill>
                              <a:srgbClr val="FF0000"/>
                            </a:solidFill>
                            <a:latin typeface="Cambria Math" panose="02040503050406030204" pitchFamily="18" charset="0"/>
                          </a:rPr>
                          <m:t>𝐼</m:t>
                        </m:r>
                      </m:e>
                      <m:sub>
                        <m:r>
                          <a:rPr lang="pt-BR" sz="2400" i="1">
                            <a:solidFill>
                              <a:srgbClr val="FF0000"/>
                            </a:solidFill>
                            <a:latin typeface="Cambria Math" panose="02040503050406030204" pitchFamily="18" charset="0"/>
                          </a:rPr>
                          <m:t>𝐷</m:t>
                        </m:r>
                        <m:r>
                          <a:rPr lang="pt-BR" sz="2400" b="0" i="1" smtClean="0">
                            <a:solidFill>
                              <a:srgbClr val="FF0000"/>
                            </a:solidFill>
                            <a:latin typeface="Cambria Math" panose="02040503050406030204" pitchFamily="18" charset="0"/>
                          </a:rPr>
                          <m:t>𝑄</m:t>
                        </m:r>
                      </m:sub>
                    </m:sSub>
                    <m:r>
                      <a:rPr lang="pt-BR" sz="2400" b="0" i="1" smtClean="0">
                        <a:solidFill>
                          <a:srgbClr val="FF0000"/>
                        </a:solidFill>
                        <a:latin typeface="Cambria Math" panose="02040503050406030204" pitchFamily="18" charset="0"/>
                      </a:rPr>
                      <m:t>=6</m:t>
                    </m:r>
                    <m:r>
                      <a:rPr lang="pt-BR" sz="2400" b="0" i="1" smtClean="0">
                        <a:solidFill>
                          <a:srgbClr val="FF0000"/>
                        </a:solidFill>
                        <a:latin typeface="Cambria Math" panose="02040503050406030204" pitchFamily="18" charset="0"/>
                      </a:rPr>
                      <m:t>𝑚𝐴</m:t>
                    </m:r>
                  </m:oMath>
                </a14:m>
                <a:endParaRPr lang="pt-BR" sz="2400" b="0" dirty="0">
                  <a:solidFill>
                    <a:srgbClr val="FF0000"/>
                  </a:solidFill>
                </a:endParaRPr>
              </a:p>
              <a:p>
                <a:endParaRPr lang="pt-BR" sz="2400" dirty="0">
                  <a:solidFill>
                    <a:srgbClr val="FF0000"/>
                  </a:solidFill>
                </a:endParaRPr>
              </a:p>
              <a:p>
                <a:pPr/>
                <a14:m>
                  <m:oMathPara xmlns:m="http://schemas.openxmlformats.org/officeDocument/2006/math">
                    <m:oMathParaPr>
                      <m:jc m:val="left"/>
                    </m:oMathParaPr>
                    <m:oMath xmlns:m="http://schemas.openxmlformats.org/officeDocument/2006/math">
                      <m:r>
                        <a:rPr lang="pt-BR" sz="2400" i="1">
                          <a:solidFill>
                            <a:srgbClr val="FF0000"/>
                          </a:solidFill>
                          <a:latin typeface="Cambria Math" panose="02040503050406030204" pitchFamily="18" charset="0"/>
                        </a:rPr>
                        <m:t>𝑉</m:t>
                      </m:r>
                      <m:r>
                        <a:rPr lang="pt-BR" sz="2400" i="1" baseline="-25000">
                          <a:solidFill>
                            <a:srgbClr val="FF0000"/>
                          </a:solidFill>
                          <a:latin typeface="Cambria Math" panose="02040503050406030204" pitchFamily="18" charset="0"/>
                        </a:rPr>
                        <m:t>𝐺</m:t>
                      </m:r>
                      <m:r>
                        <a:rPr lang="pt-BR" sz="2400" i="1">
                          <a:solidFill>
                            <a:srgbClr val="FF0000"/>
                          </a:solidFill>
                          <a:latin typeface="Cambria Math" panose="02040503050406030204" pitchFamily="18" charset="0"/>
                        </a:rPr>
                        <m:t>=</m:t>
                      </m:r>
                      <m:sSub>
                        <m:sSubPr>
                          <m:ctrlPr>
                            <a:rPr lang="pt-BR" sz="2400" i="1" dirty="0" smtClean="0">
                              <a:solidFill>
                                <a:srgbClr val="FF0000"/>
                              </a:solidFill>
                              <a:latin typeface="Cambria Math" panose="02040503050406030204" pitchFamily="18" charset="0"/>
                            </a:rPr>
                          </m:ctrlPr>
                        </m:sSubPr>
                        <m:e>
                          <m:r>
                            <a:rPr lang="pt-BR" sz="2400" b="0" i="1" dirty="0" smtClean="0">
                              <a:solidFill>
                                <a:srgbClr val="FF0000"/>
                              </a:solidFill>
                              <a:latin typeface="Cambria Math" panose="02040503050406030204" pitchFamily="18" charset="0"/>
                            </a:rPr>
                            <m:t>𝑉</m:t>
                          </m:r>
                        </m:e>
                        <m:sub>
                          <m:r>
                            <a:rPr lang="pt-BR" sz="2400" b="0" i="1" dirty="0" smtClean="0">
                              <a:solidFill>
                                <a:srgbClr val="FF0000"/>
                              </a:solidFill>
                              <a:latin typeface="Cambria Math" panose="02040503050406030204" pitchFamily="18" charset="0"/>
                            </a:rPr>
                            <m:t>𝐺𝑆</m:t>
                          </m:r>
                        </m:sub>
                      </m:sSub>
                      <m:r>
                        <a:rPr lang="pt-BR" sz="2400" i="1">
                          <a:solidFill>
                            <a:srgbClr val="FF0000"/>
                          </a:solidFill>
                          <a:latin typeface="Cambria Math" panose="02040503050406030204" pitchFamily="18" charset="0"/>
                        </a:rPr>
                        <m:t>−</m:t>
                      </m:r>
                      <m:sSub>
                        <m:sSubPr>
                          <m:ctrlPr>
                            <a:rPr lang="pt-BR" sz="2400" i="1">
                              <a:solidFill>
                                <a:srgbClr val="FF0000"/>
                              </a:solidFill>
                              <a:latin typeface="Cambria Math" panose="02040503050406030204" pitchFamily="18" charset="0"/>
                            </a:rPr>
                          </m:ctrlPr>
                        </m:sSubPr>
                        <m:e>
                          <m:r>
                            <a:rPr lang="pt-BR" sz="2400" i="1">
                              <a:solidFill>
                                <a:srgbClr val="FF0000"/>
                              </a:solidFill>
                              <a:latin typeface="Cambria Math" panose="02040503050406030204" pitchFamily="18" charset="0"/>
                            </a:rPr>
                            <m:t>𝐼</m:t>
                          </m:r>
                        </m:e>
                        <m:sub>
                          <m:r>
                            <a:rPr lang="pt-BR" sz="2400" i="1">
                              <a:solidFill>
                                <a:srgbClr val="FF0000"/>
                              </a:solidFill>
                              <a:latin typeface="Cambria Math" panose="02040503050406030204" pitchFamily="18" charset="0"/>
                            </a:rPr>
                            <m:t>𝑆</m:t>
                          </m:r>
                        </m:sub>
                      </m:sSub>
                      <m:sSub>
                        <m:sSubPr>
                          <m:ctrlPr>
                            <a:rPr lang="pt-BR" sz="2400" i="1">
                              <a:solidFill>
                                <a:srgbClr val="FF0000"/>
                              </a:solidFill>
                              <a:latin typeface="Cambria Math" panose="02040503050406030204" pitchFamily="18" charset="0"/>
                            </a:rPr>
                          </m:ctrlPr>
                        </m:sSubPr>
                        <m:e>
                          <m:r>
                            <a:rPr lang="pt-BR" sz="2400" i="1">
                              <a:solidFill>
                                <a:srgbClr val="FF0000"/>
                              </a:solidFill>
                              <a:latin typeface="Cambria Math" panose="02040503050406030204" pitchFamily="18" charset="0"/>
                            </a:rPr>
                            <m:t>𝑅</m:t>
                          </m:r>
                        </m:e>
                        <m:sub>
                          <m:r>
                            <a:rPr lang="pt-BR" sz="2400" i="1">
                              <a:solidFill>
                                <a:srgbClr val="FF0000"/>
                              </a:solidFill>
                              <a:latin typeface="Cambria Math" panose="02040503050406030204" pitchFamily="18" charset="0"/>
                            </a:rPr>
                            <m:t>𝑆</m:t>
                          </m:r>
                        </m:sub>
                      </m:sSub>
                    </m:oMath>
                  </m:oMathPara>
                </a14:m>
                <a:endParaRPr lang="pt-BR" sz="2400" dirty="0">
                  <a:solidFill>
                    <a:srgbClr val="FF0000"/>
                  </a:solidFill>
                </a:endParaRPr>
              </a:p>
              <a:p>
                <a:endParaRPr lang="pt-BR" sz="2400" dirty="0">
                  <a:solidFill>
                    <a:srgbClr val="FF0000"/>
                  </a:solidFill>
                </a:endParaRPr>
              </a:p>
              <a:p>
                <a:r>
                  <a:rPr lang="pt-BR" sz="2400" dirty="0">
                    <a:solidFill>
                      <a:srgbClr val="FF0000"/>
                    </a:solidFill>
                  </a:rPr>
                  <a:t>	</a:t>
                </a:r>
              </a:p>
              <a:p>
                <a:r>
                  <a:rPr lang="pt-BR" sz="2400" dirty="0">
                    <a:solidFill>
                      <a:srgbClr val="FF0000"/>
                    </a:solidFill>
                  </a:rPr>
                  <a:t>			</a:t>
                </a:r>
              </a:p>
            </p:txBody>
          </p:sp>
        </mc:Choice>
        <mc:Fallback xmlns="">
          <p:sp>
            <p:nvSpPr>
              <p:cNvPr id="6" name="TextBox 5">
                <a:extLst>
                  <a:ext uri="{FF2B5EF4-FFF2-40B4-BE49-F238E27FC236}">
                    <a16:creationId xmlns:a16="http://schemas.microsoft.com/office/drawing/2014/main" id="{ACE062F6-0E99-480B-8576-38BA8FD3CFC0}"/>
                  </a:ext>
                </a:extLst>
              </p:cNvPr>
              <p:cNvSpPr txBox="1">
                <a:spLocks noRot="1" noChangeAspect="1" noMove="1" noResize="1" noEditPoints="1" noAdjustHandles="1" noChangeArrowheads="1" noChangeShapeType="1" noTextEdit="1"/>
              </p:cNvSpPr>
              <p:nvPr/>
            </p:nvSpPr>
            <p:spPr>
              <a:xfrm>
                <a:off x="139148" y="136525"/>
                <a:ext cx="7494104" cy="2733312"/>
              </a:xfrm>
              <a:prstGeom prst="rect">
                <a:avLst/>
              </a:prstGeom>
              <a:blipFill>
                <a:blip r:embed="rId3"/>
                <a:stretch>
                  <a:fillRect l="-1302"/>
                </a:stretch>
              </a:blipFill>
            </p:spPr>
            <p:txBody>
              <a:bodyPr/>
              <a:lstStyle/>
              <a:p>
                <a:r>
                  <a:rPr lang="pt-BR">
                    <a:noFill/>
                  </a:rPr>
                  <a:t> </a:t>
                </a:r>
              </a:p>
            </p:txBody>
          </p:sp>
        </mc:Fallback>
      </mc:AlternateContent>
      <p:cxnSp>
        <p:nvCxnSpPr>
          <p:cNvPr id="11" name="Straight Connector 10">
            <a:extLst>
              <a:ext uri="{FF2B5EF4-FFF2-40B4-BE49-F238E27FC236}">
                <a16:creationId xmlns:a16="http://schemas.microsoft.com/office/drawing/2014/main" id="{A1448ED5-C312-472F-A752-C6592165E36F}"/>
              </a:ext>
            </a:extLst>
          </p:cNvPr>
          <p:cNvCxnSpPr>
            <a:cxnSpLocks/>
          </p:cNvCxnSpPr>
          <p:nvPr/>
        </p:nvCxnSpPr>
        <p:spPr>
          <a:xfrm>
            <a:off x="149087" y="2114120"/>
            <a:ext cx="70866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BD33135C-990C-4023-90CC-DFED1F20F08B}"/>
              </a:ext>
            </a:extLst>
          </p:cNvPr>
          <p:cNvCxnSpPr>
            <a:cxnSpLocks/>
          </p:cNvCxnSpPr>
          <p:nvPr/>
        </p:nvCxnSpPr>
        <p:spPr>
          <a:xfrm>
            <a:off x="0" y="1136374"/>
            <a:ext cx="713629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D7D9318-CDCA-450D-B1B6-E1A276209FE5}"/>
              </a:ext>
            </a:extLst>
          </p:cNvPr>
          <p:cNvCxnSpPr>
            <a:cxnSpLocks/>
          </p:cNvCxnSpPr>
          <p:nvPr/>
        </p:nvCxnSpPr>
        <p:spPr>
          <a:xfrm flipV="1">
            <a:off x="3354457" y="1278144"/>
            <a:ext cx="0" cy="5371134"/>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43446C7F-64A4-4B44-9ABE-99DBE9335C2C}"/>
                  </a:ext>
                </a:extLst>
              </p:cNvPr>
              <p:cNvSpPr txBox="1"/>
              <p:nvPr/>
            </p:nvSpPr>
            <p:spPr>
              <a:xfrm>
                <a:off x="3697290" y="1316158"/>
                <a:ext cx="3762056" cy="624595"/>
              </a:xfrm>
              <a:prstGeom prst="rect">
                <a:avLst/>
              </a:prstGeom>
              <a:noFill/>
            </p:spPr>
            <p:txBody>
              <a:bodyPr wrap="none" rtlCol="0">
                <a:spAutoFit/>
              </a:bodyPr>
              <a:lstStyle/>
              <a:p>
                <a:r>
                  <a:rPr lang="pt-BR" sz="2400" dirty="0">
                    <a:solidFill>
                      <a:srgbClr val="FF0000"/>
                    </a:solidFill>
                  </a:rPr>
                  <a:t> </a:t>
                </a:r>
                <a14:m>
                  <m:oMath xmlns:m="http://schemas.openxmlformats.org/officeDocument/2006/math">
                    <m:r>
                      <a:rPr lang="pt-BR" sz="2400" i="1">
                        <a:solidFill>
                          <a:srgbClr val="FF0000"/>
                        </a:solidFill>
                        <a:latin typeface="Cambria Math" panose="02040503050406030204" pitchFamily="18" charset="0"/>
                      </a:rPr>
                      <m:t>𝑉</m:t>
                    </m:r>
                    <m:r>
                      <a:rPr lang="pt-BR" sz="2400" i="1" baseline="-25000">
                        <a:solidFill>
                          <a:srgbClr val="FF0000"/>
                        </a:solidFill>
                        <a:latin typeface="Cambria Math" panose="02040503050406030204" pitchFamily="18" charset="0"/>
                      </a:rPr>
                      <m:t>𝐺</m:t>
                    </m:r>
                    <m:r>
                      <a:rPr lang="pt-BR" sz="2400" i="1">
                        <a:solidFill>
                          <a:srgbClr val="FF0000"/>
                        </a:solidFill>
                        <a:latin typeface="Cambria Math" panose="02040503050406030204" pitchFamily="18" charset="0"/>
                      </a:rPr>
                      <m:t>=</m:t>
                    </m:r>
                    <m:f>
                      <m:fPr>
                        <m:ctrlPr>
                          <a:rPr lang="pt-BR" sz="2400" i="1">
                            <a:solidFill>
                              <a:srgbClr val="FF0000"/>
                            </a:solidFill>
                            <a:latin typeface="Cambria Math" panose="02040503050406030204" pitchFamily="18" charset="0"/>
                          </a:rPr>
                        </m:ctrlPr>
                      </m:fPr>
                      <m:num>
                        <m:r>
                          <a:rPr lang="pt-BR" sz="2400" i="1">
                            <a:solidFill>
                              <a:srgbClr val="FF0000"/>
                            </a:solidFill>
                            <a:latin typeface="Cambria Math" panose="02040503050406030204" pitchFamily="18" charset="0"/>
                          </a:rPr>
                          <m:t>𝑅</m:t>
                        </m:r>
                        <m:r>
                          <a:rPr lang="pt-BR" sz="2400" i="1" baseline="-25000">
                            <a:solidFill>
                              <a:srgbClr val="FF0000"/>
                            </a:solidFill>
                            <a:latin typeface="Cambria Math" panose="02040503050406030204" pitchFamily="18" charset="0"/>
                          </a:rPr>
                          <m:t>2</m:t>
                        </m:r>
                        <m:r>
                          <a:rPr lang="pt-BR" sz="2400" i="1">
                            <a:solidFill>
                              <a:srgbClr val="FF0000"/>
                            </a:solidFill>
                            <a:latin typeface="Cambria Math" panose="02040503050406030204" pitchFamily="18" charset="0"/>
                          </a:rPr>
                          <m:t>𝑉</m:t>
                        </m:r>
                        <m:r>
                          <a:rPr lang="pt-BR" sz="2400" i="1" baseline="-25000">
                            <a:solidFill>
                              <a:srgbClr val="FF0000"/>
                            </a:solidFill>
                            <a:latin typeface="Cambria Math" panose="02040503050406030204" pitchFamily="18" charset="0"/>
                          </a:rPr>
                          <m:t>𝐷𝐷</m:t>
                        </m:r>
                      </m:num>
                      <m:den>
                        <m:r>
                          <a:rPr lang="pt-BR" sz="2400" i="1">
                            <a:solidFill>
                              <a:srgbClr val="FF0000"/>
                            </a:solidFill>
                            <a:latin typeface="Cambria Math" panose="02040503050406030204" pitchFamily="18" charset="0"/>
                          </a:rPr>
                          <m:t>𝑅</m:t>
                        </m:r>
                        <m:r>
                          <a:rPr lang="pt-BR" sz="2400" i="1" baseline="-25000">
                            <a:solidFill>
                              <a:srgbClr val="FF0000"/>
                            </a:solidFill>
                            <a:latin typeface="Cambria Math" panose="02040503050406030204" pitchFamily="18" charset="0"/>
                          </a:rPr>
                          <m:t>1</m:t>
                        </m:r>
                        <m:r>
                          <a:rPr lang="pt-BR" sz="2400" i="1">
                            <a:solidFill>
                              <a:srgbClr val="FF0000"/>
                            </a:solidFill>
                            <a:latin typeface="Cambria Math" panose="02040503050406030204" pitchFamily="18" charset="0"/>
                          </a:rPr>
                          <m:t>+</m:t>
                        </m:r>
                        <m:r>
                          <a:rPr lang="pt-BR" sz="2400" i="1">
                            <a:solidFill>
                              <a:srgbClr val="FF0000"/>
                            </a:solidFill>
                            <a:latin typeface="Cambria Math" panose="02040503050406030204" pitchFamily="18" charset="0"/>
                          </a:rPr>
                          <m:t>𝑅</m:t>
                        </m:r>
                        <m:r>
                          <a:rPr lang="pt-BR" sz="2400" i="1" baseline="-25000">
                            <a:solidFill>
                              <a:srgbClr val="FF0000"/>
                            </a:solidFill>
                            <a:latin typeface="Cambria Math" panose="02040503050406030204" pitchFamily="18" charset="0"/>
                          </a:rPr>
                          <m:t>2</m:t>
                        </m:r>
                      </m:den>
                    </m:f>
                    <m:r>
                      <a:rPr lang="pt-BR" sz="2400" i="1">
                        <a:solidFill>
                          <a:srgbClr val="FF0000"/>
                        </a:solidFill>
                        <a:latin typeface="Cambria Math" panose="02040503050406030204" pitchFamily="18" charset="0"/>
                      </a:rPr>
                      <m:t>=</m:t>
                    </m:r>
                    <m:f>
                      <m:fPr>
                        <m:ctrlPr>
                          <a:rPr lang="pt-BR" sz="2400" i="1">
                            <a:solidFill>
                              <a:srgbClr val="FF0000"/>
                            </a:solidFill>
                            <a:latin typeface="Cambria Math" panose="02040503050406030204" pitchFamily="18" charset="0"/>
                          </a:rPr>
                        </m:ctrlPr>
                      </m:fPr>
                      <m:num>
                        <m:r>
                          <a:rPr lang="pt-BR" sz="2400" i="1">
                            <a:solidFill>
                              <a:srgbClr val="FF0000"/>
                            </a:solidFill>
                            <a:latin typeface="Cambria Math" panose="02040503050406030204" pitchFamily="18" charset="0"/>
                          </a:rPr>
                          <m:t>12</m:t>
                        </m:r>
                        <m:r>
                          <a:rPr lang="pt-BR" sz="2400" i="1">
                            <a:solidFill>
                              <a:srgbClr val="FF0000"/>
                            </a:solidFill>
                            <a:latin typeface="Cambria Math" panose="02040503050406030204" pitchFamily="18" charset="0"/>
                          </a:rPr>
                          <m:t>𝑘</m:t>
                        </m:r>
                        <m:r>
                          <a:rPr lang="pt-BR" sz="2400" i="1">
                            <a:solidFill>
                              <a:srgbClr val="FF0000"/>
                            </a:solidFill>
                            <a:latin typeface="Cambria Math" panose="02040503050406030204" pitchFamily="18" charset="0"/>
                          </a:rPr>
                          <m:t>∗16</m:t>
                        </m:r>
                      </m:num>
                      <m:den>
                        <m:r>
                          <a:rPr lang="pt-BR" sz="2400" i="1">
                            <a:solidFill>
                              <a:srgbClr val="FF0000"/>
                            </a:solidFill>
                            <a:latin typeface="Cambria Math" panose="02040503050406030204" pitchFamily="18" charset="0"/>
                          </a:rPr>
                          <m:t>36</m:t>
                        </m:r>
                        <m:r>
                          <a:rPr lang="pt-BR" sz="2400" i="1">
                            <a:solidFill>
                              <a:srgbClr val="FF0000"/>
                            </a:solidFill>
                            <a:latin typeface="Cambria Math" panose="02040503050406030204" pitchFamily="18" charset="0"/>
                          </a:rPr>
                          <m:t>𝑘</m:t>
                        </m:r>
                        <m:r>
                          <a:rPr lang="pt-BR" sz="2400" i="1">
                            <a:solidFill>
                              <a:srgbClr val="FF0000"/>
                            </a:solidFill>
                            <a:latin typeface="Cambria Math" panose="02040503050406030204" pitchFamily="18" charset="0"/>
                          </a:rPr>
                          <m:t>+12</m:t>
                        </m:r>
                        <m:r>
                          <a:rPr lang="pt-BR" sz="2400" i="1">
                            <a:solidFill>
                              <a:srgbClr val="FF0000"/>
                            </a:solidFill>
                            <a:latin typeface="Cambria Math" panose="02040503050406030204" pitchFamily="18" charset="0"/>
                          </a:rPr>
                          <m:t>𝑘</m:t>
                        </m:r>
                      </m:den>
                    </m:f>
                    <m:r>
                      <a:rPr lang="pt-BR" sz="2400" i="1">
                        <a:solidFill>
                          <a:srgbClr val="FF0000"/>
                        </a:solidFill>
                        <a:latin typeface="Cambria Math" panose="02040503050406030204" pitchFamily="18" charset="0"/>
                      </a:rPr>
                      <m:t>=</m:t>
                    </m:r>
                    <m:r>
                      <a:rPr lang="pt-BR" sz="2400" b="0" i="1" smtClean="0">
                        <a:solidFill>
                          <a:srgbClr val="FF0000"/>
                        </a:solidFill>
                        <a:latin typeface="Cambria Math" panose="02040503050406030204" pitchFamily="18" charset="0"/>
                      </a:rPr>
                      <m:t>3</m:t>
                    </m:r>
                    <m:r>
                      <a:rPr lang="pt-BR" sz="2400" i="1">
                        <a:solidFill>
                          <a:srgbClr val="FF0000"/>
                        </a:solidFill>
                        <a:latin typeface="Cambria Math" panose="02040503050406030204" pitchFamily="18" charset="0"/>
                      </a:rPr>
                      <m:t>𝑉</m:t>
                    </m:r>
                  </m:oMath>
                </a14:m>
                <a:endParaRPr lang="pt-BR" sz="2400" dirty="0">
                  <a:solidFill>
                    <a:srgbClr val="FF0000"/>
                  </a:solidFill>
                </a:endParaRPr>
              </a:p>
            </p:txBody>
          </p:sp>
        </mc:Choice>
        <mc:Fallback xmlns="">
          <p:sp>
            <p:nvSpPr>
              <p:cNvPr id="2" name="TextBox 1">
                <a:extLst>
                  <a:ext uri="{FF2B5EF4-FFF2-40B4-BE49-F238E27FC236}">
                    <a16:creationId xmlns:a16="http://schemas.microsoft.com/office/drawing/2014/main" id="{43446C7F-64A4-4B44-9ABE-99DBE9335C2C}"/>
                  </a:ext>
                </a:extLst>
              </p:cNvPr>
              <p:cNvSpPr txBox="1">
                <a:spLocks noRot="1" noChangeAspect="1" noMove="1" noResize="1" noEditPoints="1" noAdjustHandles="1" noChangeArrowheads="1" noChangeShapeType="1" noTextEdit="1"/>
              </p:cNvSpPr>
              <p:nvPr/>
            </p:nvSpPr>
            <p:spPr>
              <a:xfrm>
                <a:off x="3697290" y="1316158"/>
                <a:ext cx="3762056" cy="624595"/>
              </a:xfrm>
              <a:prstGeom prst="rect">
                <a:avLst/>
              </a:prstGeom>
              <a:blipFill>
                <a:blip r:embed="rId4"/>
                <a:stretch>
                  <a:fillRect b="-3922"/>
                </a:stretch>
              </a:blipFill>
            </p:spPr>
            <p:txBody>
              <a:bodyPr/>
              <a:lstStyle/>
              <a:p>
                <a:r>
                  <a:rPr lang="pt-BR">
                    <a:noFill/>
                  </a:rPr>
                  <a:t> </a:t>
                </a:r>
              </a:p>
            </p:txBody>
          </p:sp>
        </mc:Fallback>
      </mc:AlternateContent>
    </p:spTree>
    <p:extLst>
      <p:ext uri="{BB962C8B-B14F-4D97-AF65-F5344CB8AC3E}">
        <p14:creationId xmlns:p14="http://schemas.microsoft.com/office/powerpoint/2010/main" val="915455301"/>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1CA59250-DCBD-46AE-9B66-A38D5FA862A0}"/>
              </a:ext>
            </a:extLst>
          </p:cNvPr>
          <p:cNvSpPr>
            <a:spLocks noGrp="1"/>
          </p:cNvSpPr>
          <p:nvPr>
            <p:ph sz="half" idx="2"/>
          </p:nvPr>
        </p:nvSpPr>
        <p:spPr>
          <a:xfrm>
            <a:off x="7017025" y="136525"/>
            <a:ext cx="5040709" cy="6040438"/>
          </a:xfrm>
        </p:spPr>
        <p:txBody>
          <a:bodyPr>
            <a:normAutofit/>
          </a:bodyPr>
          <a:lstStyle/>
          <a:p>
            <a:pPr marL="0" indent="0">
              <a:buNone/>
            </a:pPr>
            <a:r>
              <a:rPr lang="pt-BR" sz="2400" dirty="0"/>
              <a:t>2) Determine o valor de </a:t>
            </a:r>
            <a:r>
              <a:rPr lang="pt-BR" sz="2400" dirty="0" err="1"/>
              <a:t>Rs</a:t>
            </a:r>
            <a:r>
              <a:rPr lang="pt-BR" sz="2400" dirty="0"/>
              <a:t> para o circuito abaixo.</a:t>
            </a:r>
          </a:p>
        </p:txBody>
      </p:sp>
      <p:sp>
        <p:nvSpPr>
          <p:cNvPr id="4" name="Footer Placeholder 3">
            <a:extLst>
              <a:ext uri="{FF2B5EF4-FFF2-40B4-BE49-F238E27FC236}">
                <a16:creationId xmlns:a16="http://schemas.microsoft.com/office/drawing/2014/main" id="{066B7AD5-AD78-496C-9DC5-754BA657EF60}"/>
              </a:ext>
            </a:extLst>
          </p:cNvPr>
          <p:cNvSpPr>
            <a:spLocks noGrp="1"/>
          </p:cNvSpPr>
          <p:nvPr>
            <p:ph type="ftr" sz="quarter" idx="11"/>
          </p:nvPr>
        </p:nvSpPr>
        <p:spPr/>
        <p:txBody>
          <a:bodyPr/>
          <a:lstStyle/>
          <a:p>
            <a:r>
              <a:rPr lang="en-US" altLang="en-US"/>
              <a:t>Prof. Elyr Teixeira</a:t>
            </a:r>
            <a:endParaRPr lang="en-US" altLang="en-US" dirty="0"/>
          </a:p>
        </p:txBody>
      </p:sp>
      <p:sp>
        <p:nvSpPr>
          <p:cNvPr id="5" name="Slide Number Placeholder 4">
            <a:extLst>
              <a:ext uri="{FF2B5EF4-FFF2-40B4-BE49-F238E27FC236}">
                <a16:creationId xmlns:a16="http://schemas.microsoft.com/office/drawing/2014/main" id="{0E81E0B1-5513-4F0E-96C2-0E1788C6AB35}"/>
              </a:ext>
            </a:extLst>
          </p:cNvPr>
          <p:cNvSpPr>
            <a:spLocks noGrp="1"/>
          </p:cNvSpPr>
          <p:nvPr>
            <p:ph type="sldNum" sz="quarter" idx="12"/>
          </p:nvPr>
        </p:nvSpPr>
        <p:spPr/>
        <p:txBody>
          <a:bodyPr/>
          <a:lstStyle/>
          <a:p>
            <a:fld id="{D70E266F-DC34-4EBC-B26B-29CFE51B5C59}" type="slidenum">
              <a:rPr lang="en-US" altLang="en-US" smtClean="0"/>
              <a:pPr/>
              <a:t>228</a:t>
            </a:fld>
            <a:endParaRPr lang="en-US" altLang="en-US"/>
          </a:p>
        </p:txBody>
      </p:sp>
      <p:pic>
        <p:nvPicPr>
          <p:cNvPr id="12" name="Picture 11">
            <a:extLst>
              <a:ext uri="{FF2B5EF4-FFF2-40B4-BE49-F238E27FC236}">
                <a16:creationId xmlns:a16="http://schemas.microsoft.com/office/drawing/2014/main" id="{1173FD42-FE9B-4A95-AF09-7FA77F086F2C}"/>
              </a:ext>
            </a:extLst>
          </p:cNvPr>
          <p:cNvPicPr>
            <a:picLocks noChangeAspect="1"/>
          </p:cNvPicPr>
          <p:nvPr/>
        </p:nvPicPr>
        <p:blipFill>
          <a:blip r:embed="rId2"/>
          <a:stretch>
            <a:fillRect/>
          </a:stretch>
        </p:blipFill>
        <p:spPr>
          <a:xfrm>
            <a:off x="7901667" y="970259"/>
            <a:ext cx="3958572" cy="4917481"/>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ACE062F6-0E99-480B-8576-38BA8FD3CFC0}"/>
                  </a:ext>
                </a:extLst>
              </p:cNvPr>
              <p:cNvSpPr txBox="1"/>
              <p:nvPr/>
            </p:nvSpPr>
            <p:spPr>
              <a:xfrm>
                <a:off x="139148" y="136525"/>
                <a:ext cx="7494104" cy="273331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pt-BR" sz="2400" i="1" smtClean="0">
                              <a:solidFill>
                                <a:srgbClr val="FF0000"/>
                              </a:solidFill>
                              <a:latin typeface="Cambria Math" panose="02040503050406030204" pitchFamily="18" charset="0"/>
                            </a:rPr>
                          </m:ctrlPr>
                        </m:sSubPr>
                        <m:e>
                          <m:r>
                            <a:rPr lang="pt-BR" sz="2400" i="1">
                              <a:solidFill>
                                <a:srgbClr val="FF0000"/>
                              </a:solidFill>
                              <a:latin typeface="Cambria Math" panose="02040503050406030204" pitchFamily="18" charset="0"/>
                            </a:rPr>
                            <m:t>𝑉</m:t>
                          </m:r>
                        </m:e>
                        <m:sub>
                          <m:r>
                            <a:rPr lang="pt-BR" sz="2400" i="1">
                              <a:solidFill>
                                <a:srgbClr val="FF0000"/>
                              </a:solidFill>
                              <a:latin typeface="Cambria Math" panose="02040503050406030204" pitchFamily="18" charset="0"/>
                            </a:rPr>
                            <m:t>𝐷</m:t>
                          </m:r>
                          <m:r>
                            <a:rPr lang="pt-BR" sz="2400" b="0" i="1" smtClean="0">
                              <a:solidFill>
                                <a:srgbClr val="FF0000"/>
                              </a:solidFill>
                              <a:latin typeface="Cambria Math" panose="02040503050406030204" pitchFamily="18" charset="0"/>
                            </a:rPr>
                            <m:t>𝑄</m:t>
                          </m:r>
                        </m:sub>
                      </m:sSub>
                      <m:r>
                        <a:rPr lang="pt-BR" sz="2400" i="1">
                          <a:solidFill>
                            <a:srgbClr val="FF0000"/>
                          </a:solidFill>
                          <a:latin typeface="Cambria Math" panose="02040503050406030204" pitchFamily="18" charset="0"/>
                        </a:rPr>
                        <m:t>=</m:t>
                      </m:r>
                      <m:sSub>
                        <m:sSubPr>
                          <m:ctrlPr>
                            <a:rPr lang="pt-BR" sz="2400" i="1">
                              <a:solidFill>
                                <a:srgbClr val="FF0000"/>
                              </a:solidFill>
                              <a:latin typeface="Cambria Math" panose="02040503050406030204" pitchFamily="18" charset="0"/>
                            </a:rPr>
                          </m:ctrlPr>
                        </m:sSubPr>
                        <m:e>
                          <m:r>
                            <a:rPr lang="pt-BR" sz="2400" i="1">
                              <a:solidFill>
                                <a:srgbClr val="FF0000"/>
                              </a:solidFill>
                              <a:latin typeface="Cambria Math" panose="02040503050406030204" pitchFamily="18" charset="0"/>
                            </a:rPr>
                            <m:t>𝑉</m:t>
                          </m:r>
                        </m:e>
                        <m:sub>
                          <m:r>
                            <a:rPr lang="pt-BR" sz="2400" i="1">
                              <a:solidFill>
                                <a:srgbClr val="FF0000"/>
                              </a:solidFill>
                              <a:latin typeface="Cambria Math" panose="02040503050406030204" pitchFamily="18" charset="0"/>
                            </a:rPr>
                            <m:t>𝐷𝐷</m:t>
                          </m:r>
                        </m:sub>
                      </m:sSub>
                      <m:r>
                        <a:rPr lang="pt-BR" sz="2400" i="1">
                          <a:solidFill>
                            <a:srgbClr val="FF0000"/>
                          </a:solidFill>
                          <a:latin typeface="Cambria Math" panose="02040503050406030204" pitchFamily="18" charset="0"/>
                        </a:rPr>
                        <m:t>−</m:t>
                      </m:r>
                      <m:sSub>
                        <m:sSubPr>
                          <m:ctrlPr>
                            <a:rPr lang="pt-BR" sz="2400" i="1">
                              <a:solidFill>
                                <a:srgbClr val="FF0000"/>
                              </a:solidFill>
                              <a:latin typeface="Cambria Math" panose="02040503050406030204" pitchFamily="18" charset="0"/>
                            </a:rPr>
                          </m:ctrlPr>
                        </m:sSubPr>
                        <m:e>
                          <m:r>
                            <a:rPr lang="pt-BR" sz="2400" i="1">
                              <a:solidFill>
                                <a:srgbClr val="FF0000"/>
                              </a:solidFill>
                              <a:latin typeface="Cambria Math" panose="02040503050406030204" pitchFamily="18" charset="0"/>
                            </a:rPr>
                            <m:t>𝐼</m:t>
                          </m:r>
                        </m:e>
                        <m:sub>
                          <m:r>
                            <a:rPr lang="pt-BR" sz="2400" i="1">
                              <a:solidFill>
                                <a:srgbClr val="FF0000"/>
                              </a:solidFill>
                              <a:latin typeface="Cambria Math" panose="02040503050406030204" pitchFamily="18" charset="0"/>
                            </a:rPr>
                            <m:t>𝐷</m:t>
                          </m:r>
                          <m:r>
                            <a:rPr lang="pt-BR" sz="2400" b="0" i="1" smtClean="0">
                              <a:solidFill>
                                <a:srgbClr val="FF0000"/>
                              </a:solidFill>
                              <a:latin typeface="Cambria Math" panose="02040503050406030204" pitchFamily="18" charset="0"/>
                            </a:rPr>
                            <m:t>𝑄</m:t>
                          </m:r>
                        </m:sub>
                      </m:sSub>
                      <m:sSub>
                        <m:sSubPr>
                          <m:ctrlPr>
                            <a:rPr lang="pt-BR" sz="2400" i="1">
                              <a:solidFill>
                                <a:srgbClr val="FF0000"/>
                              </a:solidFill>
                              <a:latin typeface="Cambria Math" panose="02040503050406030204" pitchFamily="18" charset="0"/>
                            </a:rPr>
                          </m:ctrlPr>
                        </m:sSubPr>
                        <m:e>
                          <m:r>
                            <a:rPr lang="pt-BR" sz="2400" i="1">
                              <a:solidFill>
                                <a:srgbClr val="FF0000"/>
                              </a:solidFill>
                              <a:latin typeface="Cambria Math" panose="02040503050406030204" pitchFamily="18" charset="0"/>
                            </a:rPr>
                            <m:t>𝑅</m:t>
                          </m:r>
                        </m:e>
                        <m:sub>
                          <m:r>
                            <a:rPr lang="pt-BR" sz="2400" i="1">
                              <a:solidFill>
                                <a:srgbClr val="FF0000"/>
                              </a:solidFill>
                              <a:latin typeface="Cambria Math" panose="02040503050406030204" pitchFamily="18" charset="0"/>
                            </a:rPr>
                            <m:t>𝐷</m:t>
                          </m:r>
                        </m:sub>
                      </m:sSub>
                    </m:oMath>
                  </m:oMathPara>
                </a14:m>
                <a:endParaRPr lang="pt-BR" sz="2400" dirty="0">
                  <a:solidFill>
                    <a:srgbClr val="FF0000"/>
                  </a:solidFill>
                </a:endParaRPr>
              </a:p>
              <a:p>
                <a:r>
                  <a:rPr lang="pt-BR" sz="2400" dirty="0">
                    <a:solidFill>
                      <a:srgbClr val="FF0000"/>
                    </a:solidFill>
                  </a:rPr>
                  <a:t>4 = 16 - </a:t>
                </a:r>
                <a14:m>
                  <m:oMath xmlns:m="http://schemas.openxmlformats.org/officeDocument/2006/math">
                    <m:sSub>
                      <m:sSubPr>
                        <m:ctrlPr>
                          <a:rPr lang="pt-BR" sz="2400" i="1">
                            <a:solidFill>
                              <a:srgbClr val="FF0000"/>
                            </a:solidFill>
                            <a:latin typeface="Cambria Math" panose="02040503050406030204" pitchFamily="18" charset="0"/>
                          </a:rPr>
                        </m:ctrlPr>
                      </m:sSubPr>
                      <m:e>
                        <m:r>
                          <a:rPr lang="pt-BR" sz="2400" i="1">
                            <a:solidFill>
                              <a:srgbClr val="FF0000"/>
                            </a:solidFill>
                            <a:latin typeface="Cambria Math" panose="02040503050406030204" pitchFamily="18" charset="0"/>
                          </a:rPr>
                          <m:t>𝐼</m:t>
                        </m:r>
                      </m:e>
                      <m:sub>
                        <m:r>
                          <a:rPr lang="pt-BR" sz="2400" i="1">
                            <a:solidFill>
                              <a:srgbClr val="FF0000"/>
                            </a:solidFill>
                            <a:latin typeface="Cambria Math" panose="02040503050406030204" pitchFamily="18" charset="0"/>
                          </a:rPr>
                          <m:t>𝐷</m:t>
                        </m:r>
                        <m:r>
                          <a:rPr lang="pt-BR" sz="2400" b="0" i="1" smtClean="0">
                            <a:solidFill>
                              <a:srgbClr val="FF0000"/>
                            </a:solidFill>
                            <a:latin typeface="Cambria Math" panose="02040503050406030204" pitchFamily="18" charset="0"/>
                          </a:rPr>
                          <m:t>𝑄</m:t>
                        </m:r>
                      </m:sub>
                    </m:sSub>
                  </m:oMath>
                </a14:m>
                <a:r>
                  <a:rPr lang="pt-BR" sz="2400" dirty="0">
                    <a:solidFill>
                      <a:srgbClr val="FF0000"/>
                    </a:solidFill>
                  </a:rPr>
                  <a:t>*2k		=&gt;     </a:t>
                </a:r>
                <a14:m>
                  <m:oMath xmlns:m="http://schemas.openxmlformats.org/officeDocument/2006/math">
                    <m:sSub>
                      <m:sSubPr>
                        <m:ctrlPr>
                          <a:rPr lang="pt-BR" sz="2400" i="1">
                            <a:solidFill>
                              <a:srgbClr val="FF0000"/>
                            </a:solidFill>
                            <a:latin typeface="Cambria Math" panose="02040503050406030204" pitchFamily="18" charset="0"/>
                          </a:rPr>
                        </m:ctrlPr>
                      </m:sSubPr>
                      <m:e>
                        <m:r>
                          <a:rPr lang="pt-BR" sz="2400" i="1">
                            <a:solidFill>
                              <a:srgbClr val="FF0000"/>
                            </a:solidFill>
                            <a:latin typeface="Cambria Math" panose="02040503050406030204" pitchFamily="18" charset="0"/>
                          </a:rPr>
                          <m:t>𝐼</m:t>
                        </m:r>
                      </m:e>
                      <m:sub>
                        <m:r>
                          <a:rPr lang="pt-BR" sz="2400" i="1">
                            <a:solidFill>
                              <a:srgbClr val="FF0000"/>
                            </a:solidFill>
                            <a:latin typeface="Cambria Math" panose="02040503050406030204" pitchFamily="18" charset="0"/>
                          </a:rPr>
                          <m:t>𝐷</m:t>
                        </m:r>
                        <m:r>
                          <a:rPr lang="pt-BR" sz="2400" b="0" i="1" smtClean="0">
                            <a:solidFill>
                              <a:srgbClr val="FF0000"/>
                            </a:solidFill>
                            <a:latin typeface="Cambria Math" panose="02040503050406030204" pitchFamily="18" charset="0"/>
                          </a:rPr>
                          <m:t>𝑄</m:t>
                        </m:r>
                      </m:sub>
                    </m:sSub>
                    <m:r>
                      <a:rPr lang="pt-BR" sz="2400" b="0" i="1" smtClean="0">
                        <a:solidFill>
                          <a:srgbClr val="FF0000"/>
                        </a:solidFill>
                        <a:latin typeface="Cambria Math" panose="02040503050406030204" pitchFamily="18" charset="0"/>
                      </a:rPr>
                      <m:t>=6</m:t>
                    </m:r>
                    <m:r>
                      <a:rPr lang="pt-BR" sz="2400" b="0" i="1" smtClean="0">
                        <a:solidFill>
                          <a:srgbClr val="FF0000"/>
                        </a:solidFill>
                        <a:latin typeface="Cambria Math" panose="02040503050406030204" pitchFamily="18" charset="0"/>
                      </a:rPr>
                      <m:t>𝑚𝐴</m:t>
                    </m:r>
                  </m:oMath>
                </a14:m>
                <a:endParaRPr lang="pt-BR" sz="2400" b="0" dirty="0">
                  <a:solidFill>
                    <a:srgbClr val="FF0000"/>
                  </a:solidFill>
                </a:endParaRPr>
              </a:p>
              <a:p>
                <a:endParaRPr lang="pt-BR" sz="2400" dirty="0">
                  <a:solidFill>
                    <a:srgbClr val="FF0000"/>
                  </a:solidFill>
                </a:endParaRPr>
              </a:p>
              <a:p>
                <a:pPr/>
                <a14:m>
                  <m:oMathPara xmlns:m="http://schemas.openxmlformats.org/officeDocument/2006/math">
                    <m:oMathParaPr>
                      <m:jc m:val="left"/>
                    </m:oMathParaPr>
                    <m:oMath xmlns:m="http://schemas.openxmlformats.org/officeDocument/2006/math">
                      <m:r>
                        <a:rPr lang="pt-BR" sz="2400" i="1">
                          <a:solidFill>
                            <a:srgbClr val="FF0000"/>
                          </a:solidFill>
                          <a:latin typeface="Cambria Math" panose="02040503050406030204" pitchFamily="18" charset="0"/>
                        </a:rPr>
                        <m:t>𝑉</m:t>
                      </m:r>
                      <m:r>
                        <a:rPr lang="pt-BR" sz="2400" i="1" baseline="-25000">
                          <a:solidFill>
                            <a:srgbClr val="FF0000"/>
                          </a:solidFill>
                          <a:latin typeface="Cambria Math" panose="02040503050406030204" pitchFamily="18" charset="0"/>
                        </a:rPr>
                        <m:t>𝐺</m:t>
                      </m:r>
                      <m:r>
                        <a:rPr lang="pt-BR" sz="2400" i="1">
                          <a:solidFill>
                            <a:srgbClr val="FF0000"/>
                          </a:solidFill>
                          <a:latin typeface="Cambria Math" panose="02040503050406030204" pitchFamily="18" charset="0"/>
                        </a:rPr>
                        <m:t>=</m:t>
                      </m:r>
                      <m:sSub>
                        <m:sSubPr>
                          <m:ctrlPr>
                            <a:rPr lang="pt-BR" sz="2400" i="1" dirty="0" smtClean="0">
                              <a:solidFill>
                                <a:srgbClr val="FF0000"/>
                              </a:solidFill>
                              <a:latin typeface="Cambria Math" panose="02040503050406030204" pitchFamily="18" charset="0"/>
                            </a:rPr>
                          </m:ctrlPr>
                        </m:sSubPr>
                        <m:e>
                          <m:r>
                            <a:rPr lang="pt-BR" sz="2400" b="0" i="1" dirty="0" smtClean="0">
                              <a:solidFill>
                                <a:srgbClr val="FF0000"/>
                              </a:solidFill>
                              <a:latin typeface="Cambria Math" panose="02040503050406030204" pitchFamily="18" charset="0"/>
                            </a:rPr>
                            <m:t>𝑉</m:t>
                          </m:r>
                        </m:e>
                        <m:sub>
                          <m:r>
                            <a:rPr lang="pt-BR" sz="2400" b="0" i="1" dirty="0" smtClean="0">
                              <a:solidFill>
                                <a:srgbClr val="FF0000"/>
                              </a:solidFill>
                              <a:latin typeface="Cambria Math" panose="02040503050406030204" pitchFamily="18" charset="0"/>
                            </a:rPr>
                            <m:t>𝐺𝑆</m:t>
                          </m:r>
                        </m:sub>
                      </m:sSub>
                      <m:r>
                        <a:rPr lang="pt-BR" sz="2400" i="1">
                          <a:solidFill>
                            <a:srgbClr val="FF0000"/>
                          </a:solidFill>
                          <a:latin typeface="Cambria Math" panose="02040503050406030204" pitchFamily="18" charset="0"/>
                        </a:rPr>
                        <m:t>−</m:t>
                      </m:r>
                      <m:sSub>
                        <m:sSubPr>
                          <m:ctrlPr>
                            <a:rPr lang="pt-BR" sz="2400" i="1">
                              <a:solidFill>
                                <a:srgbClr val="FF0000"/>
                              </a:solidFill>
                              <a:latin typeface="Cambria Math" panose="02040503050406030204" pitchFamily="18" charset="0"/>
                            </a:rPr>
                          </m:ctrlPr>
                        </m:sSubPr>
                        <m:e>
                          <m:r>
                            <a:rPr lang="pt-BR" sz="2400" i="1">
                              <a:solidFill>
                                <a:srgbClr val="FF0000"/>
                              </a:solidFill>
                              <a:latin typeface="Cambria Math" panose="02040503050406030204" pitchFamily="18" charset="0"/>
                            </a:rPr>
                            <m:t>𝐼</m:t>
                          </m:r>
                        </m:e>
                        <m:sub>
                          <m:r>
                            <a:rPr lang="pt-BR" sz="2400" i="1">
                              <a:solidFill>
                                <a:srgbClr val="FF0000"/>
                              </a:solidFill>
                              <a:latin typeface="Cambria Math" panose="02040503050406030204" pitchFamily="18" charset="0"/>
                            </a:rPr>
                            <m:t>𝑆</m:t>
                          </m:r>
                        </m:sub>
                      </m:sSub>
                      <m:sSub>
                        <m:sSubPr>
                          <m:ctrlPr>
                            <a:rPr lang="pt-BR" sz="2400" i="1">
                              <a:solidFill>
                                <a:srgbClr val="FF0000"/>
                              </a:solidFill>
                              <a:latin typeface="Cambria Math" panose="02040503050406030204" pitchFamily="18" charset="0"/>
                            </a:rPr>
                          </m:ctrlPr>
                        </m:sSubPr>
                        <m:e>
                          <m:r>
                            <a:rPr lang="pt-BR" sz="2400" i="1">
                              <a:solidFill>
                                <a:srgbClr val="FF0000"/>
                              </a:solidFill>
                              <a:latin typeface="Cambria Math" panose="02040503050406030204" pitchFamily="18" charset="0"/>
                            </a:rPr>
                            <m:t>𝑅</m:t>
                          </m:r>
                        </m:e>
                        <m:sub>
                          <m:r>
                            <a:rPr lang="pt-BR" sz="2400" i="1">
                              <a:solidFill>
                                <a:srgbClr val="FF0000"/>
                              </a:solidFill>
                              <a:latin typeface="Cambria Math" panose="02040503050406030204" pitchFamily="18" charset="0"/>
                            </a:rPr>
                            <m:t>𝑆</m:t>
                          </m:r>
                        </m:sub>
                      </m:sSub>
                    </m:oMath>
                  </m:oMathPara>
                </a14:m>
                <a:endParaRPr lang="pt-BR" sz="2400" dirty="0">
                  <a:solidFill>
                    <a:srgbClr val="FF0000"/>
                  </a:solidFill>
                </a:endParaRPr>
              </a:p>
              <a:p>
                <a:endParaRPr lang="pt-BR" sz="2400" dirty="0">
                  <a:solidFill>
                    <a:srgbClr val="FF0000"/>
                  </a:solidFill>
                </a:endParaRPr>
              </a:p>
              <a:p>
                <a:r>
                  <a:rPr lang="pt-BR" sz="2400" dirty="0">
                    <a:solidFill>
                      <a:srgbClr val="FF0000"/>
                    </a:solidFill>
                  </a:rPr>
                  <a:t>	</a:t>
                </a:r>
              </a:p>
              <a:p>
                <a:r>
                  <a:rPr lang="pt-BR" sz="2400" dirty="0">
                    <a:solidFill>
                      <a:srgbClr val="FF0000"/>
                    </a:solidFill>
                  </a:rPr>
                  <a:t>			</a:t>
                </a:r>
              </a:p>
            </p:txBody>
          </p:sp>
        </mc:Choice>
        <mc:Fallback xmlns="">
          <p:sp>
            <p:nvSpPr>
              <p:cNvPr id="6" name="TextBox 5">
                <a:extLst>
                  <a:ext uri="{FF2B5EF4-FFF2-40B4-BE49-F238E27FC236}">
                    <a16:creationId xmlns:a16="http://schemas.microsoft.com/office/drawing/2014/main" id="{ACE062F6-0E99-480B-8576-38BA8FD3CFC0}"/>
                  </a:ext>
                </a:extLst>
              </p:cNvPr>
              <p:cNvSpPr txBox="1">
                <a:spLocks noRot="1" noChangeAspect="1" noMove="1" noResize="1" noEditPoints="1" noAdjustHandles="1" noChangeArrowheads="1" noChangeShapeType="1" noTextEdit="1"/>
              </p:cNvSpPr>
              <p:nvPr/>
            </p:nvSpPr>
            <p:spPr>
              <a:xfrm>
                <a:off x="139148" y="136525"/>
                <a:ext cx="7494104" cy="2733312"/>
              </a:xfrm>
              <a:prstGeom prst="rect">
                <a:avLst/>
              </a:prstGeom>
              <a:blipFill>
                <a:blip r:embed="rId3"/>
                <a:stretch>
                  <a:fillRect l="-1302"/>
                </a:stretch>
              </a:blipFill>
            </p:spPr>
            <p:txBody>
              <a:bodyPr/>
              <a:lstStyle/>
              <a:p>
                <a:r>
                  <a:rPr lang="pt-BR">
                    <a:noFill/>
                  </a:rPr>
                  <a:t> </a:t>
                </a:r>
              </a:p>
            </p:txBody>
          </p:sp>
        </mc:Fallback>
      </mc:AlternateContent>
      <p:cxnSp>
        <p:nvCxnSpPr>
          <p:cNvPr id="11" name="Straight Connector 10">
            <a:extLst>
              <a:ext uri="{FF2B5EF4-FFF2-40B4-BE49-F238E27FC236}">
                <a16:creationId xmlns:a16="http://schemas.microsoft.com/office/drawing/2014/main" id="{A1448ED5-C312-472F-A752-C6592165E36F}"/>
              </a:ext>
            </a:extLst>
          </p:cNvPr>
          <p:cNvCxnSpPr>
            <a:cxnSpLocks/>
          </p:cNvCxnSpPr>
          <p:nvPr/>
        </p:nvCxnSpPr>
        <p:spPr>
          <a:xfrm>
            <a:off x="149087" y="2114120"/>
            <a:ext cx="70866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BD33135C-990C-4023-90CC-DFED1F20F08B}"/>
              </a:ext>
            </a:extLst>
          </p:cNvPr>
          <p:cNvCxnSpPr>
            <a:cxnSpLocks/>
          </p:cNvCxnSpPr>
          <p:nvPr/>
        </p:nvCxnSpPr>
        <p:spPr>
          <a:xfrm>
            <a:off x="0" y="1136374"/>
            <a:ext cx="713629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D7D9318-CDCA-450D-B1B6-E1A276209FE5}"/>
              </a:ext>
            </a:extLst>
          </p:cNvPr>
          <p:cNvCxnSpPr>
            <a:cxnSpLocks/>
          </p:cNvCxnSpPr>
          <p:nvPr/>
        </p:nvCxnSpPr>
        <p:spPr>
          <a:xfrm flipV="1">
            <a:off x="3354457" y="1278144"/>
            <a:ext cx="0" cy="5371134"/>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A00E3BA9-BB22-46A4-B21C-A00754817FF2}"/>
                  </a:ext>
                </a:extLst>
              </p:cNvPr>
              <p:cNvSpPr txBox="1"/>
              <p:nvPr/>
            </p:nvSpPr>
            <p:spPr>
              <a:xfrm>
                <a:off x="78005" y="2287488"/>
                <a:ext cx="3172092" cy="424462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sz="2400" i="1" smtClean="0">
                          <a:solidFill>
                            <a:srgbClr val="FF0000"/>
                          </a:solidFill>
                          <a:latin typeface="Cambria Math" panose="02040503050406030204" pitchFamily="18" charset="0"/>
                        </a:rPr>
                        <m:t>𝐼</m:t>
                      </m:r>
                      <m:r>
                        <a:rPr lang="pt-BR" sz="2400" i="1" baseline="-25000">
                          <a:solidFill>
                            <a:srgbClr val="FF0000"/>
                          </a:solidFill>
                          <a:latin typeface="Cambria Math" panose="02040503050406030204" pitchFamily="18" charset="0"/>
                        </a:rPr>
                        <m:t>𝐷</m:t>
                      </m:r>
                      <m:r>
                        <a:rPr lang="pt-BR" sz="2400" i="1">
                          <a:solidFill>
                            <a:srgbClr val="FF0000"/>
                          </a:solidFill>
                          <a:latin typeface="Cambria Math" panose="02040503050406030204" pitchFamily="18" charset="0"/>
                        </a:rPr>
                        <m:t>=</m:t>
                      </m:r>
                      <m:sSub>
                        <m:sSubPr>
                          <m:ctrlPr>
                            <a:rPr lang="pt-BR" sz="2400" i="1" smtClean="0">
                              <a:solidFill>
                                <a:srgbClr val="FF0000"/>
                              </a:solidFill>
                              <a:latin typeface="Cambria Math" panose="02040503050406030204" pitchFamily="18" charset="0"/>
                            </a:rPr>
                          </m:ctrlPr>
                        </m:sSubPr>
                        <m:e>
                          <m:r>
                            <m:rPr>
                              <m:sty m:val="p"/>
                            </m:rPr>
                            <a:rPr lang="pt-BR" sz="2400" b="0" i="0" smtClean="0">
                              <a:solidFill>
                                <a:srgbClr val="FF0000"/>
                              </a:solidFill>
                              <a:latin typeface="Cambria Math" panose="02040503050406030204" pitchFamily="18" charset="0"/>
                            </a:rPr>
                            <m:t>I</m:t>
                          </m:r>
                        </m:e>
                        <m:sub>
                          <m:r>
                            <a:rPr lang="pt-BR" sz="2400" b="0" i="1" smtClean="0">
                              <a:solidFill>
                                <a:srgbClr val="FF0000"/>
                              </a:solidFill>
                              <a:latin typeface="Cambria Math" panose="02040503050406030204" pitchFamily="18" charset="0"/>
                            </a:rPr>
                            <m:t>𝐷𝑆𝑆</m:t>
                          </m:r>
                        </m:sub>
                      </m:sSub>
                      <m:sSup>
                        <m:sSupPr>
                          <m:ctrlPr>
                            <a:rPr lang="pt-BR" sz="2400" i="1">
                              <a:solidFill>
                                <a:srgbClr val="FF0000"/>
                              </a:solidFill>
                              <a:latin typeface="Cambria Math" panose="02040503050406030204" pitchFamily="18" charset="0"/>
                            </a:rPr>
                          </m:ctrlPr>
                        </m:sSupPr>
                        <m:e>
                          <m:d>
                            <m:dPr>
                              <m:ctrlPr>
                                <a:rPr lang="pt-BR" sz="2400" i="1">
                                  <a:solidFill>
                                    <a:srgbClr val="FF0000"/>
                                  </a:solidFill>
                                  <a:latin typeface="Cambria Math" panose="02040503050406030204" pitchFamily="18" charset="0"/>
                                </a:rPr>
                              </m:ctrlPr>
                            </m:dPr>
                            <m:e>
                              <m:r>
                                <a:rPr lang="pt-BR" sz="2400" i="1">
                                  <a:solidFill>
                                    <a:srgbClr val="FF0000"/>
                                  </a:solidFill>
                                  <a:latin typeface="Cambria Math" panose="02040503050406030204" pitchFamily="18" charset="0"/>
                                </a:rPr>
                                <m:t>1−</m:t>
                              </m:r>
                              <m:f>
                                <m:fPr>
                                  <m:ctrlPr>
                                    <a:rPr lang="pt-BR" sz="2400" i="1">
                                      <a:solidFill>
                                        <a:srgbClr val="FF0000"/>
                                      </a:solidFill>
                                      <a:latin typeface="Cambria Math" panose="02040503050406030204" pitchFamily="18" charset="0"/>
                                    </a:rPr>
                                  </m:ctrlPr>
                                </m:fPr>
                                <m:num>
                                  <m:r>
                                    <a:rPr lang="pt-BR" sz="2400" i="1">
                                      <a:solidFill>
                                        <a:srgbClr val="FF0000"/>
                                      </a:solidFill>
                                      <a:latin typeface="Cambria Math" panose="02040503050406030204" pitchFamily="18" charset="0"/>
                                    </a:rPr>
                                    <m:t>𝑉</m:t>
                                  </m:r>
                                  <m:r>
                                    <a:rPr lang="pt-BR" sz="2400" i="1" baseline="-25000">
                                      <a:solidFill>
                                        <a:srgbClr val="FF0000"/>
                                      </a:solidFill>
                                      <a:latin typeface="Cambria Math" panose="02040503050406030204" pitchFamily="18" charset="0"/>
                                    </a:rPr>
                                    <m:t>𝐺𝑆</m:t>
                                  </m:r>
                                </m:num>
                                <m:den>
                                  <m:r>
                                    <a:rPr lang="pt-BR" sz="2400" i="1">
                                      <a:solidFill>
                                        <a:srgbClr val="FF0000"/>
                                      </a:solidFill>
                                      <a:latin typeface="Cambria Math" panose="02040503050406030204" pitchFamily="18" charset="0"/>
                                    </a:rPr>
                                    <m:t>𝑉</m:t>
                                  </m:r>
                                  <m:r>
                                    <a:rPr lang="pt-BR" sz="2400" i="1" baseline="-25000">
                                      <a:solidFill>
                                        <a:srgbClr val="FF0000"/>
                                      </a:solidFill>
                                      <a:latin typeface="Cambria Math" panose="02040503050406030204" pitchFamily="18" charset="0"/>
                                    </a:rPr>
                                    <m:t>𝑝</m:t>
                                  </m:r>
                                </m:den>
                              </m:f>
                            </m:e>
                          </m:d>
                        </m:e>
                        <m:sup>
                          <m:r>
                            <a:rPr lang="pt-BR" sz="2400" i="1">
                              <a:solidFill>
                                <a:srgbClr val="FF0000"/>
                              </a:solidFill>
                              <a:latin typeface="Cambria Math" panose="02040503050406030204" pitchFamily="18" charset="0"/>
                            </a:rPr>
                            <m:t>2</m:t>
                          </m:r>
                        </m:sup>
                      </m:sSup>
                    </m:oMath>
                  </m:oMathPara>
                </a14:m>
                <a:endParaRPr lang="pt-BR" sz="2400" dirty="0">
                  <a:solidFill>
                    <a:srgbClr val="FF0000"/>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pt-BR" sz="2400">
                          <a:solidFill>
                            <a:srgbClr val="FF0000"/>
                          </a:solidFill>
                          <a:latin typeface="Cambria Math" panose="02040503050406030204" pitchFamily="18" charset="0"/>
                        </a:rPr>
                        <m:t>6</m:t>
                      </m:r>
                      <m:r>
                        <m:rPr>
                          <m:sty m:val="p"/>
                        </m:rPr>
                        <a:rPr lang="pt-BR" sz="2400">
                          <a:solidFill>
                            <a:srgbClr val="FF0000"/>
                          </a:solidFill>
                          <a:latin typeface="Cambria Math" panose="02040503050406030204" pitchFamily="18" charset="0"/>
                        </a:rPr>
                        <m:t>m</m:t>
                      </m:r>
                      <m:r>
                        <a:rPr lang="pt-BR" sz="2400">
                          <a:solidFill>
                            <a:srgbClr val="FF0000"/>
                          </a:solidFill>
                          <a:latin typeface="Cambria Math" panose="02040503050406030204" pitchFamily="18" charset="0"/>
                        </a:rPr>
                        <m:t>=12</m:t>
                      </m:r>
                      <m:r>
                        <m:rPr>
                          <m:sty m:val="p"/>
                        </m:rPr>
                        <a:rPr lang="pt-BR" sz="2400">
                          <a:solidFill>
                            <a:srgbClr val="FF0000"/>
                          </a:solidFill>
                          <a:latin typeface="Cambria Math" panose="02040503050406030204" pitchFamily="18" charset="0"/>
                        </a:rPr>
                        <m:t>m</m:t>
                      </m:r>
                      <m:sSup>
                        <m:sSupPr>
                          <m:ctrlPr>
                            <a:rPr lang="pt-BR" sz="2400" i="1">
                              <a:solidFill>
                                <a:srgbClr val="FF0000"/>
                              </a:solidFill>
                              <a:latin typeface="Cambria Math" panose="02040503050406030204" pitchFamily="18" charset="0"/>
                            </a:rPr>
                          </m:ctrlPr>
                        </m:sSupPr>
                        <m:e>
                          <m:d>
                            <m:dPr>
                              <m:ctrlPr>
                                <a:rPr lang="pt-BR" sz="2400" i="1">
                                  <a:solidFill>
                                    <a:srgbClr val="FF0000"/>
                                  </a:solidFill>
                                  <a:latin typeface="Cambria Math" panose="02040503050406030204" pitchFamily="18" charset="0"/>
                                </a:rPr>
                              </m:ctrlPr>
                            </m:dPr>
                            <m:e>
                              <m:r>
                                <a:rPr lang="pt-BR" sz="2400" i="1">
                                  <a:solidFill>
                                    <a:srgbClr val="FF0000"/>
                                  </a:solidFill>
                                  <a:latin typeface="Cambria Math" panose="02040503050406030204" pitchFamily="18" charset="0"/>
                                </a:rPr>
                                <m:t>1−</m:t>
                              </m:r>
                              <m:f>
                                <m:fPr>
                                  <m:ctrlPr>
                                    <a:rPr lang="pt-BR" sz="2400" i="1">
                                      <a:solidFill>
                                        <a:srgbClr val="FF0000"/>
                                      </a:solidFill>
                                      <a:latin typeface="Cambria Math" panose="02040503050406030204" pitchFamily="18" charset="0"/>
                                    </a:rPr>
                                  </m:ctrlPr>
                                </m:fPr>
                                <m:num>
                                  <m:r>
                                    <a:rPr lang="pt-BR" sz="2400" i="1">
                                      <a:solidFill>
                                        <a:srgbClr val="FF0000"/>
                                      </a:solidFill>
                                      <a:latin typeface="Cambria Math" panose="02040503050406030204" pitchFamily="18" charset="0"/>
                                    </a:rPr>
                                    <m:t>𝑉</m:t>
                                  </m:r>
                                  <m:r>
                                    <a:rPr lang="pt-BR" sz="2400" i="1" baseline="-25000">
                                      <a:solidFill>
                                        <a:srgbClr val="FF0000"/>
                                      </a:solidFill>
                                      <a:latin typeface="Cambria Math" panose="02040503050406030204" pitchFamily="18" charset="0"/>
                                    </a:rPr>
                                    <m:t>𝐺𝑆</m:t>
                                  </m:r>
                                </m:num>
                                <m:den>
                                  <m:r>
                                    <a:rPr lang="pt-BR" sz="2400" i="1">
                                      <a:solidFill>
                                        <a:srgbClr val="FF0000"/>
                                      </a:solidFill>
                                      <a:latin typeface="Cambria Math" panose="02040503050406030204" pitchFamily="18" charset="0"/>
                                    </a:rPr>
                                    <m:t>−8</m:t>
                                  </m:r>
                                </m:den>
                              </m:f>
                            </m:e>
                          </m:d>
                        </m:e>
                        <m:sup>
                          <m:r>
                            <a:rPr lang="pt-BR" sz="2400" i="1">
                              <a:solidFill>
                                <a:srgbClr val="FF0000"/>
                              </a:solidFill>
                              <a:latin typeface="Cambria Math" panose="02040503050406030204" pitchFamily="18" charset="0"/>
                            </a:rPr>
                            <m:t>2</m:t>
                          </m:r>
                        </m:sup>
                      </m:sSup>
                    </m:oMath>
                  </m:oMathPara>
                </a14:m>
                <a:endParaRPr lang="pt-BR" sz="2400" i="1" dirty="0">
                  <a:solidFill>
                    <a:srgbClr val="FF0000"/>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f>
                        <m:fPr>
                          <m:ctrlPr>
                            <a:rPr lang="pt-BR" sz="2400" i="1">
                              <a:solidFill>
                                <a:srgbClr val="FF0000"/>
                              </a:solidFill>
                              <a:latin typeface="Cambria Math" panose="02040503050406030204" pitchFamily="18" charset="0"/>
                            </a:rPr>
                          </m:ctrlPr>
                        </m:fPr>
                        <m:num>
                          <m:r>
                            <a:rPr lang="pt-BR" sz="2400" i="1">
                              <a:solidFill>
                                <a:srgbClr val="FF0000"/>
                              </a:solidFill>
                              <a:latin typeface="Cambria Math" panose="02040503050406030204" pitchFamily="18" charset="0"/>
                            </a:rPr>
                            <m:t>1</m:t>
                          </m:r>
                        </m:num>
                        <m:den>
                          <m:rad>
                            <m:radPr>
                              <m:degHide m:val="on"/>
                              <m:ctrlPr>
                                <a:rPr lang="pt-BR" sz="2400" i="1" smtClean="0">
                                  <a:solidFill>
                                    <a:srgbClr val="FF0000"/>
                                  </a:solidFill>
                                  <a:latin typeface="Cambria Math" panose="02040503050406030204" pitchFamily="18" charset="0"/>
                                </a:rPr>
                              </m:ctrlPr>
                            </m:radPr>
                            <m:deg/>
                            <m:e>
                              <m:r>
                                <a:rPr lang="pt-BR" sz="2400" b="0" i="1" smtClean="0">
                                  <a:solidFill>
                                    <a:srgbClr val="FF0000"/>
                                  </a:solidFill>
                                  <a:latin typeface="Cambria Math" panose="02040503050406030204" pitchFamily="18" charset="0"/>
                                </a:rPr>
                                <m:t>2</m:t>
                              </m:r>
                            </m:e>
                          </m:rad>
                        </m:den>
                      </m:f>
                      <m:r>
                        <a:rPr lang="pt-BR" sz="2400" i="1">
                          <a:solidFill>
                            <a:srgbClr val="FF0000"/>
                          </a:solidFill>
                          <a:latin typeface="Cambria Math" panose="02040503050406030204" pitchFamily="18" charset="0"/>
                        </a:rPr>
                        <m:t>=</m:t>
                      </m:r>
                      <m:d>
                        <m:dPr>
                          <m:ctrlPr>
                            <a:rPr lang="pt-BR" sz="2400" i="1">
                              <a:solidFill>
                                <a:srgbClr val="FF0000"/>
                              </a:solidFill>
                              <a:latin typeface="Cambria Math" panose="02040503050406030204" pitchFamily="18" charset="0"/>
                            </a:rPr>
                          </m:ctrlPr>
                        </m:dPr>
                        <m:e>
                          <m:r>
                            <a:rPr lang="pt-BR" sz="2400" i="1">
                              <a:solidFill>
                                <a:srgbClr val="FF0000"/>
                              </a:solidFill>
                              <a:latin typeface="Cambria Math" panose="02040503050406030204" pitchFamily="18" charset="0"/>
                            </a:rPr>
                            <m:t>1+</m:t>
                          </m:r>
                          <m:f>
                            <m:fPr>
                              <m:ctrlPr>
                                <a:rPr lang="pt-BR" sz="2400" i="1">
                                  <a:solidFill>
                                    <a:srgbClr val="FF0000"/>
                                  </a:solidFill>
                                  <a:latin typeface="Cambria Math" panose="02040503050406030204" pitchFamily="18" charset="0"/>
                                </a:rPr>
                              </m:ctrlPr>
                            </m:fPr>
                            <m:num>
                              <m:r>
                                <a:rPr lang="pt-BR" sz="2400" i="1">
                                  <a:solidFill>
                                    <a:srgbClr val="FF0000"/>
                                  </a:solidFill>
                                  <a:latin typeface="Cambria Math" panose="02040503050406030204" pitchFamily="18" charset="0"/>
                                </a:rPr>
                                <m:t>𝑉</m:t>
                              </m:r>
                              <m:r>
                                <a:rPr lang="pt-BR" sz="2400" i="1" baseline="-25000">
                                  <a:solidFill>
                                    <a:srgbClr val="FF0000"/>
                                  </a:solidFill>
                                  <a:latin typeface="Cambria Math" panose="02040503050406030204" pitchFamily="18" charset="0"/>
                                </a:rPr>
                                <m:t>𝐺𝑆</m:t>
                              </m:r>
                            </m:num>
                            <m:den>
                              <m:r>
                                <a:rPr lang="pt-BR" sz="2400" i="1">
                                  <a:solidFill>
                                    <a:srgbClr val="FF0000"/>
                                  </a:solidFill>
                                  <a:latin typeface="Cambria Math" panose="02040503050406030204" pitchFamily="18" charset="0"/>
                                </a:rPr>
                                <m:t>8</m:t>
                              </m:r>
                            </m:den>
                          </m:f>
                        </m:e>
                      </m:d>
                    </m:oMath>
                  </m:oMathPara>
                </a14:m>
                <a:endParaRPr lang="pt-BR" sz="2400" i="1" dirty="0">
                  <a:solidFill>
                    <a:srgbClr val="FF0000"/>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f>
                        <m:fPr>
                          <m:ctrlPr>
                            <a:rPr lang="pt-BR" sz="2400" i="1">
                              <a:solidFill>
                                <a:srgbClr val="FF0000"/>
                              </a:solidFill>
                              <a:latin typeface="Cambria Math" panose="02040503050406030204" pitchFamily="18" charset="0"/>
                            </a:rPr>
                          </m:ctrlPr>
                        </m:fPr>
                        <m:num>
                          <m:rad>
                            <m:radPr>
                              <m:degHide m:val="on"/>
                              <m:ctrlPr>
                                <a:rPr lang="pt-BR" sz="2400" i="1">
                                  <a:solidFill>
                                    <a:srgbClr val="FF0000"/>
                                  </a:solidFill>
                                  <a:latin typeface="Cambria Math" panose="02040503050406030204" pitchFamily="18" charset="0"/>
                                </a:rPr>
                              </m:ctrlPr>
                            </m:radPr>
                            <m:deg/>
                            <m:e>
                              <m:r>
                                <a:rPr lang="pt-BR" sz="2400" i="1">
                                  <a:solidFill>
                                    <a:srgbClr val="FF0000"/>
                                  </a:solidFill>
                                  <a:latin typeface="Cambria Math" panose="02040503050406030204" pitchFamily="18" charset="0"/>
                                </a:rPr>
                                <m:t>2</m:t>
                              </m:r>
                            </m:e>
                          </m:rad>
                        </m:num>
                        <m:den>
                          <m:r>
                            <a:rPr lang="pt-BR" sz="2400" b="0" i="1" smtClean="0">
                              <a:solidFill>
                                <a:srgbClr val="FF0000"/>
                              </a:solidFill>
                              <a:latin typeface="Cambria Math" panose="02040503050406030204" pitchFamily="18" charset="0"/>
                            </a:rPr>
                            <m:t>2</m:t>
                          </m:r>
                        </m:den>
                      </m:f>
                      <m:r>
                        <a:rPr lang="pt-BR" sz="2400" i="1">
                          <a:solidFill>
                            <a:srgbClr val="FF0000"/>
                          </a:solidFill>
                          <a:latin typeface="Cambria Math" panose="02040503050406030204" pitchFamily="18" charset="0"/>
                        </a:rPr>
                        <m:t>=</m:t>
                      </m:r>
                      <m:r>
                        <a:rPr lang="pt-BR" sz="2400" b="0" i="1" smtClean="0">
                          <a:solidFill>
                            <a:srgbClr val="FF0000"/>
                          </a:solidFill>
                          <a:latin typeface="Cambria Math" panose="02040503050406030204" pitchFamily="18" charset="0"/>
                        </a:rPr>
                        <m:t>1+</m:t>
                      </m:r>
                      <m:f>
                        <m:fPr>
                          <m:ctrlPr>
                            <a:rPr lang="pt-BR" sz="2400" i="1">
                              <a:solidFill>
                                <a:srgbClr val="FF0000"/>
                              </a:solidFill>
                              <a:latin typeface="Cambria Math" panose="02040503050406030204" pitchFamily="18" charset="0"/>
                            </a:rPr>
                          </m:ctrlPr>
                        </m:fPr>
                        <m:num>
                          <m:r>
                            <a:rPr lang="pt-BR" sz="2400" i="1">
                              <a:solidFill>
                                <a:srgbClr val="FF0000"/>
                              </a:solidFill>
                              <a:latin typeface="Cambria Math" panose="02040503050406030204" pitchFamily="18" charset="0"/>
                            </a:rPr>
                            <m:t>𝑉</m:t>
                          </m:r>
                          <m:r>
                            <a:rPr lang="pt-BR" sz="2400" i="1" baseline="-25000">
                              <a:solidFill>
                                <a:srgbClr val="FF0000"/>
                              </a:solidFill>
                              <a:latin typeface="Cambria Math" panose="02040503050406030204" pitchFamily="18" charset="0"/>
                            </a:rPr>
                            <m:t>𝐺𝑆</m:t>
                          </m:r>
                        </m:num>
                        <m:den>
                          <m:r>
                            <a:rPr lang="pt-BR" sz="2400" i="1">
                              <a:solidFill>
                                <a:srgbClr val="FF0000"/>
                              </a:solidFill>
                              <a:latin typeface="Cambria Math" panose="02040503050406030204" pitchFamily="18" charset="0"/>
                            </a:rPr>
                            <m:t>8</m:t>
                          </m:r>
                        </m:den>
                      </m:f>
                    </m:oMath>
                  </m:oMathPara>
                </a14:m>
                <a:endParaRPr lang="pt-BR" sz="2400" i="1" dirty="0">
                  <a:solidFill>
                    <a:srgbClr val="FF0000"/>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pt-BR" sz="2400" b="0" i="1" smtClean="0">
                          <a:solidFill>
                            <a:srgbClr val="FF0000"/>
                          </a:solidFill>
                          <a:latin typeface="Cambria Math" panose="02040503050406030204" pitchFamily="18" charset="0"/>
                        </a:rPr>
                        <m:t>−0,293∗8</m:t>
                      </m:r>
                      <m:r>
                        <a:rPr lang="pt-BR" sz="2400" i="1">
                          <a:solidFill>
                            <a:srgbClr val="FF0000"/>
                          </a:solidFill>
                          <a:latin typeface="Cambria Math" panose="02040503050406030204" pitchFamily="18" charset="0"/>
                        </a:rPr>
                        <m:t>=</m:t>
                      </m:r>
                      <m:r>
                        <a:rPr lang="pt-BR" sz="2400" i="1">
                          <a:solidFill>
                            <a:srgbClr val="FF0000"/>
                          </a:solidFill>
                          <a:latin typeface="Cambria Math" panose="02040503050406030204" pitchFamily="18" charset="0"/>
                        </a:rPr>
                        <m:t>𝑉𝐺𝑆</m:t>
                      </m:r>
                    </m:oMath>
                  </m:oMathPara>
                </a14:m>
                <a:endParaRPr lang="pt-BR" sz="2400" dirty="0"/>
              </a:p>
              <a:p>
                <a:pPr/>
                <a14:m>
                  <m:oMathPara xmlns:m="http://schemas.openxmlformats.org/officeDocument/2006/math">
                    <m:oMathParaPr>
                      <m:jc m:val="centerGroup"/>
                    </m:oMathParaPr>
                    <m:oMath xmlns:m="http://schemas.openxmlformats.org/officeDocument/2006/math">
                      <m:r>
                        <a:rPr lang="pt-BR" sz="2400" i="1">
                          <a:solidFill>
                            <a:srgbClr val="FF0000"/>
                          </a:solidFill>
                          <a:latin typeface="Cambria Math" panose="02040503050406030204" pitchFamily="18" charset="0"/>
                        </a:rPr>
                        <m:t>𝑉</m:t>
                      </m:r>
                      <m:r>
                        <a:rPr lang="pt-BR" sz="2400" i="1" baseline="-25000">
                          <a:solidFill>
                            <a:srgbClr val="FF0000"/>
                          </a:solidFill>
                          <a:latin typeface="Cambria Math" panose="02040503050406030204" pitchFamily="18" charset="0"/>
                        </a:rPr>
                        <m:t>𝐺𝑆</m:t>
                      </m:r>
                      <m:r>
                        <a:rPr lang="pt-BR" sz="2400" b="0" i="1" smtClean="0">
                          <a:solidFill>
                            <a:srgbClr val="FF0000"/>
                          </a:solidFill>
                          <a:latin typeface="Cambria Math" panose="02040503050406030204" pitchFamily="18" charset="0"/>
                        </a:rPr>
                        <m:t>=−2,34</m:t>
                      </m:r>
                    </m:oMath>
                  </m:oMathPara>
                </a14:m>
                <a:endParaRPr lang="pt-BR" sz="2400" dirty="0"/>
              </a:p>
            </p:txBody>
          </p:sp>
        </mc:Choice>
        <mc:Fallback xmlns="">
          <p:sp>
            <p:nvSpPr>
              <p:cNvPr id="19" name="TextBox 18">
                <a:extLst>
                  <a:ext uri="{FF2B5EF4-FFF2-40B4-BE49-F238E27FC236}">
                    <a16:creationId xmlns:a16="http://schemas.microsoft.com/office/drawing/2014/main" id="{A00E3BA9-BB22-46A4-B21C-A00754817FF2}"/>
                  </a:ext>
                </a:extLst>
              </p:cNvPr>
              <p:cNvSpPr txBox="1">
                <a:spLocks noRot="1" noChangeAspect="1" noMove="1" noResize="1" noEditPoints="1" noAdjustHandles="1" noChangeArrowheads="1" noChangeShapeType="1" noTextEdit="1"/>
              </p:cNvSpPr>
              <p:nvPr/>
            </p:nvSpPr>
            <p:spPr>
              <a:xfrm>
                <a:off x="78005" y="2287488"/>
                <a:ext cx="3172092" cy="4244624"/>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43446C7F-64A4-4B44-9ABE-99DBE9335C2C}"/>
                  </a:ext>
                </a:extLst>
              </p:cNvPr>
              <p:cNvSpPr txBox="1"/>
              <p:nvPr/>
            </p:nvSpPr>
            <p:spPr>
              <a:xfrm>
                <a:off x="3697290" y="1316158"/>
                <a:ext cx="3762056" cy="624595"/>
              </a:xfrm>
              <a:prstGeom prst="rect">
                <a:avLst/>
              </a:prstGeom>
              <a:noFill/>
            </p:spPr>
            <p:txBody>
              <a:bodyPr wrap="none" rtlCol="0">
                <a:spAutoFit/>
              </a:bodyPr>
              <a:lstStyle/>
              <a:p>
                <a:r>
                  <a:rPr lang="pt-BR" sz="2400" dirty="0">
                    <a:solidFill>
                      <a:srgbClr val="FF0000"/>
                    </a:solidFill>
                  </a:rPr>
                  <a:t> </a:t>
                </a:r>
                <a14:m>
                  <m:oMath xmlns:m="http://schemas.openxmlformats.org/officeDocument/2006/math">
                    <m:r>
                      <a:rPr lang="pt-BR" sz="2400" i="1">
                        <a:solidFill>
                          <a:srgbClr val="FF0000"/>
                        </a:solidFill>
                        <a:latin typeface="Cambria Math" panose="02040503050406030204" pitchFamily="18" charset="0"/>
                      </a:rPr>
                      <m:t>𝑉</m:t>
                    </m:r>
                    <m:r>
                      <a:rPr lang="pt-BR" sz="2400" i="1" baseline="-25000">
                        <a:solidFill>
                          <a:srgbClr val="FF0000"/>
                        </a:solidFill>
                        <a:latin typeface="Cambria Math" panose="02040503050406030204" pitchFamily="18" charset="0"/>
                      </a:rPr>
                      <m:t>𝐺</m:t>
                    </m:r>
                    <m:r>
                      <a:rPr lang="pt-BR" sz="2400" i="1">
                        <a:solidFill>
                          <a:srgbClr val="FF0000"/>
                        </a:solidFill>
                        <a:latin typeface="Cambria Math" panose="02040503050406030204" pitchFamily="18" charset="0"/>
                      </a:rPr>
                      <m:t>=</m:t>
                    </m:r>
                    <m:f>
                      <m:fPr>
                        <m:ctrlPr>
                          <a:rPr lang="pt-BR" sz="2400" i="1">
                            <a:solidFill>
                              <a:srgbClr val="FF0000"/>
                            </a:solidFill>
                            <a:latin typeface="Cambria Math" panose="02040503050406030204" pitchFamily="18" charset="0"/>
                          </a:rPr>
                        </m:ctrlPr>
                      </m:fPr>
                      <m:num>
                        <m:r>
                          <a:rPr lang="pt-BR" sz="2400" i="1">
                            <a:solidFill>
                              <a:srgbClr val="FF0000"/>
                            </a:solidFill>
                            <a:latin typeface="Cambria Math" panose="02040503050406030204" pitchFamily="18" charset="0"/>
                          </a:rPr>
                          <m:t>𝑅</m:t>
                        </m:r>
                        <m:r>
                          <a:rPr lang="pt-BR" sz="2400" i="1" baseline="-25000">
                            <a:solidFill>
                              <a:srgbClr val="FF0000"/>
                            </a:solidFill>
                            <a:latin typeface="Cambria Math" panose="02040503050406030204" pitchFamily="18" charset="0"/>
                          </a:rPr>
                          <m:t>2</m:t>
                        </m:r>
                        <m:r>
                          <a:rPr lang="pt-BR" sz="2400" i="1">
                            <a:solidFill>
                              <a:srgbClr val="FF0000"/>
                            </a:solidFill>
                            <a:latin typeface="Cambria Math" panose="02040503050406030204" pitchFamily="18" charset="0"/>
                          </a:rPr>
                          <m:t>𝑉</m:t>
                        </m:r>
                        <m:r>
                          <a:rPr lang="pt-BR" sz="2400" i="1" baseline="-25000">
                            <a:solidFill>
                              <a:srgbClr val="FF0000"/>
                            </a:solidFill>
                            <a:latin typeface="Cambria Math" panose="02040503050406030204" pitchFamily="18" charset="0"/>
                          </a:rPr>
                          <m:t>𝐷𝐷</m:t>
                        </m:r>
                      </m:num>
                      <m:den>
                        <m:r>
                          <a:rPr lang="pt-BR" sz="2400" i="1">
                            <a:solidFill>
                              <a:srgbClr val="FF0000"/>
                            </a:solidFill>
                            <a:latin typeface="Cambria Math" panose="02040503050406030204" pitchFamily="18" charset="0"/>
                          </a:rPr>
                          <m:t>𝑅</m:t>
                        </m:r>
                        <m:r>
                          <a:rPr lang="pt-BR" sz="2400" i="1" baseline="-25000">
                            <a:solidFill>
                              <a:srgbClr val="FF0000"/>
                            </a:solidFill>
                            <a:latin typeface="Cambria Math" panose="02040503050406030204" pitchFamily="18" charset="0"/>
                          </a:rPr>
                          <m:t>1</m:t>
                        </m:r>
                        <m:r>
                          <a:rPr lang="pt-BR" sz="2400" i="1">
                            <a:solidFill>
                              <a:srgbClr val="FF0000"/>
                            </a:solidFill>
                            <a:latin typeface="Cambria Math" panose="02040503050406030204" pitchFamily="18" charset="0"/>
                          </a:rPr>
                          <m:t>+</m:t>
                        </m:r>
                        <m:r>
                          <a:rPr lang="pt-BR" sz="2400" i="1">
                            <a:solidFill>
                              <a:srgbClr val="FF0000"/>
                            </a:solidFill>
                            <a:latin typeface="Cambria Math" panose="02040503050406030204" pitchFamily="18" charset="0"/>
                          </a:rPr>
                          <m:t>𝑅</m:t>
                        </m:r>
                        <m:r>
                          <a:rPr lang="pt-BR" sz="2400" i="1" baseline="-25000">
                            <a:solidFill>
                              <a:srgbClr val="FF0000"/>
                            </a:solidFill>
                            <a:latin typeface="Cambria Math" panose="02040503050406030204" pitchFamily="18" charset="0"/>
                          </a:rPr>
                          <m:t>2</m:t>
                        </m:r>
                      </m:den>
                    </m:f>
                    <m:r>
                      <a:rPr lang="pt-BR" sz="2400" i="1">
                        <a:solidFill>
                          <a:srgbClr val="FF0000"/>
                        </a:solidFill>
                        <a:latin typeface="Cambria Math" panose="02040503050406030204" pitchFamily="18" charset="0"/>
                      </a:rPr>
                      <m:t>=</m:t>
                    </m:r>
                    <m:f>
                      <m:fPr>
                        <m:ctrlPr>
                          <a:rPr lang="pt-BR" sz="2400" i="1">
                            <a:solidFill>
                              <a:srgbClr val="FF0000"/>
                            </a:solidFill>
                            <a:latin typeface="Cambria Math" panose="02040503050406030204" pitchFamily="18" charset="0"/>
                          </a:rPr>
                        </m:ctrlPr>
                      </m:fPr>
                      <m:num>
                        <m:r>
                          <a:rPr lang="pt-BR" sz="2400" i="1">
                            <a:solidFill>
                              <a:srgbClr val="FF0000"/>
                            </a:solidFill>
                            <a:latin typeface="Cambria Math" panose="02040503050406030204" pitchFamily="18" charset="0"/>
                          </a:rPr>
                          <m:t>12</m:t>
                        </m:r>
                        <m:r>
                          <a:rPr lang="pt-BR" sz="2400" i="1">
                            <a:solidFill>
                              <a:srgbClr val="FF0000"/>
                            </a:solidFill>
                            <a:latin typeface="Cambria Math" panose="02040503050406030204" pitchFamily="18" charset="0"/>
                          </a:rPr>
                          <m:t>𝑘</m:t>
                        </m:r>
                        <m:r>
                          <a:rPr lang="pt-BR" sz="2400" i="1">
                            <a:solidFill>
                              <a:srgbClr val="FF0000"/>
                            </a:solidFill>
                            <a:latin typeface="Cambria Math" panose="02040503050406030204" pitchFamily="18" charset="0"/>
                          </a:rPr>
                          <m:t>∗16</m:t>
                        </m:r>
                      </m:num>
                      <m:den>
                        <m:r>
                          <a:rPr lang="pt-BR" sz="2400" i="1">
                            <a:solidFill>
                              <a:srgbClr val="FF0000"/>
                            </a:solidFill>
                            <a:latin typeface="Cambria Math" panose="02040503050406030204" pitchFamily="18" charset="0"/>
                          </a:rPr>
                          <m:t>36</m:t>
                        </m:r>
                        <m:r>
                          <a:rPr lang="pt-BR" sz="2400" i="1">
                            <a:solidFill>
                              <a:srgbClr val="FF0000"/>
                            </a:solidFill>
                            <a:latin typeface="Cambria Math" panose="02040503050406030204" pitchFamily="18" charset="0"/>
                          </a:rPr>
                          <m:t>𝑘</m:t>
                        </m:r>
                        <m:r>
                          <a:rPr lang="pt-BR" sz="2400" i="1">
                            <a:solidFill>
                              <a:srgbClr val="FF0000"/>
                            </a:solidFill>
                            <a:latin typeface="Cambria Math" panose="02040503050406030204" pitchFamily="18" charset="0"/>
                          </a:rPr>
                          <m:t>+12</m:t>
                        </m:r>
                        <m:r>
                          <a:rPr lang="pt-BR" sz="2400" i="1">
                            <a:solidFill>
                              <a:srgbClr val="FF0000"/>
                            </a:solidFill>
                            <a:latin typeface="Cambria Math" panose="02040503050406030204" pitchFamily="18" charset="0"/>
                          </a:rPr>
                          <m:t>𝑘</m:t>
                        </m:r>
                      </m:den>
                    </m:f>
                    <m:r>
                      <a:rPr lang="pt-BR" sz="2400" i="1">
                        <a:solidFill>
                          <a:srgbClr val="FF0000"/>
                        </a:solidFill>
                        <a:latin typeface="Cambria Math" panose="02040503050406030204" pitchFamily="18" charset="0"/>
                      </a:rPr>
                      <m:t>=</m:t>
                    </m:r>
                    <m:r>
                      <a:rPr lang="pt-BR" sz="2400" b="0" i="1" smtClean="0">
                        <a:solidFill>
                          <a:srgbClr val="FF0000"/>
                        </a:solidFill>
                        <a:latin typeface="Cambria Math" panose="02040503050406030204" pitchFamily="18" charset="0"/>
                      </a:rPr>
                      <m:t>3</m:t>
                    </m:r>
                    <m:r>
                      <a:rPr lang="pt-BR" sz="2400" i="1">
                        <a:solidFill>
                          <a:srgbClr val="FF0000"/>
                        </a:solidFill>
                        <a:latin typeface="Cambria Math" panose="02040503050406030204" pitchFamily="18" charset="0"/>
                      </a:rPr>
                      <m:t>𝑉</m:t>
                    </m:r>
                  </m:oMath>
                </a14:m>
                <a:endParaRPr lang="pt-BR" sz="2400" dirty="0">
                  <a:solidFill>
                    <a:srgbClr val="FF0000"/>
                  </a:solidFill>
                </a:endParaRPr>
              </a:p>
            </p:txBody>
          </p:sp>
        </mc:Choice>
        <mc:Fallback xmlns="">
          <p:sp>
            <p:nvSpPr>
              <p:cNvPr id="2" name="TextBox 1">
                <a:extLst>
                  <a:ext uri="{FF2B5EF4-FFF2-40B4-BE49-F238E27FC236}">
                    <a16:creationId xmlns:a16="http://schemas.microsoft.com/office/drawing/2014/main" id="{43446C7F-64A4-4B44-9ABE-99DBE9335C2C}"/>
                  </a:ext>
                </a:extLst>
              </p:cNvPr>
              <p:cNvSpPr txBox="1">
                <a:spLocks noRot="1" noChangeAspect="1" noMove="1" noResize="1" noEditPoints="1" noAdjustHandles="1" noChangeArrowheads="1" noChangeShapeType="1" noTextEdit="1"/>
              </p:cNvSpPr>
              <p:nvPr/>
            </p:nvSpPr>
            <p:spPr>
              <a:xfrm>
                <a:off x="3697290" y="1316158"/>
                <a:ext cx="3762056" cy="624595"/>
              </a:xfrm>
              <a:prstGeom prst="rect">
                <a:avLst/>
              </a:prstGeom>
              <a:blipFill>
                <a:blip r:embed="rId5"/>
                <a:stretch>
                  <a:fillRect b="-3922"/>
                </a:stretch>
              </a:blipFill>
            </p:spPr>
            <p:txBody>
              <a:bodyPr/>
              <a:lstStyle/>
              <a:p>
                <a:r>
                  <a:rPr lang="pt-BR">
                    <a:noFill/>
                  </a:rPr>
                  <a:t> </a:t>
                </a:r>
              </a:p>
            </p:txBody>
          </p:sp>
        </mc:Fallback>
      </mc:AlternateContent>
    </p:spTree>
    <p:extLst>
      <p:ext uri="{BB962C8B-B14F-4D97-AF65-F5344CB8AC3E}">
        <p14:creationId xmlns:p14="http://schemas.microsoft.com/office/powerpoint/2010/main" val="2811983964"/>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1CA59250-DCBD-46AE-9B66-A38D5FA862A0}"/>
              </a:ext>
            </a:extLst>
          </p:cNvPr>
          <p:cNvSpPr>
            <a:spLocks noGrp="1"/>
          </p:cNvSpPr>
          <p:nvPr>
            <p:ph sz="half" idx="2"/>
          </p:nvPr>
        </p:nvSpPr>
        <p:spPr>
          <a:xfrm>
            <a:off x="7017025" y="136525"/>
            <a:ext cx="5040709" cy="6040438"/>
          </a:xfrm>
        </p:spPr>
        <p:txBody>
          <a:bodyPr>
            <a:normAutofit/>
          </a:bodyPr>
          <a:lstStyle/>
          <a:p>
            <a:pPr marL="0" indent="0">
              <a:buNone/>
            </a:pPr>
            <a:r>
              <a:rPr lang="pt-BR" sz="2400" dirty="0"/>
              <a:t>2) Determine o valor de </a:t>
            </a:r>
            <a:r>
              <a:rPr lang="pt-BR" sz="2400" dirty="0" err="1"/>
              <a:t>Rs</a:t>
            </a:r>
            <a:r>
              <a:rPr lang="pt-BR" sz="2400" dirty="0"/>
              <a:t> para o circuito abaixo.</a:t>
            </a:r>
          </a:p>
        </p:txBody>
      </p:sp>
      <p:sp>
        <p:nvSpPr>
          <p:cNvPr id="4" name="Footer Placeholder 3">
            <a:extLst>
              <a:ext uri="{FF2B5EF4-FFF2-40B4-BE49-F238E27FC236}">
                <a16:creationId xmlns:a16="http://schemas.microsoft.com/office/drawing/2014/main" id="{066B7AD5-AD78-496C-9DC5-754BA657EF60}"/>
              </a:ext>
            </a:extLst>
          </p:cNvPr>
          <p:cNvSpPr>
            <a:spLocks noGrp="1"/>
          </p:cNvSpPr>
          <p:nvPr>
            <p:ph type="ftr" sz="quarter" idx="11"/>
          </p:nvPr>
        </p:nvSpPr>
        <p:spPr/>
        <p:txBody>
          <a:bodyPr/>
          <a:lstStyle/>
          <a:p>
            <a:r>
              <a:rPr lang="en-US" altLang="en-US"/>
              <a:t>Prof. Elyr Teixeira</a:t>
            </a:r>
            <a:endParaRPr lang="en-US" altLang="en-US" dirty="0"/>
          </a:p>
        </p:txBody>
      </p:sp>
      <p:sp>
        <p:nvSpPr>
          <p:cNvPr id="5" name="Slide Number Placeholder 4">
            <a:extLst>
              <a:ext uri="{FF2B5EF4-FFF2-40B4-BE49-F238E27FC236}">
                <a16:creationId xmlns:a16="http://schemas.microsoft.com/office/drawing/2014/main" id="{0E81E0B1-5513-4F0E-96C2-0E1788C6AB35}"/>
              </a:ext>
            </a:extLst>
          </p:cNvPr>
          <p:cNvSpPr>
            <a:spLocks noGrp="1"/>
          </p:cNvSpPr>
          <p:nvPr>
            <p:ph type="sldNum" sz="quarter" idx="12"/>
          </p:nvPr>
        </p:nvSpPr>
        <p:spPr/>
        <p:txBody>
          <a:bodyPr/>
          <a:lstStyle/>
          <a:p>
            <a:fld id="{D70E266F-DC34-4EBC-B26B-29CFE51B5C59}" type="slidenum">
              <a:rPr lang="en-US" altLang="en-US" smtClean="0"/>
              <a:pPr/>
              <a:t>229</a:t>
            </a:fld>
            <a:endParaRPr lang="en-US" altLang="en-US"/>
          </a:p>
        </p:txBody>
      </p:sp>
      <p:pic>
        <p:nvPicPr>
          <p:cNvPr id="12" name="Picture 11">
            <a:extLst>
              <a:ext uri="{FF2B5EF4-FFF2-40B4-BE49-F238E27FC236}">
                <a16:creationId xmlns:a16="http://schemas.microsoft.com/office/drawing/2014/main" id="{1173FD42-FE9B-4A95-AF09-7FA77F086F2C}"/>
              </a:ext>
            </a:extLst>
          </p:cNvPr>
          <p:cNvPicPr>
            <a:picLocks noChangeAspect="1"/>
          </p:cNvPicPr>
          <p:nvPr/>
        </p:nvPicPr>
        <p:blipFill>
          <a:blip r:embed="rId2"/>
          <a:stretch>
            <a:fillRect/>
          </a:stretch>
        </p:blipFill>
        <p:spPr>
          <a:xfrm>
            <a:off x="7901667" y="970259"/>
            <a:ext cx="3958572" cy="4917481"/>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ACE062F6-0E99-480B-8576-38BA8FD3CFC0}"/>
                  </a:ext>
                </a:extLst>
              </p:cNvPr>
              <p:cNvSpPr txBox="1"/>
              <p:nvPr/>
            </p:nvSpPr>
            <p:spPr>
              <a:xfrm>
                <a:off x="139148" y="136525"/>
                <a:ext cx="7494104" cy="273331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pt-BR" sz="2400" i="1" smtClean="0">
                              <a:solidFill>
                                <a:srgbClr val="FF0000"/>
                              </a:solidFill>
                              <a:latin typeface="Cambria Math" panose="02040503050406030204" pitchFamily="18" charset="0"/>
                            </a:rPr>
                          </m:ctrlPr>
                        </m:sSubPr>
                        <m:e>
                          <m:r>
                            <a:rPr lang="pt-BR" sz="2400" i="1">
                              <a:solidFill>
                                <a:srgbClr val="FF0000"/>
                              </a:solidFill>
                              <a:latin typeface="Cambria Math" panose="02040503050406030204" pitchFamily="18" charset="0"/>
                            </a:rPr>
                            <m:t>𝑉</m:t>
                          </m:r>
                        </m:e>
                        <m:sub>
                          <m:r>
                            <a:rPr lang="pt-BR" sz="2400" i="1">
                              <a:solidFill>
                                <a:srgbClr val="FF0000"/>
                              </a:solidFill>
                              <a:latin typeface="Cambria Math" panose="02040503050406030204" pitchFamily="18" charset="0"/>
                            </a:rPr>
                            <m:t>𝐷</m:t>
                          </m:r>
                          <m:r>
                            <a:rPr lang="pt-BR" sz="2400" b="0" i="1" smtClean="0">
                              <a:solidFill>
                                <a:srgbClr val="FF0000"/>
                              </a:solidFill>
                              <a:latin typeface="Cambria Math" panose="02040503050406030204" pitchFamily="18" charset="0"/>
                            </a:rPr>
                            <m:t>𝑄</m:t>
                          </m:r>
                        </m:sub>
                      </m:sSub>
                      <m:r>
                        <a:rPr lang="pt-BR" sz="2400" i="1">
                          <a:solidFill>
                            <a:srgbClr val="FF0000"/>
                          </a:solidFill>
                          <a:latin typeface="Cambria Math" panose="02040503050406030204" pitchFamily="18" charset="0"/>
                        </a:rPr>
                        <m:t>=</m:t>
                      </m:r>
                      <m:sSub>
                        <m:sSubPr>
                          <m:ctrlPr>
                            <a:rPr lang="pt-BR" sz="2400" i="1">
                              <a:solidFill>
                                <a:srgbClr val="FF0000"/>
                              </a:solidFill>
                              <a:latin typeface="Cambria Math" panose="02040503050406030204" pitchFamily="18" charset="0"/>
                            </a:rPr>
                          </m:ctrlPr>
                        </m:sSubPr>
                        <m:e>
                          <m:r>
                            <a:rPr lang="pt-BR" sz="2400" i="1">
                              <a:solidFill>
                                <a:srgbClr val="FF0000"/>
                              </a:solidFill>
                              <a:latin typeface="Cambria Math" panose="02040503050406030204" pitchFamily="18" charset="0"/>
                            </a:rPr>
                            <m:t>𝑉</m:t>
                          </m:r>
                        </m:e>
                        <m:sub>
                          <m:r>
                            <a:rPr lang="pt-BR" sz="2400" i="1">
                              <a:solidFill>
                                <a:srgbClr val="FF0000"/>
                              </a:solidFill>
                              <a:latin typeface="Cambria Math" panose="02040503050406030204" pitchFamily="18" charset="0"/>
                            </a:rPr>
                            <m:t>𝐷𝐷</m:t>
                          </m:r>
                        </m:sub>
                      </m:sSub>
                      <m:r>
                        <a:rPr lang="pt-BR" sz="2400" i="1">
                          <a:solidFill>
                            <a:srgbClr val="FF0000"/>
                          </a:solidFill>
                          <a:latin typeface="Cambria Math" panose="02040503050406030204" pitchFamily="18" charset="0"/>
                        </a:rPr>
                        <m:t>−</m:t>
                      </m:r>
                      <m:sSub>
                        <m:sSubPr>
                          <m:ctrlPr>
                            <a:rPr lang="pt-BR" sz="2400" i="1">
                              <a:solidFill>
                                <a:srgbClr val="FF0000"/>
                              </a:solidFill>
                              <a:latin typeface="Cambria Math" panose="02040503050406030204" pitchFamily="18" charset="0"/>
                            </a:rPr>
                          </m:ctrlPr>
                        </m:sSubPr>
                        <m:e>
                          <m:r>
                            <a:rPr lang="pt-BR" sz="2400" i="1">
                              <a:solidFill>
                                <a:srgbClr val="FF0000"/>
                              </a:solidFill>
                              <a:latin typeface="Cambria Math" panose="02040503050406030204" pitchFamily="18" charset="0"/>
                            </a:rPr>
                            <m:t>𝐼</m:t>
                          </m:r>
                        </m:e>
                        <m:sub>
                          <m:r>
                            <a:rPr lang="pt-BR" sz="2400" i="1">
                              <a:solidFill>
                                <a:srgbClr val="FF0000"/>
                              </a:solidFill>
                              <a:latin typeface="Cambria Math" panose="02040503050406030204" pitchFamily="18" charset="0"/>
                            </a:rPr>
                            <m:t>𝐷</m:t>
                          </m:r>
                          <m:r>
                            <a:rPr lang="pt-BR" sz="2400" b="0" i="1" smtClean="0">
                              <a:solidFill>
                                <a:srgbClr val="FF0000"/>
                              </a:solidFill>
                              <a:latin typeface="Cambria Math" panose="02040503050406030204" pitchFamily="18" charset="0"/>
                            </a:rPr>
                            <m:t>𝑄</m:t>
                          </m:r>
                        </m:sub>
                      </m:sSub>
                      <m:sSub>
                        <m:sSubPr>
                          <m:ctrlPr>
                            <a:rPr lang="pt-BR" sz="2400" i="1">
                              <a:solidFill>
                                <a:srgbClr val="FF0000"/>
                              </a:solidFill>
                              <a:latin typeface="Cambria Math" panose="02040503050406030204" pitchFamily="18" charset="0"/>
                            </a:rPr>
                          </m:ctrlPr>
                        </m:sSubPr>
                        <m:e>
                          <m:r>
                            <a:rPr lang="pt-BR" sz="2400" i="1">
                              <a:solidFill>
                                <a:srgbClr val="FF0000"/>
                              </a:solidFill>
                              <a:latin typeface="Cambria Math" panose="02040503050406030204" pitchFamily="18" charset="0"/>
                            </a:rPr>
                            <m:t>𝑅</m:t>
                          </m:r>
                        </m:e>
                        <m:sub>
                          <m:r>
                            <a:rPr lang="pt-BR" sz="2400" i="1">
                              <a:solidFill>
                                <a:srgbClr val="FF0000"/>
                              </a:solidFill>
                              <a:latin typeface="Cambria Math" panose="02040503050406030204" pitchFamily="18" charset="0"/>
                            </a:rPr>
                            <m:t>𝐷</m:t>
                          </m:r>
                        </m:sub>
                      </m:sSub>
                    </m:oMath>
                  </m:oMathPara>
                </a14:m>
                <a:endParaRPr lang="pt-BR" sz="2400" dirty="0">
                  <a:solidFill>
                    <a:srgbClr val="FF0000"/>
                  </a:solidFill>
                </a:endParaRPr>
              </a:p>
              <a:p>
                <a:r>
                  <a:rPr lang="pt-BR" sz="2400" dirty="0">
                    <a:solidFill>
                      <a:srgbClr val="FF0000"/>
                    </a:solidFill>
                  </a:rPr>
                  <a:t>4 = 16 - </a:t>
                </a:r>
                <a14:m>
                  <m:oMath xmlns:m="http://schemas.openxmlformats.org/officeDocument/2006/math">
                    <m:sSub>
                      <m:sSubPr>
                        <m:ctrlPr>
                          <a:rPr lang="pt-BR" sz="2400" i="1">
                            <a:solidFill>
                              <a:srgbClr val="FF0000"/>
                            </a:solidFill>
                            <a:latin typeface="Cambria Math" panose="02040503050406030204" pitchFamily="18" charset="0"/>
                          </a:rPr>
                        </m:ctrlPr>
                      </m:sSubPr>
                      <m:e>
                        <m:r>
                          <a:rPr lang="pt-BR" sz="2400" i="1">
                            <a:solidFill>
                              <a:srgbClr val="FF0000"/>
                            </a:solidFill>
                            <a:latin typeface="Cambria Math" panose="02040503050406030204" pitchFamily="18" charset="0"/>
                          </a:rPr>
                          <m:t>𝐼</m:t>
                        </m:r>
                      </m:e>
                      <m:sub>
                        <m:r>
                          <a:rPr lang="pt-BR" sz="2400" i="1">
                            <a:solidFill>
                              <a:srgbClr val="FF0000"/>
                            </a:solidFill>
                            <a:latin typeface="Cambria Math" panose="02040503050406030204" pitchFamily="18" charset="0"/>
                          </a:rPr>
                          <m:t>𝐷</m:t>
                        </m:r>
                        <m:r>
                          <a:rPr lang="pt-BR" sz="2400" b="0" i="1" smtClean="0">
                            <a:solidFill>
                              <a:srgbClr val="FF0000"/>
                            </a:solidFill>
                            <a:latin typeface="Cambria Math" panose="02040503050406030204" pitchFamily="18" charset="0"/>
                          </a:rPr>
                          <m:t>𝑄</m:t>
                        </m:r>
                      </m:sub>
                    </m:sSub>
                  </m:oMath>
                </a14:m>
                <a:r>
                  <a:rPr lang="pt-BR" sz="2400" dirty="0">
                    <a:solidFill>
                      <a:srgbClr val="FF0000"/>
                    </a:solidFill>
                  </a:rPr>
                  <a:t>*2k		=&gt;     </a:t>
                </a:r>
                <a14:m>
                  <m:oMath xmlns:m="http://schemas.openxmlformats.org/officeDocument/2006/math">
                    <m:sSub>
                      <m:sSubPr>
                        <m:ctrlPr>
                          <a:rPr lang="pt-BR" sz="2400" i="1">
                            <a:solidFill>
                              <a:srgbClr val="FF0000"/>
                            </a:solidFill>
                            <a:latin typeface="Cambria Math" panose="02040503050406030204" pitchFamily="18" charset="0"/>
                          </a:rPr>
                        </m:ctrlPr>
                      </m:sSubPr>
                      <m:e>
                        <m:r>
                          <a:rPr lang="pt-BR" sz="2400" i="1">
                            <a:solidFill>
                              <a:srgbClr val="FF0000"/>
                            </a:solidFill>
                            <a:latin typeface="Cambria Math" panose="02040503050406030204" pitchFamily="18" charset="0"/>
                          </a:rPr>
                          <m:t>𝐼</m:t>
                        </m:r>
                      </m:e>
                      <m:sub>
                        <m:r>
                          <a:rPr lang="pt-BR" sz="2400" i="1">
                            <a:solidFill>
                              <a:srgbClr val="FF0000"/>
                            </a:solidFill>
                            <a:latin typeface="Cambria Math" panose="02040503050406030204" pitchFamily="18" charset="0"/>
                          </a:rPr>
                          <m:t>𝐷</m:t>
                        </m:r>
                        <m:r>
                          <a:rPr lang="pt-BR" sz="2400" b="0" i="1" smtClean="0">
                            <a:solidFill>
                              <a:srgbClr val="FF0000"/>
                            </a:solidFill>
                            <a:latin typeface="Cambria Math" panose="02040503050406030204" pitchFamily="18" charset="0"/>
                          </a:rPr>
                          <m:t>𝑄</m:t>
                        </m:r>
                      </m:sub>
                    </m:sSub>
                    <m:r>
                      <a:rPr lang="pt-BR" sz="2400" b="0" i="1" smtClean="0">
                        <a:solidFill>
                          <a:srgbClr val="FF0000"/>
                        </a:solidFill>
                        <a:latin typeface="Cambria Math" panose="02040503050406030204" pitchFamily="18" charset="0"/>
                      </a:rPr>
                      <m:t>=6</m:t>
                    </m:r>
                    <m:r>
                      <a:rPr lang="pt-BR" sz="2400" b="0" i="1" smtClean="0">
                        <a:solidFill>
                          <a:srgbClr val="FF0000"/>
                        </a:solidFill>
                        <a:latin typeface="Cambria Math" panose="02040503050406030204" pitchFamily="18" charset="0"/>
                      </a:rPr>
                      <m:t>𝑚𝐴</m:t>
                    </m:r>
                  </m:oMath>
                </a14:m>
                <a:endParaRPr lang="pt-BR" sz="2400" b="0" dirty="0">
                  <a:solidFill>
                    <a:srgbClr val="FF0000"/>
                  </a:solidFill>
                </a:endParaRPr>
              </a:p>
              <a:p>
                <a:endParaRPr lang="pt-BR" sz="2400" dirty="0">
                  <a:solidFill>
                    <a:srgbClr val="FF0000"/>
                  </a:solidFill>
                </a:endParaRPr>
              </a:p>
              <a:p>
                <a:pPr/>
                <a14:m>
                  <m:oMathPara xmlns:m="http://schemas.openxmlformats.org/officeDocument/2006/math">
                    <m:oMathParaPr>
                      <m:jc m:val="left"/>
                    </m:oMathParaPr>
                    <m:oMath xmlns:m="http://schemas.openxmlformats.org/officeDocument/2006/math">
                      <m:r>
                        <a:rPr lang="pt-BR" sz="2400" i="1">
                          <a:solidFill>
                            <a:srgbClr val="FF0000"/>
                          </a:solidFill>
                          <a:latin typeface="Cambria Math" panose="02040503050406030204" pitchFamily="18" charset="0"/>
                        </a:rPr>
                        <m:t>𝑉</m:t>
                      </m:r>
                      <m:r>
                        <a:rPr lang="pt-BR" sz="2400" i="1" baseline="-25000">
                          <a:solidFill>
                            <a:srgbClr val="FF0000"/>
                          </a:solidFill>
                          <a:latin typeface="Cambria Math" panose="02040503050406030204" pitchFamily="18" charset="0"/>
                        </a:rPr>
                        <m:t>𝐺</m:t>
                      </m:r>
                      <m:r>
                        <a:rPr lang="pt-BR" sz="2400" i="1">
                          <a:solidFill>
                            <a:srgbClr val="FF0000"/>
                          </a:solidFill>
                          <a:latin typeface="Cambria Math" panose="02040503050406030204" pitchFamily="18" charset="0"/>
                        </a:rPr>
                        <m:t>=</m:t>
                      </m:r>
                      <m:sSub>
                        <m:sSubPr>
                          <m:ctrlPr>
                            <a:rPr lang="pt-BR" sz="2400" i="1" dirty="0" smtClean="0">
                              <a:solidFill>
                                <a:srgbClr val="FF0000"/>
                              </a:solidFill>
                              <a:latin typeface="Cambria Math" panose="02040503050406030204" pitchFamily="18" charset="0"/>
                            </a:rPr>
                          </m:ctrlPr>
                        </m:sSubPr>
                        <m:e>
                          <m:r>
                            <a:rPr lang="pt-BR" sz="2400" b="0" i="1" dirty="0" smtClean="0">
                              <a:solidFill>
                                <a:srgbClr val="FF0000"/>
                              </a:solidFill>
                              <a:latin typeface="Cambria Math" panose="02040503050406030204" pitchFamily="18" charset="0"/>
                            </a:rPr>
                            <m:t>𝑉</m:t>
                          </m:r>
                        </m:e>
                        <m:sub>
                          <m:r>
                            <a:rPr lang="pt-BR" sz="2400" b="0" i="1" dirty="0" smtClean="0">
                              <a:solidFill>
                                <a:srgbClr val="FF0000"/>
                              </a:solidFill>
                              <a:latin typeface="Cambria Math" panose="02040503050406030204" pitchFamily="18" charset="0"/>
                            </a:rPr>
                            <m:t>𝐺𝑆</m:t>
                          </m:r>
                        </m:sub>
                      </m:sSub>
                      <m:r>
                        <a:rPr lang="pt-BR" sz="2400" i="1">
                          <a:solidFill>
                            <a:srgbClr val="FF0000"/>
                          </a:solidFill>
                          <a:latin typeface="Cambria Math" panose="02040503050406030204" pitchFamily="18" charset="0"/>
                        </a:rPr>
                        <m:t>−</m:t>
                      </m:r>
                      <m:sSub>
                        <m:sSubPr>
                          <m:ctrlPr>
                            <a:rPr lang="pt-BR" sz="2400" i="1">
                              <a:solidFill>
                                <a:srgbClr val="FF0000"/>
                              </a:solidFill>
                              <a:latin typeface="Cambria Math" panose="02040503050406030204" pitchFamily="18" charset="0"/>
                            </a:rPr>
                          </m:ctrlPr>
                        </m:sSubPr>
                        <m:e>
                          <m:r>
                            <a:rPr lang="pt-BR" sz="2400" i="1">
                              <a:solidFill>
                                <a:srgbClr val="FF0000"/>
                              </a:solidFill>
                              <a:latin typeface="Cambria Math" panose="02040503050406030204" pitchFamily="18" charset="0"/>
                            </a:rPr>
                            <m:t>𝐼</m:t>
                          </m:r>
                        </m:e>
                        <m:sub>
                          <m:r>
                            <a:rPr lang="pt-BR" sz="2400" i="1">
                              <a:solidFill>
                                <a:srgbClr val="FF0000"/>
                              </a:solidFill>
                              <a:latin typeface="Cambria Math" panose="02040503050406030204" pitchFamily="18" charset="0"/>
                            </a:rPr>
                            <m:t>𝑆</m:t>
                          </m:r>
                        </m:sub>
                      </m:sSub>
                      <m:sSub>
                        <m:sSubPr>
                          <m:ctrlPr>
                            <a:rPr lang="pt-BR" sz="2400" i="1">
                              <a:solidFill>
                                <a:srgbClr val="FF0000"/>
                              </a:solidFill>
                              <a:latin typeface="Cambria Math" panose="02040503050406030204" pitchFamily="18" charset="0"/>
                            </a:rPr>
                          </m:ctrlPr>
                        </m:sSubPr>
                        <m:e>
                          <m:r>
                            <a:rPr lang="pt-BR" sz="2400" i="1">
                              <a:solidFill>
                                <a:srgbClr val="FF0000"/>
                              </a:solidFill>
                              <a:latin typeface="Cambria Math" panose="02040503050406030204" pitchFamily="18" charset="0"/>
                            </a:rPr>
                            <m:t>𝑅</m:t>
                          </m:r>
                        </m:e>
                        <m:sub>
                          <m:r>
                            <a:rPr lang="pt-BR" sz="2400" i="1">
                              <a:solidFill>
                                <a:srgbClr val="FF0000"/>
                              </a:solidFill>
                              <a:latin typeface="Cambria Math" panose="02040503050406030204" pitchFamily="18" charset="0"/>
                            </a:rPr>
                            <m:t>𝑆</m:t>
                          </m:r>
                        </m:sub>
                      </m:sSub>
                    </m:oMath>
                  </m:oMathPara>
                </a14:m>
                <a:endParaRPr lang="pt-BR" sz="2400" dirty="0">
                  <a:solidFill>
                    <a:srgbClr val="FF0000"/>
                  </a:solidFill>
                </a:endParaRPr>
              </a:p>
              <a:p>
                <a:endParaRPr lang="pt-BR" sz="2400" dirty="0">
                  <a:solidFill>
                    <a:srgbClr val="FF0000"/>
                  </a:solidFill>
                </a:endParaRPr>
              </a:p>
              <a:p>
                <a:r>
                  <a:rPr lang="pt-BR" sz="2400" dirty="0">
                    <a:solidFill>
                      <a:srgbClr val="FF0000"/>
                    </a:solidFill>
                  </a:rPr>
                  <a:t>	</a:t>
                </a:r>
              </a:p>
              <a:p>
                <a:r>
                  <a:rPr lang="pt-BR" sz="2400" dirty="0">
                    <a:solidFill>
                      <a:srgbClr val="FF0000"/>
                    </a:solidFill>
                  </a:rPr>
                  <a:t>			</a:t>
                </a:r>
              </a:p>
            </p:txBody>
          </p:sp>
        </mc:Choice>
        <mc:Fallback xmlns="">
          <p:sp>
            <p:nvSpPr>
              <p:cNvPr id="6" name="TextBox 5">
                <a:extLst>
                  <a:ext uri="{FF2B5EF4-FFF2-40B4-BE49-F238E27FC236}">
                    <a16:creationId xmlns:a16="http://schemas.microsoft.com/office/drawing/2014/main" id="{ACE062F6-0E99-480B-8576-38BA8FD3CFC0}"/>
                  </a:ext>
                </a:extLst>
              </p:cNvPr>
              <p:cNvSpPr txBox="1">
                <a:spLocks noRot="1" noChangeAspect="1" noMove="1" noResize="1" noEditPoints="1" noAdjustHandles="1" noChangeArrowheads="1" noChangeShapeType="1" noTextEdit="1"/>
              </p:cNvSpPr>
              <p:nvPr/>
            </p:nvSpPr>
            <p:spPr>
              <a:xfrm>
                <a:off x="139148" y="136525"/>
                <a:ext cx="7494104" cy="2733312"/>
              </a:xfrm>
              <a:prstGeom prst="rect">
                <a:avLst/>
              </a:prstGeom>
              <a:blipFill>
                <a:blip r:embed="rId3"/>
                <a:stretch>
                  <a:fillRect l="-1302"/>
                </a:stretch>
              </a:blipFill>
            </p:spPr>
            <p:txBody>
              <a:bodyPr/>
              <a:lstStyle/>
              <a:p>
                <a:r>
                  <a:rPr lang="pt-BR">
                    <a:noFill/>
                  </a:rPr>
                  <a:t> </a:t>
                </a:r>
              </a:p>
            </p:txBody>
          </p:sp>
        </mc:Fallback>
      </mc:AlternateContent>
      <p:cxnSp>
        <p:nvCxnSpPr>
          <p:cNvPr id="11" name="Straight Connector 10">
            <a:extLst>
              <a:ext uri="{FF2B5EF4-FFF2-40B4-BE49-F238E27FC236}">
                <a16:creationId xmlns:a16="http://schemas.microsoft.com/office/drawing/2014/main" id="{A1448ED5-C312-472F-A752-C6592165E36F}"/>
              </a:ext>
            </a:extLst>
          </p:cNvPr>
          <p:cNvCxnSpPr>
            <a:cxnSpLocks/>
          </p:cNvCxnSpPr>
          <p:nvPr/>
        </p:nvCxnSpPr>
        <p:spPr>
          <a:xfrm>
            <a:off x="149087" y="2114120"/>
            <a:ext cx="70866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BD33135C-990C-4023-90CC-DFED1F20F08B}"/>
              </a:ext>
            </a:extLst>
          </p:cNvPr>
          <p:cNvCxnSpPr>
            <a:cxnSpLocks/>
          </p:cNvCxnSpPr>
          <p:nvPr/>
        </p:nvCxnSpPr>
        <p:spPr>
          <a:xfrm>
            <a:off x="0" y="1136374"/>
            <a:ext cx="713629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D7D9318-CDCA-450D-B1B6-E1A276209FE5}"/>
              </a:ext>
            </a:extLst>
          </p:cNvPr>
          <p:cNvCxnSpPr>
            <a:cxnSpLocks/>
          </p:cNvCxnSpPr>
          <p:nvPr/>
        </p:nvCxnSpPr>
        <p:spPr>
          <a:xfrm flipV="1">
            <a:off x="3354457" y="1278144"/>
            <a:ext cx="0" cy="5371134"/>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A00E3BA9-BB22-46A4-B21C-A00754817FF2}"/>
                  </a:ext>
                </a:extLst>
              </p:cNvPr>
              <p:cNvSpPr txBox="1"/>
              <p:nvPr/>
            </p:nvSpPr>
            <p:spPr>
              <a:xfrm>
                <a:off x="78005" y="2287488"/>
                <a:ext cx="3172092" cy="424462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sz="2400" i="1">
                          <a:solidFill>
                            <a:srgbClr val="FF0000"/>
                          </a:solidFill>
                          <a:latin typeface="Cambria Math" panose="02040503050406030204" pitchFamily="18" charset="0"/>
                        </a:rPr>
                        <m:t>𝐼</m:t>
                      </m:r>
                      <m:r>
                        <a:rPr lang="pt-BR" sz="2400" i="1" baseline="-25000">
                          <a:solidFill>
                            <a:srgbClr val="FF0000"/>
                          </a:solidFill>
                          <a:latin typeface="Cambria Math" panose="02040503050406030204" pitchFamily="18" charset="0"/>
                        </a:rPr>
                        <m:t>𝐷</m:t>
                      </m:r>
                      <m:r>
                        <a:rPr lang="pt-BR" sz="2400" i="1">
                          <a:solidFill>
                            <a:srgbClr val="FF0000"/>
                          </a:solidFill>
                          <a:latin typeface="Cambria Math" panose="02040503050406030204" pitchFamily="18" charset="0"/>
                        </a:rPr>
                        <m:t>=</m:t>
                      </m:r>
                      <m:sSub>
                        <m:sSubPr>
                          <m:ctrlPr>
                            <a:rPr lang="pt-BR" sz="2400" i="1">
                              <a:solidFill>
                                <a:srgbClr val="FF0000"/>
                              </a:solidFill>
                              <a:latin typeface="Cambria Math" panose="02040503050406030204" pitchFamily="18" charset="0"/>
                            </a:rPr>
                          </m:ctrlPr>
                        </m:sSubPr>
                        <m:e>
                          <m:r>
                            <m:rPr>
                              <m:sty m:val="p"/>
                            </m:rPr>
                            <a:rPr lang="pt-BR" sz="2400">
                              <a:solidFill>
                                <a:srgbClr val="FF0000"/>
                              </a:solidFill>
                              <a:latin typeface="Cambria Math" panose="02040503050406030204" pitchFamily="18" charset="0"/>
                            </a:rPr>
                            <m:t>I</m:t>
                          </m:r>
                        </m:e>
                        <m:sub>
                          <m:r>
                            <a:rPr lang="pt-BR" sz="2400" i="1">
                              <a:solidFill>
                                <a:srgbClr val="FF0000"/>
                              </a:solidFill>
                              <a:latin typeface="Cambria Math" panose="02040503050406030204" pitchFamily="18" charset="0"/>
                            </a:rPr>
                            <m:t>𝐷𝑆𝑆</m:t>
                          </m:r>
                        </m:sub>
                      </m:sSub>
                      <m:sSup>
                        <m:sSupPr>
                          <m:ctrlPr>
                            <a:rPr lang="pt-BR" sz="2400" i="1">
                              <a:solidFill>
                                <a:srgbClr val="FF0000"/>
                              </a:solidFill>
                              <a:latin typeface="Cambria Math" panose="02040503050406030204" pitchFamily="18" charset="0"/>
                            </a:rPr>
                          </m:ctrlPr>
                        </m:sSupPr>
                        <m:e>
                          <m:d>
                            <m:dPr>
                              <m:ctrlPr>
                                <a:rPr lang="pt-BR" sz="2400" i="1">
                                  <a:solidFill>
                                    <a:srgbClr val="FF0000"/>
                                  </a:solidFill>
                                  <a:latin typeface="Cambria Math" panose="02040503050406030204" pitchFamily="18" charset="0"/>
                                </a:rPr>
                              </m:ctrlPr>
                            </m:dPr>
                            <m:e>
                              <m:r>
                                <a:rPr lang="pt-BR" sz="2400" i="1">
                                  <a:solidFill>
                                    <a:srgbClr val="FF0000"/>
                                  </a:solidFill>
                                  <a:latin typeface="Cambria Math" panose="02040503050406030204" pitchFamily="18" charset="0"/>
                                </a:rPr>
                                <m:t>1−</m:t>
                              </m:r>
                              <m:f>
                                <m:fPr>
                                  <m:ctrlPr>
                                    <a:rPr lang="pt-BR" sz="2400" i="1">
                                      <a:solidFill>
                                        <a:srgbClr val="FF0000"/>
                                      </a:solidFill>
                                      <a:latin typeface="Cambria Math" panose="02040503050406030204" pitchFamily="18" charset="0"/>
                                    </a:rPr>
                                  </m:ctrlPr>
                                </m:fPr>
                                <m:num>
                                  <m:r>
                                    <a:rPr lang="pt-BR" sz="2400" i="1">
                                      <a:solidFill>
                                        <a:srgbClr val="FF0000"/>
                                      </a:solidFill>
                                      <a:latin typeface="Cambria Math" panose="02040503050406030204" pitchFamily="18" charset="0"/>
                                    </a:rPr>
                                    <m:t>𝑉</m:t>
                                  </m:r>
                                  <m:r>
                                    <a:rPr lang="pt-BR" sz="2400" i="1" baseline="-25000">
                                      <a:solidFill>
                                        <a:srgbClr val="FF0000"/>
                                      </a:solidFill>
                                      <a:latin typeface="Cambria Math" panose="02040503050406030204" pitchFamily="18" charset="0"/>
                                    </a:rPr>
                                    <m:t>𝐺𝑆</m:t>
                                  </m:r>
                                </m:num>
                                <m:den>
                                  <m:r>
                                    <a:rPr lang="pt-BR" sz="2400" i="1">
                                      <a:solidFill>
                                        <a:srgbClr val="FF0000"/>
                                      </a:solidFill>
                                      <a:latin typeface="Cambria Math" panose="02040503050406030204" pitchFamily="18" charset="0"/>
                                    </a:rPr>
                                    <m:t>𝑉</m:t>
                                  </m:r>
                                  <m:r>
                                    <a:rPr lang="pt-BR" sz="2400" i="1" baseline="-25000">
                                      <a:solidFill>
                                        <a:srgbClr val="FF0000"/>
                                      </a:solidFill>
                                      <a:latin typeface="Cambria Math" panose="02040503050406030204" pitchFamily="18" charset="0"/>
                                    </a:rPr>
                                    <m:t>𝑝</m:t>
                                  </m:r>
                                </m:den>
                              </m:f>
                            </m:e>
                          </m:d>
                        </m:e>
                        <m:sup>
                          <m:r>
                            <a:rPr lang="pt-BR" sz="2400" i="1">
                              <a:solidFill>
                                <a:srgbClr val="FF0000"/>
                              </a:solidFill>
                              <a:latin typeface="Cambria Math" panose="02040503050406030204" pitchFamily="18" charset="0"/>
                            </a:rPr>
                            <m:t>2</m:t>
                          </m:r>
                        </m:sup>
                      </m:sSup>
                    </m:oMath>
                  </m:oMathPara>
                </a14:m>
                <a:endParaRPr lang="pt-BR" sz="2400" dirty="0">
                  <a:solidFill>
                    <a:srgbClr val="FF0000"/>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pt-BR" sz="2400">
                          <a:solidFill>
                            <a:srgbClr val="FF0000"/>
                          </a:solidFill>
                          <a:latin typeface="Cambria Math" panose="02040503050406030204" pitchFamily="18" charset="0"/>
                        </a:rPr>
                        <m:t>6</m:t>
                      </m:r>
                      <m:r>
                        <m:rPr>
                          <m:sty m:val="p"/>
                        </m:rPr>
                        <a:rPr lang="pt-BR" sz="2400">
                          <a:solidFill>
                            <a:srgbClr val="FF0000"/>
                          </a:solidFill>
                          <a:latin typeface="Cambria Math" panose="02040503050406030204" pitchFamily="18" charset="0"/>
                        </a:rPr>
                        <m:t>m</m:t>
                      </m:r>
                      <m:r>
                        <a:rPr lang="pt-BR" sz="2400">
                          <a:solidFill>
                            <a:srgbClr val="FF0000"/>
                          </a:solidFill>
                          <a:latin typeface="Cambria Math" panose="02040503050406030204" pitchFamily="18" charset="0"/>
                        </a:rPr>
                        <m:t>=12</m:t>
                      </m:r>
                      <m:r>
                        <m:rPr>
                          <m:sty m:val="p"/>
                        </m:rPr>
                        <a:rPr lang="pt-BR" sz="2400">
                          <a:solidFill>
                            <a:srgbClr val="FF0000"/>
                          </a:solidFill>
                          <a:latin typeface="Cambria Math" panose="02040503050406030204" pitchFamily="18" charset="0"/>
                        </a:rPr>
                        <m:t>m</m:t>
                      </m:r>
                      <m:sSup>
                        <m:sSupPr>
                          <m:ctrlPr>
                            <a:rPr lang="pt-BR" sz="2400" i="1">
                              <a:solidFill>
                                <a:srgbClr val="FF0000"/>
                              </a:solidFill>
                              <a:latin typeface="Cambria Math" panose="02040503050406030204" pitchFamily="18" charset="0"/>
                            </a:rPr>
                          </m:ctrlPr>
                        </m:sSupPr>
                        <m:e>
                          <m:d>
                            <m:dPr>
                              <m:ctrlPr>
                                <a:rPr lang="pt-BR" sz="2400" i="1">
                                  <a:solidFill>
                                    <a:srgbClr val="FF0000"/>
                                  </a:solidFill>
                                  <a:latin typeface="Cambria Math" panose="02040503050406030204" pitchFamily="18" charset="0"/>
                                </a:rPr>
                              </m:ctrlPr>
                            </m:dPr>
                            <m:e>
                              <m:r>
                                <a:rPr lang="pt-BR" sz="2400" i="1">
                                  <a:solidFill>
                                    <a:srgbClr val="FF0000"/>
                                  </a:solidFill>
                                  <a:latin typeface="Cambria Math" panose="02040503050406030204" pitchFamily="18" charset="0"/>
                                </a:rPr>
                                <m:t>1−</m:t>
                              </m:r>
                              <m:f>
                                <m:fPr>
                                  <m:ctrlPr>
                                    <a:rPr lang="pt-BR" sz="2400" i="1">
                                      <a:solidFill>
                                        <a:srgbClr val="FF0000"/>
                                      </a:solidFill>
                                      <a:latin typeface="Cambria Math" panose="02040503050406030204" pitchFamily="18" charset="0"/>
                                    </a:rPr>
                                  </m:ctrlPr>
                                </m:fPr>
                                <m:num>
                                  <m:r>
                                    <a:rPr lang="pt-BR" sz="2400" i="1">
                                      <a:solidFill>
                                        <a:srgbClr val="FF0000"/>
                                      </a:solidFill>
                                      <a:latin typeface="Cambria Math" panose="02040503050406030204" pitchFamily="18" charset="0"/>
                                    </a:rPr>
                                    <m:t>𝑉</m:t>
                                  </m:r>
                                  <m:r>
                                    <a:rPr lang="pt-BR" sz="2400" i="1" baseline="-25000">
                                      <a:solidFill>
                                        <a:srgbClr val="FF0000"/>
                                      </a:solidFill>
                                      <a:latin typeface="Cambria Math" panose="02040503050406030204" pitchFamily="18" charset="0"/>
                                    </a:rPr>
                                    <m:t>𝐺𝑆</m:t>
                                  </m:r>
                                </m:num>
                                <m:den>
                                  <m:r>
                                    <a:rPr lang="pt-BR" sz="2400" i="1">
                                      <a:solidFill>
                                        <a:srgbClr val="FF0000"/>
                                      </a:solidFill>
                                      <a:latin typeface="Cambria Math" panose="02040503050406030204" pitchFamily="18" charset="0"/>
                                    </a:rPr>
                                    <m:t>−8</m:t>
                                  </m:r>
                                </m:den>
                              </m:f>
                            </m:e>
                          </m:d>
                        </m:e>
                        <m:sup>
                          <m:r>
                            <a:rPr lang="pt-BR" sz="2400" i="1">
                              <a:solidFill>
                                <a:srgbClr val="FF0000"/>
                              </a:solidFill>
                              <a:latin typeface="Cambria Math" panose="02040503050406030204" pitchFamily="18" charset="0"/>
                            </a:rPr>
                            <m:t>2</m:t>
                          </m:r>
                        </m:sup>
                      </m:sSup>
                    </m:oMath>
                  </m:oMathPara>
                </a14:m>
                <a:endParaRPr lang="pt-BR" sz="2400" i="1" dirty="0">
                  <a:solidFill>
                    <a:srgbClr val="FF0000"/>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f>
                        <m:fPr>
                          <m:ctrlPr>
                            <a:rPr lang="pt-BR" sz="2400" i="1">
                              <a:solidFill>
                                <a:srgbClr val="FF0000"/>
                              </a:solidFill>
                              <a:latin typeface="Cambria Math" panose="02040503050406030204" pitchFamily="18" charset="0"/>
                            </a:rPr>
                          </m:ctrlPr>
                        </m:fPr>
                        <m:num>
                          <m:r>
                            <a:rPr lang="pt-BR" sz="2400" i="1">
                              <a:solidFill>
                                <a:srgbClr val="FF0000"/>
                              </a:solidFill>
                              <a:latin typeface="Cambria Math" panose="02040503050406030204" pitchFamily="18" charset="0"/>
                            </a:rPr>
                            <m:t>1</m:t>
                          </m:r>
                        </m:num>
                        <m:den>
                          <m:rad>
                            <m:radPr>
                              <m:degHide m:val="on"/>
                              <m:ctrlPr>
                                <a:rPr lang="pt-BR" sz="2400" i="1">
                                  <a:solidFill>
                                    <a:srgbClr val="FF0000"/>
                                  </a:solidFill>
                                  <a:latin typeface="Cambria Math" panose="02040503050406030204" pitchFamily="18" charset="0"/>
                                </a:rPr>
                              </m:ctrlPr>
                            </m:radPr>
                            <m:deg/>
                            <m:e>
                              <m:r>
                                <a:rPr lang="pt-BR" sz="2400" i="1">
                                  <a:solidFill>
                                    <a:srgbClr val="FF0000"/>
                                  </a:solidFill>
                                  <a:latin typeface="Cambria Math" panose="02040503050406030204" pitchFamily="18" charset="0"/>
                                </a:rPr>
                                <m:t>2</m:t>
                              </m:r>
                            </m:e>
                          </m:rad>
                        </m:den>
                      </m:f>
                      <m:r>
                        <a:rPr lang="pt-BR" sz="2400" i="1">
                          <a:solidFill>
                            <a:srgbClr val="FF0000"/>
                          </a:solidFill>
                          <a:latin typeface="Cambria Math" panose="02040503050406030204" pitchFamily="18" charset="0"/>
                        </a:rPr>
                        <m:t>=</m:t>
                      </m:r>
                      <m:d>
                        <m:dPr>
                          <m:ctrlPr>
                            <a:rPr lang="pt-BR" sz="2400" i="1">
                              <a:solidFill>
                                <a:srgbClr val="FF0000"/>
                              </a:solidFill>
                              <a:latin typeface="Cambria Math" panose="02040503050406030204" pitchFamily="18" charset="0"/>
                            </a:rPr>
                          </m:ctrlPr>
                        </m:dPr>
                        <m:e>
                          <m:r>
                            <a:rPr lang="pt-BR" sz="2400" i="1">
                              <a:solidFill>
                                <a:srgbClr val="FF0000"/>
                              </a:solidFill>
                              <a:latin typeface="Cambria Math" panose="02040503050406030204" pitchFamily="18" charset="0"/>
                            </a:rPr>
                            <m:t>1+</m:t>
                          </m:r>
                          <m:f>
                            <m:fPr>
                              <m:ctrlPr>
                                <a:rPr lang="pt-BR" sz="2400" i="1">
                                  <a:solidFill>
                                    <a:srgbClr val="FF0000"/>
                                  </a:solidFill>
                                  <a:latin typeface="Cambria Math" panose="02040503050406030204" pitchFamily="18" charset="0"/>
                                </a:rPr>
                              </m:ctrlPr>
                            </m:fPr>
                            <m:num>
                              <m:r>
                                <a:rPr lang="pt-BR" sz="2400" i="1">
                                  <a:solidFill>
                                    <a:srgbClr val="FF0000"/>
                                  </a:solidFill>
                                  <a:latin typeface="Cambria Math" panose="02040503050406030204" pitchFamily="18" charset="0"/>
                                </a:rPr>
                                <m:t>𝑉</m:t>
                              </m:r>
                              <m:r>
                                <a:rPr lang="pt-BR" sz="2400" i="1" baseline="-25000">
                                  <a:solidFill>
                                    <a:srgbClr val="FF0000"/>
                                  </a:solidFill>
                                  <a:latin typeface="Cambria Math" panose="02040503050406030204" pitchFamily="18" charset="0"/>
                                </a:rPr>
                                <m:t>𝐺𝑆</m:t>
                              </m:r>
                            </m:num>
                            <m:den>
                              <m:r>
                                <a:rPr lang="pt-BR" sz="2400" i="1">
                                  <a:solidFill>
                                    <a:srgbClr val="FF0000"/>
                                  </a:solidFill>
                                  <a:latin typeface="Cambria Math" panose="02040503050406030204" pitchFamily="18" charset="0"/>
                                </a:rPr>
                                <m:t>8</m:t>
                              </m:r>
                            </m:den>
                          </m:f>
                        </m:e>
                      </m:d>
                    </m:oMath>
                  </m:oMathPara>
                </a14:m>
                <a:endParaRPr lang="pt-BR" sz="2400" i="1" dirty="0">
                  <a:solidFill>
                    <a:srgbClr val="FF0000"/>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f>
                        <m:fPr>
                          <m:ctrlPr>
                            <a:rPr lang="pt-BR" sz="2400" i="1">
                              <a:solidFill>
                                <a:srgbClr val="FF0000"/>
                              </a:solidFill>
                              <a:latin typeface="Cambria Math" panose="02040503050406030204" pitchFamily="18" charset="0"/>
                            </a:rPr>
                          </m:ctrlPr>
                        </m:fPr>
                        <m:num>
                          <m:rad>
                            <m:radPr>
                              <m:degHide m:val="on"/>
                              <m:ctrlPr>
                                <a:rPr lang="pt-BR" sz="2400" i="1">
                                  <a:solidFill>
                                    <a:srgbClr val="FF0000"/>
                                  </a:solidFill>
                                  <a:latin typeface="Cambria Math" panose="02040503050406030204" pitchFamily="18" charset="0"/>
                                </a:rPr>
                              </m:ctrlPr>
                            </m:radPr>
                            <m:deg/>
                            <m:e>
                              <m:r>
                                <a:rPr lang="pt-BR" sz="2400" i="1">
                                  <a:solidFill>
                                    <a:srgbClr val="FF0000"/>
                                  </a:solidFill>
                                  <a:latin typeface="Cambria Math" panose="02040503050406030204" pitchFamily="18" charset="0"/>
                                </a:rPr>
                                <m:t>2</m:t>
                              </m:r>
                            </m:e>
                          </m:rad>
                        </m:num>
                        <m:den>
                          <m:r>
                            <a:rPr lang="pt-BR" sz="2400" i="1">
                              <a:solidFill>
                                <a:srgbClr val="FF0000"/>
                              </a:solidFill>
                              <a:latin typeface="Cambria Math" panose="02040503050406030204" pitchFamily="18" charset="0"/>
                            </a:rPr>
                            <m:t>2</m:t>
                          </m:r>
                        </m:den>
                      </m:f>
                      <m:r>
                        <a:rPr lang="pt-BR" sz="2400" i="1">
                          <a:solidFill>
                            <a:srgbClr val="FF0000"/>
                          </a:solidFill>
                          <a:latin typeface="Cambria Math" panose="02040503050406030204" pitchFamily="18" charset="0"/>
                        </a:rPr>
                        <m:t>=1+</m:t>
                      </m:r>
                      <m:f>
                        <m:fPr>
                          <m:ctrlPr>
                            <a:rPr lang="pt-BR" sz="2400" i="1">
                              <a:solidFill>
                                <a:srgbClr val="FF0000"/>
                              </a:solidFill>
                              <a:latin typeface="Cambria Math" panose="02040503050406030204" pitchFamily="18" charset="0"/>
                            </a:rPr>
                          </m:ctrlPr>
                        </m:fPr>
                        <m:num>
                          <m:r>
                            <a:rPr lang="pt-BR" sz="2400" i="1">
                              <a:solidFill>
                                <a:srgbClr val="FF0000"/>
                              </a:solidFill>
                              <a:latin typeface="Cambria Math" panose="02040503050406030204" pitchFamily="18" charset="0"/>
                            </a:rPr>
                            <m:t>𝑉</m:t>
                          </m:r>
                          <m:r>
                            <a:rPr lang="pt-BR" sz="2400" i="1" baseline="-25000">
                              <a:solidFill>
                                <a:srgbClr val="FF0000"/>
                              </a:solidFill>
                              <a:latin typeface="Cambria Math" panose="02040503050406030204" pitchFamily="18" charset="0"/>
                            </a:rPr>
                            <m:t>𝐺𝑆</m:t>
                          </m:r>
                        </m:num>
                        <m:den>
                          <m:r>
                            <a:rPr lang="pt-BR" sz="2400" i="1">
                              <a:solidFill>
                                <a:srgbClr val="FF0000"/>
                              </a:solidFill>
                              <a:latin typeface="Cambria Math" panose="02040503050406030204" pitchFamily="18" charset="0"/>
                            </a:rPr>
                            <m:t>8</m:t>
                          </m:r>
                        </m:den>
                      </m:f>
                    </m:oMath>
                  </m:oMathPara>
                </a14:m>
                <a:endParaRPr lang="pt-BR" sz="2400" i="1" dirty="0">
                  <a:solidFill>
                    <a:srgbClr val="FF0000"/>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pt-BR" sz="2400" i="1">
                          <a:solidFill>
                            <a:srgbClr val="FF0000"/>
                          </a:solidFill>
                          <a:latin typeface="Cambria Math" panose="02040503050406030204" pitchFamily="18" charset="0"/>
                        </a:rPr>
                        <m:t>−0,293∗8=</m:t>
                      </m:r>
                      <m:r>
                        <a:rPr lang="pt-BR" sz="2400" i="1">
                          <a:solidFill>
                            <a:srgbClr val="FF0000"/>
                          </a:solidFill>
                          <a:latin typeface="Cambria Math" panose="02040503050406030204" pitchFamily="18" charset="0"/>
                        </a:rPr>
                        <m:t>𝑉𝐺𝑆</m:t>
                      </m:r>
                    </m:oMath>
                  </m:oMathPara>
                </a14:m>
                <a:endParaRPr lang="pt-BR" sz="2400" dirty="0"/>
              </a:p>
              <a:p>
                <a:pPr/>
                <a14:m>
                  <m:oMathPara xmlns:m="http://schemas.openxmlformats.org/officeDocument/2006/math">
                    <m:oMathParaPr>
                      <m:jc m:val="centerGroup"/>
                    </m:oMathParaPr>
                    <m:oMath xmlns:m="http://schemas.openxmlformats.org/officeDocument/2006/math">
                      <m:r>
                        <a:rPr lang="pt-BR" sz="2400" i="1">
                          <a:solidFill>
                            <a:srgbClr val="FF0000"/>
                          </a:solidFill>
                          <a:latin typeface="Cambria Math" panose="02040503050406030204" pitchFamily="18" charset="0"/>
                        </a:rPr>
                        <m:t>𝑉</m:t>
                      </m:r>
                      <m:r>
                        <a:rPr lang="pt-BR" sz="2400" i="1" baseline="-25000">
                          <a:solidFill>
                            <a:srgbClr val="FF0000"/>
                          </a:solidFill>
                          <a:latin typeface="Cambria Math" panose="02040503050406030204" pitchFamily="18" charset="0"/>
                        </a:rPr>
                        <m:t>𝐺𝑆</m:t>
                      </m:r>
                      <m:r>
                        <a:rPr lang="pt-BR" sz="2400" i="1">
                          <a:solidFill>
                            <a:srgbClr val="FF0000"/>
                          </a:solidFill>
                          <a:latin typeface="Cambria Math" panose="02040503050406030204" pitchFamily="18" charset="0"/>
                        </a:rPr>
                        <m:t>=−2,34</m:t>
                      </m:r>
                    </m:oMath>
                  </m:oMathPara>
                </a14:m>
                <a:endParaRPr lang="pt-BR" sz="2400" dirty="0"/>
              </a:p>
            </p:txBody>
          </p:sp>
        </mc:Choice>
        <mc:Fallback xmlns="">
          <p:sp>
            <p:nvSpPr>
              <p:cNvPr id="19" name="TextBox 18">
                <a:extLst>
                  <a:ext uri="{FF2B5EF4-FFF2-40B4-BE49-F238E27FC236}">
                    <a16:creationId xmlns:a16="http://schemas.microsoft.com/office/drawing/2014/main" id="{A00E3BA9-BB22-46A4-B21C-A00754817FF2}"/>
                  </a:ext>
                </a:extLst>
              </p:cNvPr>
              <p:cNvSpPr txBox="1">
                <a:spLocks noRot="1" noChangeAspect="1" noMove="1" noResize="1" noEditPoints="1" noAdjustHandles="1" noChangeArrowheads="1" noChangeShapeType="1" noTextEdit="1"/>
              </p:cNvSpPr>
              <p:nvPr/>
            </p:nvSpPr>
            <p:spPr>
              <a:xfrm>
                <a:off x="78005" y="2287488"/>
                <a:ext cx="3172092" cy="4244624"/>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C24D7655-515E-4712-BA1C-3C1AC3D493D8}"/>
                  </a:ext>
                </a:extLst>
              </p:cNvPr>
              <p:cNvSpPr txBox="1"/>
              <p:nvPr/>
            </p:nvSpPr>
            <p:spPr>
              <a:xfrm>
                <a:off x="4239100" y="3065321"/>
                <a:ext cx="3180519" cy="1730217"/>
              </a:xfrm>
              <a:prstGeom prst="rect">
                <a:avLst/>
              </a:prstGeom>
              <a:noFill/>
            </p:spPr>
            <p:txBody>
              <a:bodyPr wrap="square" rtlCol="0">
                <a:spAutoFit/>
              </a:bodyPr>
              <a:lstStyle/>
              <a:p>
                <a:r>
                  <a:rPr lang="pt-BR" sz="2400" dirty="0">
                    <a:solidFill>
                      <a:srgbClr val="FF0000"/>
                    </a:solidFill>
                  </a:rPr>
                  <a:t> </a:t>
                </a:r>
                <a14:m>
                  <m:oMath xmlns:m="http://schemas.openxmlformats.org/officeDocument/2006/math">
                    <m:r>
                      <a:rPr lang="pt-BR" sz="2400" i="1">
                        <a:solidFill>
                          <a:srgbClr val="FF0000"/>
                        </a:solidFill>
                        <a:latin typeface="Cambria Math" panose="02040503050406030204" pitchFamily="18" charset="0"/>
                      </a:rPr>
                      <m:t>𝑉</m:t>
                    </m:r>
                    <m:r>
                      <a:rPr lang="pt-BR" sz="2400" i="1" baseline="-25000">
                        <a:solidFill>
                          <a:srgbClr val="FF0000"/>
                        </a:solidFill>
                        <a:latin typeface="Cambria Math" panose="02040503050406030204" pitchFamily="18" charset="0"/>
                      </a:rPr>
                      <m:t>𝐺</m:t>
                    </m:r>
                    <m:r>
                      <a:rPr lang="pt-BR" sz="2400" i="1">
                        <a:solidFill>
                          <a:srgbClr val="FF0000"/>
                        </a:solidFill>
                        <a:latin typeface="Cambria Math" panose="02040503050406030204" pitchFamily="18" charset="0"/>
                      </a:rPr>
                      <m:t>=</m:t>
                    </m:r>
                    <m:sSub>
                      <m:sSubPr>
                        <m:ctrlPr>
                          <a:rPr lang="pt-BR" sz="2400" i="1" dirty="0">
                            <a:solidFill>
                              <a:srgbClr val="FF0000"/>
                            </a:solidFill>
                            <a:latin typeface="Cambria Math" panose="02040503050406030204" pitchFamily="18" charset="0"/>
                          </a:rPr>
                        </m:ctrlPr>
                      </m:sSubPr>
                      <m:e>
                        <m:r>
                          <a:rPr lang="pt-BR" sz="2400" i="1" dirty="0">
                            <a:solidFill>
                              <a:srgbClr val="FF0000"/>
                            </a:solidFill>
                            <a:latin typeface="Cambria Math" panose="02040503050406030204" pitchFamily="18" charset="0"/>
                          </a:rPr>
                          <m:t>𝑉</m:t>
                        </m:r>
                      </m:e>
                      <m:sub>
                        <m:r>
                          <a:rPr lang="pt-BR" sz="2400" i="1" dirty="0">
                            <a:solidFill>
                              <a:srgbClr val="FF0000"/>
                            </a:solidFill>
                            <a:latin typeface="Cambria Math" panose="02040503050406030204" pitchFamily="18" charset="0"/>
                          </a:rPr>
                          <m:t>𝐺𝑆</m:t>
                        </m:r>
                      </m:sub>
                    </m:sSub>
                    <m:r>
                      <a:rPr lang="pt-BR" sz="2400" i="1">
                        <a:solidFill>
                          <a:srgbClr val="FF0000"/>
                        </a:solidFill>
                        <a:latin typeface="Cambria Math" panose="02040503050406030204" pitchFamily="18" charset="0"/>
                      </a:rPr>
                      <m:t>−</m:t>
                    </m:r>
                    <m:sSub>
                      <m:sSubPr>
                        <m:ctrlPr>
                          <a:rPr lang="pt-BR" sz="2400" i="1">
                            <a:solidFill>
                              <a:srgbClr val="FF0000"/>
                            </a:solidFill>
                            <a:latin typeface="Cambria Math" panose="02040503050406030204" pitchFamily="18" charset="0"/>
                          </a:rPr>
                        </m:ctrlPr>
                      </m:sSubPr>
                      <m:e>
                        <m:r>
                          <a:rPr lang="pt-BR" sz="2400" i="1">
                            <a:solidFill>
                              <a:srgbClr val="FF0000"/>
                            </a:solidFill>
                            <a:latin typeface="Cambria Math" panose="02040503050406030204" pitchFamily="18" charset="0"/>
                          </a:rPr>
                          <m:t>𝐼</m:t>
                        </m:r>
                      </m:e>
                      <m:sub>
                        <m:r>
                          <a:rPr lang="pt-BR" sz="2400" i="1">
                            <a:solidFill>
                              <a:srgbClr val="FF0000"/>
                            </a:solidFill>
                            <a:latin typeface="Cambria Math" panose="02040503050406030204" pitchFamily="18" charset="0"/>
                          </a:rPr>
                          <m:t>𝑆</m:t>
                        </m:r>
                      </m:sub>
                    </m:sSub>
                    <m:sSub>
                      <m:sSubPr>
                        <m:ctrlPr>
                          <a:rPr lang="pt-BR" sz="2400" i="1">
                            <a:solidFill>
                              <a:srgbClr val="FF0000"/>
                            </a:solidFill>
                            <a:latin typeface="Cambria Math" panose="02040503050406030204" pitchFamily="18" charset="0"/>
                          </a:rPr>
                        </m:ctrlPr>
                      </m:sSubPr>
                      <m:e>
                        <m:r>
                          <a:rPr lang="pt-BR" sz="2400" i="1">
                            <a:solidFill>
                              <a:srgbClr val="FF0000"/>
                            </a:solidFill>
                            <a:latin typeface="Cambria Math" panose="02040503050406030204" pitchFamily="18" charset="0"/>
                          </a:rPr>
                          <m:t>𝑅</m:t>
                        </m:r>
                      </m:e>
                      <m:sub>
                        <m:r>
                          <a:rPr lang="pt-BR" sz="2400" i="1">
                            <a:solidFill>
                              <a:srgbClr val="FF0000"/>
                            </a:solidFill>
                            <a:latin typeface="Cambria Math" panose="02040503050406030204" pitchFamily="18" charset="0"/>
                          </a:rPr>
                          <m:t>𝑆</m:t>
                        </m:r>
                      </m:sub>
                    </m:sSub>
                  </m:oMath>
                </a14:m>
                <a:endParaRPr lang="pt-BR" sz="2400" dirty="0">
                  <a:solidFill>
                    <a:srgbClr val="FF0000"/>
                  </a:solidFill>
                </a:endParaRPr>
              </a:p>
              <a:p>
                <a:pPr/>
                <a14:m>
                  <m:oMathPara xmlns:m="http://schemas.openxmlformats.org/officeDocument/2006/math">
                    <m:oMathParaPr>
                      <m:jc m:val="centerGroup"/>
                    </m:oMathParaPr>
                    <m:oMath xmlns:m="http://schemas.openxmlformats.org/officeDocument/2006/math">
                      <m:r>
                        <a:rPr lang="pt-BR" sz="2400" i="1">
                          <a:solidFill>
                            <a:srgbClr val="FF0000"/>
                          </a:solidFill>
                          <a:latin typeface="Cambria Math" panose="02040503050406030204" pitchFamily="18" charset="0"/>
                        </a:rPr>
                        <m:t>3=−</m:t>
                      </m:r>
                      <m:r>
                        <a:rPr lang="pt-BR" sz="2400" b="0" i="1" smtClean="0">
                          <a:solidFill>
                            <a:srgbClr val="FF0000"/>
                          </a:solidFill>
                          <a:latin typeface="Cambria Math" panose="02040503050406030204" pitchFamily="18" charset="0"/>
                        </a:rPr>
                        <m:t>2,34</m:t>
                      </m:r>
                      <m:r>
                        <a:rPr lang="pt-BR" sz="2400" i="1">
                          <a:solidFill>
                            <a:srgbClr val="FF0000"/>
                          </a:solidFill>
                          <a:latin typeface="Cambria Math" panose="02040503050406030204" pitchFamily="18" charset="0"/>
                        </a:rPr>
                        <m:t>+</m:t>
                      </m:r>
                      <m:r>
                        <a:rPr lang="pt-BR" sz="2400" b="0" i="1" smtClean="0">
                          <a:solidFill>
                            <a:srgbClr val="FF0000"/>
                          </a:solidFill>
                          <a:latin typeface="Cambria Math" panose="02040503050406030204" pitchFamily="18" charset="0"/>
                        </a:rPr>
                        <m:t>6</m:t>
                      </m:r>
                      <m:r>
                        <a:rPr lang="pt-BR" sz="2400" i="1">
                          <a:solidFill>
                            <a:srgbClr val="FF0000"/>
                          </a:solidFill>
                          <a:latin typeface="Cambria Math" panose="02040503050406030204" pitchFamily="18" charset="0"/>
                        </a:rPr>
                        <m:t>𝑚</m:t>
                      </m:r>
                      <m:sSub>
                        <m:sSubPr>
                          <m:ctrlPr>
                            <a:rPr lang="pt-BR" sz="2400" i="1">
                              <a:solidFill>
                                <a:srgbClr val="FF0000"/>
                              </a:solidFill>
                              <a:latin typeface="Cambria Math" panose="02040503050406030204" pitchFamily="18" charset="0"/>
                            </a:rPr>
                          </m:ctrlPr>
                        </m:sSubPr>
                        <m:e>
                          <m:r>
                            <a:rPr lang="pt-BR" sz="2400" i="1">
                              <a:solidFill>
                                <a:srgbClr val="FF0000"/>
                              </a:solidFill>
                              <a:latin typeface="Cambria Math" panose="02040503050406030204" pitchFamily="18" charset="0"/>
                            </a:rPr>
                            <m:t>∗</m:t>
                          </m:r>
                          <m:r>
                            <a:rPr lang="pt-BR" sz="2400" i="1">
                              <a:solidFill>
                                <a:srgbClr val="FF0000"/>
                              </a:solidFill>
                              <a:latin typeface="Cambria Math" panose="02040503050406030204" pitchFamily="18" charset="0"/>
                            </a:rPr>
                            <m:t>𝑅</m:t>
                          </m:r>
                        </m:e>
                        <m:sub>
                          <m:r>
                            <a:rPr lang="pt-BR" sz="2400" i="1">
                              <a:solidFill>
                                <a:srgbClr val="FF0000"/>
                              </a:solidFill>
                              <a:latin typeface="Cambria Math" panose="02040503050406030204" pitchFamily="18" charset="0"/>
                            </a:rPr>
                            <m:t>𝑆</m:t>
                          </m:r>
                        </m:sub>
                      </m:sSub>
                    </m:oMath>
                  </m:oMathPara>
                </a14:m>
                <a:endParaRPr lang="pt-BR" sz="2400" dirty="0">
                  <a:solidFill>
                    <a:srgbClr val="FF0000"/>
                  </a:solidFill>
                </a:endParaRPr>
              </a:p>
              <a:p>
                <a:r>
                  <a:rPr lang="pt-BR" sz="2400" dirty="0">
                    <a:solidFill>
                      <a:srgbClr val="FF0000"/>
                    </a:solidFill>
                  </a:rPr>
                  <a:t> </a:t>
                </a:r>
                <a14:m>
                  <m:oMath xmlns:m="http://schemas.openxmlformats.org/officeDocument/2006/math">
                    <m:sSub>
                      <m:sSubPr>
                        <m:ctrlPr>
                          <a:rPr lang="pt-BR" sz="2400" i="1">
                            <a:solidFill>
                              <a:srgbClr val="FF0000"/>
                            </a:solidFill>
                            <a:latin typeface="Cambria Math" panose="02040503050406030204" pitchFamily="18" charset="0"/>
                          </a:rPr>
                        </m:ctrlPr>
                      </m:sSubPr>
                      <m:e>
                        <m:r>
                          <a:rPr lang="pt-BR" sz="2400" i="1">
                            <a:solidFill>
                              <a:srgbClr val="FF0000"/>
                            </a:solidFill>
                            <a:latin typeface="Cambria Math" panose="02040503050406030204" pitchFamily="18" charset="0"/>
                          </a:rPr>
                          <m:t>𝑅</m:t>
                        </m:r>
                      </m:e>
                      <m:sub>
                        <m:r>
                          <a:rPr lang="pt-BR" sz="2400" i="1">
                            <a:solidFill>
                              <a:srgbClr val="FF0000"/>
                            </a:solidFill>
                            <a:latin typeface="Cambria Math" panose="02040503050406030204" pitchFamily="18" charset="0"/>
                          </a:rPr>
                          <m:t>𝑆</m:t>
                        </m:r>
                      </m:sub>
                    </m:sSub>
                    <m:r>
                      <a:rPr lang="pt-BR" sz="2400" i="1">
                        <a:solidFill>
                          <a:srgbClr val="FF0000"/>
                        </a:solidFill>
                        <a:latin typeface="Cambria Math" panose="02040503050406030204" pitchFamily="18" charset="0"/>
                      </a:rPr>
                      <m:t>=</m:t>
                    </m:r>
                    <m:f>
                      <m:fPr>
                        <m:ctrlPr>
                          <a:rPr lang="pt-BR" sz="2400" i="1">
                            <a:solidFill>
                              <a:srgbClr val="FF0000"/>
                            </a:solidFill>
                            <a:latin typeface="Cambria Math" panose="02040503050406030204" pitchFamily="18" charset="0"/>
                          </a:rPr>
                        </m:ctrlPr>
                      </m:fPr>
                      <m:num>
                        <m:r>
                          <a:rPr lang="pt-BR" sz="2400" b="0" i="1" smtClean="0">
                            <a:solidFill>
                              <a:srgbClr val="FF0000"/>
                            </a:solidFill>
                            <a:latin typeface="Cambria Math" panose="02040503050406030204" pitchFamily="18" charset="0"/>
                          </a:rPr>
                          <m:t>5,34</m:t>
                        </m:r>
                      </m:num>
                      <m:den>
                        <m:r>
                          <a:rPr lang="pt-BR" sz="2400" b="0" i="1" smtClean="0">
                            <a:solidFill>
                              <a:srgbClr val="FF0000"/>
                            </a:solidFill>
                            <a:latin typeface="Cambria Math" panose="02040503050406030204" pitchFamily="18" charset="0"/>
                          </a:rPr>
                          <m:t>6</m:t>
                        </m:r>
                      </m:den>
                    </m:f>
                    <m:r>
                      <a:rPr lang="pt-BR" sz="2400" i="1">
                        <a:solidFill>
                          <a:srgbClr val="FF0000"/>
                        </a:solidFill>
                        <a:latin typeface="Cambria Math" panose="02040503050406030204" pitchFamily="18" charset="0"/>
                      </a:rPr>
                      <m:t>=</m:t>
                    </m:r>
                  </m:oMath>
                </a14:m>
                <a:endParaRPr lang="pt-BR" sz="2400" dirty="0">
                  <a:solidFill>
                    <a:srgbClr val="FF0000"/>
                  </a:solidFill>
                </a:endParaRPr>
              </a:p>
              <a:p>
                <a14:m>
                  <m:oMath xmlns:m="http://schemas.openxmlformats.org/officeDocument/2006/math">
                    <m:sSub>
                      <m:sSubPr>
                        <m:ctrlPr>
                          <a:rPr lang="pt-BR" sz="2400" i="1">
                            <a:solidFill>
                              <a:srgbClr val="FF0000"/>
                            </a:solidFill>
                            <a:latin typeface="Cambria Math" panose="02040503050406030204" pitchFamily="18" charset="0"/>
                          </a:rPr>
                        </m:ctrlPr>
                      </m:sSubPr>
                      <m:e>
                        <m:r>
                          <a:rPr lang="pt-BR" sz="2400" i="1">
                            <a:solidFill>
                              <a:srgbClr val="FF0000"/>
                            </a:solidFill>
                            <a:latin typeface="Cambria Math" panose="02040503050406030204" pitchFamily="18" charset="0"/>
                          </a:rPr>
                          <m:t>𝑅</m:t>
                        </m:r>
                      </m:e>
                      <m:sub>
                        <m:r>
                          <a:rPr lang="pt-BR" sz="2400" i="1">
                            <a:solidFill>
                              <a:srgbClr val="FF0000"/>
                            </a:solidFill>
                            <a:latin typeface="Cambria Math" panose="02040503050406030204" pitchFamily="18" charset="0"/>
                          </a:rPr>
                          <m:t>𝑆</m:t>
                        </m:r>
                      </m:sub>
                    </m:sSub>
                    <m:r>
                      <a:rPr lang="pt-BR" sz="2400" b="0" i="1" smtClean="0">
                        <a:solidFill>
                          <a:srgbClr val="FF0000"/>
                        </a:solidFill>
                        <a:latin typeface="Cambria Math" panose="02040503050406030204" pitchFamily="18" charset="0"/>
                      </a:rPr>
                      <m:t>=</m:t>
                    </m:r>
                    <m:r>
                      <a:rPr lang="pt-BR" sz="2400" i="1">
                        <a:solidFill>
                          <a:srgbClr val="FF0000"/>
                        </a:solidFill>
                        <a:latin typeface="Cambria Math" panose="02040503050406030204" pitchFamily="18" charset="0"/>
                      </a:rPr>
                      <m:t>890</m:t>
                    </m:r>
                  </m:oMath>
                </a14:m>
                <a:r>
                  <a:rPr lang="pt-BR" sz="2400" dirty="0">
                    <a:solidFill>
                      <a:srgbClr val="FF0000"/>
                    </a:solidFill>
                  </a:rPr>
                  <a:t> Ohms</a:t>
                </a:r>
              </a:p>
            </p:txBody>
          </p:sp>
        </mc:Choice>
        <mc:Fallback xmlns="">
          <p:sp>
            <p:nvSpPr>
              <p:cNvPr id="21" name="TextBox 20">
                <a:extLst>
                  <a:ext uri="{FF2B5EF4-FFF2-40B4-BE49-F238E27FC236}">
                    <a16:creationId xmlns:a16="http://schemas.microsoft.com/office/drawing/2014/main" id="{C24D7655-515E-4712-BA1C-3C1AC3D493D8}"/>
                  </a:ext>
                </a:extLst>
              </p:cNvPr>
              <p:cNvSpPr txBox="1">
                <a:spLocks noRot="1" noChangeAspect="1" noMove="1" noResize="1" noEditPoints="1" noAdjustHandles="1" noChangeArrowheads="1" noChangeShapeType="1" noTextEdit="1"/>
              </p:cNvSpPr>
              <p:nvPr/>
            </p:nvSpPr>
            <p:spPr>
              <a:xfrm>
                <a:off x="4239100" y="3065321"/>
                <a:ext cx="3180519" cy="1730217"/>
              </a:xfrm>
              <a:prstGeom prst="rect">
                <a:avLst/>
              </a:prstGeom>
              <a:blipFill>
                <a:blip r:embed="rId5"/>
                <a:stretch>
                  <a:fillRect l="-383" b="-7042"/>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43446C7F-64A4-4B44-9ABE-99DBE9335C2C}"/>
                  </a:ext>
                </a:extLst>
              </p:cNvPr>
              <p:cNvSpPr txBox="1"/>
              <p:nvPr/>
            </p:nvSpPr>
            <p:spPr>
              <a:xfrm>
                <a:off x="3697290" y="1316158"/>
                <a:ext cx="3762056" cy="624595"/>
              </a:xfrm>
              <a:prstGeom prst="rect">
                <a:avLst/>
              </a:prstGeom>
              <a:noFill/>
            </p:spPr>
            <p:txBody>
              <a:bodyPr wrap="none" rtlCol="0">
                <a:spAutoFit/>
              </a:bodyPr>
              <a:lstStyle/>
              <a:p>
                <a:r>
                  <a:rPr lang="pt-BR" sz="2400" dirty="0">
                    <a:solidFill>
                      <a:srgbClr val="FF0000"/>
                    </a:solidFill>
                  </a:rPr>
                  <a:t> </a:t>
                </a:r>
                <a14:m>
                  <m:oMath xmlns:m="http://schemas.openxmlformats.org/officeDocument/2006/math">
                    <m:r>
                      <a:rPr lang="pt-BR" sz="2400" i="1">
                        <a:solidFill>
                          <a:srgbClr val="FF0000"/>
                        </a:solidFill>
                        <a:latin typeface="Cambria Math" panose="02040503050406030204" pitchFamily="18" charset="0"/>
                      </a:rPr>
                      <m:t>𝑉</m:t>
                    </m:r>
                    <m:r>
                      <a:rPr lang="pt-BR" sz="2400" i="1" baseline="-25000">
                        <a:solidFill>
                          <a:srgbClr val="FF0000"/>
                        </a:solidFill>
                        <a:latin typeface="Cambria Math" panose="02040503050406030204" pitchFamily="18" charset="0"/>
                      </a:rPr>
                      <m:t>𝐺</m:t>
                    </m:r>
                    <m:r>
                      <a:rPr lang="pt-BR" sz="2400" i="1">
                        <a:solidFill>
                          <a:srgbClr val="FF0000"/>
                        </a:solidFill>
                        <a:latin typeface="Cambria Math" panose="02040503050406030204" pitchFamily="18" charset="0"/>
                      </a:rPr>
                      <m:t>=</m:t>
                    </m:r>
                    <m:f>
                      <m:fPr>
                        <m:ctrlPr>
                          <a:rPr lang="pt-BR" sz="2400" i="1">
                            <a:solidFill>
                              <a:srgbClr val="FF0000"/>
                            </a:solidFill>
                            <a:latin typeface="Cambria Math" panose="02040503050406030204" pitchFamily="18" charset="0"/>
                          </a:rPr>
                        </m:ctrlPr>
                      </m:fPr>
                      <m:num>
                        <m:r>
                          <a:rPr lang="pt-BR" sz="2400" i="1">
                            <a:solidFill>
                              <a:srgbClr val="FF0000"/>
                            </a:solidFill>
                            <a:latin typeface="Cambria Math" panose="02040503050406030204" pitchFamily="18" charset="0"/>
                          </a:rPr>
                          <m:t>𝑅</m:t>
                        </m:r>
                        <m:r>
                          <a:rPr lang="pt-BR" sz="2400" i="1" baseline="-25000">
                            <a:solidFill>
                              <a:srgbClr val="FF0000"/>
                            </a:solidFill>
                            <a:latin typeface="Cambria Math" panose="02040503050406030204" pitchFamily="18" charset="0"/>
                          </a:rPr>
                          <m:t>2</m:t>
                        </m:r>
                        <m:r>
                          <a:rPr lang="pt-BR" sz="2400" i="1">
                            <a:solidFill>
                              <a:srgbClr val="FF0000"/>
                            </a:solidFill>
                            <a:latin typeface="Cambria Math" panose="02040503050406030204" pitchFamily="18" charset="0"/>
                          </a:rPr>
                          <m:t>𝑉</m:t>
                        </m:r>
                        <m:r>
                          <a:rPr lang="pt-BR" sz="2400" i="1" baseline="-25000">
                            <a:solidFill>
                              <a:srgbClr val="FF0000"/>
                            </a:solidFill>
                            <a:latin typeface="Cambria Math" panose="02040503050406030204" pitchFamily="18" charset="0"/>
                          </a:rPr>
                          <m:t>𝐷𝐷</m:t>
                        </m:r>
                      </m:num>
                      <m:den>
                        <m:r>
                          <a:rPr lang="pt-BR" sz="2400" i="1">
                            <a:solidFill>
                              <a:srgbClr val="FF0000"/>
                            </a:solidFill>
                            <a:latin typeface="Cambria Math" panose="02040503050406030204" pitchFamily="18" charset="0"/>
                          </a:rPr>
                          <m:t>𝑅</m:t>
                        </m:r>
                        <m:r>
                          <a:rPr lang="pt-BR" sz="2400" i="1" baseline="-25000">
                            <a:solidFill>
                              <a:srgbClr val="FF0000"/>
                            </a:solidFill>
                            <a:latin typeface="Cambria Math" panose="02040503050406030204" pitchFamily="18" charset="0"/>
                          </a:rPr>
                          <m:t>1</m:t>
                        </m:r>
                        <m:r>
                          <a:rPr lang="pt-BR" sz="2400" i="1">
                            <a:solidFill>
                              <a:srgbClr val="FF0000"/>
                            </a:solidFill>
                            <a:latin typeface="Cambria Math" panose="02040503050406030204" pitchFamily="18" charset="0"/>
                          </a:rPr>
                          <m:t>+</m:t>
                        </m:r>
                        <m:r>
                          <a:rPr lang="pt-BR" sz="2400" i="1">
                            <a:solidFill>
                              <a:srgbClr val="FF0000"/>
                            </a:solidFill>
                            <a:latin typeface="Cambria Math" panose="02040503050406030204" pitchFamily="18" charset="0"/>
                          </a:rPr>
                          <m:t>𝑅</m:t>
                        </m:r>
                        <m:r>
                          <a:rPr lang="pt-BR" sz="2400" i="1" baseline="-25000">
                            <a:solidFill>
                              <a:srgbClr val="FF0000"/>
                            </a:solidFill>
                            <a:latin typeface="Cambria Math" panose="02040503050406030204" pitchFamily="18" charset="0"/>
                          </a:rPr>
                          <m:t>2</m:t>
                        </m:r>
                      </m:den>
                    </m:f>
                    <m:r>
                      <a:rPr lang="pt-BR" sz="2400" i="1">
                        <a:solidFill>
                          <a:srgbClr val="FF0000"/>
                        </a:solidFill>
                        <a:latin typeface="Cambria Math" panose="02040503050406030204" pitchFamily="18" charset="0"/>
                      </a:rPr>
                      <m:t>=</m:t>
                    </m:r>
                    <m:f>
                      <m:fPr>
                        <m:ctrlPr>
                          <a:rPr lang="pt-BR" sz="2400" i="1">
                            <a:solidFill>
                              <a:srgbClr val="FF0000"/>
                            </a:solidFill>
                            <a:latin typeface="Cambria Math" panose="02040503050406030204" pitchFamily="18" charset="0"/>
                          </a:rPr>
                        </m:ctrlPr>
                      </m:fPr>
                      <m:num>
                        <m:r>
                          <a:rPr lang="pt-BR" sz="2400" i="1">
                            <a:solidFill>
                              <a:srgbClr val="FF0000"/>
                            </a:solidFill>
                            <a:latin typeface="Cambria Math" panose="02040503050406030204" pitchFamily="18" charset="0"/>
                          </a:rPr>
                          <m:t>12</m:t>
                        </m:r>
                        <m:r>
                          <a:rPr lang="pt-BR" sz="2400" i="1">
                            <a:solidFill>
                              <a:srgbClr val="FF0000"/>
                            </a:solidFill>
                            <a:latin typeface="Cambria Math" panose="02040503050406030204" pitchFamily="18" charset="0"/>
                          </a:rPr>
                          <m:t>𝑘</m:t>
                        </m:r>
                        <m:r>
                          <a:rPr lang="pt-BR" sz="2400" i="1">
                            <a:solidFill>
                              <a:srgbClr val="FF0000"/>
                            </a:solidFill>
                            <a:latin typeface="Cambria Math" panose="02040503050406030204" pitchFamily="18" charset="0"/>
                          </a:rPr>
                          <m:t>∗16</m:t>
                        </m:r>
                      </m:num>
                      <m:den>
                        <m:r>
                          <a:rPr lang="pt-BR" sz="2400" i="1">
                            <a:solidFill>
                              <a:srgbClr val="FF0000"/>
                            </a:solidFill>
                            <a:latin typeface="Cambria Math" panose="02040503050406030204" pitchFamily="18" charset="0"/>
                          </a:rPr>
                          <m:t>36</m:t>
                        </m:r>
                        <m:r>
                          <a:rPr lang="pt-BR" sz="2400" i="1">
                            <a:solidFill>
                              <a:srgbClr val="FF0000"/>
                            </a:solidFill>
                            <a:latin typeface="Cambria Math" panose="02040503050406030204" pitchFamily="18" charset="0"/>
                          </a:rPr>
                          <m:t>𝑘</m:t>
                        </m:r>
                        <m:r>
                          <a:rPr lang="pt-BR" sz="2400" i="1">
                            <a:solidFill>
                              <a:srgbClr val="FF0000"/>
                            </a:solidFill>
                            <a:latin typeface="Cambria Math" panose="02040503050406030204" pitchFamily="18" charset="0"/>
                          </a:rPr>
                          <m:t>+12</m:t>
                        </m:r>
                        <m:r>
                          <a:rPr lang="pt-BR" sz="2400" i="1">
                            <a:solidFill>
                              <a:srgbClr val="FF0000"/>
                            </a:solidFill>
                            <a:latin typeface="Cambria Math" panose="02040503050406030204" pitchFamily="18" charset="0"/>
                          </a:rPr>
                          <m:t>𝑘</m:t>
                        </m:r>
                      </m:den>
                    </m:f>
                    <m:r>
                      <a:rPr lang="pt-BR" sz="2400" i="1">
                        <a:solidFill>
                          <a:srgbClr val="FF0000"/>
                        </a:solidFill>
                        <a:latin typeface="Cambria Math" panose="02040503050406030204" pitchFamily="18" charset="0"/>
                      </a:rPr>
                      <m:t>=</m:t>
                    </m:r>
                    <m:r>
                      <a:rPr lang="pt-BR" sz="2400" b="0" i="1" smtClean="0">
                        <a:solidFill>
                          <a:srgbClr val="FF0000"/>
                        </a:solidFill>
                        <a:latin typeface="Cambria Math" panose="02040503050406030204" pitchFamily="18" charset="0"/>
                      </a:rPr>
                      <m:t>3</m:t>
                    </m:r>
                    <m:r>
                      <a:rPr lang="pt-BR" sz="2400" i="1">
                        <a:solidFill>
                          <a:srgbClr val="FF0000"/>
                        </a:solidFill>
                        <a:latin typeface="Cambria Math" panose="02040503050406030204" pitchFamily="18" charset="0"/>
                      </a:rPr>
                      <m:t>𝑉</m:t>
                    </m:r>
                  </m:oMath>
                </a14:m>
                <a:endParaRPr lang="pt-BR" sz="2400" dirty="0">
                  <a:solidFill>
                    <a:srgbClr val="FF0000"/>
                  </a:solidFill>
                </a:endParaRPr>
              </a:p>
            </p:txBody>
          </p:sp>
        </mc:Choice>
        <mc:Fallback xmlns="">
          <p:sp>
            <p:nvSpPr>
              <p:cNvPr id="2" name="TextBox 1">
                <a:extLst>
                  <a:ext uri="{FF2B5EF4-FFF2-40B4-BE49-F238E27FC236}">
                    <a16:creationId xmlns:a16="http://schemas.microsoft.com/office/drawing/2014/main" id="{43446C7F-64A4-4B44-9ABE-99DBE9335C2C}"/>
                  </a:ext>
                </a:extLst>
              </p:cNvPr>
              <p:cNvSpPr txBox="1">
                <a:spLocks noRot="1" noChangeAspect="1" noMove="1" noResize="1" noEditPoints="1" noAdjustHandles="1" noChangeArrowheads="1" noChangeShapeType="1" noTextEdit="1"/>
              </p:cNvSpPr>
              <p:nvPr/>
            </p:nvSpPr>
            <p:spPr>
              <a:xfrm>
                <a:off x="3697290" y="1316158"/>
                <a:ext cx="3762056" cy="624595"/>
              </a:xfrm>
              <a:prstGeom prst="rect">
                <a:avLst/>
              </a:prstGeom>
              <a:blipFill>
                <a:blip r:embed="rId6"/>
                <a:stretch>
                  <a:fillRect b="-3922"/>
                </a:stretch>
              </a:blipFill>
            </p:spPr>
            <p:txBody>
              <a:bodyPr/>
              <a:lstStyle/>
              <a:p>
                <a:r>
                  <a:rPr lang="pt-BR">
                    <a:noFill/>
                  </a:rPr>
                  <a:t> </a:t>
                </a:r>
              </a:p>
            </p:txBody>
          </p:sp>
        </mc:Fallback>
      </mc:AlternateContent>
    </p:spTree>
    <p:extLst>
      <p:ext uri="{BB962C8B-B14F-4D97-AF65-F5344CB8AC3E}">
        <p14:creationId xmlns:p14="http://schemas.microsoft.com/office/powerpoint/2010/main" val="15478805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6" name="Picture 4" descr="Resultado de imagem para motor">
            <a:extLst>
              <a:ext uri="{FF2B5EF4-FFF2-40B4-BE49-F238E27FC236}">
                <a16:creationId xmlns:a16="http://schemas.microsoft.com/office/drawing/2014/main" id="{BE976957-8CE3-4B23-8ECB-0890957BE2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89720" y="3059486"/>
            <a:ext cx="3623804" cy="3623804"/>
          </a:xfrm>
          <a:prstGeom prst="rect">
            <a:avLst/>
          </a:prstGeom>
          <a:noFill/>
          <a:extLst>
            <a:ext uri="{909E8E84-426E-40DD-AFC4-6F175D3DCCD1}">
              <a14:hiddenFill xmlns:a14="http://schemas.microsoft.com/office/drawing/2010/main">
                <a:solidFill>
                  <a:srgbClr val="FFFFFF"/>
                </a:solidFill>
              </a14:hiddenFill>
            </a:ext>
          </a:extLst>
        </p:spPr>
      </p:pic>
      <p:pic>
        <p:nvPicPr>
          <p:cNvPr id="8194" name="Picture 2" descr="Resultado de imagem para carga de alta potÃªncia">
            <a:extLst>
              <a:ext uri="{FF2B5EF4-FFF2-40B4-BE49-F238E27FC236}">
                <a16:creationId xmlns:a16="http://schemas.microsoft.com/office/drawing/2014/main" id="{F0704EF2-48F6-4832-9336-99B670E598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76312" y="3860467"/>
            <a:ext cx="2861008" cy="286100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0318CE3-A74A-4912-AEC0-7767E1913C64}"/>
              </a:ext>
            </a:extLst>
          </p:cNvPr>
          <p:cNvSpPr>
            <a:spLocks noGrp="1"/>
          </p:cNvSpPr>
          <p:nvPr>
            <p:ph type="title"/>
          </p:nvPr>
        </p:nvSpPr>
        <p:spPr>
          <a:xfrm>
            <a:off x="838200" y="365125"/>
            <a:ext cx="11145252" cy="1325563"/>
          </a:xfrm>
        </p:spPr>
        <p:txBody>
          <a:bodyPr/>
          <a:lstStyle/>
          <a:p>
            <a:r>
              <a:rPr lang="pt-BR" dirty="0"/>
              <a:t>Transistor de efeito de campo</a:t>
            </a:r>
          </a:p>
        </p:txBody>
      </p:sp>
      <p:sp>
        <p:nvSpPr>
          <p:cNvPr id="12" name="Content Placeholder 11">
            <a:extLst>
              <a:ext uri="{FF2B5EF4-FFF2-40B4-BE49-F238E27FC236}">
                <a16:creationId xmlns:a16="http://schemas.microsoft.com/office/drawing/2014/main" id="{3C230A5E-84E4-4B42-8961-82519E35CA71}"/>
              </a:ext>
            </a:extLst>
          </p:cNvPr>
          <p:cNvSpPr>
            <a:spLocks noGrp="1"/>
          </p:cNvSpPr>
          <p:nvPr>
            <p:ph sz="half" idx="1"/>
          </p:nvPr>
        </p:nvSpPr>
        <p:spPr/>
        <p:txBody>
          <a:bodyPr>
            <a:normAutofit/>
          </a:bodyPr>
          <a:lstStyle/>
          <a:p>
            <a:r>
              <a:rPr lang="pt-BR" dirty="0"/>
              <a:t>O que é?</a:t>
            </a:r>
          </a:p>
          <a:p>
            <a:r>
              <a:rPr lang="pt-BR" dirty="0">
                <a:solidFill>
                  <a:srgbClr val="FF0000"/>
                </a:solidFill>
              </a:rPr>
              <a:t>Para que serve?</a:t>
            </a:r>
          </a:p>
          <a:p>
            <a:r>
              <a:rPr lang="pt-BR" dirty="0"/>
              <a:t>Tipos?</a:t>
            </a:r>
          </a:p>
          <a:p>
            <a:r>
              <a:rPr lang="pt-BR" dirty="0"/>
              <a:t>Quais são os seus terminais?</a:t>
            </a:r>
          </a:p>
        </p:txBody>
      </p:sp>
      <p:sp>
        <p:nvSpPr>
          <p:cNvPr id="13" name="Content Placeholder 12">
            <a:extLst>
              <a:ext uri="{FF2B5EF4-FFF2-40B4-BE49-F238E27FC236}">
                <a16:creationId xmlns:a16="http://schemas.microsoft.com/office/drawing/2014/main" id="{B6324C4B-1AFE-4562-AB07-AF2AFB57C9F4}"/>
              </a:ext>
            </a:extLst>
          </p:cNvPr>
          <p:cNvSpPr>
            <a:spLocks noGrp="1"/>
          </p:cNvSpPr>
          <p:nvPr>
            <p:ph sz="half" idx="2"/>
          </p:nvPr>
        </p:nvSpPr>
        <p:spPr>
          <a:xfrm>
            <a:off x="6172200" y="1825624"/>
            <a:ext cx="5811252" cy="5032375"/>
          </a:xfrm>
        </p:spPr>
        <p:txBody>
          <a:bodyPr>
            <a:normAutofit/>
          </a:bodyPr>
          <a:lstStyle/>
          <a:p>
            <a:r>
              <a:rPr lang="pt-BR" dirty="0"/>
              <a:t> Serve para acionar cargas de baixa e alta potência. Driver e controle de motores, sentido de giro, etc.</a:t>
            </a:r>
          </a:p>
        </p:txBody>
      </p:sp>
      <p:sp>
        <p:nvSpPr>
          <p:cNvPr id="4" name="Footer Placeholder 3">
            <a:extLst>
              <a:ext uri="{FF2B5EF4-FFF2-40B4-BE49-F238E27FC236}">
                <a16:creationId xmlns:a16="http://schemas.microsoft.com/office/drawing/2014/main" id="{6330B3CD-9841-4D4E-9506-9840AD233098}"/>
              </a:ext>
            </a:extLst>
          </p:cNvPr>
          <p:cNvSpPr>
            <a:spLocks noGrp="1"/>
          </p:cNvSpPr>
          <p:nvPr>
            <p:ph type="ftr" sz="quarter" idx="11"/>
          </p:nvPr>
        </p:nvSpPr>
        <p:spPr/>
        <p:txBody>
          <a:bodyPr/>
          <a:lstStyle/>
          <a:p>
            <a:r>
              <a:rPr lang="en-US" altLang="en-US"/>
              <a:t>Prof. Elyr Teixeira</a:t>
            </a:r>
            <a:endParaRPr lang="en-US" altLang="en-US" dirty="0"/>
          </a:p>
        </p:txBody>
      </p:sp>
      <p:sp>
        <p:nvSpPr>
          <p:cNvPr id="5" name="Slide Number Placeholder 4">
            <a:extLst>
              <a:ext uri="{FF2B5EF4-FFF2-40B4-BE49-F238E27FC236}">
                <a16:creationId xmlns:a16="http://schemas.microsoft.com/office/drawing/2014/main" id="{C55BA64F-DB98-42F0-A898-A5F1D2D44C9C}"/>
              </a:ext>
            </a:extLst>
          </p:cNvPr>
          <p:cNvSpPr>
            <a:spLocks noGrp="1"/>
          </p:cNvSpPr>
          <p:nvPr>
            <p:ph type="sldNum" sz="quarter" idx="12"/>
          </p:nvPr>
        </p:nvSpPr>
        <p:spPr/>
        <p:txBody>
          <a:bodyPr/>
          <a:lstStyle/>
          <a:p>
            <a:fld id="{D70E266F-DC34-4EBC-B26B-29CFE51B5C59}" type="slidenum">
              <a:rPr lang="en-US" altLang="en-US" smtClean="0"/>
              <a:pPr/>
              <a:t>23</a:t>
            </a:fld>
            <a:endParaRPr lang="en-US" altLang="en-US"/>
          </a:p>
        </p:txBody>
      </p:sp>
    </p:spTree>
    <p:extLst>
      <p:ext uri="{BB962C8B-B14F-4D97-AF65-F5344CB8AC3E}">
        <p14:creationId xmlns:p14="http://schemas.microsoft.com/office/powerpoint/2010/main" val="207182427"/>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ítulo 1"/>
          <p:cNvSpPr>
            <a:spLocks noGrp="1"/>
          </p:cNvSpPr>
          <p:nvPr>
            <p:ph type="ctrTitle"/>
          </p:nvPr>
        </p:nvSpPr>
        <p:spPr>
          <a:xfrm>
            <a:off x="1" y="1866505"/>
            <a:ext cx="12192000" cy="3161171"/>
          </a:xfrm>
        </p:spPr>
        <p:txBody>
          <a:bodyPr>
            <a:normAutofit fontScale="90000"/>
          </a:bodyPr>
          <a:lstStyle/>
          <a:p>
            <a:br>
              <a:rPr lang="pt-BR" b="1" dirty="0">
                <a:solidFill>
                  <a:schemeClr val="accent6">
                    <a:lumMod val="50000"/>
                  </a:schemeClr>
                </a:solidFill>
              </a:rPr>
            </a:br>
            <a:r>
              <a:rPr lang="pt-BR" dirty="0">
                <a:solidFill>
                  <a:schemeClr val="tx1"/>
                </a:solidFill>
              </a:rPr>
              <a:t>eletrônica analógica</a:t>
            </a:r>
            <a:br>
              <a:rPr lang="pt-BR" dirty="0">
                <a:solidFill>
                  <a:schemeClr val="tx1"/>
                </a:solidFill>
              </a:rPr>
            </a:br>
            <a:br>
              <a:rPr lang="pt-BR" sz="5400" dirty="0">
                <a:solidFill>
                  <a:schemeClr val="tx1"/>
                </a:solidFill>
              </a:rPr>
            </a:br>
            <a:r>
              <a:rPr lang="pt-BR" sz="5400" dirty="0">
                <a:solidFill>
                  <a:schemeClr val="bg1"/>
                </a:solidFill>
              </a:rPr>
              <a:t>curva universal de </a:t>
            </a:r>
            <a:br>
              <a:rPr lang="pt-BR" sz="5400" dirty="0">
                <a:solidFill>
                  <a:schemeClr val="bg1"/>
                </a:solidFill>
              </a:rPr>
            </a:br>
            <a:r>
              <a:rPr lang="pt-BR" sz="5400" dirty="0">
                <a:solidFill>
                  <a:schemeClr val="bg1"/>
                </a:solidFill>
              </a:rPr>
              <a:t>polarização para </a:t>
            </a:r>
            <a:r>
              <a:rPr lang="pt-BR" sz="5400" dirty="0" err="1">
                <a:solidFill>
                  <a:schemeClr val="bg1"/>
                </a:solidFill>
              </a:rPr>
              <a:t>jfet</a:t>
            </a:r>
            <a:br>
              <a:rPr lang="pt-BR" sz="5400" dirty="0">
                <a:solidFill>
                  <a:schemeClr val="bg1"/>
                </a:solidFill>
              </a:rPr>
            </a:br>
            <a:br>
              <a:rPr lang="pt-BR" b="1" dirty="0">
                <a:solidFill>
                  <a:schemeClr val="tx1"/>
                </a:solidFill>
              </a:rPr>
            </a:br>
            <a:r>
              <a:rPr lang="pt-BR" sz="3600" b="1" dirty="0">
                <a:solidFill>
                  <a:schemeClr val="tx1"/>
                </a:solidFill>
              </a:rPr>
              <a:t>curso </a:t>
            </a:r>
            <a:r>
              <a:rPr lang="pt-BR" sz="3600" dirty="0">
                <a:solidFill>
                  <a:schemeClr val="tx1"/>
                </a:solidFill>
              </a:rPr>
              <a:t>de </a:t>
            </a:r>
            <a:r>
              <a:rPr lang="pt-BR" sz="3600" b="1" dirty="0">
                <a:solidFill>
                  <a:schemeClr val="tx1"/>
                </a:solidFill>
              </a:rPr>
              <a:t>Eng. elétrica</a:t>
            </a:r>
            <a:endParaRPr lang="pt-BR" b="1" dirty="0">
              <a:solidFill>
                <a:schemeClr val="tx1"/>
              </a:solidFill>
            </a:endParaRPr>
          </a:p>
        </p:txBody>
      </p:sp>
      <p:sp>
        <p:nvSpPr>
          <p:cNvPr id="3" name="Subtítulo 2"/>
          <p:cNvSpPr>
            <a:spLocks noGrp="1"/>
          </p:cNvSpPr>
          <p:nvPr>
            <p:ph type="subTitle" idx="1"/>
          </p:nvPr>
        </p:nvSpPr>
        <p:spPr>
          <a:xfrm>
            <a:off x="1524000" y="5562814"/>
            <a:ext cx="9144000" cy="875694"/>
          </a:xfrm>
        </p:spPr>
        <p:txBody>
          <a:bodyPr>
            <a:noAutofit/>
          </a:bodyPr>
          <a:lstStyle/>
          <a:p>
            <a:pPr>
              <a:lnSpc>
                <a:spcPct val="100000"/>
              </a:lnSpc>
            </a:pPr>
            <a:r>
              <a:rPr lang="pt-BR" sz="2000" i="1" dirty="0"/>
              <a:t>Prof. Elyr Teixeira, </a:t>
            </a:r>
            <a:r>
              <a:rPr lang="pt-BR" sz="2000" i="1" dirty="0" err="1"/>
              <a:t>D.Sc</a:t>
            </a:r>
            <a:r>
              <a:rPr lang="pt-BR" sz="2000" i="1" dirty="0"/>
              <a:t>.</a:t>
            </a:r>
          </a:p>
          <a:p>
            <a:pPr>
              <a:lnSpc>
                <a:spcPct val="100000"/>
              </a:lnSpc>
            </a:pPr>
            <a:r>
              <a:rPr lang="pt-BR" sz="2000" dirty="0"/>
              <a:t>2018</a:t>
            </a:r>
          </a:p>
        </p:txBody>
      </p:sp>
      <p:sp>
        <p:nvSpPr>
          <p:cNvPr id="4" name="Retângulo 3"/>
          <p:cNvSpPr/>
          <p:nvPr/>
        </p:nvSpPr>
        <p:spPr>
          <a:xfrm>
            <a:off x="5198533" y="6438508"/>
            <a:ext cx="1778000" cy="2501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Imagem" descr="Imagem">
            <a:extLst>
              <a:ext uri="{FF2B5EF4-FFF2-40B4-BE49-F238E27FC236}">
                <a16:creationId xmlns:a16="http://schemas.microsoft.com/office/drawing/2014/main" id="{2F330037-3211-40E1-A39A-B1AF9C2A5D6D}"/>
              </a:ext>
            </a:extLst>
          </p:cNvPr>
          <p:cNvPicPr>
            <a:picLocks noChangeAspect="1"/>
          </p:cNvPicPr>
          <p:nvPr/>
        </p:nvPicPr>
        <p:blipFill>
          <a:blip r:embed="rId2">
            <a:extLst/>
          </a:blip>
          <a:stretch>
            <a:fillRect/>
          </a:stretch>
        </p:blipFill>
        <p:spPr>
          <a:xfrm>
            <a:off x="190662" y="119213"/>
            <a:ext cx="3999142" cy="752172"/>
          </a:xfrm>
          <a:prstGeom prst="rect">
            <a:avLst/>
          </a:prstGeom>
          <a:ln w="12700">
            <a:miter lim="400000"/>
          </a:ln>
        </p:spPr>
      </p:pic>
    </p:spTree>
    <p:extLst>
      <p:ext uri="{BB962C8B-B14F-4D97-AF65-F5344CB8AC3E}">
        <p14:creationId xmlns:p14="http://schemas.microsoft.com/office/powerpoint/2010/main" val="2825870789"/>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552A8B48-13BB-400C-8C9F-261E868D4B8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82548" y="268357"/>
            <a:ext cx="7709452" cy="704692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a:extLst>
              <a:ext uri="{FF2B5EF4-FFF2-40B4-BE49-F238E27FC236}">
                <a16:creationId xmlns:a16="http://schemas.microsoft.com/office/drawing/2014/main" id="{EC741D03-3F7A-46B0-B40F-AA9729B0693A}"/>
              </a:ext>
            </a:extLst>
          </p:cNvPr>
          <p:cNvSpPr>
            <a:spLocks noGrp="1"/>
          </p:cNvSpPr>
          <p:nvPr>
            <p:ph type="title"/>
          </p:nvPr>
        </p:nvSpPr>
        <p:spPr/>
        <p:txBody>
          <a:bodyPr/>
          <a:lstStyle/>
          <a:p>
            <a:r>
              <a:rPr lang="pt-BR" dirty="0"/>
              <a:t>características</a:t>
            </a:r>
          </a:p>
        </p:txBody>
      </p:sp>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88B41DB8-6BA8-452C-8EF2-7ACD3C35C119}"/>
                  </a:ext>
                </a:extLst>
              </p:cNvPr>
              <p:cNvSpPr>
                <a:spLocks noGrp="1"/>
              </p:cNvSpPr>
              <p:nvPr>
                <p:ph sz="half" idx="1"/>
              </p:nvPr>
            </p:nvSpPr>
            <p:spPr>
              <a:xfrm>
                <a:off x="838199" y="1825625"/>
                <a:ext cx="4961467" cy="4351338"/>
              </a:xfrm>
            </p:spPr>
            <p:txBody>
              <a:bodyPr/>
              <a:lstStyle/>
              <a:p>
                <a:r>
                  <a:rPr lang="pt-BR" dirty="0"/>
                  <a:t>Observe que a escala horizontal não é </a:t>
                </a:r>
                <a14:m>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𝐺𝑆</m:t>
                        </m:r>
                      </m:sub>
                    </m:sSub>
                  </m:oMath>
                </a14:m>
                <a:r>
                  <a:rPr lang="pt-BR" dirty="0"/>
                  <a:t>, mas sim um valor normalizado </a:t>
                </a:r>
                <a14:m>
                  <m:oMath xmlns:m="http://schemas.openxmlformats.org/officeDocument/2006/math">
                    <m:f>
                      <m:fPr>
                        <m:ctrlPr>
                          <a:rPr lang="pt-BR" b="0" i="1" smtClean="0">
                            <a:latin typeface="Cambria Math" panose="02040503050406030204" pitchFamily="18" charset="0"/>
                          </a:rPr>
                        </m:ctrlPr>
                      </m:fPr>
                      <m:num>
                        <m:sSub>
                          <m:sSubPr>
                            <m:ctrlPr>
                              <a:rPr lang="pt-BR" i="1">
                                <a:latin typeface="Cambria Math" panose="02040503050406030204" pitchFamily="18" charset="0"/>
                              </a:rPr>
                            </m:ctrlPr>
                          </m:sSubPr>
                          <m:e>
                            <m:r>
                              <a:rPr lang="pt-BR" i="1">
                                <a:latin typeface="Cambria Math" panose="02040503050406030204" pitchFamily="18" charset="0"/>
                              </a:rPr>
                              <m:t>𝑉</m:t>
                            </m:r>
                          </m:e>
                          <m:sub>
                            <m:r>
                              <a:rPr lang="pt-BR" i="1">
                                <a:latin typeface="Cambria Math" panose="02040503050406030204" pitchFamily="18" charset="0"/>
                              </a:rPr>
                              <m:t>𝐺𝑆</m:t>
                            </m:r>
                          </m:sub>
                        </m:sSub>
                      </m:num>
                      <m:den>
                        <m:d>
                          <m:dPr>
                            <m:begChr m:val="|"/>
                            <m:endChr m:val="|"/>
                            <m:ctrlPr>
                              <a:rPr lang="pt-BR" b="0" i="1" smtClean="0">
                                <a:latin typeface="Cambria Math" panose="02040503050406030204" pitchFamily="18" charset="0"/>
                              </a:rPr>
                            </m:ctrlPr>
                          </m:dPr>
                          <m:e>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𝑃</m:t>
                                </m:r>
                              </m:sub>
                            </m:sSub>
                          </m:e>
                        </m:d>
                      </m:den>
                    </m:f>
                  </m:oMath>
                </a14:m>
                <a:endParaRPr lang="pt-BR" dirty="0"/>
              </a:p>
              <a:p>
                <a:r>
                  <a:rPr lang="pt-BR" dirty="0"/>
                  <a:t>Para o eixo vertical a escala também é normalizada, com </a:t>
                </a:r>
                <a14:m>
                  <m:oMath xmlns:m="http://schemas.openxmlformats.org/officeDocument/2006/math">
                    <m:f>
                      <m:fPr>
                        <m:ctrlPr>
                          <a:rPr lang="pt-BR" i="1">
                            <a:latin typeface="Cambria Math" panose="02040503050406030204" pitchFamily="18" charset="0"/>
                          </a:rPr>
                        </m:ctrlPr>
                      </m:fPr>
                      <m:num>
                        <m:sSub>
                          <m:sSubPr>
                            <m:ctrlPr>
                              <a:rPr lang="pt-BR" i="1">
                                <a:latin typeface="Cambria Math" panose="02040503050406030204" pitchFamily="18" charset="0"/>
                              </a:rPr>
                            </m:ctrlPr>
                          </m:sSubPr>
                          <m:e>
                            <m:r>
                              <a:rPr lang="pt-BR" b="0" i="1" smtClean="0">
                                <a:latin typeface="Cambria Math" panose="02040503050406030204" pitchFamily="18" charset="0"/>
                              </a:rPr>
                              <m:t>𝐼</m:t>
                            </m:r>
                          </m:e>
                          <m:sub>
                            <m:r>
                              <a:rPr lang="pt-BR" b="0" i="1" smtClean="0">
                                <a:latin typeface="Cambria Math" panose="02040503050406030204" pitchFamily="18" charset="0"/>
                              </a:rPr>
                              <m:t>𝐷</m:t>
                            </m:r>
                          </m:sub>
                        </m:sSub>
                      </m:num>
                      <m:den>
                        <m:sSub>
                          <m:sSubPr>
                            <m:ctrlPr>
                              <a:rPr lang="pt-BR" i="1">
                                <a:latin typeface="Cambria Math" panose="02040503050406030204" pitchFamily="18" charset="0"/>
                              </a:rPr>
                            </m:ctrlPr>
                          </m:sSubPr>
                          <m:e>
                            <m:r>
                              <a:rPr lang="pt-BR" i="1">
                                <a:latin typeface="Cambria Math" panose="02040503050406030204" pitchFamily="18" charset="0"/>
                              </a:rPr>
                              <m:t>𝐼</m:t>
                            </m:r>
                          </m:e>
                          <m:sub>
                            <m:r>
                              <a:rPr lang="pt-BR" i="1">
                                <a:latin typeface="Cambria Math" panose="02040503050406030204" pitchFamily="18" charset="0"/>
                              </a:rPr>
                              <m:t>𝐷𝑆𝑆</m:t>
                            </m:r>
                          </m:sub>
                        </m:sSub>
                      </m:den>
                    </m:f>
                  </m:oMath>
                </a14:m>
                <a:endParaRPr lang="pt-BR" dirty="0"/>
              </a:p>
              <a:p>
                <a:r>
                  <a:rPr lang="pt-BR" dirty="0"/>
                  <a:t>A escala </a:t>
                </a:r>
                <a14:m>
                  <m:oMath xmlns:m="http://schemas.openxmlformats.org/officeDocument/2006/math">
                    <m:f>
                      <m:fPr>
                        <m:ctrlPr>
                          <a:rPr lang="pt-BR" i="1">
                            <a:latin typeface="Cambria Math" panose="02040503050406030204" pitchFamily="18" charset="0"/>
                          </a:rPr>
                        </m:ctrlPr>
                      </m:fPr>
                      <m:num>
                        <m:sSub>
                          <m:sSubPr>
                            <m:ctrlPr>
                              <a:rPr lang="pt-BR" i="1">
                                <a:latin typeface="Cambria Math" panose="02040503050406030204" pitchFamily="18" charset="0"/>
                              </a:rPr>
                            </m:ctrlPr>
                          </m:sSubPr>
                          <m:e>
                            <m:r>
                              <a:rPr lang="pt-BR" i="1">
                                <a:latin typeface="Cambria Math" panose="02040503050406030204" pitchFamily="18" charset="0"/>
                              </a:rPr>
                              <m:t>𝐼</m:t>
                            </m:r>
                          </m:e>
                          <m:sub>
                            <m:r>
                              <a:rPr lang="pt-BR" i="1">
                                <a:latin typeface="Cambria Math" panose="02040503050406030204" pitchFamily="18" charset="0"/>
                              </a:rPr>
                              <m:t>𝐷</m:t>
                            </m:r>
                          </m:sub>
                        </m:sSub>
                      </m:num>
                      <m:den>
                        <m:sSub>
                          <m:sSubPr>
                            <m:ctrlPr>
                              <a:rPr lang="pt-BR" i="1">
                                <a:latin typeface="Cambria Math" panose="02040503050406030204" pitchFamily="18" charset="0"/>
                              </a:rPr>
                            </m:ctrlPr>
                          </m:sSubPr>
                          <m:e>
                            <m:r>
                              <a:rPr lang="pt-BR" i="1">
                                <a:latin typeface="Cambria Math" panose="02040503050406030204" pitchFamily="18" charset="0"/>
                              </a:rPr>
                              <m:t>𝐼</m:t>
                            </m:r>
                          </m:e>
                          <m:sub>
                            <m:r>
                              <a:rPr lang="pt-BR" i="1">
                                <a:latin typeface="Cambria Math" panose="02040503050406030204" pitchFamily="18" charset="0"/>
                              </a:rPr>
                              <m:t>𝐷𝑆𝑆</m:t>
                            </m:r>
                          </m:sub>
                        </m:sSub>
                      </m:den>
                    </m:f>
                  </m:oMath>
                </a14:m>
                <a:r>
                  <a:rPr lang="pt-BR" dirty="0"/>
                  <a:t> está à esquerda</a:t>
                </a:r>
              </a:p>
              <a:p>
                <a:r>
                  <a:rPr lang="pt-BR" dirty="0"/>
                  <a:t>Já no lado direito temos 2 escalas: m e M</a:t>
                </a:r>
              </a:p>
            </p:txBody>
          </p:sp>
        </mc:Choice>
        <mc:Fallback xmlns="">
          <p:sp>
            <p:nvSpPr>
              <p:cNvPr id="7" name="Content Placeholder 6">
                <a:extLst>
                  <a:ext uri="{FF2B5EF4-FFF2-40B4-BE49-F238E27FC236}">
                    <a16:creationId xmlns:a16="http://schemas.microsoft.com/office/drawing/2014/main" id="{88B41DB8-6BA8-452C-8EF2-7ACD3C35C119}"/>
                  </a:ext>
                </a:extLst>
              </p:cNvPr>
              <p:cNvSpPr>
                <a:spLocks noGrp="1" noRot="1" noChangeAspect="1" noMove="1" noResize="1" noEditPoints="1" noAdjustHandles="1" noChangeArrowheads="1" noChangeShapeType="1" noTextEdit="1"/>
              </p:cNvSpPr>
              <p:nvPr>
                <p:ph sz="half" idx="1"/>
              </p:nvPr>
            </p:nvSpPr>
            <p:spPr>
              <a:xfrm>
                <a:off x="838199" y="1825625"/>
                <a:ext cx="4961467" cy="4351338"/>
              </a:xfrm>
              <a:blipFill>
                <a:blip r:embed="rId3"/>
                <a:stretch>
                  <a:fillRect l="-1843" t="-2101"/>
                </a:stretch>
              </a:blipFill>
            </p:spPr>
            <p:txBody>
              <a:bodyPr/>
              <a:lstStyle/>
              <a:p>
                <a:r>
                  <a:rPr lang="pt-BR">
                    <a:noFill/>
                  </a:rPr>
                  <a:t> </a:t>
                </a:r>
              </a:p>
            </p:txBody>
          </p:sp>
        </mc:Fallback>
      </mc:AlternateContent>
      <p:sp>
        <p:nvSpPr>
          <p:cNvPr id="4" name="Footer Placeholder 3">
            <a:extLst>
              <a:ext uri="{FF2B5EF4-FFF2-40B4-BE49-F238E27FC236}">
                <a16:creationId xmlns:a16="http://schemas.microsoft.com/office/drawing/2014/main" id="{CCF9A09C-BE68-4A35-9ED5-DB0C6FBF0B4D}"/>
              </a:ext>
            </a:extLst>
          </p:cNvPr>
          <p:cNvSpPr>
            <a:spLocks noGrp="1"/>
          </p:cNvSpPr>
          <p:nvPr>
            <p:ph type="ftr" sz="quarter" idx="11"/>
          </p:nvPr>
        </p:nvSpPr>
        <p:spPr/>
        <p:txBody>
          <a:bodyPr/>
          <a:lstStyle/>
          <a:p>
            <a:r>
              <a:rPr lang="en-US" altLang="en-US"/>
              <a:t>Prof. Elyr Teixeira</a:t>
            </a:r>
            <a:endParaRPr lang="en-US" altLang="en-US" dirty="0"/>
          </a:p>
        </p:txBody>
      </p:sp>
      <p:sp>
        <p:nvSpPr>
          <p:cNvPr id="5" name="Slide Number Placeholder 4">
            <a:extLst>
              <a:ext uri="{FF2B5EF4-FFF2-40B4-BE49-F238E27FC236}">
                <a16:creationId xmlns:a16="http://schemas.microsoft.com/office/drawing/2014/main" id="{9733BBE5-647A-4646-906A-BFC5C22A6A99}"/>
              </a:ext>
            </a:extLst>
          </p:cNvPr>
          <p:cNvSpPr>
            <a:spLocks noGrp="1"/>
          </p:cNvSpPr>
          <p:nvPr>
            <p:ph type="sldNum" sz="quarter" idx="12"/>
          </p:nvPr>
        </p:nvSpPr>
        <p:spPr/>
        <p:txBody>
          <a:bodyPr/>
          <a:lstStyle/>
          <a:p>
            <a:fld id="{D70E266F-DC34-4EBC-B26B-29CFE51B5C59}" type="slidenum">
              <a:rPr lang="en-US" altLang="en-US" smtClean="0"/>
              <a:pPr/>
              <a:t>231</a:t>
            </a:fld>
            <a:endParaRPr lang="en-US" altLang="en-US"/>
          </a:p>
        </p:txBody>
      </p:sp>
    </p:spTree>
    <p:extLst>
      <p:ext uri="{BB962C8B-B14F-4D97-AF65-F5344CB8AC3E}">
        <p14:creationId xmlns:p14="http://schemas.microsoft.com/office/powerpoint/2010/main" val="1492529388"/>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552A8B48-13BB-400C-8C9F-261E868D4B8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82548" y="268357"/>
            <a:ext cx="7709452" cy="704692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a:extLst>
              <a:ext uri="{FF2B5EF4-FFF2-40B4-BE49-F238E27FC236}">
                <a16:creationId xmlns:a16="http://schemas.microsoft.com/office/drawing/2014/main" id="{EC741D03-3F7A-46B0-B40F-AA9729B0693A}"/>
              </a:ext>
            </a:extLst>
          </p:cNvPr>
          <p:cNvSpPr>
            <a:spLocks noGrp="1"/>
          </p:cNvSpPr>
          <p:nvPr>
            <p:ph type="title"/>
          </p:nvPr>
        </p:nvSpPr>
        <p:spPr/>
        <p:txBody>
          <a:bodyPr/>
          <a:lstStyle/>
          <a:p>
            <a:r>
              <a:rPr lang="pt-BR" dirty="0"/>
              <a:t>características</a:t>
            </a:r>
          </a:p>
        </p:txBody>
      </p:sp>
      <p:sp>
        <p:nvSpPr>
          <p:cNvPr id="7" name="Content Placeholder 6">
            <a:extLst>
              <a:ext uri="{FF2B5EF4-FFF2-40B4-BE49-F238E27FC236}">
                <a16:creationId xmlns:a16="http://schemas.microsoft.com/office/drawing/2014/main" id="{88B41DB8-6BA8-452C-8EF2-7ACD3C35C119}"/>
              </a:ext>
            </a:extLst>
          </p:cNvPr>
          <p:cNvSpPr>
            <a:spLocks noGrp="1"/>
          </p:cNvSpPr>
          <p:nvPr>
            <p:ph sz="half" idx="1"/>
          </p:nvPr>
        </p:nvSpPr>
        <p:spPr>
          <a:xfrm>
            <a:off x="838200" y="1825625"/>
            <a:ext cx="4668078" cy="4351338"/>
          </a:xfrm>
        </p:spPr>
        <p:txBody>
          <a:bodyPr/>
          <a:lstStyle/>
          <a:p>
            <a:r>
              <a:rPr lang="pt-BR" dirty="0"/>
              <a:t>A escala </a:t>
            </a:r>
            <a:r>
              <a:rPr lang="pt-BR" i="1" dirty="0"/>
              <a:t>m </a:t>
            </a:r>
            <a:r>
              <a:rPr lang="pt-BR" dirty="0"/>
              <a:t>pode ser determinada para soluções nas configurações com polarização fixa</a:t>
            </a:r>
          </a:p>
          <a:p>
            <a:r>
              <a:rPr lang="pt-BR" dirty="0"/>
              <a:t>Já a escala </a:t>
            </a:r>
            <a:r>
              <a:rPr lang="pt-BR" i="1" dirty="0"/>
              <a:t>M</a:t>
            </a:r>
            <a:r>
              <a:rPr lang="pt-BR" dirty="0"/>
              <a:t> é empregada juntamente com a escala </a:t>
            </a:r>
            <a:r>
              <a:rPr lang="pt-BR" i="1" dirty="0"/>
              <a:t>m</a:t>
            </a:r>
            <a:r>
              <a:rPr lang="pt-BR" dirty="0"/>
              <a:t> para solucionar configurações por divisor de tensão </a:t>
            </a:r>
          </a:p>
        </p:txBody>
      </p:sp>
      <p:sp>
        <p:nvSpPr>
          <p:cNvPr id="4" name="Footer Placeholder 3">
            <a:extLst>
              <a:ext uri="{FF2B5EF4-FFF2-40B4-BE49-F238E27FC236}">
                <a16:creationId xmlns:a16="http://schemas.microsoft.com/office/drawing/2014/main" id="{CCF9A09C-BE68-4A35-9ED5-DB0C6FBF0B4D}"/>
              </a:ext>
            </a:extLst>
          </p:cNvPr>
          <p:cNvSpPr>
            <a:spLocks noGrp="1"/>
          </p:cNvSpPr>
          <p:nvPr>
            <p:ph type="ftr" sz="quarter" idx="11"/>
          </p:nvPr>
        </p:nvSpPr>
        <p:spPr/>
        <p:txBody>
          <a:bodyPr/>
          <a:lstStyle/>
          <a:p>
            <a:r>
              <a:rPr lang="en-US" altLang="en-US"/>
              <a:t>Prof. Elyr Teixeira</a:t>
            </a:r>
            <a:endParaRPr lang="en-US" altLang="en-US" dirty="0"/>
          </a:p>
        </p:txBody>
      </p:sp>
      <p:sp>
        <p:nvSpPr>
          <p:cNvPr id="5" name="Slide Number Placeholder 4">
            <a:extLst>
              <a:ext uri="{FF2B5EF4-FFF2-40B4-BE49-F238E27FC236}">
                <a16:creationId xmlns:a16="http://schemas.microsoft.com/office/drawing/2014/main" id="{9733BBE5-647A-4646-906A-BFC5C22A6A99}"/>
              </a:ext>
            </a:extLst>
          </p:cNvPr>
          <p:cNvSpPr>
            <a:spLocks noGrp="1"/>
          </p:cNvSpPr>
          <p:nvPr>
            <p:ph type="sldNum" sz="quarter" idx="12"/>
          </p:nvPr>
        </p:nvSpPr>
        <p:spPr/>
        <p:txBody>
          <a:bodyPr/>
          <a:lstStyle/>
          <a:p>
            <a:fld id="{D70E266F-DC34-4EBC-B26B-29CFE51B5C59}" type="slidenum">
              <a:rPr lang="en-US" altLang="en-US" smtClean="0"/>
              <a:pPr/>
              <a:t>232</a:t>
            </a:fld>
            <a:endParaRPr lang="en-US" altLang="en-US"/>
          </a:p>
        </p:txBody>
      </p:sp>
    </p:spTree>
    <p:extLst>
      <p:ext uri="{BB962C8B-B14F-4D97-AF65-F5344CB8AC3E}">
        <p14:creationId xmlns:p14="http://schemas.microsoft.com/office/powerpoint/2010/main" val="2564375379"/>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552A8B48-13BB-400C-8C9F-261E868D4B8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82548" y="268357"/>
            <a:ext cx="7709452" cy="704692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a:extLst>
              <a:ext uri="{FF2B5EF4-FFF2-40B4-BE49-F238E27FC236}">
                <a16:creationId xmlns:a16="http://schemas.microsoft.com/office/drawing/2014/main" id="{EC741D03-3F7A-46B0-B40F-AA9729B0693A}"/>
              </a:ext>
            </a:extLst>
          </p:cNvPr>
          <p:cNvSpPr>
            <a:spLocks noGrp="1"/>
          </p:cNvSpPr>
          <p:nvPr>
            <p:ph type="title"/>
          </p:nvPr>
        </p:nvSpPr>
        <p:spPr/>
        <p:txBody>
          <a:bodyPr/>
          <a:lstStyle/>
          <a:p>
            <a:r>
              <a:rPr lang="pt-BR" dirty="0"/>
              <a:t>características</a:t>
            </a:r>
          </a:p>
        </p:txBody>
      </p:sp>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88B41DB8-6BA8-452C-8EF2-7ACD3C35C119}"/>
                  </a:ext>
                </a:extLst>
              </p:cNvPr>
              <p:cNvSpPr>
                <a:spLocks noGrp="1"/>
              </p:cNvSpPr>
              <p:nvPr>
                <p:ph sz="half" idx="1"/>
              </p:nvPr>
            </p:nvSpPr>
            <p:spPr>
              <a:xfrm>
                <a:off x="838200" y="1825625"/>
                <a:ext cx="4668078" cy="4895850"/>
              </a:xfrm>
            </p:spPr>
            <p:txBody>
              <a:bodyPr>
                <a:normAutofit/>
              </a:bodyPr>
              <a:lstStyle/>
              <a:p>
                <a:pPr marL="0" indent="0">
                  <a:buNone/>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𝑚</m:t>
                      </m:r>
                      <m:r>
                        <a:rPr lang="pt-BR" b="0" i="1" smtClean="0">
                          <a:latin typeface="Cambria Math" panose="02040503050406030204" pitchFamily="18" charset="0"/>
                        </a:rPr>
                        <m:t>=</m:t>
                      </m:r>
                      <m:f>
                        <m:fPr>
                          <m:ctrlPr>
                            <a:rPr lang="pt-BR" b="0" i="1" smtClean="0">
                              <a:latin typeface="Cambria Math" panose="02040503050406030204" pitchFamily="18" charset="0"/>
                            </a:rPr>
                          </m:ctrlPr>
                        </m:fPr>
                        <m:num>
                          <m:d>
                            <m:dPr>
                              <m:begChr m:val="|"/>
                              <m:endChr m:val="|"/>
                              <m:ctrlPr>
                                <a:rPr lang="pt-BR" b="0" i="1" smtClean="0">
                                  <a:latin typeface="Cambria Math" panose="02040503050406030204" pitchFamily="18" charset="0"/>
                                </a:rPr>
                              </m:ctrlPr>
                            </m:dPr>
                            <m:e>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𝑃</m:t>
                                  </m:r>
                                </m:sub>
                              </m:sSub>
                            </m:e>
                          </m:d>
                        </m:num>
                        <m:den>
                          <m:sSub>
                            <m:sSubPr>
                              <m:ctrlPr>
                                <a:rPr lang="pt-BR" b="0" i="1" smtClean="0">
                                  <a:latin typeface="Cambria Math" panose="02040503050406030204" pitchFamily="18" charset="0"/>
                                </a:rPr>
                              </m:ctrlPr>
                            </m:sSubPr>
                            <m:e>
                              <m:r>
                                <a:rPr lang="pt-BR" b="0" i="1" smtClean="0">
                                  <a:latin typeface="Cambria Math" panose="02040503050406030204" pitchFamily="18" charset="0"/>
                                </a:rPr>
                                <m:t>𝐼</m:t>
                              </m:r>
                            </m:e>
                            <m:sub>
                              <m:r>
                                <a:rPr lang="pt-BR" b="0" i="1" smtClean="0">
                                  <a:latin typeface="Cambria Math" panose="02040503050406030204" pitchFamily="18" charset="0"/>
                                </a:rPr>
                                <m:t>𝐷𝑆𝑆</m:t>
                              </m:r>
                            </m:sub>
                          </m:sSub>
                          <m:sSub>
                            <m:sSubPr>
                              <m:ctrlPr>
                                <a:rPr lang="pt-BR" b="0" i="1" smtClean="0">
                                  <a:latin typeface="Cambria Math" panose="02040503050406030204" pitchFamily="18" charset="0"/>
                                </a:rPr>
                              </m:ctrlPr>
                            </m:sSubPr>
                            <m:e>
                              <m:r>
                                <a:rPr lang="pt-BR" b="0" i="1" smtClean="0">
                                  <a:latin typeface="Cambria Math" panose="02040503050406030204" pitchFamily="18" charset="0"/>
                                </a:rPr>
                                <m:t>𝑅</m:t>
                              </m:r>
                            </m:e>
                            <m:sub>
                              <m:r>
                                <a:rPr lang="pt-BR" b="0" i="1" smtClean="0">
                                  <a:latin typeface="Cambria Math" panose="02040503050406030204" pitchFamily="18" charset="0"/>
                                </a:rPr>
                                <m:t>𝑆</m:t>
                              </m:r>
                            </m:sub>
                          </m:sSub>
                        </m:den>
                      </m:f>
                    </m:oMath>
                  </m:oMathPara>
                </a14:m>
                <a:endParaRPr lang="pt-BR" b="0" dirty="0"/>
              </a:p>
              <a:p>
                <a:pPr marL="0" indent="0">
                  <a:buNone/>
                </a:pPr>
                <a:endParaRPr lang="pt-BR"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𝑀</m:t>
                      </m:r>
                      <m:r>
                        <a:rPr lang="pt-BR" b="0" i="1" smtClean="0">
                          <a:latin typeface="Cambria Math" panose="02040503050406030204" pitchFamily="18" charset="0"/>
                        </a:rPr>
                        <m:t>=</m:t>
                      </m:r>
                      <m:r>
                        <a:rPr lang="pt-BR" b="0" i="1" smtClean="0">
                          <a:latin typeface="Cambria Math" panose="02040503050406030204" pitchFamily="18" charset="0"/>
                        </a:rPr>
                        <m:t>𝑚</m:t>
                      </m:r>
                      <m:f>
                        <m:fPr>
                          <m:ctrlPr>
                            <a:rPr lang="pt-BR" b="0" i="1" smtClean="0">
                              <a:latin typeface="Cambria Math" panose="02040503050406030204" pitchFamily="18" charset="0"/>
                            </a:rPr>
                          </m:ctrlPr>
                        </m:fPr>
                        <m:num>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𝐺</m:t>
                              </m:r>
                            </m:sub>
                          </m:sSub>
                        </m:num>
                        <m:den>
                          <m:d>
                            <m:dPr>
                              <m:begChr m:val="|"/>
                              <m:endChr m:val="|"/>
                              <m:ctrlPr>
                                <a:rPr lang="pt-BR" b="0" i="1" smtClean="0">
                                  <a:latin typeface="Cambria Math" panose="02040503050406030204" pitchFamily="18" charset="0"/>
                                </a:rPr>
                              </m:ctrlPr>
                            </m:dPr>
                            <m:e>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𝑃</m:t>
                                  </m:r>
                                </m:sub>
                              </m:sSub>
                            </m:e>
                          </m:d>
                        </m:den>
                      </m:f>
                    </m:oMath>
                  </m:oMathPara>
                </a14:m>
                <a:endParaRPr lang="pt-BR" dirty="0"/>
              </a:p>
              <a:p>
                <a:pPr marL="0" indent="0">
                  <a:buNone/>
                </a:pPr>
                <a:endParaRPr lang="pt-BR" dirty="0"/>
              </a:p>
              <a:p>
                <a:pPr marL="0" indent="0">
                  <a:buNone/>
                </a:pPr>
                <a:r>
                  <a:rPr lang="pt-BR" dirty="0">
                    <a:solidFill>
                      <a:schemeClr val="tx1"/>
                    </a:solidFill>
                  </a:rPr>
                  <a:t>Com	</a:t>
                </a:r>
                <a14:m>
                  <m:oMath xmlns:m="http://schemas.openxmlformats.org/officeDocument/2006/math">
                    <m:r>
                      <a:rPr lang="pt-BR" sz="2800" i="1">
                        <a:solidFill>
                          <a:schemeClr val="tx1"/>
                        </a:solidFill>
                        <a:latin typeface="Cambria Math" panose="02040503050406030204" pitchFamily="18" charset="0"/>
                      </a:rPr>
                      <m:t>𝑉</m:t>
                    </m:r>
                    <m:r>
                      <a:rPr lang="pt-BR" sz="2800" i="1" baseline="-25000">
                        <a:solidFill>
                          <a:schemeClr val="tx1"/>
                        </a:solidFill>
                        <a:latin typeface="Cambria Math" panose="02040503050406030204" pitchFamily="18" charset="0"/>
                      </a:rPr>
                      <m:t>𝐺</m:t>
                    </m:r>
                    <m:r>
                      <a:rPr lang="pt-BR" sz="2800" i="1">
                        <a:solidFill>
                          <a:schemeClr val="tx1"/>
                        </a:solidFill>
                        <a:latin typeface="Cambria Math" panose="02040503050406030204" pitchFamily="18" charset="0"/>
                      </a:rPr>
                      <m:t>=</m:t>
                    </m:r>
                    <m:f>
                      <m:fPr>
                        <m:ctrlPr>
                          <a:rPr lang="pt-BR" sz="2800" i="1">
                            <a:solidFill>
                              <a:schemeClr val="tx1"/>
                            </a:solidFill>
                            <a:latin typeface="Cambria Math" panose="02040503050406030204" pitchFamily="18" charset="0"/>
                          </a:rPr>
                        </m:ctrlPr>
                      </m:fPr>
                      <m:num>
                        <m:r>
                          <a:rPr lang="pt-BR" sz="2800" i="1">
                            <a:solidFill>
                              <a:schemeClr val="tx1"/>
                            </a:solidFill>
                            <a:latin typeface="Cambria Math" panose="02040503050406030204" pitchFamily="18" charset="0"/>
                          </a:rPr>
                          <m:t>𝑅</m:t>
                        </m:r>
                        <m:r>
                          <a:rPr lang="pt-BR" sz="2800" i="1" baseline="-25000">
                            <a:solidFill>
                              <a:schemeClr val="tx1"/>
                            </a:solidFill>
                            <a:latin typeface="Cambria Math" panose="02040503050406030204" pitchFamily="18" charset="0"/>
                          </a:rPr>
                          <m:t>2</m:t>
                        </m:r>
                        <m:r>
                          <a:rPr lang="pt-BR" sz="2800" i="1">
                            <a:solidFill>
                              <a:schemeClr val="tx1"/>
                            </a:solidFill>
                            <a:latin typeface="Cambria Math" panose="02040503050406030204" pitchFamily="18" charset="0"/>
                          </a:rPr>
                          <m:t>𝑉</m:t>
                        </m:r>
                        <m:r>
                          <a:rPr lang="pt-BR" sz="2800" i="1" baseline="-25000">
                            <a:solidFill>
                              <a:schemeClr val="tx1"/>
                            </a:solidFill>
                            <a:latin typeface="Cambria Math" panose="02040503050406030204" pitchFamily="18" charset="0"/>
                          </a:rPr>
                          <m:t>𝐷𝐷</m:t>
                        </m:r>
                      </m:num>
                      <m:den>
                        <m:r>
                          <a:rPr lang="pt-BR" sz="2800" i="1">
                            <a:solidFill>
                              <a:schemeClr val="tx1"/>
                            </a:solidFill>
                            <a:latin typeface="Cambria Math" panose="02040503050406030204" pitchFamily="18" charset="0"/>
                          </a:rPr>
                          <m:t>𝑅</m:t>
                        </m:r>
                        <m:r>
                          <a:rPr lang="pt-BR" sz="2800" i="1" baseline="-25000">
                            <a:solidFill>
                              <a:schemeClr val="tx1"/>
                            </a:solidFill>
                            <a:latin typeface="Cambria Math" panose="02040503050406030204" pitchFamily="18" charset="0"/>
                          </a:rPr>
                          <m:t>1</m:t>
                        </m:r>
                        <m:r>
                          <a:rPr lang="pt-BR" sz="2800" i="1">
                            <a:solidFill>
                              <a:schemeClr val="tx1"/>
                            </a:solidFill>
                            <a:latin typeface="Cambria Math" panose="02040503050406030204" pitchFamily="18" charset="0"/>
                          </a:rPr>
                          <m:t>+</m:t>
                        </m:r>
                        <m:r>
                          <a:rPr lang="pt-BR" sz="2800" i="1">
                            <a:solidFill>
                              <a:schemeClr val="tx1"/>
                            </a:solidFill>
                            <a:latin typeface="Cambria Math" panose="02040503050406030204" pitchFamily="18" charset="0"/>
                          </a:rPr>
                          <m:t>𝑅</m:t>
                        </m:r>
                        <m:r>
                          <a:rPr lang="pt-BR" sz="2800" i="1" baseline="-25000">
                            <a:solidFill>
                              <a:schemeClr val="tx1"/>
                            </a:solidFill>
                            <a:latin typeface="Cambria Math" panose="02040503050406030204" pitchFamily="18" charset="0"/>
                          </a:rPr>
                          <m:t>2</m:t>
                        </m:r>
                      </m:den>
                    </m:f>
                  </m:oMath>
                </a14:m>
                <a:endParaRPr lang="pt-BR" dirty="0"/>
              </a:p>
              <a:p>
                <a:pPr marL="0" indent="0">
                  <a:buNone/>
                </a:pPr>
                <a:r>
                  <a:rPr lang="pt-BR" dirty="0"/>
                  <a:t>O fato mais incrível deste método está em </a:t>
                </a:r>
                <a:r>
                  <a:rPr lang="pt-BR" dirty="0">
                    <a:solidFill>
                      <a:srgbClr val="FF0000"/>
                    </a:solidFill>
                  </a:rPr>
                  <a:t>não</a:t>
                </a:r>
                <a:r>
                  <a:rPr lang="pt-BR" dirty="0"/>
                  <a:t> haver necessidade de traçar a curva de transferência!</a:t>
                </a:r>
              </a:p>
              <a:p>
                <a:pPr marL="0" indent="0">
                  <a:buNone/>
                </a:pPr>
                <a:endParaRPr lang="pt-BR" dirty="0"/>
              </a:p>
            </p:txBody>
          </p:sp>
        </mc:Choice>
        <mc:Fallback xmlns="">
          <p:sp>
            <p:nvSpPr>
              <p:cNvPr id="7" name="Content Placeholder 6">
                <a:extLst>
                  <a:ext uri="{FF2B5EF4-FFF2-40B4-BE49-F238E27FC236}">
                    <a16:creationId xmlns:a16="http://schemas.microsoft.com/office/drawing/2014/main" id="{88B41DB8-6BA8-452C-8EF2-7ACD3C35C119}"/>
                  </a:ext>
                </a:extLst>
              </p:cNvPr>
              <p:cNvSpPr>
                <a:spLocks noGrp="1" noRot="1" noChangeAspect="1" noMove="1" noResize="1" noEditPoints="1" noAdjustHandles="1" noChangeArrowheads="1" noChangeShapeType="1" noTextEdit="1"/>
              </p:cNvSpPr>
              <p:nvPr>
                <p:ph sz="half" idx="1"/>
              </p:nvPr>
            </p:nvSpPr>
            <p:spPr>
              <a:xfrm>
                <a:off x="838200" y="1825625"/>
                <a:ext cx="4668078" cy="4895850"/>
              </a:xfrm>
              <a:blipFill>
                <a:blip r:embed="rId3"/>
                <a:stretch>
                  <a:fillRect l="-2353" r="-1438" b="-498"/>
                </a:stretch>
              </a:blipFill>
            </p:spPr>
            <p:txBody>
              <a:bodyPr/>
              <a:lstStyle/>
              <a:p>
                <a:r>
                  <a:rPr lang="pt-BR">
                    <a:noFill/>
                  </a:rPr>
                  <a:t> </a:t>
                </a:r>
              </a:p>
            </p:txBody>
          </p:sp>
        </mc:Fallback>
      </mc:AlternateContent>
      <p:sp>
        <p:nvSpPr>
          <p:cNvPr id="4" name="Footer Placeholder 3">
            <a:extLst>
              <a:ext uri="{FF2B5EF4-FFF2-40B4-BE49-F238E27FC236}">
                <a16:creationId xmlns:a16="http://schemas.microsoft.com/office/drawing/2014/main" id="{CCF9A09C-BE68-4A35-9ED5-DB0C6FBF0B4D}"/>
              </a:ext>
            </a:extLst>
          </p:cNvPr>
          <p:cNvSpPr>
            <a:spLocks noGrp="1"/>
          </p:cNvSpPr>
          <p:nvPr>
            <p:ph type="ftr" sz="quarter" idx="11"/>
          </p:nvPr>
        </p:nvSpPr>
        <p:spPr/>
        <p:txBody>
          <a:bodyPr/>
          <a:lstStyle/>
          <a:p>
            <a:r>
              <a:rPr lang="en-US" altLang="en-US"/>
              <a:t>Prof. Elyr Teixeira</a:t>
            </a:r>
            <a:endParaRPr lang="en-US" altLang="en-US" dirty="0"/>
          </a:p>
        </p:txBody>
      </p:sp>
      <p:sp>
        <p:nvSpPr>
          <p:cNvPr id="5" name="Slide Number Placeholder 4">
            <a:extLst>
              <a:ext uri="{FF2B5EF4-FFF2-40B4-BE49-F238E27FC236}">
                <a16:creationId xmlns:a16="http://schemas.microsoft.com/office/drawing/2014/main" id="{9733BBE5-647A-4646-906A-BFC5C22A6A99}"/>
              </a:ext>
            </a:extLst>
          </p:cNvPr>
          <p:cNvSpPr>
            <a:spLocks noGrp="1"/>
          </p:cNvSpPr>
          <p:nvPr>
            <p:ph type="sldNum" sz="quarter" idx="12"/>
          </p:nvPr>
        </p:nvSpPr>
        <p:spPr/>
        <p:txBody>
          <a:bodyPr/>
          <a:lstStyle/>
          <a:p>
            <a:fld id="{D70E266F-DC34-4EBC-B26B-29CFE51B5C59}" type="slidenum">
              <a:rPr lang="en-US" altLang="en-US" smtClean="0"/>
              <a:pPr/>
              <a:t>233</a:t>
            </a:fld>
            <a:endParaRPr lang="en-US" altLang="en-US"/>
          </a:p>
        </p:txBody>
      </p:sp>
    </p:spTree>
    <p:extLst>
      <p:ext uri="{BB962C8B-B14F-4D97-AF65-F5344CB8AC3E}">
        <p14:creationId xmlns:p14="http://schemas.microsoft.com/office/powerpoint/2010/main" val="1478341532"/>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188FBDA4-AE68-4AFA-883A-98426825C393}"/>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6515100" y="906992"/>
            <a:ext cx="5740368" cy="55858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a:extLst>
              <a:ext uri="{FF2B5EF4-FFF2-40B4-BE49-F238E27FC236}">
                <a16:creationId xmlns:a16="http://schemas.microsoft.com/office/drawing/2014/main" id="{85975E46-C3CB-4C6A-BB42-F2275D5EC771}"/>
              </a:ext>
            </a:extLst>
          </p:cNvPr>
          <p:cNvSpPr>
            <a:spLocks noGrp="1"/>
          </p:cNvSpPr>
          <p:nvPr>
            <p:ph type="title"/>
          </p:nvPr>
        </p:nvSpPr>
        <p:spPr/>
        <p:txBody>
          <a:bodyPr/>
          <a:lstStyle/>
          <a:p>
            <a:r>
              <a:rPr lang="pt-BR" dirty="0"/>
              <a:t>Exemplo</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81293CB-4BE3-43AF-84BA-37A7F89B9C6F}"/>
                  </a:ext>
                </a:extLst>
              </p:cNvPr>
              <p:cNvSpPr>
                <a:spLocks noGrp="1"/>
              </p:cNvSpPr>
              <p:nvPr>
                <p:ph sz="half" idx="1"/>
              </p:nvPr>
            </p:nvSpPr>
            <p:spPr>
              <a:xfrm>
                <a:off x="838199" y="1825625"/>
                <a:ext cx="6925733" cy="4351338"/>
              </a:xfrm>
            </p:spPr>
            <p:txBody>
              <a:bodyPr/>
              <a:lstStyle/>
              <a:p>
                <a:pPr marL="0" indent="0">
                  <a:buNone/>
                </a:pPr>
                <a:r>
                  <a:rPr lang="pt-BR" dirty="0" err="1"/>
                  <a:t>Ex</a:t>
                </a:r>
                <a:r>
                  <a:rPr lang="pt-BR" dirty="0"/>
                  <a:t>: Determine os valores quiescentes de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𝐼</m:t>
                        </m:r>
                      </m:e>
                      <m:sub>
                        <m:r>
                          <a:rPr lang="pt-BR" i="1">
                            <a:latin typeface="Cambria Math" panose="02040503050406030204" pitchFamily="18" charset="0"/>
                          </a:rPr>
                          <m:t>𝐷</m:t>
                        </m:r>
                      </m:sub>
                    </m:sSub>
                  </m:oMath>
                </a14:m>
                <a:r>
                  <a:rPr lang="pt-BR" dirty="0"/>
                  <a:t> e </a:t>
                </a:r>
                <a14:m>
                  <m:oMath xmlns:m="http://schemas.openxmlformats.org/officeDocument/2006/math">
                    <m:sSub>
                      <m:sSubPr>
                        <m:ctrlPr>
                          <a:rPr lang="pt-BR" i="1">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𝐺</m:t>
                        </m:r>
                        <m:r>
                          <a:rPr lang="pt-BR" i="1">
                            <a:latin typeface="Cambria Math" panose="02040503050406030204" pitchFamily="18" charset="0"/>
                          </a:rPr>
                          <m:t>𝑆</m:t>
                        </m:r>
                      </m:sub>
                    </m:sSub>
                  </m:oMath>
                </a14:m>
                <a:endParaRPr lang="pt-BR" dirty="0"/>
              </a:p>
              <a:p>
                <a:pPr marL="0" indent="0">
                  <a:buNone/>
                </a:pPr>
                <a:endParaRPr lang="pt-BR" dirty="0"/>
              </a:p>
              <a:p>
                <a:pPr marL="0" indent="0">
                  <a:buNone/>
                </a:pPr>
                <a:endParaRPr lang="pt-BR" dirty="0"/>
              </a:p>
            </p:txBody>
          </p:sp>
        </mc:Choice>
        <mc:Fallback xmlns="">
          <p:sp>
            <p:nvSpPr>
              <p:cNvPr id="3" name="Content Placeholder 2">
                <a:extLst>
                  <a:ext uri="{FF2B5EF4-FFF2-40B4-BE49-F238E27FC236}">
                    <a16:creationId xmlns:a16="http://schemas.microsoft.com/office/drawing/2014/main" id="{981293CB-4BE3-43AF-84BA-37A7F89B9C6F}"/>
                  </a:ext>
                </a:extLst>
              </p:cNvPr>
              <p:cNvSpPr>
                <a:spLocks noGrp="1" noRot="1" noChangeAspect="1" noMove="1" noResize="1" noEditPoints="1" noAdjustHandles="1" noChangeArrowheads="1" noChangeShapeType="1" noTextEdit="1"/>
              </p:cNvSpPr>
              <p:nvPr>
                <p:ph sz="half" idx="1"/>
              </p:nvPr>
            </p:nvSpPr>
            <p:spPr>
              <a:xfrm>
                <a:off x="838199" y="1825625"/>
                <a:ext cx="6925733" cy="4351338"/>
              </a:xfrm>
              <a:blipFill>
                <a:blip r:embed="rId3"/>
                <a:stretch>
                  <a:fillRect l="-1495" t="-2101"/>
                </a:stretch>
              </a:blipFill>
            </p:spPr>
            <p:txBody>
              <a:bodyPr/>
              <a:lstStyle/>
              <a:p>
                <a:r>
                  <a:rPr lang="pt-BR">
                    <a:noFill/>
                  </a:rPr>
                  <a:t> </a:t>
                </a:r>
              </a:p>
            </p:txBody>
          </p:sp>
        </mc:Fallback>
      </mc:AlternateContent>
      <p:sp>
        <p:nvSpPr>
          <p:cNvPr id="5" name="Footer Placeholder 4">
            <a:extLst>
              <a:ext uri="{FF2B5EF4-FFF2-40B4-BE49-F238E27FC236}">
                <a16:creationId xmlns:a16="http://schemas.microsoft.com/office/drawing/2014/main" id="{CB89E3EF-1115-41EB-90F1-472B813E801E}"/>
              </a:ext>
            </a:extLst>
          </p:cNvPr>
          <p:cNvSpPr>
            <a:spLocks noGrp="1"/>
          </p:cNvSpPr>
          <p:nvPr>
            <p:ph type="ftr" sz="quarter" idx="11"/>
          </p:nvPr>
        </p:nvSpPr>
        <p:spPr/>
        <p:txBody>
          <a:bodyPr/>
          <a:lstStyle/>
          <a:p>
            <a:r>
              <a:rPr lang="en-US" altLang="en-US"/>
              <a:t>Prof. Elyr Teixeira</a:t>
            </a:r>
            <a:endParaRPr lang="en-US" altLang="en-US" dirty="0"/>
          </a:p>
        </p:txBody>
      </p:sp>
      <p:sp>
        <p:nvSpPr>
          <p:cNvPr id="6" name="Slide Number Placeholder 5">
            <a:extLst>
              <a:ext uri="{FF2B5EF4-FFF2-40B4-BE49-F238E27FC236}">
                <a16:creationId xmlns:a16="http://schemas.microsoft.com/office/drawing/2014/main" id="{F9EF9102-FEAD-4E48-8F02-7FCF77C514A5}"/>
              </a:ext>
            </a:extLst>
          </p:cNvPr>
          <p:cNvSpPr>
            <a:spLocks noGrp="1"/>
          </p:cNvSpPr>
          <p:nvPr>
            <p:ph type="sldNum" sz="quarter" idx="12"/>
          </p:nvPr>
        </p:nvSpPr>
        <p:spPr/>
        <p:txBody>
          <a:bodyPr/>
          <a:lstStyle/>
          <a:p>
            <a:fld id="{48BF32D8-1DE8-449E-9DAA-0E19DCA81A04}" type="slidenum">
              <a:rPr lang="en-US" altLang="en-US" smtClean="0"/>
              <a:pPr/>
              <a:t>234</a:t>
            </a:fld>
            <a:endParaRPr lang="en-US" altLang="en-US"/>
          </a:p>
        </p:txBody>
      </p:sp>
    </p:spTree>
    <p:extLst>
      <p:ext uri="{BB962C8B-B14F-4D97-AF65-F5344CB8AC3E}">
        <p14:creationId xmlns:p14="http://schemas.microsoft.com/office/powerpoint/2010/main" val="1156248315"/>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188FBDA4-AE68-4AFA-883A-98426825C393}"/>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6515100" y="906992"/>
            <a:ext cx="5740368" cy="55858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a:extLst>
              <a:ext uri="{FF2B5EF4-FFF2-40B4-BE49-F238E27FC236}">
                <a16:creationId xmlns:a16="http://schemas.microsoft.com/office/drawing/2014/main" id="{85975E46-C3CB-4C6A-BB42-F2275D5EC771}"/>
              </a:ext>
            </a:extLst>
          </p:cNvPr>
          <p:cNvSpPr>
            <a:spLocks noGrp="1"/>
          </p:cNvSpPr>
          <p:nvPr>
            <p:ph type="title"/>
          </p:nvPr>
        </p:nvSpPr>
        <p:spPr/>
        <p:txBody>
          <a:bodyPr/>
          <a:lstStyle/>
          <a:p>
            <a:r>
              <a:rPr lang="pt-BR" dirty="0"/>
              <a:t>Exemplo</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81293CB-4BE3-43AF-84BA-37A7F89B9C6F}"/>
                  </a:ext>
                </a:extLst>
              </p:cNvPr>
              <p:cNvSpPr>
                <a:spLocks noGrp="1"/>
              </p:cNvSpPr>
              <p:nvPr>
                <p:ph sz="half" idx="1"/>
              </p:nvPr>
            </p:nvSpPr>
            <p:spPr>
              <a:xfrm>
                <a:off x="838199" y="1825625"/>
                <a:ext cx="6925733" cy="4351338"/>
              </a:xfrm>
            </p:spPr>
            <p:txBody>
              <a:bodyPr/>
              <a:lstStyle/>
              <a:p>
                <a:pPr marL="0" indent="0">
                  <a:buNone/>
                </a:pPr>
                <a:r>
                  <a:rPr lang="pt-BR" dirty="0" err="1"/>
                  <a:t>Ex</a:t>
                </a:r>
                <a:r>
                  <a:rPr lang="pt-BR" dirty="0"/>
                  <a:t>: Determine os valores quiescentes de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𝐼</m:t>
                        </m:r>
                      </m:e>
                      <m:sub>
                        <m:r>
                          <a:rPr lang="pt-BR" i="1">
                            <a:latin typeface="Cambria Math" panose="02040503050406030204" pitchFamily="18" charset="0"/>
                          </a:rPr>
                          <m:t>𝐷</m:t>
                        </m:r>
                      </m:sub>
                    </m:sSub>
                  </m:oMath>
                </a14:m>
                <a:r>
                  <a:rPr lang="pt-BR" dirty="0"/>
                  <a:t> e </a:t>
                </a:r>
                <a14:m>
                  <m:oMath xmlns:m="http://schemas.openxmlformats.org/officeDocument/2006/math">
                    <m:sSub>
                      <m:sSubPr>
                        <m:ctrlPr>
                          <a:rPr lang="pt-BR" i="1">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𝐺</m:t>
                        </m:r>
                        <m:r>
                          <a:rPr lang="pt-BR" i="1">
                            <a:latin typeface="Cambria Math" panose="02040503050406030204" pitchFamily="18" charset="0"/>
                          </a:rPr>
                          <m:t>𝑆</m:t>
                        </m:r>
                      </m:sub>
                    </m:sSub>
                  </m:oMath>
                </a14:m>
                <a:endParaRPr lang="pt-BR" dirty="0"/>
              </a:p>
              <a:p>
                <a:pPr marL="0" indent="0">
                  <a:buNone/>
                </a:pPr>
                <a:endParaRPr lang="pt-BR" dirty="0"/>
              </a:p>
              <a:p>
                <a:pPr marL="0" indent="0">
                  <a:buNone/>
                </a:pPr>
                <a:r>
                  <a:rPr lang="pt-BR" dirty="0">
                    <a:solidFill>
                      <a:srgbClr val="FF0000"/>
                    </a:solidFill>
                  </a:rPr>
                  <a:t>R: </a:t>
                </a:r>
              </a:p>
              <a:p>
                <a:pPr marL="0" indent="0">
                  <a:buNone/>
                </a:pPr>
                <a14:m>
                  <m:oMathPara xmlns:m="http://schemas.openxmlformats.org/officeDocument/2006/math">
                    <m:oMathParaPr>
                      <m:jc m:val="centerGroup"/>
                    </m:oMathParaPr>
                    <m:oMath xmlns:m="http://schemas.openxmlformats.org/officeDocument/2006/math">
                      <m:r>
                        <a:rPr lang="pt-BR" i="1">
                          <a:solidFill>
                            <a:srgbClr val="FF0000"/>
                          </a:solidFill>
                          <a:latin typeface="Cambria Math" panose="02040503050406030204" pitchFamily="18" charset="0"/>
                        </a:rPr>
                        <m:t>𝑚</m:t>
                      </m:r>
                      <m:r>
                        <a:rPr lang="pt-BR" i="1">
                          <a:solidFill>
                            <a:srgbClr val="FF0000"/>
                          </a:solidFill>
                          <a:latin typeface="Cambria Math" panose="02040503050406030204" pitchFamily="18" charset="0"/>
                        </a:rPr>
                        <m:t>=</m:t>
                      </m:r>
                      <m:f>
                        <m:fPr>
                          <m:ctrlPr>
                            <a:rPr lang="pt-BR" i="1">
                              <a:solidFill>
                                <a:srgbClr val="FF0000"/>
                              </a:solidFill>
                              <a:latin typeface="Cambria Math" panose="02040503050406030204" pitchFamily="18" charset="0"/>
                            </a:rPr>
                          </m:ctrlPr>
                        </m:fPr>
                        <m:num>
                          <m:d>
                            <m:dPr>
                              <m:begChr m:val="|"/>
                              <m:endChr m:val="|"/>
                              <m:ctrlPr>
                                <a:rPr lang="pt-BR" i="1">
                                  <a:solidFill>
                                    <a:srgbClr val="FF0000"/>
                                  </a:solidFill>
                                  <a:latin typeface="Cambria Math" panose="02040503050406030204" pitchFamily="18" charset="0"/>
                                </a:rPr>
                              </m:ctrlPr>
                            </m:dPr>
                            <m:e>
                              <m:sSub>
                                <m:sSubPr>
                                  <m:ctrlPr>
                                    <a:rPr lang="pt-BR" i="1">
                                      <a:solidFill>
                                        <a:srgbClr val="FF0000"/>
                                      </a:solidFill>
                                      <a:latin typeface="Cambria Math" panose="02040503050406030204" pitchFamily="18" charset="0"/>
                                    </a:rPr>
                                  </m:ctrlPr>
                                </m:sSubPr>
                                <m:e>
                                  <m:r>
                                    <a:rPr lang="pt-BR" i="1">
                                      <a:solidFill>
                                        <a:srgbClr val="FF0000"/>
                                      </a:solidFill>
                                      <a:latin typeface="Cambria Math" panose="02040503050406030204" pitchFamily="18" charset="0"/>
                                    </a:rPr>
                                    <m:t>𝑉</m:t>
                                  </m:r>
                                </m:e>
                                <m:sub>
                                  <m:r>
                                    <a:rPr lang="pt-BR" i="1">
                                      <a:solidFill>
                                        <a:srgbClr val="FF0000"/>
                                      </a:solidFill>
                                      <a:latin typeface="Cambria Math" panose="02040503050406030204" pitchFamily="18" charset="0"/>
                                    </a:rPr>
                                    <m:t>𝑃</m:t>
                                  </m:r>
                                </m:sub>
                              </m:sSub>
                            </m:e>
                          </m:d>
                        </m:num>
                        <m:den>
                          <m:sSub>
                            <m:sSubPr>
                              <m:ctrlPr>
                                <a:rPr lang="pt-BR" i="1">
                                  <a:solidFill>
                                    <a:srgbClr val="FF0000"/>
                                  </a:solidFill>
                                  <a:latin typeface="Cambria Math" panose="02040503050406030204" pitchFamily="18" charset="0"/>
                                </a:rPr>
                              </m:ctrlPr>
                            </m:sSubPr>
                            <m:e>
                              <m:r>
                                <a:rPr lang="pt-BR" i="1">
                                  <a:solidFill>
                                    <a:srgbClr val="FF0000"/>
                                  </a:solidFill>
                                  <a:latin typeface="Cambria Math" panose="02040503050406030204" pitchFamily="18" charset="0"/>
                                </a:rPr>
                                <m:t>𝐼</m:t>
                              </m:r>
                            </m:e>
                            <m:sub>
                              <m:r>
                                <a:rPr lang="pt-BR" i="1">
                                  <a:solidFill>
                                    <a:srgbClr val="FF0000"/>
                                  </a:solidFill>
                                  <a:latin typeface="Cambria Math" panose="02040503050406030204" pitchFamily="18" charset="0"/>
                                </a:rPr>
                                <m:t>𝐷𝑆𝑆</m:t>
                              </m:r>
                            </m:sub>
                          </m:sSub>
                          <m:sSub>
                            <m:sSubPr>
                              <m:ctrlPr>
                                <a:rPr lang="pt-BR" i="1">
                                  <a:solidFill>
                                    <a:srgbClr val="FF0000"/>
                                  </a:solidFill>
                                  <a:latin typeface="Cambria Math" panose="02040503050406030204" pitchFamily="18" charset="0"/>
                                </a:rPr>
                              </m:ctrlPr>
                            </m:sSubPr>
                            <m:e>
                              <m:r>
                                <a:rPr lang="pt-BR" i="1">
                                  <a:solidFill>
                                    <a:srgbClr val="FF0000"/>
                                  </a:solidFill>
                                  <a:latin typeface="Cambria Math" panose="02040503050406030204" pitchFamily="18" charset="0"/>
                                </a:rPr>
                                <m:t>𝑅</m:t>
                              </m:r>
                            </m:e>
                            <m:sub>
                              <m:r>
                                <a:rPr lang="pt-BR" i="1">
                                  <a:solidFill>
                                    <a:srgbClr val="FF0000"/>
                                  </a:solidFill>
                                  <a:latin typeface="Cambria Math" panose="02040503050406030204" pitchFamily="18" charset="0"/>
                                </a:rPr>
                                <m:t>𝑆</m:t>
                              </m:r>
                            </m:sub>
                          </m:sSub>
                        </m:den>
                      </m:f>
                      <m:r>
                        <a:rPr lang="pt-BR" b="0" i="1" smtClean="0">
                          <a:solidFill>
                            <a:srgbClr val="FF0000"/>
                          </a:solidFill>
                          <a:latin typeface="Cambria Math" panose="02040503050406030204" pitchFamily="18" charset="0"/>
                        </a:rPr>
                        <m:t>=</m:t>
                      </m:r>
                      <m:f>
                        <m:fPr>
                          <m:ctrlPr>
                            <a:rPr lang="pt-BR" b="0" i="1" smtClean="0">
                              <a:solidFill>
                                <a:srgbClr val="FF0000"/>
                              </a:solidFill>
                              <a:latin typeface="Cambria Math" panose="02040503050406030204" pitchFamily="18" charset="0"/>
                            </a:rPr>
                          </m:ctrlPr>
                        </m:fPr>
                        <m:num>
                          <m:d>
                            <m:dPr>
                              <m:begChr m:val="|"/>
                              <m:endChr m:val="|"/>
                              <m:ctrlPr>
                                <a:rPr lang="pt-BR" i="1">
                                  <a:solidFill>
                                    <a:srgbClr val="FF0000"/>
                                  </a:solidFill>
                                  <a:latin typeface="Cambria Math" panose="02040503050406030204" pitchFamily="18" charset="0"/>
                                </a:rPr>
                              </m:ctrlPr>
                            </m:dPr>
                            <m:e>
                              <m:r>
                                <a:rPr lang="pt-BR" b="0" i="1" smtClean="0">
                                  <a:solidFill>
                                    <a:srgbClr val="FF0000"/>
                                  </a:solidFill>
                                  <a:latin typeface="Cambria Math" panose="02040503050406030204" pitchFamily="18" charset="0"/>
                                </a:rPr>
                                <m:t>−3</m:t>
                              </m:r>
                            </m:e>
                          </m:d>
                        </m:num>
                        <m:den>
                          <m:r>
                            <a:rPr lang="pt-BR" b="0" i="1" smtClean="0">
                              <a:solidFill>
                                <a:srgbClr val="FF0000"/>
                              </a:solidFill>
                              <a:latin typeface="Cambria Math" panose="02040503050406030204" pitchFamily="18" charset="0"/>
                            </a:rPr>
                            <m:t>6</m:t>
                          </m:r>
                          <m:r>
                            <a:rPr lang="pt-BR" b="0" i="1" smtClean="0">
                              <a:solidFill>
                                <a:srgbClr val="FF0000"/>
                              </a:solidFill>
                              <a:latin typeface="Cambria Math" panose="02040503050406030204" pitchFamily="18" charset="0"/>
                            </a:rPr>
                            <m:t>𝑚</m:t>
                          </m:r>
                          <m:r>
                            <a:rPr lang="pt-BR" b="0" i="1" smtClean="0">
                              <a:solidFill>
                                <a:srgbClr val="FF0000"/>
                              </a:solidFill>
                              <a:latin typeface="Cambria Math" panose="02040503050406030204" pitchFamily="18" charset="0"/>
                            </a:rPr>
                            <m:t>∗1,6</m:t>
                          </m:r>
                          <m:r>
                            <a:rPr lang="pt-BR" b="0" i="1" smtClean="0">
                              <a:solidFill>
                                <a:srgbClr val="FF0000"/>
                              </a:solidFill>
                              <a:latin typeface="Cambria Math" panose="02040503050406030204" pitchFamily="18" charset="0"/>
                            </a:rPr>
                            <m:t>𝑘</m:t>
                          </m:r>
                        </m:den>
                      </m:f>
                      <m:r>
                        <a:rPr lang="pt-BR" b="0" i="1" smtClean="0">
                          <a:solidFill>
                            <a:srgbClr val="FF0000"/>
                          </a:solidFill>
                          <a:latin typeface="Cambria Math" panose="02040503050406030204" pitchFamily="18" charset="0"/>
                        </a:rPr>
                        <m:t>=</m:t>
                      </m:r>
                      <m:f>
                        <m:fPr>
                          <m:ctrlPr>
                            <a:rPr lang="pt-BR" i="1">
                              <a:solidFill>
                                <a:srgbClr val="FF0000"/>
                              </a:solidFill>
                              <a:latin typeface="Cambria Math" panose="02040503050406030204" pitchFamily="18" charset="0"/>
                            </a:rPr>
                          </m:ctrlPr>
                        </m:fPr>
                        <m:num>
                          <m:r>
                            <a:rPr lang="pt-BR" i="1">
                              <a:solidFill>
                                <a:srgbClr val="FF0000"/>
                              </a:solidFill>
                              <a:latin typeface="Cambria Math" panose="02040503050406030204" pitchFamily="18" charset="0"/>
                            </a:rPr>
                            <m:t>3</m:t>
                          </m:r>
                        </m:num>
                        <m:den>
                          <m:r>
                            <a:rPr lang="pt-BR" b="0" i="1" smtClean="0">
                              <a:solidFill>
                                <a:srgbClr val="FF0000"/>
                              </a:solidFill>
                              <a:latin typeface="Cambria Math" panose="02040503050406030204" pitchFamily="18" charset="0"/>
                            </a:rPr>
                            <m:t>9</m:t>
                          </m:r>
                          <m:r>
                            <a:rPr lang="pt-BR" i="1">
                              <a:solidFill>
                                <a:srgbClr val="FF0000"/>
                              </a:solidFill>
                              <a:latin typeface="Cambria Math" panose="02040503050406030204" pitchFamily="18" charset="0"/>
                            </a:rPr>
                            <m:t>,6</m:t>
                          </m:r>
                        </m:den>
                      </m:f>
                      <m:r>
                        <a:rPr lang="pt-BR" b="0" i="1" smtClean="0">
                          <a:solidFill>
                            <a:srgbClr val="FF0000"/>
                          </a:solidFill>
                          <a:latin typeface="Cambria Math" panose="02040503050406030204" pitchFamily="18" charset="0"/>
                        </a:rPr>
                        <m:t>=0,31</m:t>
                      </m:r>
                    </m:oMath>
                  </m:oMathPara>
                </a14:m>
                <a:endParaRPr lang="pt-BR" dirty="0">
                  <a:solidFill>
                    <a:srgbClr val="FF0000"/>
                  </a:solidFill>
                </a:endParaRPr>
              </a:p>
              <a:p>
                <a:pPr marL="0" indent="0">
                  <a:buNone/>
                </a:pPr>
                <a:endParaRPr lang="pt-BR" dirty="0"/>
              </a:p>
            </p:txBody>
          </p:sp>
        </mc:Choice>
        <mc:Fallback xmlns="">
          <p:sp>
            <p:nvSpPr>
              <p:cNvPr id="3" name="Content Placeholder 2">
                <a:extLst>
                  <a:ext uri="{FF2B5EF4-FFF2-40B4-BE49-F238E27FC236}">
                    <a16:creationId xmlns:a16="http://schemas.microsoft.com/office/drawing/2014/main" id="{981293CB-4BE3-43AF-84BA-37A7F89B9C6F}"/>
                  </a:ext>
                </a:extLst>
              </p:cNvPr>
              <p:cNvSpPr>
                <a:spLocks noGrp="1" noRot="1" noChangeAspect="1" noMove="1" noResize="1" noEditPoints="1" noAdjustHandles="1" noChangeArrowheads="1" noChangeShapeType="1" noTextEdit="1"/>
              </p:cNvSpPr>
              <p:nvPr>
                <p:ph sz="half" idx="1"/>
              </p:nvPr>
            </p:nvSpPr>
            <p:spPr>
              <a:xfrm>
                <a:off x="838199" y="1825625"/>
                <a:ext cx="6925733" cy="4351338"/>
              </a:xfrm>
              <a:blipFill>
                <a:blip r:embed="rId3"/>
                <a:stretch>
                  <a:fillRect l="-1495" t="-2101"/>
                </a:stretch>
              </a:blipFill>
            </p:spPr>
            <p:txBody>
              <a:bodyPr/>
              <a:lstStyle/>
              <a:p>
                <a:r>
                  <a:rPr lang="pt-BR">
                    <a:noFill/>
                  </a:rPr>
                  <a:t> </a:t>
                </a:r>
              </a:p>
            </p:txBody>
          </p:sp>
        </mc:Fallback>
      </mc:AlternateContent>
      <p:sp>
        <p:nvSpPr>
          <p:cNvPr id="5" name="Footer Placeholder 4">
            <a:extLst>
              <a:ext uri="{FF2B5EF4-FFF2-40B4-BE49-F238E27FC236}">
                <a16:creationId xmlns:a16="http://schemas.microsoft.com/office/drawing/2014/main" id="{CB89E3EF-1115-41EB-90F1-472B813E801E}"/>
              </a:ext>
            </a:extLst>
          </p:cNvPr>
          <p:cNvSpPr>
            <a:spLocks noGrp="1"/>
          </p:cNvSpPr>
          <p:nvPr>
            <p:ph type="ftr" sz="quarter" idx="11"/>
          </p:nvPr>
        </p:nvSpPr>
        <p:spPr/>
        <p:txBody>
          <a:bodyPr/>
          <a:lstStyle/>
          <a:p>
            <a:r>
              <a:rPr lang="en-US" altLang="en-US"/>
              <a:t>Prof. Elyr Teixeira</a:t>
            </a:r>
            <a:endParaRPr lang="en-US" altLang="en-US" dirty="0"/>
          </a:p>
        </p:txBody>
      </p:sp>
      <p:sp>
        <p:nvSpPr>
          <p:cNvPr id="6" name="Slide Number Placeholder 5">
            <a:extLst>
              <a:ext uri="{FF2B5EF4-FFF2-40B4-BE49-F238E27FC236}">
                <a16:creationId xmlns:a16="http://schemas.microsoft.com/office/drawing/2014/main" id="{F9EF9102-FEAD-4E48-8F02-7FCF77C514A5}"/>
              </a:ext>
            </a:extLst>
          </p:cNvPr>
          <p:cNvSpPr>
            <a:spLocks noGrp="1"/>
          </p:cNvSpPr>
          <p:nvPr>
            <p:ph type="sldNum" sz="quarter" idx="12"/>
          </p:nvPr>
        </p:nvSpPr>
        <p:spPr/>
        <p:txBody>
          <a:bodyPr/>
          <a:lstStyle/>
          <a:p>
            <a:fld id="{48BF32D8-1DE8-449E-9DAA-0E19DCA81A04}" type="slidenum">
              <a:rPr lang="en-US" altLang="en-US" smtClean="0"/>
              <a:pPr/>
              <a:t>235</a:t>
            </a:fld>
            <a:endParaRPr lang="en-US" altLang="en-US"/>
          </a:p>
        </p:txBody>
      </p:sp>
    </p:spTree>
    <p:extLst>
      <p:ext uri="{BB962C8B-B14F-4D97-AF65-F5344CB8AC3E}">
        <p14:creationId xmlns:p14="http://schemas.microsoft.com/office/powerpoint/2010/main" val="1865356743"/>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C8069778-75B8-48DA-AE97-CBBBF371C1BE}"/>
              </a:ext>
            </a:extLst>
          </p:cNvPr>
          <p:cNvPicPr>
            <a:picLocks noChangeAspect="1"/>
          </p:cNvPicPr>
          <p:nvPr/>
        </p:nvPicPr>
        <p:blipFill>
          <a:blip r:embed="rId2"/>
          <a:stretch>
            <a:fillRect/>
          </a:stretch>
        </p:blipFill>
        <p:spPr>
          <a:xfrm>
            <a:off x="4946589" y="843756"/>
            <a:ext cx="7848600" cy="6315075"/>
          </a:xfrm>
          <a:prstGeom prst="rect">
            <a:avLst/>
          </a:prstGeom>
        </p:spPr>
      </p:pic>
      <p:sp>
        <p:nvSpPr>
          <p:cNvPr id="6" name="Title 5">
            <a:extLst>
              <a:ext uri="{FF2B5EF4-FFF2-40B4-BE49-F238E27FC236}">
                <a16:creationId xmlns:a16="http://schemas.microsoft.com/office/drawing/2014/main" id="{1B1DF1FD-183B-4B0C-B15D-2BA3103F83DF}"/>
              </a:ext>
            </a:extLst>
          </p:cNvPr>
          <p:cNvSpPr>
            <a:spLocks noGrp="1"/>
          </p:cNvSpPr>
          <p:nvPr>
            <p:ph type="title"/>
          </p:nvPr>
        </p:nvSpPr>
        <p:spPr/>
        <p:txBody>
          <a:bodyPr/>
          <a:lstStyle/>
          <a:p>
            <a:r>
              <a:rPr lang="pt-BR" dirty="0"/>
              <a:t>Exemplo</a:t>
            </a:r>
          </a:p>
        </p:txBody>
      </p:sp>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E2E118BA-008C-492F-8AF2-4FE45FAC1784}"/>
                  </a:ext>
                </a:extLst>
              </p:cNvPr>
              <p:cNvSpPr>
                <a:spLocks noGrp="1"/>
              </p:cNvSpPr>
              <p:nvPr>
                <p:ph sz="half" idx="1"/>
              </p:nvPr>
            </p:nvSpPr>
            <p:spPr>
              <a:xfrm>
                <a:off x="838199" y="1825625"/>
                <a:ext cx="5257801" cy="4895850"/>
              </a:xfrm>
            </p:spPr>
            <p:txBody>
              <a:bodyPr>
                <a:normAutofit/>
              </a:bodyPr>
              <a:lstStyle/>
              <a:p>
                <a:r>
                  <a:rPr lang="pt-BR" sz="2400" dirty="0">
                    <a:solidFill>
                      <a:srgbClr val="FF0000"/>
                    </a:solidFill>
                  </a:rPr>
                  <a:t>A reta de autopolarização definida por </a:t>
                </a:r>
                <a14:m>
                  <m:oMath xmlns:m="http://schemas.openxmlformats.org/officeDocument/2006/math">
                    <m:sSub>
                      <m:sSubPr>
                        <m:ctrlPr>
                          <a:rPr lang="pt-BR" sz="2400" i="1">
                            <a:solidFill>
                              <a:srgbClr val="FF0000"/>
                            </a:solidFill>
                            <a:latin typeface="Cambria Math" panose="02040503050406030204" pitchFamily="18" charset="0"/>
                          </a:rPr>
                        </m:ctrlPr>
                      </m:sSubPr>
                      <m:e>
                        <m:r>
                          <a:rPr lang="pt-BR" sz="2400" i="1">
                            <a:solidFill>
                              <a:srgbClr val="FF0000"/>
                            </a:solidFill>
                            <a:latin typeface="Cambria Math" panose="02040503050406030204" pitchFamily="18" charset="0"/>
                          </a:rPr>
                          <m:t>𝑅</m:t>
                        </m:r>
                      </m:e>
                      <m:sub>
                        <m:r>
                          <a:rPr lang="pt-BR" sz="2400" i="1">
                            <a:solidFill>
                              <a:srgbClr val="FF0000"/>
                            </a:solidFill>
                            <a:latin typeface="Cambria Math" panose="02040503050406030204" pitchFamily="18" charset="0"/>
                          </a:rPr>
                          <m:t>𝑆</m:t>
                        </m:r>
                      </m:sub>
                    </m:sSub>
                  </m:oMath>
                </a14:m>
                <a:r>
                  <a:rPr lang="pt-BR" sz="2400" dirty="0">
                    <a:solidFill>
                      <a:srgbClr val="FF0000"/>
                    </a:solidFill>
                  </a:rPr>
                  <a:t> é traçada desenhando-se uma linha reta da origem até um ponto definido por </a:t>
                </a:r>
                <a:r>
                  <a:rPr lang="pt-BR" sz="2400" i="1" dirty="0">
                    <a:solidFill>
                      <a:srgbClr val="FF0000"/>
                    </a:solidFill>
                  </a:rPr>
                  <a:t>m</a:t>
                </a:r>
                <a:r>
                  <a:rPr lang="pt-BR" sz="2400" dirty="0">
                    <a:solidFill>
                      <a:srgbClr val="FF0000"/>
                    </a:solidFill>
                  </a:rPr>
                  <a:t>=0,31</a:t>
                </a:r>
              </a:p>
              <a:p>
                <a:endParaRPr lang="pt-BR" sz="2400" dirty="0">
                  <a:solidFill>
                    <a:srgbClr val="FF0000"/>
                  </a:solidFill>
                </a:endParaRPr>
              </a:p>
            </p:txBody>
          </p:sp>
        </mc:Choice>
        <mc:Fallback xmlns="">
          <p:sp>
            <p:nvSpPr>
              <p:cNvPr id="7" name="Content Placeholder 6">
                <a:extLst>
                  <a:ext uri="{FF2B5EF4-FFF2-40B4-BE49-F238E27FC236}">
                    <a16:creationId xmlns:a16="http://schemas.microsoft.com/office/drawing/2014/main" id="{E2E118BA-008C-492F-8AF2-4FE45FAC1784}"/>
                  </a:ext>
                </a:extLst>
              </p:cNvPr>
              <p:cNvSpPr>
                <a:spLocks noGrp="1" noRot="1" noChangeAspect="1" noMove="1" noResize="1" noEditPoints="1" noAdjustHandles="1" noChangeArrowheads="1" noChangeShapeType="1" noTextEdit="1"/>
              </p:cNvSpPr>
              <p:nvPr>
                <p:ph sz="half" idx="1"/>
              </p:nvPr>
            </p:nvSpPr>
            <p:spPr>
              <a:xfrm>
                <a:off x="838199" y="1825625"/>
                <a:ext cx="5257801" cy="4895850"/>
              </a:xfrm>
              <a:blipFill>
                <a:blip r:embed="rId3"/>
                <a:stretch>
                  <a:fillRect l="-1506" t="-1741" r="-2202"/>
                </a:stretch>
              </a:blipFill>
            </p:spPr>
            <p:txBody>
              <a:bodyPr/>
              <a:lstStyle/>
              <a:p>
                <a:r>
                  <a:rPr lang="pt-BR">
                    <a:noFill/>
                  </a:rPr>
                  <a:t> </a:t>
                </a:r>
              </a:p>
            </p:txBody>
          </p:sp>
        </mc:Fallback>
      </mc:AlternateContent>
      <p:sp>
        <p:nvSpPr>
          <p:cNvPr id="4" name="Footer Placeholder 3">
            <a:extLst>
              <a:ext uri="{FF2B5EF4-FFF2-40B4-BE49-F238E27FC236}">
                <a16:creationId xmlns:a16="http://schemas.microsoft.com/office/drawing/2014/main" id="{CCF9A09C-BE68-4A35-9ED5-DB0C6FBF0B4D}"/>
              </a:ext>
            </a:extLst>
          </p:cNvPr>
          <p:cNvSpPr>
            <a:spLocks noGrp="1"/>
          </p:cNvSpPr>
          <p:nvPr>
            <p:ph type="ftr" sz="quarter" idx="11"/>
          </p:nvPr>
        </p:nvSpPr>
        <p:spPr/>
        <p:txBody>
          <a:bodyPr/>
          <a:lstStyle/>
          <a:p>
            <a:r>
              <a:rPr lang="en-US" altLang="en-US"/>
              <a:t>Prof. Elyr Teixeira</a:t>
            </a:r>
            <a:endParaRPr lang="en-US" altLang="en-US" dirty="0"/>
          </a:p>
        </p:txBody>
      </p:sp>
      <p:sp>
        <p:nvSpPr>
          <p:cNvPr id="5" name="Slide Number Placeholder 4">
            <a:extLst>
              <a:ext uri="{FF2B5EF4-FFF2-40B4-BE49-F238E27FC236}">
                <a16:creationId xmlns:a16="http://schemas.microsoft.com/office/drawing/2014/main" id="{9733BBE5-647A-4646-906A-BFC5C22A6A99}"/>
              </a:ext>
            </a:extLst>
          </p:cNvPr>
          <p:cNvSpPr>
            <a:spLocks noGrp="1"/>
          </p:cNvSpPr>
          <p:nvPr>
            <p:ph type="sldNum" sz="quarter" idx="12"/>
          </p:nvPr>
        </p:nvSpPr>
        <p:spPr/>
        <p:txBody>
          <a:bodyPr/>
          <a:lstStyle/>
          <a:p>
            <a:fld id="{D70E266F-DC34-4EBC-B26B-29CFE51B5C59}" type="slidenum">
              <a:rPr lang="en-US" altLang="en-US" smtClean="0"/>
              <a:pPr/>
              <a:t>236</a:t>
            </a:fld>
            <a:endParaRPr lang="en-US" altLang="en-US"/>
          </a:p>
        </p:txBody>
      </p:sp>
    </p:spTree>
    <p:extLst>
      <p:ext uri="{BB962C8B-B14F-4D97-AF65-F5344CB8AC3E}">
        <p14:creationId xmlns:p14="http://schemas.microsoft.com/office/powerpoint/2010/main" val="2018964956"/>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C8069778-75B8-48DA-AE97-CBBBF371C1BE}"/>
              </a:ext>
            </a:extLst>
          </p:cNvPr>
          <p:cNvPicPr>
            <a:picLocks noChangeAspect="1"/>
          </p:cNvPicPr>
          <p:nvPr/>
        </p:nvPicPr>
        <p:blipFill>
          <a:blip r:embed="rId2"/>
          <a:stretch>
            <a:fillRect/>
          </a:stretch>
        </p:blipFill>
        <p:spPr>
          <a:xfrm>
            <a:off x="4946589" y="843756"/>
            <a:ext cx="7848600" cy="6315075"/>
          </a:xfrm>
          <a:prstGeom prst="rect">
            <a:avLst/>
          </a:prstGeom>
        </p:spPr>
      </p:pic>
      <p:sp>
        <p:nvSpPr>
          <p:cNvPr id="6" name="Title 5">
            <a:extLst>
              <a:ext uri="{FF2B5EF4-FFF2-40B4-BE49-F238E27FC236}">
                <a16:creationId xmlns:a16="http://schemas.microsoft.com/office/drawing/2014/main" id="{1B1DF1FD-183B-4B0C-B15D-2BA3103F83DF}"/>
              </a:ext>
            </a:extLst>
          </p:cNvPr>
          <p:cNvSpPr>
            <a:spLocks noGrp="1"/>
          </p:cNvSpPr>
          <p:nvPr>
            <p:ph type="title"/>
          </p:nvPr>
        </p:nvSpPr>
        <p:spPr/>
        <p:txBody>
          <a:bodyPr/>
          <a:lstStyle/>
          <a:p>
            <a:r>
              <a:rPr lang="pt-BR" dirty="0"/>
              <a:t>Exemplo</a:t>
            </a:r>
          </a:p>
        </p:txBody>
      </p:sp>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E2E118BA-008C-492F-8AF2-4FE45FAC1784}"/>
                  </a:ext>
                </a:extLst>
              </p:cNvPr>
              <p:cNvSpPr>
                <a:spLocks noGrp="1"/>
              </p:cNvSpPr>
              <p:nvPr>
                <p:ph sz="half" idx="1"/>
              </p:nvPr>
            </p:nvSpPr>
            <p:spPr>
              <a:xfrm>
                <a:off x="838199" y="1825625"/>
                <a:ext cx="5257801" cy="4093369"/>
              </a:xfrm>
            </p:spPr>
            <p:txBody>
              <a:bodyPr>
                <a:normAutofit/>
              </a:bodyPr>
              <a:lstStyle/>
              <a:p>
                <a:r>
                  <a:rPr lang="pt-BR" sz="2400" dirty="0">
                    <a:solidFill>
                      <a:srgbClr val="FF0000"/>
                    </a:solidFill>
                  </a:rPr>
                  <a:t>A reta de autopolarização definida por </a:t>
                </a:r>
                <a14:m>
                  <m:oMath xmlns:m="http://schemas.openxmlformats.org/officeDocument/2006/math">
                    <m:sSub>
                      <m:sSubPr>
                        <m:ctrlPr>
                          <a:rPr lang="pt-BR" sz="2400" i="1">
                            <a:solidFill>
                              <a:srgbClr val="FF0000"/>
                            </a:solidFill>
                            <a:latin typeface="Cambria Math" panose="02040503050406030204" pitchFamily="18" charset="0"/>
                          </a:rPr>
                        </m:ctrlPr>
                      </m:sSubPr>
                      <m:e>
                        <m:r>
                          <a:rPr lang="pt-BR" sz="2400" i="1">
                            <a:solidFill>
                              <a:srgbClr val="FF0000"/>
                            </a:solidFill>
                            <a:latin typeface="Cambria Math" panose="02040503050406030204" pitchFamily="18" charset="0"/>
                          </a:rPr>
                          <m:t>𝑅</m:t>
                        </m:r>
                      </m:e>
                      <m:sub>
                        <m:r>
                          <a:rPr lang="pt-BR" sz="2400" i="1">
                            <a:solidFill>
                              <a:srgbClr val="FF0000"/>
                            </a:solidFill>
                            <a:latin typeface="Cambria Math" panose="02040503050406030204" pitchFamily="18" charset="0"/>
                          </a:rPr>
                          <m:t>𝑆</m:t>
                        </m:r>
                      </m:sub>
                    </m:sSub>
                  </m:oMath>
                </a14:m>
                <a:r>
                  <a:rPr lang="pt-BR" sz="2400" dirty="0">
                    <a:solidFill>
                      <a:srgbClr val="FF0000"/>
                    </a:solidFill>
                  </a:rPr>
                  <a:t> é traçada desenhando-se uma linha reta da origem até um ponto definido por </a:t>
                </a:r>
                <a:r>
                  <a:rPr lang="pt-BR" sz="2400" i="1" dirty="0">
                    <a:solidFill>
                      <a:srgbClr val="FF0000"/>
                    </a:solidFill>
                  </a:rPr>
                  <a:t>m</a:t>
                </a:r>
                <a:r>
                  <a:rPr lang="pt-BR" sz="2400" dirty="0">
                    <a:solidFill>
                      <a:srgbClr val="FF0000"/>
                    </a:solidFill>
                  </a:rPr>
                  <a:t>=0,31</a:t>
                </a:r>
              </a:p>
              <a:p>
                <a:endParaRPr lang="pt-BR" sz="2400" dirty="0">
                  <a:solidFill>
                    <a:srgbClr val="FF0000"/>
                  </a:solidFill>
                </a:endParaRPr>
              </a:p>
              <a:p>
                <a:r>
                  <a:rPr lang="pt-BR" sz="2400" dirty="0">
                    <a:solidFill>
                      <a:srgbClr val="FF0000"/>
                    </a:solidFill>
                  </a:rPr>
                  <a:t>O ponto Q resultante será:</a:t>
                </a:r>
              </a:p>
              <a:p>
                <a:pPr marL="0" indent="0">
                  <a:buNone/>
                </a:pPr>
                <a14:m>
                  <m:oMath xmlns:m="http://schemas.openxmlformats.org/officeDocument/2006/math">
                    <m:f>
                      <m:fPr>
                        <m:ctrlPr>
                          <a:rPr lang="pt-BR" sz="2400" i="1">
                            <a:solidFill>
                              <a:srgbClr val="FF0000"/>
                            </a:solidFill>
                            <a:latin typeface="Cambria Math" panose="02040503050406030204" pitchFamily="18" charset="0"/>
                          </a:rPr>
                        </m:ctrlPr>
                      </m:fPr>
                      <m:num>
                        <m:sSub>
                          <m:sSubPr>
                            <m:ctrlPr>
                              <a:rPr lang="pt-BR" sz="2400" i="1">
                                <a:solidFill>
                                  <a:srgbClr val="FF0000"/>
                                </a:solidFill>
                                <a:latin typeface="Cambria Math" panose="02040503050406030204" pitchFamily="18" charset="0"/>
                              </a:rPr>
                            </m:ctrlPr>
                          </m:sSubPr>
                          <m:e>
                            <m:r>
                              <a:rPr lang="pt-BR" sz="2400" i="1">
                                <a:solidFill>
                                  <a:srgbClr val="FF0000"/>
                                </a:solidFill>
                                <a:latin typeface="Cambria Math" panose="02040503050406030204" pitchFamily="18" charset="0"/>
                              </a:rPr>
                              <m:t>𝐼</m:t>
                            </m:r>
                          </m:e>
                          <m:sub>
                            <m:r>
                              <a:rPr lang="pt-BR" sz="2400" i="1">
                                <a:solidFill>
                                  <a:srgbClr val="FF0000"/>
                                </a:solidFill>
                                <a:latin typeface="Cambria Math" panose="02040503050406030204" pitchFamily="18" charset="0"/>
                              </a:rPr>
                              <m:t>𝐷</m:t>
                            </m:r>
                          </m:sub>
                        </m:sSub>
                      </m:num>
                      <m:den>
                        <m:sSub>
                          <m:sSubPr>
                            <m:ctrlPr>
                              <a:rPr lang="pt-BR" sz="2400" i="1">
                                <a:solidFill>
                                  <a:srgbClr val="FF0000"/>
                                </a:solidFill>
                                <a:latin typeface="Cambria Math" panose="02040503050406030204" pitchFamily="18" charset="0"/>
                              </a:rPr>
                            </m:ctrlPr>
                          </m:sSubPr>
                          <m:e>
                            <m:r>
                              <a:rPr lang="pt-BR" sz="2400" i="1">
                                <a:solidFill>
                                  <a:srgbClr val="FF0000"/>
                                </a:solidFill>
                                <a:latin typeface="Cambria Math" panose="02040503050406030204" pitchFamily="18" charset="0"/>
                              </a:rPr>
                              <m:t>𝐼</m:t>
                            </m:r>
                          </m:e>
                          <m:sub>
                            <m:r>
                              <a:rPr lang="pt-BR" sz="2400" i="1">
                                <a:solidFill>
                                  <a:srgbClr val="FF0000"/>
                                </a:solidFill>
                                <a:latin typeface="Cambria Math" panose="02040503050406030204" pitchFamily="18" charset="0"/>
                              </a:rPr>
                              <m:t>𝐷𝑆𝑆</m:t>
                            </m:r>
                          </m:sub>
                        </m:sSub>
                      </m:den>
                    </m:f>
                    <m:r>
                      <a:rPr lang="pt-BR" sz="2400" b="0" i="1" smtClean="0">
                        <a:solidFill>
                          <a:srgbClr val="FF0000"/>
                        </a:solidFill>
                        <a:latin typeface="Cambria Math" panose="02040503050406030204" pitchFamily="18" charset="0"/>
                      </a:rPr>
                      <m:t>=0,18</m:t>
                    </m:r>
                  </m:oMath>
                </a14:m>
                <a:r>
                  <a:rPr lang="pt-BR" sz="2400" dirty="0">
                    <a:solidFill>
                      <a:srgbClr val="FF0000"/>
                    </a:solidFill>
                  </a:rPr>
                  <a:t> 	e 	</a:t>
                </a:r>
                <a14:m>
                  <m:oMath xmlns:m="http://schemas.openxmlformats.org/officeDocument/2006/math">
                    <m:f>
                      <m:fPr>
                        <m:ctrlPr>
                          <a:rPr lang="pt-BR" sz="2400" i="1">
                            <a:solidFill>
                              <a:srgbClr val="FF0000"/>
                            </a:solidFill>
                            <a:latin typeface="Cambria Math" panose="02040503050406030204" pitchFamily="18" charset="0"/>
                          </a:rPr>
                        </m:ctrlPr>
                      </m:fPr>
                      <m:num>
                        <m:sSub>
                          <m:sSubPr>
                            <m:ctrlPr>
                              <a:rPr lang="pt-BR" sz="2400" i="1">
                                <a:solidFill>
                                  <a:srgbClr val="FF0000"/>
                                </a:solidFill>
                                <a:latin typeface="Cambria Math" panose="02040503050406030204" pitchFamily="18" charset="0"/>
                              </a:rPr>
                            </m:ctrlPr>
                          </m:sSubPr>
                          <m:e>
                            <m:r>
                              <a:rPr lang="pt-BR" sz="2400" i="1">
                                <a:solidFill>
                                  <a:srgbClr val="FF0000"/>
                                </a:solidFill>
                                <a:latin typeface="Cambria Math" panose="02040503050406030204" pitchFamily="18" charset="0"/>
                              </a:rPr>
                              <m:t>𝑉</m:t>
                            </m:r>
                          </m:e>
                          <m:sub>
                            <m:r>
                              <a:rPr lang="pt-BR" sz="2400" i="1">
                                <a:solidFill>
                                  <a:srgbClr val="FF0000"/>
                                </a:solidFill>
                                <a:latin typeface="Cambria Math" panose="02040503050406030204" pitchFamily="18" charset="0"/>
                              </a:rPr>
                              <m:t>𝐺𝑆</m:t>
                            </m:r>
                          </m:sub>
                        </m:sSub>
                      </m:num>
                      <m:den>
                        <m:d>
                          <m:dPr>
                            <m:begChr m:val="|"/>
                            <m:endChr m:val="|"/>
                            <m:ctrlPr>
                              <a:rPr lang="pt-BR" sz="2400" i="1">
                                <a:solidFill>
                                  <a:srgbClr val="FF0000"/>
                                </a:solidFill>
                                <a:latin typeface="Cambria Math" panose="02040503050406030204" pitchFamily="18" charset="0"/>
                              </a:rPr>
                            </m:ctrlPr>
                          </m:dPr>
                          <m:e>
                            <m:sSub>
                              <m:sSubPr>
                                <m:ctrlPr>
                                  <a:rPr lang="pt-BR" sz="2400" i="1">
                                    <a:solidFill>
                                      <a:srgbClr val="FF0000"/>
                                    </a:solidFill>
                                    <a:latin typeface="Cambria Math" panose="02040503050406030204" pitchFamily="18" charset="0"/>
                                  </a:rPr>
                                </m:ctrlPr>
                              </m:sSubPr>
                              <m:e>
                                <m:r>
                                  <a:rPr lang="pt-BR" sz="2400" i="1">
                                    <a:solidFill>
                                      <a:srgbClr val="FF0000"/>
                                    </a:solidFill>
                                    <a:latin typeface="Cambria Math" panose="02040503050406030204" pitchFamily="18" charset="0"/>
                                  </a:rPr>
                                  <m:t>𝑉</m:t>
                                </m:r>
                              </m:e>
                              <m:sub>
                                <m:r>
                                  <a:rPr lang="pt-BR" sz="2400" i="1">
                                    <a:solidFill>
                                      <a:srgbClr val="FF0000"/>
                                    </a:solidFill>
                                    <a:latin typeface="Cambria Math" panose="02040503050406030204" pitchFamily="18" charset="0"/>
                                  </a:rPr>
                                  <m:t>𝑃</m:t>
                                </m:r>
                              </m:sub>
                            </m:sSub>
                          </m:e>
                        </m:d>
                      </m:den>
                    </m:f>
                    <m:r>
                      <a:rPr lang="pt-BR" sz="2400" b="0" i="1" smtClean="0">
                        <a:solidFill>
                          <a:srgbClr val="FF0000"/>
                        </a:solidFill>
                        <a:latin typeface="Cambria Math" panose="02040503050406030204" pitchFamily="18" charset="0"/>
                      </a:rPr>
                      <m:t>=−0,575</m:t>
                    </m:r>
                    <m:r>
                      <a:rPr lang="pt-BR" sz="2400" i="1">
                        <a:solidFill>
                          <a:srgbClr val="FF0000"/>
                        </a:solidFill>
                        <a:latin typeface="Cambria Math" panose="02040503050406030204" pitchFamily="18" charset="0"/>
                      </a:rPr>
                      <m:t> </m:t>
                    </m:r>
                  </m:oMath>
                </a14:m>
                <a:r>
                  <a:rPr lang="pt-BR" sz="2400" dirty="0">
                    <a:solidFill>
                      <a:srgbClr val="FF0000"/>
                    </a:solidFill>
                  </a:rPr>
                  <a:t>	</a:t>
                </a:r>
              </a:p>
              <a:p>
                <a:pPr marL="0" indent="0">
                  <a:buNone/>
                </a:pPr>
                <a:endParaRPr lang="pt-BR" sz="2400" dirty="0">
                  <a:solidFill>
                    <a:srgbClr val="FF0000"/>
                  </a:solidFill>
                </a:endParaRPr>
              </a:p>
              <a:p>
                <a:pPr marL="0" indent="0">
                  <a:buNone/>
                </a:pPr>
                <a:endParaRPr lang="pt-BR" sz="2400" dirty="0">
                  <a:solidFill>
                    <a:srgbClr val="FF0000"/>
                  </a:solidFill>
                </a:endParaRPr>
              </a:p>
              <a:p>
                <a:pPr marL="0" indent="0">
                  <a:buNone/>
                </a:pPr>
                <a:endParaRPr lang="pt-BR" sz="2400" dirty="0">
                  <a:solidFill>
                    <a:srgbClr val="FF0000"/>
                  </a:solidFill>
                </a:endParaRPr>
              </a:p>
              <a:p>
                <a:pPr marL="0" indent="0">
                  <a:buNone/>
                </a:pPr>
                <a:endParaRPr lang="pt-BR" sz="2400" dirty="0">
                  <a:solidFill>
                    <a:srgbClr val="FF0000"/>
                  </a:solidFill>
                </a:endParaRPr>
              </a:p>
              <a:p>
                <a:pPr marL="0" indent="0">
                  <a:buNone/>
                </a:pPr>
                <a:endParaRPr lang="pt-BR" sz="2400" dirty="0">
                  <a:solidFill>
                    <a:srgbClr val="FF0000"/>
                  </a:solidFill>
                </a:endParaRPr>
              </a:p>
            </p:txBody>
          </p:sp>
        </mc:Choice>
        <mc:Fallback xmlns="">
          <p:sp>
            <p:nvSpPr>
              <p:cNvPr id="7" name="Content Placeholder 6">
                <a:extLst>
                  <a:ext uri="{FF2B5EF4-FFF2-40B4-BE49-F238E27FC236}">
                    <a16:creationId xmlns:a16="http://schemas.microsoft.com/office/drawing/2014/main" id="{E2E118BA-008C-492F-8AF2-4FE45FAC1784}"/>
                  </a:ext>
                </a:extLst>
              </p:cNvPr>
              <p:cNvSpPr>
                <a:spLocks noGrp="1" noRot="1" noChangeAspect="1" noMove="1" noResize="1" noEditPoints="1" noAdjustHandles="1" noChangeArrowheads="1" noChangeShapeType="1" noTextEdit="1"/>
              </p:cNvSpPr>
              <p:nvPr>
                <p:ph sz="half" idx="1"/>
              </p:nvPr>
            </p:nvSpPr>
            <p:spPr>
              <a:xfrm>
                <a:off x="838199" y="1825625"/>
                <a:ext cx="5257801" cy="4093369"/>
              </a:xfrm>
              <a:blipFill>
                <a:blip r:embed="rId3"/>
                <a:stretch>
                  <a:fillRect l="-1506" t="-2083" r="-2202"/>
                </a:stretch>
              </a:blipFill>
            </p:spPr>
            <p:txBody>
              <a:bodyPr/>
              <a:lstStyle/>
              <a:p>
                <a:r>
                  <a:rPr lang="pt-BR">
                    <a:noFill/>
                  </a:rPr>
                  <a:t> </a:t>
                </a:r>
              </a:p>
            </p:txBody>
          </p:sp>
        </mc:Fallback>
      </mc:AlternateContent>
      <p:sp>
        <p:nvSpPr>
          <p:cNvPr id="4" name="Footer Placeholder 3">
            <a:extLst>
              <a:ext uri="{FF2B5EF4-FFF2-40B4-BE49-F238E27FC236}">
                <a16:creationId xmlns:a16="http://schemas.microsoft.com/office/drawing/2014/main" id="{CCF9A09C-BE68-4A35-9ED5-DB0C6FBF0B4D}"/>
              </a:ext>
            </a:extLst>
          </p:cNvPr>
          <p:cNvSpPr>
            <a:spLocks noGrp="1"/>
          </p:cNvSpPr>
          <p:nvPr>
            <p:ph type="ftr" sz="quarter" idx="11"/>
          </p:nvPr>
        </p:nvSpPr>
        <p:spPr/>
        <p:txBody>
          <a:bodyPr/>
          <a:lstStyle/>
          <a:p>
            <a:r>
              <a:rPr lang="en-US" altLang="en-US"/>
              <a:t>Prof. Elyr Teixeira</a:t>
            </a:r>
            <a:endParaRPr lang="en-US" altLang="en-US" dirty="0"/>
          </a:p>
        </p:txBody>
      </p:sp>
      <p:sp>
        <p:nvSpPr>
          <p:cNvPr id="5" name="Slide Number Placeholder 4">
            <a:extLst>
              <a:ext uri="{FF2B5EF4-FFF2-40B4-BE49-F238E27FC236}">
                <a16:creationId xmlns:a16="http://schemas.microsoft.com/office/drawing/2014/main" id="{9733BBE5-647A-4646-906A-BFC5C22A6A99}"/>
              </a:ext>
            </a:extLst>
          </p:cNvPr>
          <p:cNvSpPr>
            <a:spLocks noGrp="1"/>
          </p:cNvSpPr>
          <p:nvPr>
            <p:ph type="sldNum" sz="quarter" idx="12"/>
          </p:nvPr>
        </p:nvSpPr>
        <p:spPr/>
        <p:txBody>
          <a:bodyPr/>
          <a:lstStyle/>
          <a:p>
            <a:fld id="{D70E266F-DC34-4EBC-B26B-29CFE51B5C59}" type="slidenum">
              <a:rPr lang="en-US" altLang="en-US" smtClean="0"/>
              <a:pPr/>
              <a:t>237</a:t>
            </a:fld>
            <a:endParaRPr lang="en-US" altLang="en-US"/>
          </a:p>
        </p:txBody>
      </p:sp>
    </p:spTree>
    <p:extLst>
      <p:ext uri="{BB962C8B-B14F-4D97-AF65-F5344CB8AC3E}">
        <p14:creationId xmlns:p14="http://schemas.microsoft.com/office/powerpoint/2010/main" val="3189877708"/>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C8069778-75B8-48DA-AE97-CBBBF371C1BE}"/>
              </a:ext>
            </a:extLst>
          </p:cNvPr>
          <p:cNvPicPr>
            <a:picLocks noChangeAspect="1"/>
          </p:cNvPicPr>
          <p:nvPr/>
        </p:nvPicPr>
        <p:blipFill>
          <a:blip r:embed="rId2"/>
          <a:stretch>
            <a:fillRect/>
          </a:stretch>
        </p:blipFill>
        <p:spPr>
          <a:xfrm>
            <a:off x="4946589" y="843756"/>
            <a:ext cx="7848600" cy="6315075"/>
          </a:xfrm>
          <a:prstGeom prst="rect">
            <a:avLst/>
          </a:prstGeom>
        </p:spPr>
      </p:pic>
      <p:sp>
        <p:nvSpPr>
          <p:cNvPr id="6" name="Title 5">
            <a:extLst>
              <a:ext uri="{FF2B5EF4-FFF2-40B4-BE49-F238E27FC236}">
                <a16:creationId xmlns:a16="http://schemas.microsoft.com/office/drawing/2014/main" id="{1B1DF1FD-183B-4B0C-B15D-2BA3103F83DF}"/>
              </a:ext>
            </a:extLst>
          </p:cNvPr>
          <p:cNvSpPr>
            <a:spLocks noGrp="1"/>
          </p:cNvSpPr>
          <p:nvPr>
            <p:ph type="title"/>
          </p:nvPr>
        </p:nvSpPr>
        <p:spPr/>
        <p:txBody>
          <a:bodyPr/>
          <a:lstStyle/>
          <a:p>
            <a:r>
              <a:rPr lang="pt-BR" dirty="0"/>
              <a:t>Exemplo</a:t>
            </a:r>
          </a:p>
        </p:txBody>
      </p:sp>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E2E118BA-008C-492F-8AF2-4FE45FAC1784}"/>
                  </a:ext>
                </a:extLst>
              </p:cNvPr>
              <p:cNvSpPr>
                <a:spLocks noGrp="1"/>
              </p:cNvSpPr>
              <p:nvPr>
                <p:ph sz="half" idx="1"/>
              </p:nvPr>
            </p:nvSpPr>
            <p:spPr>
              <a:xfrm>
                <a:off x="838199" y="1825625"/>
                <a:ext cx="5257801" cy="4895850"/>
              </a:xfrm>
            </p:spPr>
            <p:txBody>
              <a:bodyPr>
                <a:normAutofit lnSpcReduction="10000"/>
              </a:bodyPr>
              <a:lstStyle/>
              <a:p>
                <a:r>
                  <a:rPr lang="pt-BR" sz="2400" dirty="0">
                    <a:solidFill>
                      <a:srgbClr val="FF0000"/>
                    </a:solidFill>
                  </a:rPr>
                  <a:t>A reta de autopolarização definida por </a:t>
                </a:r>
                <a14:m>
                  <m:oMath xmlns:m="http://schemas.openxmlformats.org/officeDocument/2006/math">
                    <m:sSub>
                      <m:sSubPr>
                        <m:ctrlPr>
                          <a:rPr lang="pt-BR" sz="2400" i="1">
                            <a:solidFill>
                              <a:srgbClr val="FF0000"/>
                            </a:solidFill>
                            <a:latin typeface="Cambria Math" panose="02040503050406030204" pitchFamily="18" charset="0"/>
                          </a:rPr>
                        </m:ctrlPr>
                      </m:sSubPr>
                      <m:e>
                        <m:r>
                          <a:rPr lang="pt-BR" sz="2400" i="1">
                            <a:solidFill>
                              <a:srgbClr val="FF0000"/>
                            </a:solidFill>
                            <a:latin typeface="Cambria Math" panose="02040503050406030204" pitchFamily="18" charset="0"/>
                          </a:rPr>
                          <m:t>𝑅</m:t>
                        </m:r>
                      </m:e>
                      <m:sub>
                        <m:r>
                          <a:rPr lang="pt-BR" sz="2400" i="1">
                            <a:solidFill>
                              <a:srgbClr val="FF0000"/>
                            </a:solidFill>
                            <a:latin typeface="Cambria Math" panose="02040503050406030204" pitchFamily="18" charset="0"/>
                          </a:rPr>
                          <m:t>𝑆</m:t>
                        </m:r>
                      </m:sub>
                    </m:sSub>
                  </m:oMath>
                </a14:m>
                <a:r>
                  <a:rPr lang="pt-BR" sz="2400" dirty="0">
                    <a:solidFill>
                      <a:srgbClr val="FF0000"/>
                    </a:solidFill>
                  </a:rPr>
                  <a:t> é traçada desenhando-se uma linha reta da origem até um ponto definido por </a:t>
                </a:r>
                <a:r>
                  <a:rPr lang="pt-BR" sz="2400" i="1" dirty="0">
                    <a:solidFill>
                      <a:srgbClr val="FF0000"/>
                    </a:solidFill>
                  </a:rPr>
                  <a:t>m</a:t>
                </a:r>
                <a:r>
                  <a:rPr lang="pt-BR" sz="2400" dirty="0">
                    <a:solidFill>
                      <a:srgbClr val="FF0000"/>
                    </a:solidFill>
                  </a:rPr>
                  <a:t>=0,31</a:t>
                </a:r>
              </a:p>
              <a:p>
                <a:endParaRPr lang="pt-BR" sz="2400" dirty="0">
                  <a:solidFill>
                    <a:srgbClr val="FF0000"/>
                  </a:solidFill>
                </a:endParaRPr>
              </a:p>
              <a:p>
                <a:r>
                  <a:rPr lang="pt-BR" sz="2400" dirty="0">
                    <a:solidFill>
                      <a:srgbClr val="FF0000"/>
                    </a:solidFill>
                  </a:rPr>
                  <a:t>O ponto Q resultante será:</a:t>
                </a:r>
              </a:p>
              <a:p>
                <a:pPr marL="0" indent="0">
                  <a:buNone/>
                </a:pPr>
                <a14:m>
                  <m:oMath xmlns:m="http://schemas.openxmlformats.org/officeDocument/2006/math">
                    <m:f>
                      <m:fPr>
                        <m:ctrlPr>
                          <a:rPr lang="pt-BR" sz="2400" i="1">
                            <a:solidFill>
                              <a:srgbClr val="FF0000"/>
                            </a:solidFill>
                            <a:latin typeface="Cambria Math" panose="02040503050406030204" pitchFamily="18" charset="0"/>
                          </a:rPr>
                        </m:ctrlPr>
                      </m:fPr>
                      <m:num>
                        <m:sSub>
                          <m:sSubPr>
                            <m:ctrlPr>
                              <a:rPr lang="pt-BR" sz="2400" i="1">
                                <a:solidFill>
                                  <a:srgbClr val="FF0000"/>
                                </a:solidFill>
                                <a:latin typeface="Cambria Math" panose="02040503050406030204" pitchFamily="18" charset="0"/>
                              </a:rPr>
                            </m:ctrlPr>
                          </m:sSubPr>
                          <m:e>
                            <m:r>
                              <a:rPr lang="pt-BR" sz="2400" i="1">
                                <a:solidFill>
                                  <a:srgbClr val="FF0000"/>
                                </a:solidFill>
                                <a:latin typeface="Cambria Math" panose="02040503050406030204" pitchFamily="18" charset="0"/>
                              </a:rPr>
                              <m:t>𝐼</m:t>
                            </m:r>
                          </m:e>
                          <m:sub>
                            <m:r>
                              <a:rPr lang="pt-BR" sz="2400" i="1">
                                <a:solidFill>
                                  <a:srgbClr val="FF0000"/>
                                </a:solidFill>
                                <a:latin typeface="Cambria Math" panose="02040503050406030204" pitchFamily="18" charset="0"/>
                              </a:rPr>
                              <m:t>𝐷</m:t>
                            </m:r>
                          </m:sub>
                        </m:sSub>
                      </m:num>
                      <m:den>
                        <m:sSub>
                          <m:sSubPr>
                            <m:ctrlPr>
                              <a:rPr lang="pt-BR" sz="2400" i="1">
                                <a:solidFill>
                                  <a:srgbClr val="FF0000"/>
                                </a:solidFill>
                                <a:latin typeface="Cambria Math" panose="02040503050406030204" pitchFamily="18" charset="0"/>
                              </a:rPr>
                            </m:ctrlPr>
                          </m:sSubPr>
                          <m:e>
                            <m:r>
                              <a:rPr lang="pt-BR" sz="2400" i="1">
                                <a:solidFill>
                                  <a:srgbClr val="FF0000"/>
                                </a:solidFill>
                                <a:latin typeface="Cambria Math" panose="02040503050406030204" pitchFamily="18" charset="0"/>
                              </a:rPr>
                              <m:t>𝐼</m:t>
                            </m:r>
                          </m:e>
                          <m:sub>
                            <m:r>
                              <a:rPr lang="pt-BR" sz="2400" i="1">
                                <a:solidFill>
                                  <a:srgbClr val="FF0000"/>
                                </a:solidFill>
                                <a:latin typeface="Cambria Math" panose="02040503050406030204" pitchFamily="18" charset="0"/>
                              </a:rPr>
                              <m:t>𝐷𝑆𝑆</m:t>
                            </m:r>
                          </m:sub>
                        </m:sSub>
                      </m:den>
                    </m:f>
                    <m:r>
                      <a:rPr lang="pt-BR" sz="2400" b="0" i="1" smtClean="0">
                        <a:solidFill>
                          <a:srgbClr val="FF0000"/>
                        </a:solidFill>
                        <a:latin typeface="Cambria Math" panose="02040503050406030204" pitchFamily="18" charset="0"/>
                      </a:rPr>
                      <m:t>=0,18</m:t>
                    </m:r>
                  </m:oMath>
                </a14:m>
                <a:r>
                  <a:rPr lang="pt-BR" sz="2400" dirty="0">
                    <a:solidFill>
                      <a:srgbClr val="FF0000"/>
                    </a:solidFill>
                  </a:rPr>
                  <a:t> 	e 	</a:t>
                </a:r>
                <a14:m>
                  <m:oMath xmlns:m="http://schemas.openxmlformats.org/officeDocument/2006/math">
                    <m:f>
                      <m:fPr>
                        <m:ctrlPr>
                          <a:rPr lang="pt-BR" sz="2400" i="1">
                            <a:solidFill>
                              <a:srgbClr val="FF0000"/>
                            </a:solidFill>
                            <a:latin typeface="Cambria Math" panose="02040503050406030204" pitchFamily="18" charset="0"/>
                          </a:rPr>
                        </m:ctrlPr>
                      </m:fPr>
                      <m:num>
                        <m:sSub>
                          <m:sSubPr>
                            <m:ctrlPr>
                              <a:rPr lang="pt-BR" sz="2400" i="1">
                                <a:solidFill>
                                  <a:srgbClr val="FF0000"/>
                                </a:solidFill>
                                <a:latin typeface="Cambria Math" panose="02040503050406030204" pitchFamily="18" charset="0"/>
                              </a:rPr>
                            </m:ctrlPr>
                          </m:sSubPr>
                          <m:e>
                            <m:r>
                              <a:rPr lang="pt-BR" sz="2400" i="1">
                                <a:solidFill>
                                  <a:srgbClr val="FF0000"/>
                                </a:solidFill>
                                <a:latin typeface="Cambria Math" panose="02040503050406030204" pitchFamily="18" charset="0"/>
                              </a:rPr>
                              <m:t>𝑉</m:t>
                            </m:r>
                          </m:e>
                          <m:sub>
                            <m:r>
                              <a:rPr lang="pt-BR" sz="2400" i="1">
                                <a:solidFill>
                                  <a:srgbClr val="FF0000"/>
                                </a:solidFill>
                                <a:latin typeface="Cambria Math" panose="02040503050406030204" pitchFamily="18" charset="0"/>
                              </a:rPr>
                              <m:t>𝐺𝑆</m:t>
                            </m:r>
                          </m:sub>
                        </m:sSub>
                      </m:num>
                      <m:den>
                        <m:d>
                          <m:dPr>
                            <m:begChr m:val="|"/>
                            <m:endChr m:val="|"/>
                            <m:ctrlPr>
                              <a:rPr lang="pt-BR" sz="2400" i="1">
                                <a:solidFill>
                                  <a:srgbClr val="FF0000"/>
                                </a:solidFill>
                                <a:latin typeface="Cambria Math" panose="02040503050406030204" pitchFamily="18" charset="0"/>
                              </a:rPr>
                            </m:ctrlPr>
                          </m:dPr>
                          <m:e>
                            <m:sSub>
                              <m:sSubPr>
                                <m:ctrlPr>
                                  <a:rPr lang="pt-BR" sz="2400" i="1">
                                    <a:solidFill>
                                      <a:srgbClr val="FF0000"/>
                                    </a:solidFill>
                                    <a:latin typeface="Cambria Math" panose="02040503050406030204" pitchFamily="18" charset="0"/>
                                  </a:rPr>
                                </m:ctrlPr>
                              </m:sSubPr>
                              <m:e>
                                <m:r>
                                  <a:rPr lang="pt-BR" sz="2400" i="1">
                                    <a:solidFill>
                                      <a:srgbClr val="FF0000"/>
                                    </a:solidFill>
                                    <a:latin typeface="Cambria Math" panose="02040503050406030204" pitchFamily="18" charset="0"/>
                                  </a:rPr>
                                  <m:t>𝑉</m:t>
                                </m:r>
                              </m:e>
                              <m:sub>
                                <m:r>
                                  <a:rPr lang="pt-BR" sz="2400" i="1">
                                    <a:solidFill>
                                      <a:srgbClr val="FF0000"/>
                                    </a:solidFill>
                                    <a:latin typeface="Cambria Math" panose="02040503050406030204" pitchFamily="18" charset="0"/>
                                  </a:rPr>
                                  <m:t>𝑃</m:t>
                                </m:r>
                              </m:sub>
                            </m:sSub>
                          </m:e>
                        </m:d>
                      </m:den>
                    </m:f>
                    <m:r>
                      <a:rPr lang="pt-BR" sz="2400" b="0" i="1" smtClean="0">
                        <a:solidFill>
                          <a:srgbClr val="FF0000"/>
                        </a:solidFill>
                        <a:latin typeface="Cambria Math" panose="02040503050406030204" pitchFamily="18" charset="0"/>
                      </a:rPr>
                      <m:t>=−0,575</m:t>
                    </m:r>
                    <m:r>
                      <a:rPr lang="pt-BR" sz="2400" i="1">
                        <a:solidFill>
                          <a:srgbClr val="FF0000"/>
                        </a:solidFill>
                        <a:latin typeface="Cambria Math" panose="02040503050406030204" pitchFamily="18" charset="0"/>
                      </a:rPr>
                      <m:t> </m:t>
                    </m:r>
                  </m:oMath>
                </a14:m>
                <a:r>
                  <a:rPr lang="pt-BR" sz="2400" dirty="0">
                    <a:solidFill>
                      <a:srgbClr val="FF0000"/>
                    </a:solidFill>
                  </a:rPr>
                  <a:t>	</a:t>
                </a:r>
              </a:p>
              <a:p>
                <a:pPr marL="0" indent="0">
                  <a:buNone/>
                </a:pPr>
                <a14:m>
                  <m:oMathPara xmlns:m="http://schemas.openxmlformats.org/officeDocument/2006/math">
                    <m:oMathParaPr>
                      <m:jc m:val="left"/>
                    </m:oMathParaPr>
                    <m:oMath xmlns:m="http://schemas.openxmlformats.org/officeDocument/2006/math">
                      <m:sSub>
                        <m:sSubPr>
                          <m:ctrlPr>
                            <a:rPr lang="pt-BR" sz="2400" i="1">
                              <a:solidFill>
                                <a:srgbClr val="FF0000"/>
                              </a:solidFill>
                              <a:latin typeface="Cambria Math" panose="02040503050406030204" pitchFamily="18" charset="0"/>
                            </a:rPr>
                          </m:ctrlPr>
                        </m:sSubPr>
                        <m:e>
                          <m:r>
                            <a:rPr lang="pt-BR" sz="2400" i="1">
                              <a:solidFill>
                                <a:srgbClr val="FF0000"/>
                              </a:solidFill>
                              <a:latin typeface="Cambria Math" panose="02040503050406030204" pitchFamily="18" charset="0"/>
                            </a:rPr>
                            <m:t>𝐼</m:t>
                          </m:r>
                        </m:e>
                        <m:sub>
                          <m:r>
                            <a:rPr lang="pt-BR" sz="2400" i="1">
                              <a:solidFill>
                                <a:srgbClr val="FF0000"/>
                              </a:solidFill>
                              <a:latin typeface="Cambria Math" panose="02040503050406030204" pitchFamily="18" charset="0"/>
                            </a:rPr>
                            <m:t>𝐷</m:t>
                          </m:r>
                        </m:sub>
                      </m:sSub>
                      <m:r>
                        <a:rPr lang="pt-BR" sz="2400" i="1">
                          <a:solidFill>
                            <a:srgbClr val="FF0000"/>
                          </a:solidFill>
                          <a:latin typeface="Cambria Math" panose="02040503050406030204" pitchFamily="18" charset="0"/>
                        </a:rPr>
                        <m:t>=0,18</m:t>
                      </m:r>
                      <m:r>
                        <a:rPr lang="pt-BR" sz="2400" b="0" i="1" smtClean="0">
                          <a:solidFill>
                            <a:srgbClr val="FF0000"/>
                          </a:solidFill>
                          <a:latin typeface="Cambria Math" panose="02040503050406030204" pitchFamily="18" charset="0"/>
                        </a:rPr>
                        <m:t>∗</m:t>
                      </m:r>
                      <m:sSub>
                        <m:sSubPr>
                          <m:ctrlPr>
                            <a:rPr lang="pt-BR" sz="2400" i="1">
                              <a:solidFill>
                                <a:srgbClr val="FF0000"/>
                              </a:solidFill>
                              <a:latin typeface="Cambria Math" panose="02040503050406030204" pitchFamily="18" charset="0"/>
                            </a:rPr>
                          </m:ctrlPr>
                        </m:sSubPr>
                        <m:e>
                          <m:r>
                            <a:rPr lang="pt-BR" sz="2400" i="1">
                              <a:solidFill>
                                <a:srgbClr val="FF0000"/>
                              </a:solidFill>
                              <a:latin typeface="Cambria Math" panose="02040503050406030204" pitchFamily="18" charset="0"/>
                            </a:rPr>
                            <m:t>𝐼</m:t>
                          </m:r>
                        </m:e>
                        <m:sub>
                          <m:r>
                            <a:rPr lang="pt-BR" sz="2400" i="1">
                              <a:solidFill>
                                <a:srgbClr val="FF0000"/>
                              </a:solidFill>
                              <a:latin typeface="Cambria Math" panose="02040503050406030204" pitchFamily="18" charset="0"/>
                            </a:rPr>
                            <m:t>𝐷</m:t>
                          </m:r>
                          <m:r>
                            <a:rPr lang="pt-BR" sz="2400" b="0" i="1" smtClean="0">
                              <a:solidFill>
                                <a:srgbClr val="FF0000"/>
                              </a:solidFill>
                              <a:latin typeface="Cambria Math" panose="02040503050406030204" pitchFamily="18" charset="0"/>
                            </a:rPr>
                            <m:t>𝑆𝑆</m:t>
                          </m:r>
                        </m:sub>
                      </m:sSub>
                      <m:r>
                        <a:rPr lang="pt-BR" sz="2400" b="0" i="1" smtClean="0">
                          <a:solidFill>
                            <a:srgbClr val="FF0000"/>
                          </a:solidFill>
                          <a:latin typeface="Cambria Math" panose="02040503050406030204" pitchFamily="18" charset="0"/>
                        </a:rPr>
                        <m:t>=0,18∗6</m:t>
                      </m:r>
                      <m:r>
                        <a:rPr lang="pt-BR" sz="2400" b="0" i="1" smtClean="0">
                          <a:solidFill>
                            <a:srgbClr val="FF0000"/>
                          </a:solidFill>
                          <a:latin typeface="Cambria Math" panose="02040503050406030204" pitchFamily="18" charset="0"/>
                        </a:rPr>
                        <m:t>𝑚</m:t>
                      </m:r>
                      <m:r>
                        <a:rPr lang="pt-BR" sz="2400" b="0" i="1" smtClean="0">
                          <a:solidFill>
                            <a:srgbClr val="FF0000"/>
                          </a:solidFill>
                          <a:latin typeface="Cambria Math" panose="02040503050406030204" pitchFamily="18" charset="0"/>
                        </a:rPr>
                        <m:t>=1,08</m:t>
                      </m:r>
                      <m:r>
                        <a:rPr lang="pt-BR" sz="2400" b="0" i="1" smtClean="0">
                          <a:solidFill>
                            <a:srgbClr val="FF0000"/>
                          </a:solidFill>
                          <a:latin typeface="Cambria Math" panose="02040503050406030204" pitchFamily="18" charset="0"/>
                        </a:rPr>
                        <m:t>𝑚𝐴</m:t>
                      </m:r>
                    </m:oMath>
                  </m:oMathPara>
                </a14:m>
                <a:endParaRPr lang="pt-BR" sz="2400" b="0" dirty="0">
                  <a:solidFill>
                    <a:srgbClr val="FF0000"/>
                  </a:solidFill>
                </a:endParaRPr>
              </a:p>
              <a:p>
                <a:pPr marL="0" indent="0">
                  <a:buNone/>
                </a:pPr>
                <a:endParaRPr lang="pt-BR" sz="2400" i="1" dirty="0">
                  <a:solidFill>
                    <a:srgbClr val="FF0000"/>
                  </a:solidFill>
                  <a:latin typeface="Cambria Math" panose="02040503050406030204" pitchFamily="18" charset="0"/>
                </a:endParaRPr>
              </a:p>
              <a:p>
                <a:pPr marL="0" indent="0">
                  <a:buNone/>
                </a:pPr>
                <a14:m>
                  <m:oMathPara xmlns:m="http://schemas.openxmlformats.org/officeDocument/2006/math">
                    <m:oMathParaPr>
                      <m:jc m:val="left"/>
                    </m:oMathParaPr>
                    <m:oMath xmlns:m="http://schemas.openxmlformats.org/officeDocument/2006/math">
                      <m:sSub>
                        <m:sSubPr>
                          <m:ctrlPr>
                            <a:rPr lang="pt-BR" sz="2400" i="1">
                              <a:solidFill>
                                <a:srgbClr val="FF0000"/>
                              </a:solidFill>
                              <a:latin typeface="Cambria Math" panose="02040503050406030204" pitchFamily="18" charset="0"/>
                            </a:rPr>
                          </m:ctrlPr>
                        </m:sSubPr>
                        <m:e>
                          <m:r>
                            <a:rPr lang="pt-BR" sz="2400" i="1">
                              <a:solidFill>
                                <a:srgbClr val="FF0000"/>
                              </a:solidFill>
                              <a:latin typeface="Cambria Math" panose="02040503050406030204" pitchFamily="18" charset="0"/>
                            </a:rPr>
                            <m:t>𝑉</m:t>
                          </m:r>
                        </m:e>
                        <m:sub>
                          <m:r>
                            <a:rPr lang="pt-BR" sz="2400" i="1">
                              <a:solidFill>
                                <a:srgbClr val="FF0000"/>
                              </a:solidFill>
                              <a:latin typeface="Cambria Math" panose="02040503050406030204" pitchFamily="18" charset="0"/>
                            </a:rPr>
                            <m:t>𝐺𝑆</m:t>
                          </m:r>
                        </m:sub>
                      </m:sSub>
                      <m:r>
                        <a:rPr lang="pt-BR" sz="2400" b="0" i="1" smtClean="0">
                          <a:solidFill>
                            <a:srgbClr val="FF0000"/>
                          </a:solidFill>
                          <a:latin typeface="Cambria Math" panose="02040503050406030204" pitchFamily="18" charset="0"/>
                        </a:rPr>
                        <m:t>=−0,575∗</m:t>
                      </m:r>
                      <m:d>
                        <m:dPr>
                          <m:begChr m:val="|"/>
                          <m:endChr m:val="|"/>
                          <m:ctrlPr>
                            <a:rPr lang="pt-BR" sz="2400" i="1">
                              <a:solidFill>
                                <a:srgbClr val="FF0000"/>
                              </a:solidFill>
                              <a:latin typeface="Cambria Math" panose="02040503050406030204" pitchFamily="18" charset="0"/>
                            </a:rPr>
                          </m:ctrlPr>
                        </m:dPr>
                        <m:e>
                          <m:sSub>
                            <m:sSubPr>
                              <m:ctrlPr>
                                <a:rPr lang="pt-BR" sz="2400" i="1">
                                  <a:solidFill>
                                    <a:srgbClr val="FF0000"/>
                                  </a:solidFill>
                                  <a:latin typeface="Cambria Math" panose="02040503050406030204" pitchFamily="18" charset="0"/>
                                </a:rPr>
                              </m:ctrlPr>
                            </m:sSubPr>
                            <m:e>
                              <m:r>
                                <a:rPr lang="pt-BR" sz="2400" i="1">
                                  <a:solidFill>
                                    <a:srgbClr val="FF0000"/>
                                  </a:solidFill>
                                  <a:latin typeface="Cambria Math" panose="02040503050406030204" pitchFamily="18" charset="0"/>
                                </a:rPr>
                                <m:t>𝑉</m:t>
                              </m:r>
                            </m:e>
                            <m:sub>
                              <m:r>
                                <a:rPr lang="pt-BR" sz="2400" i="1">
                                  <a:solidFill>
                                    <a:srgbClr val="FF0000"/>
                                  </a:solidFill>
                                  <a:latin typeface="Cambria Math" panose="02040503050406030204" pitchFamily="18" charset="0"/>
                                </a:rPr>
                                <m:t>𝑃</m:t>
                              </m:r>
                            </m:sub>
                          </m:sSub>
                        </m:e>
                      </m:d>
                      <m:r>
                        <a:rPr lang="pt-BR" sz="2400" b="0" i="0" smtClean="0">
                          <a:solidFill>
                            <a:srgbClr val="FF0000"/>
                          </a:solidFill>
                          <a:latin typeface="Cambria Math" panose="02040503050406030204" pitchFamily="18" charset="0"/>
                        </a:rPr>
                        <m:t>=−0,575∗3=−1,73</m:t>
                      </m:r>
                    </m:oMath>
                  </m:oMathPara>
                </a14:m>
                <a:endParaRPr lang="pt-BR" sz="2400" dirty="0">
                  <a:solidFill>
                    <a:srgbClr val="FF0000"/>
                  </a:solidFill>
                </a:endParaRPr>
              </a:p>
            </p:txBody>
          </p:sp>
        </mc:Choice>
        <mc:Fallback xmlns="">
          <p:sp>
            <p:nvSpPr>
              <p:cNvPr id="7" name="Content Placeholder 6">
                <a:extLst>
                  <a:ext uri="{FF2B5EF4-FFF2-40B4-BE49-F238E27FC236}">
                    <a16:creationId xmlns:a16="http://schemas.microsoft.com/office/drawing/2014/main" id="{E2E118BA-008C-492F-8AF2-4FE45FAC1784}"/>
                  </a:ext>
                </a:extLst>
              </p:cNvPr>
              <p:cNvSpPr>
                <a:spLocks noGrp="1" noRot="1" noChangeAspect="1" noMove="1" noResize="1" noEditPoints="1" noAdjustHandles="1" noChangeArrowheads="1" noChangeShapeType="1" noTextEdit="1"/>
              </p:cNvSpPr>
              <p:nvPr>
                <p:ph sz="half" idx="1"/>
              </p:nvPr>
            </p:nvSpPr>
            <p:spPr>
              <a:xfrm>
                <a:off x="838199" y="1825625"/>
                <a:ext cx="5257801" cy="4895850"/>
              </a:xfrm>
              <a:blipFill>
                <a:blip r:embed="rId3"/>
                <a:stretch>
                  <a:fillRect l="-1506" t="-2363" r="-2086"/>
                </a:stretch>
              </a:blipFill>
            </p:spPr>
            <p:txBody>
              <a:bodyPr/>
              <a:lstStyle/>
              <a:p>
                <a:r>
                  <a:rPr lang="pt-BR">
                    <a:noFill/>
                  </a:rPr>
                  <a:t> </a:t>
                </a:r>
              </a:p>
            </p:txBody>
          </p:sp>
        </mc:Fallback>
      </mc:AlternateContent>
      <p:sp>
        <p:nvSpPr>
          <p:cNvPr id="4" name="Footer Placeholder 3">
            <a:extLst>
              <a:ext uri="{FF2B5EF4-FFF2-40B4-BE49-F238E27FC236}">
                <a16:creationId xmlns:a16="http://schemas.microsoft.com/office/drawing/2014/main" id="{CCF9A09C-BE68-4A35-9ED5-DB0C6FBF0B4D}"/>
              </a:ext>
            </a:extLst>
          </p:cNvPr>
          <p:cNvSpPr>
            <a:spLocks noGrp="1"/>
          </p:cNvSpPr>
          <p:nvPr>
            <p:ph type="ftr" sz="quarter" idx="11"/>
          </p:nvPr>
        </p:nvSpPr>
        <p:spPr/>
        <p:txBody>
          <a:bodyPr/>
          <a:lstStyle/>
          <a:p>
            <a:r>
              <a:rPr lang="en-US" altLang="en-US"/>
              <a:t>Prof. Elyr Teixeira</a:t>
            </a:r>
            <a:endParaRPr lang="en-US" altLang="en-US" dirty="0"/>
          </a:p>
        </p:txBody>
      </p:sp>
      <p:sp>
        <p:nvSpPr>
          <p:cNvPr id="5" name="Slide Number Placeholder 4">
            <a:extLst>
              <a:ext uri="{FF2B5EF4-FFF2-40B4-BE49-F238E27FC236}">
                <a16:creationId xmlns:a16="http://schemas.microsoft.com/office/drawing/2014/main" id="{9733BBE5-647A-4646-906A-BFC5C22A6A99}"/>
              </a:ext>
            </a:extLst>
          </p:cNvPr>
          <p:cNvSpPr>
            <a:spLocks noGrp="1"/>
          </p:cNvSpPr>
          <p:nvPr>
            <p:ph type="sldNum" sz="quarter" idx="12"/>
          </p:nvPr>
        </p:nvSpPr>
        <p:spPr/>
        <p:txBody>
          <a:bodyPr/>
          <a:lstStyle/>
          <a:p>
            <a:fld id="{D70E266F-DC34-4EBC-B26B-29CFE51B5C59}" type="slidenum">
              <a:rPr lang="en-US" altLang="en-US" smtClean="0"/>
              <a:pPr/>
              <a:t>238</a:t>
            </a:fld>
            <a:endParaRPr lang="en-US" altLang="en-US"/>
          </a:p>
        </p:txBody>
      </p:sp>
    </p:spTree>
    <p:extLst>
      <p:ext uri="{BB962C8B-B14F-4D97-AF65-F5344CB8AC3E}">
        <p14:creationId xmlns:p14="http://schemas.microsoft.com/office/powerpoint/2010/main" val="579046503"/>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74EE16DE-4B20-4553-A175-FAE0415E34FD}"/>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4580463" y="681037"/>
            <a:ext cx="7611537" cy="60404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a:extLst>
              <a:ext uri="{FF2B5EF4-FFF2-40B4-BE49-F238E27FC236}">
                <a16:creationId xmlns:a16="http://schemas.microsoft.com/office/drawing/2014/main" id="{EC741D03-3F7A-46B0-B40F-AA9729B0693A}"/>
              </a:ext>
            </a:extLst>
          </p:cNvPr>
          <p:cNvSpPr>
            <a:spLocks noGrp="1"/>
          </p:cNvSpPr>
          <p:nvPr>
            <p:ph type="title"/>
          </p:nvPr>
        </p:nvSpPr>
        <p:spPr/>
        <p:txBody>
          <a:bodyPr/>
          <a:lstStyle/>
          <a:p>
            <a:r>
              <a:rPr lang="pt-BR" dirty="0"/>
              <a:t>Exemplo</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05E6FB9-33D2-4282-8A64-F0A06379FB43}"/>
                  </a:ext>
                </a:extLst>
              </p:cNvPr>
              <p:cNvSpPr>
                <a:spLocks noGrp="1"/>
              </p:cNvSpPr>
              <p:nvPr>
                <p:ph sz="half" idx="1"/>
              </p:nvPr>
            </p:nvSpPr>
            <p:spPr>
              <a:xfrm>
                <a:off x="838200" y="1825625"/>
                <a:ext cx="5918200" cy="4351338"/>
              </a:xfrm>
            </p:spPr>
            <p:txBody>
              <a:bodyPr/>
              <a:lstStyle/>
              <a:p>
                <a:r>
                  <a:rPr lang="pt-BR" dirty="0"/>
                  <a:t>Ex: Determine os valores quiescentes de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𝐼</m:t>
                        </m:r>
                      </m:e>
                      <m:sub>
                        <m:r>
                          <a:rPr lang="pt-BR" i="1">
                            <a:latin typeface="Cambria Math" panose="02040503050406030204" pitchFamily="18" charset="0"/>
                          </a:rPr>
                          <m:t>𝐷</m:t>
                        </m:r>
                      </m:sub>
                    </m:sSub>
                  </m:oMath>
                </a14:m>
                <a:r>
                  <a:rPr lang="pt-BR" dirty="0"/>
                  <a:t> 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𝑉</m:t>
                        </m:r>
                      </m:e>
                      <m:sub>
                        <m:r>
                          <a:rPr lang="pt-BR" i="1">
                            <a:latin typeface="Cambria Math" panose="02040503050406030204" pitchFamily="18" charset="0"/>
                          </a:rPr>
                          <m:t>𝐺𝑆</m:t>
                        </m:r>
                      </m:sub>
                    </m:sSub>
                  </m:oMath>
                </a14:m>
                <a:endParaRPr lang="pt-BR" dirty="0"/>
              </a:p>
              <a:p>
                <a:endParaRPr lang="pt-BR" dirty="0"/>
              </a:p>
            </p:txBody>
          </p:sp>
        </mc:Choice>
        <mc:Fallback xmlns="">
          <p:sp>
            <p:nvSpPr>
              <p:cNvPr id="3" name="Content Placeholder 2">
                <a:extLst>
                  <a:ext uri="{FF2B5EF4-FFF2-40B4-BE49-F238E27FC236}">
                    <a16:creationId xmlns:a16="http://schemas.microsoft.com/office/drawing/2014/main" id="{605E6FB9-33D2-4282-8A64-F0A06379FB43}"/>
                  </a:ext>
                </a:extLst>
              </p:cNvPr>
              <p:cNvSpPr>
                <a:spLocks noGrp="1" noRot="1" noChangeAspect="1" noMove="1" noResize="1" noEditPoints="1" noAdjustHandles="1" noChangeArrowheads="1" noChangeShapeType="1" noTextEdit="1"/>
              </p:cNvSpPr>
              <p:nvPr>
                <p:ph sz="half" idx="1"/>
              </p:nvPr>
            </p:nvSpPr>
            <p:spPr>
              <a:xfrm>
                <a:off x="838200" y="1825625"/>
                <a:ext cx="5918200" cy="4351338"/>
              </a:xfrm>
              <a:blipFill>
                <a:blip r:embed="rId3"/>
                <a:stretch>
                  <a:fillRect l="-1649" t="-2101" r="-1546"/>
                </a:stretch>
              </a:blipFill>
            </p:spPr>
            <p:txBody>
              <a:bodyPr/>
              <a:lstStyle/>
              <a:p>
                <a:r>
                  <a:rPr lang="pt-BR">
                    <a:noFill/>
                  </a:rPr>
                  <a:t> </a:t>
                </a:r>
              </a:p>
            </p:txBody>
          </p:sp>
        </mc:Fallback>
      </mc:AlternateContent>
      <p:sp>
        <p:nvSpPr>
          <p:cNvPr id="4" name="Footer Placeholder 3">
            <a:extLst>
              <a:ext uri="{FF2B5EF4-FFF2-40B4-BE49-F238E27FC236}">
                <a16:creationId xmlns:a16="http://schemas.microsoft.com/office/drawing/2014/main" id="{CCF9A09C-BE68-4A35-9ED5-DB0C6FBF0B4D}"/>
              </a:ext>
            </a:extLst>
          </p:cNvPr>
          <p:cNvSpPr>
            <a:spLocks noGrp="1"/>
          </p:cNvSpPr>
          <p:nvPr>
            <p:ph type="ftr" sz="quarter" idx="11"/>
          </p:nvPr>
        </p:nvSpPr>
        <p:spPr/>
        <p:txBody>
          <a:bodyPr/>
          <a:lstStyle/>
          <a:p>
            <a:r>
              <a:rPr lang="en-US" altLang="en-US"/>
              <a:t>Prof. Elyr Teixeira</a:t>
            </a:r>
            <a:endParaRPr lang="en-US" altLang="en-US" dirty="0"/>
          </a:p>
        </p:txBody>
      </p:sp>
      <p:sp>
        <p:nvSpPr>
          <p:cNvPr id="5" name="Slide Number Placeholder 4">
            <a:extLst>
              <a:ext uri="{FF2B5EF4-FFF2-40B4-BE49-F238E27FC236}">
                <a16:creationId xmlns:a16="http://schemas.microsoft.com/office/drawing/2014/main" id="{9733BBE5-647A-4646-906A-BFC5C22A6A99}"/>
              </a:ext>
            </a:extLst>
          </p:cNvPr>
          <p:cNvSpPr>
            <a:spLocks noGrp="1"/>
          </p:cNvSpPr>
          <p:nvPr>
            <p:ph type="sldNum" sz="quarter" idx="12"/>
          </p:nvPr>
        </p:nvSpPr>
        <p:spPr/>
        <p:txBody>
          <a:bodyPr/>
          <a:lstStyle/>
          <a:p>
            <a:fld id="{D70E266F-DC34-4EBC-B26B-29CFE51B5C59}" type="slidenum">
              <a:rPr lang="en-US" altLang="en-US" smtClean="0"/>
              <a:pPr/>
              <a:t>239</a:t>
            </a:fld>
            <a:endParaRPr lang="en-US" altLang="en-US"/>
          </a:p>
        </p:txBody>
      </p:sp>
    </p:spTree>
    <p:extLst>
      <p:ext uri="{BB962C8B-B14F-4D97-AF65-F5344CB8AC3E}">
        <p14:creationId xmlns:p14="http://schemas.microsoft.com/office/powerpoint/2010/main" val="11066495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
            <a:extLst>
              <a:ext uri="{FF2B5EF4-FFF2-40B4-BE49-F238E27FC236}">
                <a16:creationId xmlns:a16="http://schemas.microsoft.com/office/drawing/2014/main" id="{B479E7BC-B84B-43BC-A7A9-8D70443B49C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48557" b="56102"/>
          <a:stretch/>
        </p:blipFill>
        <p:spPr bwMode="auto">
          <a:xfrm>
            <a:off x="5274215" y="1027906"/>
            <a:ext cx="3807494" cy="31273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 name="Picture 4" descr="Resultado de imagem para transistor bipolar junction">
            <a:extLst>
              <a:ext uri="{FF2B5EF4-FFF2-40B4-BE49-F238E27FC236}">
                <a16:creationId xmlns:a16="http://schemas.microsoft.com/office/drawing/2014/main" id="{AF5556DD-FCDA-49F7-AE02-A54EA472AA3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46667"/>
          <a:stretch/>
        </p:blipFill>
        <p:spPr bwMode="auto">
          <a:xfrm>
            <a:off x="9528604" y="1199355"/>
            <a:ext cx="1767298" cy="282416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0318CE3-A74A-4912-AEC0-7767E1913C64}"/>
              </a:ext>
            </a:extLst>
          </p:cNvPr>
          <p:cNvSpPr>
            <a:spLocks noGrp="1"/>
          </p:cNvSpPr>
          <p:nvPr>
            <p:ph type="title"/>
          </p:nvPr>
        </p:nvSpPr>
        <p:spPr>
          <a:xfrm>
            <a:off x="838200" y="365125"/>
            <a:ext cx="11145252" cy="1325563"/>
          </a:xfrm>
        </p:spPr>
        <p:txBody>
          <a:bodyPr/>
          <a:lstStyle/>
          <a:p>
            <a:r>
              <a:rPr lang="pt-BR" dirty="0"/>
              <a:t>Transistor de efeito de campo</a:t>
            </a:r>
          </a:p>
        </p:txBody>
      </p:sp>
      <p:sp>
        <p:nvSpPr>
          <p:cNvPr id="12" name="Content Placeholder 11">
            <a:extLst>
              <a:ext uri="{FF2B5EF4-FFF2-40B4-BE49-F238E27FC236}">
                <a16:creationId xmlns:a16="http://schemas.microsoft.com/office/drawing/2014/main" id="{3C230A5E-84E4-4B42-8961-82519E35CA71}"/>
              </a:ext>
            </a:extLst>
          </p:cNvPr>
          <p:cNvSpPr>
            <a:spLocks noGrp="1"/>
          </p:cNvSpPr>
          <p:nvPr>
            <p:ph sz="half" idx="1"/>
          </p:nvPr>
        </p:nvSpPr>
        <p:spPr/>
        <p:txBody>
          <a:bodyPr>
            <a:normAutofit/>
          </a:bodyPr>
          <a:lstStyle/>
          <a:p>
            <a:r>
              <a:rPr lang="pt-BR" dirty="0"/>
              <a:t>O que é?</a:t>
            </a:r>
          </a:p>
          <a:p>
            <a:r>
              <a:rPr lang="pt-BR" dirty="0"/>
              <a:t>Para que serve?</a:t>
            </a:r>
          </a:p>
          <a:p>
            <a:r>
              <a:rPr lang="pt-BR" dirty="0">
                <a:solidFill>
                  <a:srgbClr val="FF0000"/>
                </a:solidFill>
              </a:rPr>
              <a:t>Tipos?</a:t>
            </a:r>
          </a:p>
          <a:p>
            <a:r>
              <a:rPr lang="pt-BR" dirty="0"/>
              <a:t>Quais são os seus terminais?</a:t>
            </a:r>
          </a:p>
        </p:txBody>
      </p:sp>
      <p:sp>
        <p:nvSpPr>
          <p:cNvPr id="4" name="Footer Placeholder 3">
            <a:extLst>
              <a:ext uri="{FF2B5EF4-FFF2-40B4-BE49-F238E27FC236}">
                <a16:creationId xmlns:a16="http://schemas.microsoft.com/office/drawing/2014/main" id="{6330B3CD-9841-4D4E-9506-9840AD233098}"/>
              </a:ext>
            </a:extLst>
          </p:cNvPr>
          <p:cNvSpPr>
            <a:spLocks noGrp="1"/>
          </p:cNvSpPr>
          <p:nvPr>
            <p:ph type="ftr" sz="quarter" idx="11"/>
          </p:nvPr>
        </p:nvSpPr>
        <p:spPr/>
        <p:txBody>
          <a:bodyPr/>
          <a:lstStyle/>
          <a:p>
            <a:r>
              <a:rPr lang="en-US" altLang="en-US"/>
              <a:t>Prof. Elyr Teixeira</a:t>
            </a:r>
            <a:endParaRPr lang="en-US" altLang="en-US" dirty="0"/>
          </a:p>
        </p:txBody>
      </p:sp>
      <p:sp>
        <p:nvSpPr>
          <p:cNvPr id="5" name="Slide Number Placeholder 4">
            <a:extLst>
              <a:ext uri="{FF2B5EF4-FFF2-40B4-BE49-F238E27FC236}">
                <a16:creationId xmlns:a16="http://schemas.microsoft.com/office/drawing/2014/main" id="{C55BA64F-DB98-42F0-A898-A5F1D2D44C9C}"/>
              </a:ext>
            </a:extLst>
          </p:cNvPr>
          <p:cNvSpPr>
            <a:spLocks noGrp="1"/>
          </p:cNvSpPr>
          <p:nvPr>
            <p:ph type="sldNum" sz="quarter" idx="12"/>
          </p:nvPr>
        </p:nvSpPr>
        <p:spPr/>
        <p:txBody>
          <a:bodyPr/>
          <a:lstStyle/>
          <a:p>
            <a:fld id="{D70E266F-DC34-4EBC-B26B-29CFE51B5C59}" type="slidenum">
              <a:rPr lang="en-US" altLang="en-US" smtClean="0"/>
              <a:pPr/>
              <a:t>24</a:t>
            </a:fld>
            <a:endParaRPr lang="en-US" altLang="en-US"/>
          </a:p>
        </p:txBody>
      </p:sp>
    </p:spTree>
    <p:extLst>
      <p:ext uri="{BB962C8B-B14F-4D97-AF65-F5344CB8AC3E}">
        <p14:creationId xmlns:p14="http://schemas.microsoft.com/office/powerpoint/2010/main" val="3617164102"/>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74EE16DE-4B20-4553-A175-FAE0415E34FD}"/>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4576232" y="1214437"/>
            <a:ext cx="7611537" cy="60404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a:extLst>
              <a:ext uri="{FF2B5EF4-FFF2-40B4-BE49-F238E27FC236}">
                <a16:creationId xmlns:a16="http://schemas.microsoft.com/office/drawing/2014/main" id="{EC741D03-3F7A-46B0-B40F-AA9729B0693A}"/>
              </a:ext>
            </a:extLst>
          </p:cNvPr>
          <p:cNvSpPr>
            <a:spLocks noGrp="1"/>
          </p:cNvSpPr>
          <p:nvPr>
            <p:ph type="title"/>
          </p:nvPr>
        </p:nvSpPr>
        <p:spPr/>
        <p:txBody>
          <a:bodyPr/>
          <a:lstStyle/>
          <a:p>
            <a:r>
              <a:rPr lang="pt-BR" dirty="0"/>
              <a:t>Exemplo</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05E6FB9-33D2-4282-8A64-F0A06379FB43}"/>
                  </a:ext>
                </a:extLst>
              </p:cNvPr>
              <p:cNvSpPr>
                <a:spLocks noGrp="1"/>
              </p:cNvSpPr>
              <p:nvPr>
                <p:ph sz="half" idx="1"/>
              </p:nvPr>
            </p:nvSpPr>
            <p:spPr>
              <a:xfrm>
                <a:off x="838200" y="1825624"/>
                <a:ext cx="5918200" cy="5032375"/>
              </a:xfrm>
            </p:spPr>
            <p:txBody>
              <a:bodyPr>
                <a:normAutofit/>
              </a:bodyPr>
              <a:lstStyle/>
              <a:p>
                <a:r>
                  <a:rPr lang="pt-BR" dirty="0"/>
                  <a:t>Ex: Determine os valores quiescentes de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𝐼</m:t>
                        </m:r>
                      </m:e>
                      <m:sub>
                        <m:r>
                          <a:rPr lang="pt-BR" i="1">
                            <a:latin typeface="Cambria Math" panose="02040503050406030204" pitchFamily="18" charset="0"/>
                          </a:rPr>
                          <m:t>𝐷</m:t>
                        </m:r>
                      </m:sub>
                    </m:sSub>
                  </m:oMath>
                </a14:m>
                <a:r>
                  <a:rPr lang="pt-BR" dirty="0"/>
                  <a:t> 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𝑉</m:t>
                        </m:r>
                      </m:e>
                      <m:sub>
                        <m:r>
                          <a:rPr lang="pt-BR" i="1">
                            <a:latin typeface="Cambria Math" panose="02040503050406030204" pitchFamily="18" charset="0"/>
                          </a:rPr>
                          <m:t>𝐺𝑆</m:t>
                        </m:r>
                      </m:sub>
                    </m:sSub>
                  </m:oMath>
                </a14:m>
                <a:endParaRPr lang="pt-BR" dirty="0"/>
              </a:p>
              <a:p>
                <a:pPr marL="0" indent="0">
                  <a:buNone/>
                </a:pPr>
                <a:r>
                  <a:rPr lang="pt-BR" dirty="0">
                    <a:solidFill>
                      <a:srgbClr val="FF0000"/>
                    </a:solidFill>
                  </a:rPr>
                  <a:t>R: </a:t>
                </a:r>
              </a:p>
              <a:p>
                <a:pPr marL="0" indent="0">
                  <a:buNone/>
                </a:pPr>
                <a14:m>
                  <m:oMath xmlns:m="http://schemas.openxmlformats.org/officeDocument/2006/math">
                    <m:r>
                      <a:rPr lang="pt-BR" i="1" smtClean="0">
                        <a:solidFill>
                          <a:srgbClr val="FF0000"/>
                        </a:solidFill>
                        <a:latin typeface="Cambria Math" panose="02040503050406030204" pitchFamily="18" charset="0"/>
                      </a:rPr>
                      <m:t>𝑚</m:t>
                    </m:r>
                    <m:r>
                      <a:rPr lang="pt-BR" i="1" smtClean="0">
                        <a:solidFill>
                          <a:srgbClr val="FF0000"/>
                        </a:solidFill>
                        <a:latin typeface="Cambria Math" panose="02040503050406030204" pitchFamily="18" charset="0"/>
                      </a:rPr>
                      <m:t>=</m:t>
                    </m:r>
                    <m:f>
                      <m:fPr>
                        <m:ctrlPr>
                          <a:rPr lang="pt-BR" i="1">
                            <a:solidFill>
                              <a:srgbClr val="FF0000"/>
                            </a:solidFill>
                            <a:latin typeface="Cambria Math" panose="02040503050406030204" pitchFamily="18" charset="0"/>
                          </a:rPr>
                        </m:ctrlPr>
                      </m:fPr>
                      <m:num>
                        <m:d>
                          <m:dPr>
                            <m:begChr m:val="|"/>
                            <m:endChr m:val="|"/>
                            <m:ctrlPr>
                              <a:rPr lang="pt-BR" i="1">
                                <a:solidFill>
                                  <a:srgbClr val="FF0000"/>
                                </a:solidFill>
                                <a:latin typeface="Cambria Math" panose="02040503050406030204" pitchFamily="18" charset="0"/>
                              </a:rPr>
                            </m:ctrlPr>
                          </m:dPr>
                          <m:e>
                            <m:sSub>
                              <m:sSubPr>
                                <m:ctrlPr>
                                  <a:rPr lang="pt-BR" i="1">
                                    <a:solidFill>
                                      <a:srgbClr val="FF0000"/>
                                    </a:solidFill>
                                    <a:latin typeface="Cambria Math" panose="02040503050406030204" pitchFamily="18" charset="0"/>
                                  </a:rPr>
                                </m:ctrlPr>
                              </m:sSubPr>
                              <m:e>
                                <m:r>
                                  <a:rPr lang="pt-BR" i="1">
                                    <a:solidFill>
                                      <a:srgbClr val="FF0000"/>
                                    </a:solidFill>
                                    <a:latin typeface="Cambria Math" panose="02040503050406030204" pitchFamily="18" charset="0"/>
                                  </a:rPr>
                                  <m:t>𝑉</m:t>
                                </m:r>
                              </m:e>
                              <m:sub>
                                <m:r>
                                  <a:rPr lang="pt-BR" i="1">
                                    <a:solidFill>
                                      <a:srgbClr val="FF0000"/>
                                    </a:solidFill>
                                    <a:latin typeface="Cambria Math" panose="02040503050406030204" pitchFamily="18" charset="0"/>
                                  </a:rPr>
                                  <m:t>𝑃</m:t>
                                </m:r>
                              </m:sub>
                            </m:sSub>
                          </m:e>
                        </m:d>
                      </m:num>
                      <m:den>
                        <m:sSub>
                          <m:sSubPr>
                            <m:ctrlPr>
                              <a:rPr lang="pt-BR" i="1">
                                <a:solidFill>
                                  <a:srgbClr val="FF0000"/>
                                </a:solidFill>
                                <a:latin typeface="Cambria Math" panose="02040503050406030204" pitchFamily="18" charset="0"/>
                              </a:rPr>
                            </m:ctrlPr>
                          </m:sSubPr>
                          <m:e>
                            <m:r>
                              <a:rPr lang="pt-BR" i="1">
                                <a:solidFill>
                                  <a:srgbClr val="FF0000"/>
                                </a:solidFill>
                                <a:latin typeface="Cambria Math" panose="02040503050406030204" pitchFamily="18" charset="0"/>
                              </a:rPr>
                              <m:t>𝐼</m:t>
                            </m:r>
                          </m:e>
                          <m:sub>
                            <m:r>
                              <a:rPr lang="pt-BR" i="1">
                                <a:solidFill>
                                  <a:srgbClr val="FF0000"/>
                                </a:solidFill>
                                <a:latin typeface="Cambria Math" panose="02040503050406030204" pitchFamily="18" charset="0"/>
                              </a:rPr>
                              <m:t>𝐷𝑆𝑆</m:t>
                            </m:r>
                          </m:sub>
                        </m:sSub>
                        <m:sSub>
                          <m:sSubPr>
                            <m:ctrlPr>
                              <a:rPr lang="pt-BR" i="1">
                                <a:solidFill>
                                  <a:srgbClr val="FF0000"/>
                                </a:solidFill>
                                <a:latin typeface="Cambria Math" panose="02040503050406030204" pitchFamily="18" charset="0"/>
                              </a:rPr>
                            </m:ctrlPr>
                          </m:sSubPr>
                          <m:e>
                            <m:r>
                              <a:rPr lang="pt-BR" i="1">
                                <a:solidFill>
                                  <a:srgbClr val="FF0000"/>
                                </a:solidFill>
                                <a:latin typeface="Cambria Math" panose="02040503050406030204" pitchFamily="18" charset="0"/>
                              </a:rPr>
                              <m:t>𝑅</m:t>
                            </m:r>
                          </m:e>
                          <m:sub>
                            <m:r>
                              <a:rPr lang="pt-BR" i="1">
                                <a:solidFill>
                                  <a:srgbClr val="FF0000"/>
                                </a:solidFill>
                                <a:latin typeface="Cambria Math" panose="02040503050406030204" pitchFamily="18" charset="0"/>
                              </a:rPr>
                              <m:t>𝑆</m:t>
                            </m:r>
                          </m:sub>
                        </m:sSub>
                      </m:den>
                    </m:f>
                    <m:r>
                      <a:rPr lang="pt-BR" i="1">
                        <a:solidFill>
                          <a:srgbClr val="FF0000"/>
                        </a:solidFill>
                        <a:latin typeface="Cambria Math" panose="02040503050406030204" pitchFamily="18" charset="0"/>
                      </a:rPr>
                      <m:t>=</m:t>
                    </m:r>
                    <m:f>
                      <m:fPr>
                        <m:ctrlPr>
                          <a:rPr lang="pt-BR" i="1">
                            <a:solidFill>
                              <a:srgbClr val="FF0000"/>
                            </a:solidFill>
                            <a:latin typeface="Cambria Math" panose="02040503050406030204" pitchFamily="18" charset="0"/>
                          </a:rPr>
                        </m:ctrlPr>
                      </m:fPr>
                      <m:num>
                        <m:d>
                          <m:dPr>
                            <m:begChr m:val="|"/>
                            <m:endChr m:val="|"/>
                            <m:ctrlPr>
                              <a:rPr lang="pt-BR" i="1">
                                <a:solidFill>
                                  <a:srgbClr val="FF0000"/>
                                </a:solidFill>
                                <a:latin typeface="Cambria Math" panose="02040503050406030204" pitchFamily="18" charset="0"/>
                              </a:rPr>
                            </m:ctrlPr>
                          </m:dPr>
                          <m:e>
                            <m:r>
                              <a:rPr lang="pt-BR" i="1">
                                <a:solidFill>
                                  <a:srgbClr val="FF0000"/>
                                </a:solidFill>
                                <a:latin typeface="Cambria Math" panose="02040503050406030204" pitchFamily="18" charset="0"/>
                              </a:rPr>
                              <m:t>−</m:t>
                            </m:r>
                            <m:r>
                              <a:rPr lang="pt-BR" b="0" i="1" smtClean="0">
                                <a:solidFill>
                                  <a:srgbClr val="FF0000"/>
                                </a:solidFill>
                                <a:latin typeface="Cambria Math" panose="02040503050406030204" pitchFamily="18" charset="0"/>
                              </a:rPr>
                              <m:t>6</m:t>
                            </m:r>
                          </m:e>
                        </m:d>
                      </m:num>
                      <m:den>
                        <m:r>
                          <a:rPr lang="pt-BR" b="0" i="1" smtClean="0">
                            <a:solidFill>
                              <a:srgbClr val="FF0000"/>
                            </a:solidFill>
                            <a:latin typeface="Cambria Math" panose="02040503050406030204" pitchFamily="18" charset="0"/>
                          </a:rPr>
                          <m:t>8</m:t>
                        </m:r>
                        <m:r>
                          <a:rPr lang="pt-BR" i="1">
                            <a:solidFill>
                              <a:srgbClr val="FF0000"/>
                            </a:solidFill>
                            <a:latin typeface="Cambria Math" panose="02040503050406030204" pitchFamily="18" charset="0"/>
                          </a:rPr>
                          <m:t>𝑚</m:t>
                        </m:r>
                        <m:r>
                          <a:rPr lang="pt-BR" i="1">
                            <a:solidFill>
                              <a:srgbClr val="FF0000"/>
                            </a:solidFill>
                            <a:latin typeface="Cambria Math" panose="02040503050406030204" pitchFamily="18" charset="0"/>
                          </a:rPr>
                          <m:t>∗1,2</m:t>
                        </m:r>
                        <m:r>
                          <a:rPr lang="pt-BR" i="1">
                            <a:solidFill>
                              <a:srgbClr val="FF0000"/>
                            </a:solidFill>
                            <a:latin typeface="Cambria Math" panose="02040503050406030204" pitchFamily="18" charset="0"/>
                          </a:rPr>
                          <m:t>𝑘</m:t>
                        </m:r>
                      </m:den>
                    </m:f>
                    <m:r>
                      <a:rPr lang="pt-BR" i="1">
                        <a:solidFill>
                          <a:srgbClr val="FF0000"/>
                        </a:solidFill>
                        <a:latin typeface="Cambria Math" panose="02040503050406030204" pitchFamily="18" charset="0"/>
                      </a:rPr>
                      <m:t>=</m:t>
                    </m:r>
                    <m:f>
                      <m:fPr>
                        <m:ctrlPr>
                          <a:rPr lang="pt-BR" i="1">
                            <a:solidFill>
                              <a:srgbClr val="FF0000"/>
                            </a:solidFill>
                            <a:latin typeface="Cambria Math" panose="02040503050406030204" pitchFamily="18" charset="0"/>
                          </a:rPr>
                        </m:ctrlPr>
                      </m:fPr>
                      <m:num>
                        <m:r>
                          <a:rPr lang="pt-BR" b="0" i="1" smtClean="0">
                            <a:solidFill>
                              <a:srgbClr val="FF0000"/>
                            </a:solidFill>
                            <a:latin typeface="Cambria Math" panose="02040503050406030204" pitchFamily="18" charset="0"/>
                          </a:rPr>
                          <m:t>6</m:t>
                        </m:r>
                      </m:num>
                      <m:den>
                        <m:r>
                          <a:rPr lang="pt-BR" i="1">
                            <a:solidFill>
                              <a:srgbClr val="FF0000"/>
                            </a:solidFill>
                            <a:latin typeface="Cambria Math" panose="02040503050406030204" pitchFamily="18" charset="0"/>
                          </a:rPr>
                          <m:t>9,6</m:t>
                        </m:r>
                      </m:den>
                    </m:f>
                    <m:r>
                      <a:rPr lang="pt-BR" i="1">
                        <a:solidFill>
                          <a:srgbClr val="FF0000"/>
                        </a:solidFill>
                        <a:latin typeface="Cambria Math" panose="02040503050406030204" pitchFamily="18" charset="0"/>
                      </a:rPr>
                      <m:t>=0,</m:t>
                    </m:r>
                    <m:r>
                      <a:rPr lang="pt-BR" b="0" i="1" smtClean="0">
                        <a:solidFill>
                          <a:srgbClr val="FF0000"/>
                        </a:solidFill>
                        <a:latin typeface="Cambria Math" panose="02040503050406030204" pitchFamily="18" charset="0"/>
                      </a:rPr>
                      <m:t>6</m:t>
                    </m:r>
                  </m:oMath>
                </a14:m>
                <a:r>
                  <a:rPr lang="pt-BR" dirty="0">
                    <a:solidFill>
                      <a:srgbClr val="FF0000"/>
                    </a:solidFill>
                  </a:rPr>
                  <a:t>25</a:t>
                </a:r>
              </a:p>
              <a:p>
                <a:pPr marL="0" indent="0">
                  <a:buNone/>
                </a:pPr>
                <a:endParaRPr lang="pt-BR" dirty="0">
                  <a:solidFill>
                    <a:srgbClr val="FF0000"/>
                  </a:solidFill>
                </a:endParaRPr>
              </a:p>
            </p:txBody>
          </p:sp>
        </mc:Choice>
        <mc:Fallback xmlns="">
          <p:sp>
            <p:nvSpPr>
              <p:cNvPr id="3" name="Content Placeholder 2">
                <a:extLst>
                  <a:ext uri="{FF2B5EF4-FFF2-40B4-BE49-F238E27FC236}">
                    <a16:creationId xmlns:a16="http://schemas.microsoft.com/office/drawing/2014/main" id="{605E6FB9-33D2-4282-8A64-F0A06379FB43}"/>
                  </a:ext>
                </a:extLst>
              </p:cNvPr>
              <p:cNvSpPr>
                <a:spLocks noGrp="1" noRot="1" noChangeAspect="1" noMove="1" noResize="1" noEditPoints="1" noAdjustHandles="1" noChangeArrowheads="1" noChangeShapeType="1" noTextEdit="1"/>
              </p:cNvSpPr>
              <p:nvPr>
                <p:ph sz="half" idx="1"/>
              </p:nvPr>
            </p:nvSpPr>
            <p:spPr>
              <a:xfrm>
                <a:off x="838200" y="1825624"/>
                <a:ext cx="5918200" cy="5032375"/>
              </a:xfrm>
              <a:blipFill>
                <a:blip r:embed="rId3"/>
                <a:stretch>
                  <a:fillRect l="-1856" t="-1816" r="-1546"/>
                </a:stretch>
              </a:blipFill>
            </p:spPr>
            <p:txBody>
              <a:bodyPr/>
              <a:lstStyle/>
              <a:p>
                <a:r>
                  <a:rPr lang="pt-BR">
                    <a:noFill/>
                  </a:rPr>
                  <a:t> </a:t>
                </a:r>
              </a:p>
            </p:txBody>
          </p:sp>
        </mc:Fallback>
      </mc:AlternateContent>
      <p:sp>
        <p:nvSpPr>
          <p:cNvPr id="4" name="Footer Placeholder 3">
            <a:extLst>
              <a:ext uri="{FF2B5EF4-FFF2-40B4-BE49-F238E27FC236}">
                <a16:creationId xmlns:a16="http://schemas.microsoft.com/office/drawing/2014/main" id="{CCF9A09C-BE68-4A35-9ED5-DB0C6FBF0B4D}"/>
              </a:ext>
            </a:extLst>
          </p:cNvPr>
          <p:cNvSpPr>
            <a:spLocks noGrp="1"/>
          </p:cNvSpPr>
          <p:nvPr>
            <p:ph type="ftr" sz="quarter" idx="11"/>
          </p:nvPr>
        </p:nvSpPr>
        <p:spPr/>
        <p:txBody>
          <a:bodyPr/>
          <a:lstStyle/>
          <a:p>
            <a:r>
              <a:rPr lang="en-US" altLang="en-US"/>
              <a:t>Prof. Elyr Teixeira</a:t>
            </a:r>
            <a:endParaRPr lang="en-US" altLang="en-US" dirty="0"/>
          </a:p>
        </p:txBody>
      </p:sp>
      <p:sp>
        <p:nvSpPr>
          <p:cNvPr id="5" name="Slide Number Placeholder 4">
            <a:extLst>
              <a:ext uri="{FF2B5EF4-FFF2-40B4-BE49-F238E27FC236}">
                <a16:creationId xmlns:a16="http://schemas.microsoft.com/office/drawing/2014/main" id="{9733BBE5-647A-4646-906A-BFC5C22A6A99}"/>
              </a:ext>
            </a:extLst>
          </p:cNvPr>
          <p:cNvSpPr>
            <a:spLocks noGrp="1"/>
          </p:cNvSpPr>
          <p:nvPr>
            <p:ph type="sldNum" sz="quarter" idx="12"/>
          </p:nvPr>
        </p:nvSpPr>
        <p:spPr/>
        <p:txBody>
          <a:bodyPr/>
          <a:lstStyle/>
          <a:p>
            <a:fld id="{D70E266F-DC34-4EBC-B26B-29CFE51B5C59}" type="slidenum">
              <a:rPr lang="en-US" altLang="en-US" smtClean="0"/>
              <a:pPr/>
              <a:t>240</a:t>
            </a:fld>
            <a:endParaRPr lang="en-US" altLang="en-US"/>
          </a:p>
        </p:txBody>
      </p:sp>
    </p:spTree>
    <p:extLst>
      <p:ext uri="{BB962C8B-B14F-4D97-AF65-F5344CB8AC3E}">
        <p14:creationId xmlns:p14="http://schemas.microsoft.com/office/powerpoint/2010/main" val="1833333993"/>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74EE16DE-4B20-4553-A175-FAE0415E34FD}"/>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4576232" y="1214437"/>
            <a:ext cx="7611537" cy="60404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a:extLst>
              <a:ext uri="{FF2B5EF4-FFF2-40B4-BE49-F238E27FC236}">
                <a16:creationId xmlns:a16="http://schemas.microsoft.com/office/drawing/2014/main" id="{EC741D03-3F7A-46B0-B40F-AA9729B0693A}"/>
              </a:ext>
            </a:extLst>
          </p:cNvPr>
          <p:cNvSpPr>
            <a:spLocks noGrp="1"/>
          </p:cNvSpPr>
          <p:nvPr>
            <p:ph type="title"/>
          </p:nvPr>
        </p:nvSpPr>
        <p:spPr/>
        <p:txBody>
          <a:bodyPr/>
          <a:lstStyle/>
          <a:p>
            <a:r>
              <a:rPr lang="pt-BR" dirty="0"/>
              <a:t>Exemplo</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05E6FB9-33D2-4282-8A64-F0A06379FB43}"/>
                  </a:ext>
                </a:extLst>
              </p:cNvPr>
              <p:cNvSpPr>
                <a:spLocks noGrp="1"/>
              </p:cNvSpPr>
              <p:nvPr>
                <p:ph sz="half" idx="1"/>
              </p:nvPr>
            </p:nvSpPr>
            <p:spPr>
              <a:xfrm>
                <a:off x="838200" y="1825624"/>
                <a:ext cx="5918200" cy="5032375"/>
              </a:xfrm>
            </p:spPr>
            <p:txBody>
              <a:bodyPr>
                <a:normAutofit/>
              </a:bodyPr>
              <a:lstStyle/>
              <a:p>
                <a:r>
                  <a:rPr lang="pt-BR" dirty="0"/>
                  <a:t>Ex: Determine os valores quiescentes de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𝐼</m:t>
                        </m:r>
                      </m:e>
                      <m:sub>
                        <m:r>
                          <a:rPr lang="pt-BR" i="1">
                            <a:latin typeface="Cambria Math" panose="02040503050406030204" pitchFamily="18" charset="0"/>
                          </a:rPr>
                          <m:t>𝐷</m:t>
                        </m:r>
                      </m:sub>
                    </m:sSub>
                  </m:oMath>
                </a14:m>
                <a:r>
                  <a:rPr lang="pt-BR" dirty="0"/>
                  <a:t> 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𝑉</m:t>
                        </m:r>
                      </m:e>
                      <m:sub>
                        <m:r>
                          <a:rPr lang="pt-BR" i="1">
                            <a:latin typeface="Cambria Math" panose="02040503050406030204" pitchFamily="18" charset="0"/>
                          </a:rPr>
                          <m:t>𝐺𝑆</m:t>
                        </m:r>
                      </m:sub>
                    </m:sSub>
                  </m:oMath>
                </a14:m>
                <a:endParaRPr lang="pt-BR" dirty="0"/>
              </a:p>
              <a:p>
                <a:pPr marL="0" indent="0">
                  <a:buNone/>
                </a:pPr>
                <a:r>
                  <a:rPr lang="pt-BR" dirty="0">
                    <a:solidFill>
                      <a:srgbClr val="FF0000"/>
                    </a:solidFill>
                  </a:rPr>
                  <a:t>R: </a:t>
                </a:r>
              </a:p>
              <a:p>
                <a:pPr marL="0" indent="0">
                  <a:buNone/>
                </a:pPr>
                <a14:m>
                  <m:oMath xmlns:m="http://schemas.openxmlformats.org/officeDocument/2006/math">
                    <m:r>
                      <a:rPr lang="pt-BR" i="1" smtClean="0">
                        <a:solidFill>
                          <a:srgbClr val="FF0000"/>
                        </a:solidFill>
                        <a:latin typeface="Cambria Math" panose="02040503050406030204" pitchFamily="18" charset="0"/>
                      </a:rPr>
                      <m:t>𝑚</m:t>
                    </m:r>
                    <m:r>
                      <a:rPr lang="pt-BR" i="1" smtClean="0">
                        <a:solidFill>
                          <a:srgbClr val="FF0000"/>
                        </a:solidFill>
                        <a:latin typeface="Cambria Math" panose="02040503050406030204" pitchFamily="18" charset="0"/>
                      </a:rPr>
                      <m:t>=</m:t>
                    </m:r>
                    <m:f>
                      <m:fPr>
                        <m:ctrlPr>
                          <a:rPr lang="pt-BR" i="1">
                            <a:solidFill>
                              <a:srgbClr val="FF0000"/>
                            </a:solidFill>
                            <a:latin typeface="Cambria Math" panose="02040503050406030204" pitchFamily="18" charset="0"/>
                          </a:rPr>
                        </m:ctrlPr>
                      </m:fPr>
                      <m:num>
                        <m:d>
                          <m:dPr>
                            <m:begChr m:val="|"/>
                            <m:endChr m:val="|"/>
                            <m:ctrlPr>
                              <a:rPr lang="pt-BR" i="1">
                                <a:solidFill>
                                  <a:srgbClr val="FF0000"/>
                                </a:solidFill>
                                <a:latin typeface="Cambria Math" panose="02040503050406030204" pitchFamily="18" charset="0"/>
                              </a:rPr>
                            </m:ctrlPr>
                          </m:dPr>
                          <m:e>
                            <m:sSub>
                              <m:sSubPr>
                                <m:ctrlPr>
                                  <a:rPr lang="pt-BR" i="1">
                                    <a:solidFill>
                                      <a:srgbClr val="FF0000"/>
                                    </a:solidFill>
                                    <a:latin typeface="Cambria Math" panose="02040503050406030204" pitchFamily="18" charset="0"/>
                                  </a:rPr>
                                </m:ctrlPr>
                              </m:sSubPr>
                              <m:e>
                                <m:r>
                                  <a:rPr lang="pt-BR" i="1">
                                    <a:solidFill>
                                      <a:srgbClr val="FF0000"/>
                                    </a:solidFill>
                                    <a:latin typeface="Cambria Math" panose="02040503050406030204" pitchFamily="18" charset="0"/>
                                  </a:rPr>
                                  <m:t>𝑉</m:t>
                                </m:r>
                              </m:e>
                              <m:sub>
                                <m:r>
                                  <a:rPr lang="pt-BR" i="1">
                                    <a:solidFill>
                                      <a:srgbClr val="FF0000"/>
                                    </a:solidFill>
                                    <a:latin typeface="Cambria Math" panose="02040503050406030204" pitchFamily="18" charset="0"/>
                                  </a:rPr>
                                  <m:t>𝑃</m:t>
                                </m:r>
                              </m:sub>
                            </m:sSub>
                          </m:e>
                        </m:d>
                      </m:num>
                      <m:den>
                        <m:sSub>
                          <m:sSubPr>
                            <m:ctrlPr>
                              <a:rPr lang="pt-BR" i="1">
                                <a:solidFill>
                                  <a:srgbClr val="FF0000"/>
                                </a:solidFill>
                                <a:latin typeface="Cambria Math" panose="02040503050406030204" pitchFamily="18" charset="0"/>
                              </a:rPr>
                            </m:ctrlPr>
                          </m:sSubPr>
                          <m:e>
                            <m:r>
                              <a:rPr lang="pt-BR" i="1">
                                <a:solidFill>
                                  <a:srgbClr val="FF0000"/>
                                </a:solidFill>
                                <a:latin typeface="Cambria Math" panose="02040503050406030204" pitchFamily="18" charset="0"/>
                              </a:rPr>
                              <m:t>𝐼</m:t>
                            </m:r>
                          </m:e>
                          <m:sub>
                            <m:r>
                              <a:rPr lang="pt-BR" i="1">
                                <a:solidFill>
                                  <a:srgbClr val="FF0000"/>
                                </a:solidFill>
                                <a:latin typeface="Cambria Math" panose="02040503050406030204" pitchFamily="18" charset="0"/>
                              </a:rPr>
                              <m:t>𝐷𝑆𝑆</m:t>
                            </m:r>
                          </m:sub>
                        </m:sSub>
                        <m:sSub>
                          <m:sSubPr>
                            <m:ctrlPr>
                              <a:rPr lang="pt-BR" i="1">
                                <a:solidFill>
                                  <a:srgbClr val="FF0000"/>
                                </a:solidFill>
                                <a:latin typeface="Cambria Math" panose="02040503050406030204" pitchFamily="18" charset="0"/>
                              </a:rPr>
                            </m:ctrlPr>
                          </m:sSubPr>
                          <m:e>
                            <m:r>
                              <a:rPr lang="pt-BR" i="1">
                                <a:solidFill>
                                  <a:srgbClr val="FF0000"/>
                                </a:solidFill>
                                <a:latin typeface="Cambria Math" panose="02040503050406030204" pitchFamily="18" charset="0"/>
                              </a:rPr>
                              <m:t>𝑅</m:t>
                            </m:r>
                          </m:e>
                          <m:sub>
                            <m:r>
                              <a:rPr lang="pt-BR" i="1">
                                <a:solidFill>
                                  <a:srgbClr val="FF0000"/>
                                </a:solidFill>
                                <a:latin typeface="Cambria Math" panose="02040503050406030204" pitchFamily="18" charset="0"/>
                              </a:rPr>
                              <m:t>𝑆</m:t>
                            </m:r>
                          </m:sub>
                        </m:sSub>
                      </m:den>
                    </m:f>
                    <m:r>
                      <a:rPr lang="pt-BR" i="1">
                        <a:solidFill>
                          <a:srgbClr val="FF0000"/>
                        </a:solidFill>
                        <a:latin typeface="Cambria Math" panose="02040503050406030204" pitchFamily="18" charset="0"/>
                      </a:rPr>
                      <m:t>=</m:t>
                    </m:r>
                    <m:f>
                      <m:fPr>
                        <m:ctrlPr>
                          <a:rPr lang="pt-BR" i="1">
                            <a:solidFill>
                              <a:srgbClr val="FF0000"/>
                            </a:solidFill>
                            <a:latin typeface="Cambria Math" panose="02040503050406030204" pitchFamily="18" charset="0"/>
                          </a:rPr>
                        </m:ctrlPr>
                      </m:fPr>
                      <m:num>
                        <m:d>
                          <m:dPr>
                            <m:begChr m:val="|"/>
                            <m:endChr m:val="|"/>
                            <m:ctrlPr>
                              <a:rPr lang="pt-BR" i="1">
                                <a:solidFill>
                                  <a:srgbClr val="FF0000"/>
                                </a:solidFill>
                                <a:latin typeface="Cambria Math" panose="02040503050406030204" pitchFamily="18" charset="0"/>
                              </a:rPr>
                            </m:ctrlPr>
                          </m:dPr>
                          <m:e>
                            <m:r>
                              <a:rPr lang="pt-BR" i="1">
                                <a:solidFill>
                                  <a:srgbClr val="FF0000"/>
                                </a:solidFill>
                                <a:latin typeface="Cambria Math" panose="02040503050406030204" pitchFamily="18" charset="0"/>
                              </a:rPr>
                              <m:t>−</m:t>
                            </m:r>
                            <m:r>
                              <a:rPr lang="pt-BR" b="0" i="1" smtClean="0">
                                <a:solidFill>
                                  <a:srgbClr val="FF0000"/>
                                </a:solidFill>
                                <a:latin typeface="Cambria Math" panose="02040503050406030204" pitchFamily="18" charset="0"/>
                              </a:rPr>
                              <m:t>6</m:t>
                            </m:r>
                          </m:e>
                        </m:d>
                      </m:num>
                      <m:den>
                        <m:r>
                          <a:rPr lang="pt-BR" b="0" i="1" smtClean="0">
                            <a:solidFill>
                              <a:srgbClr val="FF0000"/>
                            </a:solidFill>
                            <a:latin typeface="Cambria Math" panose="02040503050406030204" pitchFamily="18" charset="0"/>
                          </a:rPr>
                          <m:t>8</m:t>
                        </m:r>
                        <m:r>
                          <a:rPr lang="pt-BR" i="1">
                            <a:solidFill>
                              <a:srgbClr val="FF0000"/>
                            </a:solidFill>
                            <a:latin typeface="Cambria Math" panose="02040503050406030204" pitchFamily="18" charset="0"/>
                          </a:rPr>
                          <m:t>𝑚</m:t>
                        </m:r>
                        <m:r>
                          <a:rPr lang="pt-BR" i="1">
                            <a:solidFill>
                              <a:srgbClr val="FF0000"/>
                            </a:solidFill>
                            <a:latin typeface="Cambria Math" panose="02040503050406030204" pitchFamily="18" charset="0"/>
                          </a:rPr>
                          <m:t>∗1,2</m:t>
                        </m:r>
                        <m:r>
                          <a:rPr lang="pt-BR" i="1">
                            <a:solidFill>
                              <a:srgbClr val="FF0000"/>
                            </a:solidFill>
                            <a:latin typeface="Cambria Math" panose="02040503050406030204" pitchFamily="18" charset="0"/>
                          </a:rPr>
                          <m:t>𝑘</m:t>
                        </m:r>
                      </m:den>
                    </m:f>
                    <m:r>
                      <a:rPr lang="pt-BR" i="1">
                        <a:solidFill>
                          <a:srgbClr val="FF0000"/>
                        </a:solidFill>
                        <a:latin typeface="Cambria Math" panose="02040503050406030204" pitchFamily="18" charset="0"/>
                      </a:rPr>
                      <m:t>=</m:t>
                    </m:r>
                    <m:f>
                      <m:fPr>
                        <m:ctrlPr>
                          <a:rPr lang="pt-BR" i="1">
                            <a:solidFill>
                              <a:srgbClr val="FF0000"/>
                            </a:solidFill>
                            <a:latin typeface="Cambria Math" panose="02040503050406030204" pitchFamily="18" charset="0"/>
                          </a:rPr>
                        </m:ctrlPr>
                      </m:fPr>
                      <m:num>
                        <m:r>
                          <a:rPr lang="pt-BR" b="0" i="1" smtClean="0">
                            <a:solidFill>
                              <a:srgbClr val="FF0000"/>
                            </a:solidFill>
                            <a:latin typeface="Cambria Math" panose="02040503050406030204" pitchFamily="18" charset="0"/>
                          </a:rPr>
                          <m:t>6</m:t>
                        </m:r>
                      </m:num>
                      <m:den>
                        <m:r>
                          <a:rPr lang="pt-BR" i="1">
                            <a:solidFill>
                              <a:srgbClr val="FF0000"/>
                            </a:solidFill>
                            <a:latin typeface="Cambria Math" panose="02040503050406030204" pitchFamily="18" charset="0"/>
                          </a:rPr>
                          <m:t>9,6</m:t>
                        </m:r>
                      </m:den>
                    </m:f>
                    <m:r>
                      <a:rPr lang="pt-BR" i="1">
                        <a:solidFill>
                          <a:srgbClr val="FF0000"/>
                        </a:solidFill>
                        <a:latin typeface="Cambria Math" panose="02040503050406030204" pitchFamily="18" charset="0"/>
                      </a:rPr>
                      <m:t>=0,</m:t>
                    </m:r>
                    <m:r>
                      <a:rPr lang="pt-BR" b="0" i="1" smtClean="0">
                        <a:solidFill>
                          <a:srgbClr val="FF0000"/>
                        </a:solidFill>
                        <a:latin typeface="Cambria Math" panose="02040503050406030204" pitchFamily="18" charset="0"/>
                      </a:rPr>
                      <m:t>6</m:t>
                    </m:r>
                  </m:oMath>
                </a14:m>
                <a:r>
                  <a:rPr lang="pt-BR" dirty="0">
                    <a:solidFill>
                      <a:srgbClr val="FF0000"/>
                    </a:solidFill>
                  </a:rPr>
                  <a:t>25</a:t>
                </a:r>
              </a:p>
              <a:p>
                <a:pPr marL="0" indent="0">
                  <a:buNone/>
                </a:pPr>
                <a:endParaRPr lang="pt-BR" dirty="0">
                  <a:solidFill>
                    <a:srgbClr val="FF0000"/>
                  </a:solidFill>
                </a:endParaRPr>
              </a:p>
              <a:p>
                <a:pPr marL="0" indent="0">
                  <a:buNone/>
                </a:pPr>
                <a:r>
                  <a:rPr lang="pt-BR" dirty="0">
                    <a:solidFill>
                      <a:srgbClr val="FF0000"/>
                    </a:solidFill>
                  </a:rPr>
                  <a:t>Neste caso, precisamos descobrir M porque se trata de uma configuração por divisor de tensão!</a:t>
                </a:r>
              </a:p>
              <a:p>
                <a:pPr marL="0" indent="0">
                  <a:buNone/>
                </a:pPr>
                <a14:m>
                  <m:oMathPara xmlns:m="http://schemas.openxmlformats.org/officeDocument/2006/math">
                    <m:oMathParaPr>
                      <m:jc m:val="centerGroup"/>
                    </m:oMathParaPr>
                    <m:oMath xmlns:m="http://schemas.openxmlformats.org/officeDocument/2006/math">
                      <m:r>
                        <a:rPr lang="pt-BR" i="1">
                          <a:solidFill>
                            <a:srgbClr val="FF0000"/>
                          </a:solidFill>
                          <a:latin typeface="Cambria Math" panose="02040503050406030204" pitchFamily="18" charset="0"/>
                        </a:rPr>
                        <m:t>𝑀</m:t>
                      </m:r>
                      <m:r>
                        <a:rPr lang="pt-BR" i="1">
                          <a:solidFill>
                            <a:srgbClr val="FF0000"/>
                          </a:solidFill>
                          <a:latin typeface="Cambria Math" panose="02040503050406030204" pitchFamily="18" charset="0"/>
                        </a:rPr>
                        <m:t>=</m:t>
                      </m:r>
                      <m:r>
                        <a:rPr lang="pt-BR" i="1">
                          <a:solidFill>
                            <a:srgbClr val="FF0000"/>
                          </a:solidFill>
                          <a:latin typeface="Cambria Math" panose="02040503050406030204" pitchFamily="18" charset="0"/>
                        </a:rPr>
                        <m:t>𝑚</m:t>
                      </m:r>
                      <m:f>
                        <m:fPr>
                          <m:ctrlPr>
                            <a:rPr lang="pt-BR" i="1">
                              <a:solidFill>
                                <a:srgbClr val="FF0000"/>
                              </a:solidFill>
                              <a:latin typeface="Cambria Math" panose="02040503050406030204" pitchFamily="18" charset="0"/>
                            </a:rPr>
                          </m:ctrlPr>
                        </m:fPr>
                        <m:num>
                          <m:sSub>
                            <m:sSubPr>
                              <m:ctrlPr>
                                <a:rPr lang="pt-BR" i="1">
                                  <a:solidFill>
                                    <a:srgbClr val="FF0000"/>
                                  </a:solidFill>
                                  <a:latin typeface="Cambria Math" panose="02040503050406030204" pitchFamily="18" charset="0"/>
                                </a:rPr>
                              </m:ctrlPr>
                            </m:sSubPr>
                            <m:e>
                              <m:r>
                                <a:rPr lang="pt-BR" i="1">
                                  <a:solidFill>
                                    <a:srgbClr val="FF0000"/>
                                  </a:solidFill>
                                  <a:latin typeface="Cambria Math" panose="02040503050406030204" pitchFamily="18" charset="0"/>
                                </a:rPr>
                                <m:t>𝑉</m:t>
                              </m:r>
                            </m:e>
                            <m:sub>
                              <m:r>
                                <a:rPr lang="pt-BR" i="1">
                                  <a:solidFill>
                                    <a:srgbClr val="FF0000"/>
                                  </a:solidFill>
                                  <a:latin typeface="Cambria Math" panose="02040503050406030204" pitchFamily="18" charset="0"/>
                                </a:rPr>
                                <m:t>𝐺</m:t>
                              </m:r>
                            </m:sub>
                          </m:sSub>
                        </m:num>
                        <m:den>
                          <m:d>
                            <m:dPr>
                              <m:begChr m:val="|"/>
                              <m:endChr m:val="|"/>
                              <m:ctrlPr>
                                <a:rPr lang="pt-BR" i="1">
                                  <a:solidFill>
                                    <a:srgbClr val="FF0000"/>
                                  </a:solidFill>
                                  <a:latin typeface="Cambria Math" panose="02040503050406030204" pitchFamily="18" charset="0"/>
                                </a:rPr>
                              </m:ctrlPr>
                            </m:dPr>
                            <m:e>
                              <m:sSub>
                                <m:sSubPr>
                                  <m:ctrlPr>
                                    <a:rPr lang="pt-BR" i="1">
                                      <a:solidFill>
                                        <a:srgbClr val="FF0000"/>
                                      </a:solidFill>
                                      <a:latin typeface="Cambria Math" panose="02040503050406030204" pitchFamily="18" charset="0"/>
                                    </a:rPr>
                                  </m:ctrlPr>
                                </m:sSubPr>
                                <m:e>
                                  <m:r>
                                    <a:rPr lang="pt-BR" i="1">
                                      <a:solidFill>
                                        <a:srgbClr val="FF0000"/>
                                      </a:solidFill>
                                      <a:latin typeface="Cambria Math" panose="02040503050406030204" pitchFamily="18" charset="0"/>
                                    </a:rPr>
                                    <m:t>𝑉</m:t>
                                  </m:r>
                                </m:e>
                                <m:sub>
                                  <m:r>
                                    <a:rPr lang="pt-BR" i="1">
                                      <a:solidFill>
                                        <a:srgbClr val="FF0000"/>
                                      </a:solidFill>
                                      <a:latin typeface="Cambria Math" panose="02040503050406030204" pitchFamily="18" charset="0"/>
                                    </a:rPr>
                                    <m:t>𝑃</m:t>
                                  </m:r>
                                </m:sub>
                              </m:sSub>
                            </m:e>
                          </m:d>
                        </m:den>
                      </m:f>
                    </m:oMath>
                  </m:oMathPara>
                </a14:m>
                <a:endParaRPr lang="pt-BR" dirty="0">
                  <a:solidFill>
                    <a:srgbClr val="FF0000"/>
                  </a:solidFill>
                </a:endParaRPr>
              </a:p>
            </p:txBody>
          </p:sp>
        </mc:Choice>
        <mc:Fallback xmlns="">
          <p:sp>
            <p:nvSpPr>
              <p:cNvPr id="3" name="Content Placeholder 2">
                <a:extLst>
                  <a:ext uri="{FF2B5EF4-FFF2-40B4-BE49-F238E27FC236}">
                    <a16:creationId xmlns:a16="http://schemas.microsoft.com/office/drawing/2014/main" id="{605E6FB9-33D2-4282-8A64-F0A06379FB43}"/>
                  </a:ext>
                </a:extLst>
              </p:cNvPr>
              <p:cNvSpPr>
                <a:spLocks noGrp="1" noRot="1" noChangeAspect="1" noMove="1" noResize="1" noEditPoints="1" noAdjustHandles="1" noChangeArrowheads="1" noChangeShapeType="1" noTextEdit="1"/>
              </p:cNvSpPr>
              <p:nvPr>
                <p:ph sz="half" idx="1"/>
              </p:nvPr>
            </p:nvSpPr>
            <p:spPr>
              <a:xfrm>
                <a:off x="838200" y="1825624"/>
                <a:ext cx="5918200" cy="5032375"/>
              </a:xfrm>
              <a:blipFill>
                <a:blip r:embed="rId3"/>
                <a:stretch>
                  <a:fillRect l="-1856" t="-1816" r="-1546"/>
                </a:stretch>
              </a:blipFill>
            </p:spPr>
            <p:txBody>
              <a:bodyPr/>
              <a:lstStyle/>
              <a:p>
                <a:r>
                  <a:rPr lang="pt-BR">
                    <a:noFill/>
                  </a:rPr>
                  <a:t> </a:t>
                </a:r>
              </a:p>
            </p:txBody>
          </p:sp>
        </mc:Fallback>
      </mc:AlternateContent>
      <p:sp>
        <p:nvSpPr>
          <p:cNvPr id="4" name="Footer Placeholder 3">
            <a:extLst>
              <a:ext uri="{FF2B5EF4-FFF2-40B4-BE49-F238E27FC236}">
                <a16:creationId xmlns:a16="http://schemas.microsoft.com/office/drawing/2014/main" id="{CCF9A09C-BE68-4A35-9ED5-DB0C6FBF0B4D}"/>
              </a:ext>
            </a:extLst>
          </p:cNvPr>
          <p:cNvSpPr>
            <a:spLocks noGrp="1"/>
          </p:cNvSpPr>
          <p:nvPr>
            <p:ph type="ftr" sz="quarter" idx="11"/>
          </p:nvPr>
        </p:nvSpPr>
        <p:spPr/>
        <p:txBody>
          <a:bodyPr/>
          <a:lstStyle/>
          <a:p>
            <a:r>
              <a:rPr lang="en-US" altLang="en-US"/>
              <a:t>Prof. Elyr Teixeira</a:t>
            </a:r>
            <a:endParaRPr lang="en-US" altLang="en-US" dirty="0"/>
          </a:p>
        </p:txBody>
      </p:sp>
      <p:sp>
        <p:nvSpPr>
          <p:cNvPr id="5" name="Slide Number Placeholder 4">
            <a:extLst>
              <a:ext uri="{FF2B5EF4-FFF2-40B4-BE49-F238E27FC236}">
                <a16:creationId xmlns:a16="http://schemas.microsoft.com/office/drawing/2014/main" id="{9733BBE5-647A-4646-906A-BFC5C22A6A99}"/>
              </a:ext>
            </a:extLst>
          </p:cNvPr>
          <p:cNvSpPr>
            <a:spLocks noGrp="1"/>
          </p:cNvSpPr>
          <p:nvPr>
            <p:ph type="sldNum" sz="quarter" idx="12"/>
          </p:nvPr>
        </p:nvSpPr>
        <p:spPr/>
        <p:txBody>
          <a:bodyPr/>
          <a:lstStyle/>
          <a:p>
            <a:fld id="{D70E266F-DC34-4EBC-B26B-29CFE51B5C59}" type="slidenum">
              <a:rPr lang="en-US" altLang="en-US" smtClean="0"/>
              <a:pPr/>
              <a:t>241</a:t>
            </a:fld>
            <a:endParaRPr lang="en-US" altLang="en-US"/>
          </a:p>
        </p:txBody>
      </p:sp>
    </p:spTree>
    <p:extLst>
      <p:ext uri="{BB962C8B-B14F-4D97-AF65-F5344CB8AC3E}">
        <p14:creationId xmlns:p14="http://schemas.microsoft.com/office/powerpoint/2010/main" val="4022776134"/>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74EE16DE-4B20-4553-A175-FAE0415E34FD}"/>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4576232" y="1214437"/>
            <a:ext cx="7611537" cy="60404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a:extLst>
              <a:ext uri="{FF2B5EF4-FFF2-40B4-BE49-F238E27FC236}">
                <a16:creationId xmlns:a16="http://schemas.microsoft.com/office/drawing/2014/main" id="{EC741D03-3F7A-46B0-B40F-AA9729B0693A}"/>
              </a:ext>
            </a:extLst>
          </p:cNvPr>
          <p:cNvSpPr>
            <a:spLocks noGrp="1"/>
          </p:cNvSpPr>
          <p:nvPr>
            <p:ph type="title"/>
          </p:nvPr>
        </p:nvSpPr>
        <p:spPr/>
        <p:txBody>
          <a:bodyPr/>
          <a:lstStyle/>
          <a:p>
            <a:r>
              <a:rPr lang="pt-BR" dirty="0"/>
              <a:t>Exemplo</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05E6FB9-33D2-4282-8A64-F0A06379FB43}"/>
                  </a:ext>
                </a:extLst>
              </p:cNvPr>
              <p:cNvSpPr>
                <a:spLocks noGrp="1"/>
              </p:cNvSpPr>
              <p:nvPr>
                <p:ph sz="half" idx="1"/>
              </p:nvPr>
            </p:nvSpPr>
            <p:spPr>
              <a:xfrm>
                <a:off x="838200" y="1825625"/>
                <a:ext cx="5918200" cy="4351338"/>
              </a:xfrm>
            </p:spPr>
            <p:txBody>
              <a:bodyPr/>
              <a:lstStyle/>
              <a:p>
                <a:pPr marL="0" indent="0">
                  <a:buNone/>
                </a:pPr>
                <a14:m>
                  <m:oMathPara xmlns:m="http://schemas.openxmlformats.org/officeDocument/2006/math">
                    <m:oMathParaPr>
                      <m:jc m:val="left"/>
                    </m:oMathParaPr>
                    <m:oMath xmlns:m="http://schemas.openxmlformats.org/officeDocument/2006/math">
                      <m:r>
                        <a:rPr lang="pt-BR" sz="2800" i="1" smtClean="0">
                          <a:solidFill>
                            <a:srgbClr val="FF0000"/>
                          </a:solidFill>
                          <a:latin typeface="Cambria Math" panose="02040503050406030204" pitchFamily="18" charset="0"/>
                        </a:rPr>
                        <m:t>𝑉</m:t>
                      </m:r>
                      <m:r>
                        <a:rPr lang="pt-BR" sz="2800" i="1" baseline="-25000">
                          <a:solidFill>
                            <a:srgbClr val="FF0000"/>
                          </a:solidFill>
                          <a:latin typeface="Cambria Math" panose="02040503050406030204" pitchFamily="18" charset="0"/>
                        </a:rPr>
                        <m:t>𝐺</m:t>
                      </m:r>
                      <m:r>
                        <a:rPr lang="pt-BR" sz="2800" i="1">
                          <a:solidFill>
                            <a:srgbClr val="FF0000"/>
                          </a:solidFill>
                          <a:latin typeface="Cambria Math" panose="02040503050406030204" pitchFamily="18" charset="0"/>
                        </a:rPr>
                        <m:t>=</m:t>
                      </m:r>
                      <m:f>
                        <m:fPr>
                          <m:ctrlPr>
                            <a:rPr lang="pt-BR" sz="2800" i="1">
                              <a:solidFill>
                                <a:srgbClr val="FF0000"/>
                              </a:solidFill>
                              <a:latin typeface="Cambria Math" panose="02040503050406030204" pitchFamily="18" charset="0"/>
                            </a:rPr>
                          </m:ctrlPr>
                        </m:fPr>
                        <m:num>
                          <m:r>
                            <a:rPr lang="pt-BR" sz="2800" i="1">
                              <a:solidFill>
                                <a:srgbClr val="FF0000"/>
                              </a:solidFill>
                              <a:latin typeface="Cambria Math" panose="02040503050406030204" pitchFamily="18" charset="0"/>
                            </a:rPr>
                            <m:t>𝑅</m:t>
                          </m:r>
                          <m:r>
                            <a:rPr lang="pt-BR" sz="2800" i="1" baseline="-25000">
                              <a:solidFill>
                                <a:srgbClr val="FF0000"/>
                              </a:solidFill>
                              <a:latin typeface="Cambria Math" panose="02040503050406030204" pitchFamily="18" charset="0"/>
                            </a:rPr>
                            <m:t>2</m:t>
                          </m:r>
                          <m:r>
                            <a:rPr lang="pt-BR" sz="2800" i="1">
                              <a:solidFill>
                                <a:srgbClr val="FF0000"/>
                              </a:solidFill>
                              <a:latin typeface="Cambria Math" panose="02040503050406030204" pitchFamily="18" charset="0"/>
                            </a:rPr>
                            <m:t>𝑉</m:t>
                          </m:r>
                          <m:r>
                            <a:rPr lang="pt-BR" sz="2800" i="1" baseline="-25000">
                              <a:solidFill>
                                <a:srgbClr val="FF0000"/>
                              </a:solidFill>
                              <a:latin typeface="Cambria Math" panose="02040503050406030204" pitchFamily="18" charset="0"/>
                            </a:rPr>
                            <m:t>𝐷𝐷</m:t>
                          </m:r>
                        </m:num>
                        <m:den>
                          <m:r>
                            <a:rPr lang="pt-BR" sz="2800" i="1">
                              <a:solidFill>
                                <a:srgbClr val="FF0000"/>
                              </a:solidFill>
                              <a:latin typeface="Cambria Math" panose="02040503050406030204" pitchFamily="18" charset="0"/>
                            </a:rPr>
                            <m:t>𝑅</m:t>
                          </m:r>
                          <m:r>
                            <a:rPr lang="pt-BR" sz="2800" i="1" baseline="-25000">
                              <a:solidFill>
                                <a:srgbClr val="FF0000"/>
                              </a:solidFill>
                              <a:latin typeface="Cambria Math" panose="02040503050406030204" pitchFamily="18" charset="0"/>
                            </a:rPr>
                            <m:t>1</m:t>
                          </m:r>
                          <m:r>
                            <a:rPr lang="pt-BR" sz="2800" i="1">
                              <a:solidFill>
                                <a:srgbClr val="FF0000"/>
                              </a:solidFill>
                              <a:latin typeface="Cambria Math" panose="02040503050406030204" pitchFamily="18" charset="0"/>
                            </a:rPr>
                            <m:t>+</m:t>
                          </m:r>
                          <m:r>
                            <a:rPr lang="pt-BR" sz="2800" i="1">
                              <a:solidFill>
                                <a:srgbClr val="FF0000"/>
                              </a:solidFill>
                              <a:latin typeface="Cambria Math" panose="02040503050406030204" pitchFamily="18" charset="0"/>
                            </a:rPr>
                            <m:t>𝑅</m:t>
                          </m:r>
                          <m:r>
                            <a:rPr lang="pt-BR" sz="2800" i="1" baseline="-25000">
                              <a:solidFill>
                                <a:srgbClr val="FF0000"/>
                              </a:solidFill>
                              <a:latin typeface="Cambria Math" panose="02040503050406030204" pitchFamily="18" charset="0"/>
                            </a:rPr>
                            <m:t>2</m:t>
                          </m:r>
                        </m:den>
                      </m:f>
                      <m:r>
                        <a:rPr lang="pt-BR" sz="2800" b="0" i="1" smtClean="0">
                          <a:solidFill>
                            <a:srgbClr val="FF0000"/>
                          </a:solidFill>
                          <a:latin typeface="Cambria Math" panose="02040503050406030204" pitchFamily="18" charset="0"/>
                        </a:rPr>
                        <m:t>=</m:t>
                      </m:r>
                      <m:f>
                        <m:fPr>
                          <m:ctrlPr>
                            <a:rPr lang="pt-BR" sz="2800" b="0" i="1" smtClean="0">
                              <a:solidFill>
                                <a:srgbClr val="FF0000"/>
                              </a:solidFill>
                              <a:latin typeface="Cambria Math" panose="02040503050406030204" pitchFamily="18" charset="0"/>
                            </a:rPr>
                          </m:ctrlPr>
                        </m:fPr>
                        <m:num>
                          <m:r>
                            <a:rPr lang="pt-BR" sz="2800" b="0" i="1" smtClean="0">
                              <a:solidFill>
                                <a:srgbClr val="FF0000"/>
                              </a:solidFill>
                              <a:latin typeface="Cambria Math" panose="02040503050406030204" pitchFamily="18" charset="0"/>
                            </a:rPr>
                            <m:t>220</m:t>
                          </m:r>
                          <m:r>
                            <a:rPr lang="pt-BR" sz="2800" b="0" i="1" smtClean="0">
                              <a:solidFill>
                                <a:srgbClr val="FF0000"/>
                              </a:solidFill>
                              <a:latin typeface="Cambria Math" panose="02040503050406030204" pitchFamily="18" charset="0"/>
                            </a:rPr>
                            <m:t>𝑘</m:t>
                          </m:r>
                          <m:r>
                            <a:rPr lang="pt-BR" sz="2800" b="0" i="1" smtClean="0">
                              <a:solidFill>
                                <a:srgbClr val="FF0000"/>
                              </a:solidFill>
                              <a:latin typeface="Cambria Math" panose="02040503050406030204" pitchFamily="18" charset="0"/>
                            </a:rPr>
                            <m:t>∗18</m:t>
                          </m:r>
                        </m:num>
                        <m:den>
                          <m:r>
                            <a:rPr lang="pt-BR" sz="2800" b="0" i="1" smtClean="0">
                              <a:solidFill>
                                <a:srgbClr val="FF0000"/>
                              </a:solidFill>
                              <a:latin typeface="Cambria Math" panose="02040503050406030204" pitchFamily="18" charset="0"/>
                            </a:rPr>
                            <m:t>910</m:t>
                          </m:r>
                          <m:r>
                            <a:rPr lang="pt-BR" sz="2800" b="0" i="1" smtClean="0">
                              <a:solidFill>
                                <a:srgbClr val="FF0000"/>
                              </a:solidFill>
                              <a:latin typeface="Cambria Math" panose="02040503050406030204" pitchFamily="18" charset="0"/>
                            </a:rPr>
                            <m:t>𝑘</m:t>
                          </m:r>
                          <m:r>
                            <a:rPr lang="pt-BR" sz="2800" b="0" i="1" smtClean="0">
                              <a:solidFill>
                                <a:srgbClr val="FF0000"/>
                              </a:solidFill>
                              <a:latin typeface="Cambria Math" panose="02040503050406030204" pitchFamily="18" charset="0"/>
                            </a:rPr>
                            <m:t>+220</m:t>
                          </m:r>
                          <m:r>
                            <a:rPr lang="pt-BR" sz="2800" b="0" i="1" smtClean="0">
                              <a:solidFill>
                                <a:srgbClr val="FF0000"/>
                              </a:solidFill>
                              <a:latin typeface="Cambria Math" panose="02040503050406030204" pitchFamily="18" charset="0"/>
                            </a:rPr>
                            <m:t>𝑘</m:t>
                          </m:r>
                        </m:den>
                      </m:f>
                      <m:r>
                        <a:rPr lang="pt-BR" sz="2800" b="0" i="1" smtClean="0">
                          <a:solidFill>
                            <a:srgbClr val="FF0000"/>
                          </a:solidFill>
                          <a:latin typeface="Cambria Math" panose="02040503050406030204" pitchFamily="18" charset="0"/>
                        </a:rPr>
                        <m:t>=3,5 </m:t>
                      </m:r>
                      <m:r>
                        <a:rPr lang="pt-BR" sz="2800" b="0" i="1" smtClean="0">
                          <a:solidFill>
                            <a:srgbClr val="FF0000"/>
                          </a:solidFill>
                          <a:latin typeface="Cambria Math" panose="02040503050406030204" pitchFamily="18" charset="0"/>
                        </a:rPr>
                        <m:t>𝑉</m:t>
                      </m:r>
                    </m:oMath>
                  </m:oMathPara>
                </a14:m>
                <a:endParaRPr lang="pt-BR" sz="2800" b="0" dirty="0">
                  <a:solidFill>
                    <a:srgbClr val="FF0000"/>
                  </a:solidFill>
                </a:endParaRPr>
              </a:p>
              <a:p>
                <a:pPr marL="0" indent="0">
                  <a:buNone/>
                </a:pPr>
                <a:br>
                  <a:rPr lang="pt-BR" sz="2800" b="0" dirty="0">
                    <a:solidFill>
                      <a:srgbClr val="FF0000"/>
                    </a:solidFill>
                  </a:rPr>
                </a:br>
                <a:endParaRPr lang="pt-BR" sz="2800" b="0" dirty="0">
                  <a:solidFill>
                    <a:srgbClr val="FF0000"/>
                  </a:solidFill>
                </a:endParaRPr>
              </a:p>
              <a:p>
                <a:pPr marL="0" indent="0">
                  <a:buNone/>
                </a:pPr>
                <a:endParaRPr lang="pt-BR" sz="2800" dirty="0">
                  <a:solidFill>
                    <a:srgbClr val="FF0000"/>
                  </a:solidFill>
                </a:endParaRPr>
              </a:p>
              <a:p>
                <a:pPr marL="0" indent="0">
                  <a:buNone/>
                </a:pPr>
                <a:endParaRPr lang="pt-BR" dirty="0"/>
              </a:p>
            </p:txBody>
          </p:sp>
        </mc:Choice>
        <mc:Fallback xmlns="">
          <p:sp>
            <p:nvSpPr>
              <p:cNvPr id="3" name="Content Placeholder 2">
                <a:extLst>
                  <a:ext uri="{FF2B5EF4-FFF2-40B4-BE49-F238E27FC236}">
                    <a16:creationId xmlns:a16="http://schemas.microsoft.com/office/drawing/2014/main" id="{605E6FB9-33D2-4282-8A64-F0A06379FB43}"/>
                  </a:ext>
                </a:extLst>
              </p:cNvPr>
              <p:cNvSpPr>
                <a:spLocks noGrp="1" noRot="1" noChangeAspect="1" noMove="1" noResize="1" noEditPoints="1" noAdjustHandles="1" noChangeArrowheads="1" noChangeShapeType="1" noTextEdit="1"/>
              </p:cNvSpPr>
              <p:nvPr>
                <p:ph sz="half" idx="1"/>
              </p:nvPr>
            </p:nvSpPr>
            <p:spPr>
              <a:xfrm>
                <a:off x="838200" y="1825625"/>
                <a:ext cx="5918200" cy="4351338"/>
              </a:xfrm>
              <a:blipFill>
                <a:blip r:embed="rId3"/>
                <a:stretch>
                  <a:fillRect/>
                </a:stretch>
              </a:blipFill>
            </p:spPr>
            <p:txBody>
              <a:bodyPr/>
              <a:lstStyle/>
              <a:p>
                <a:r>
                  <a:rPr lang="pt-BR">
                    <a:noFill/>
                  </a:rPr>
                  <a:t> </a:t>
                </a:r>
              </a:p>
            </p:txBody>
          </p:sp>
        </mc:Fallback>
      </mc:AlternateContent>
      <p:sp>
        <p:nvSpPr>
          <p:cNvPr id="4" name="Footer Placeholder 3">
            <a:extLst>
              <a:ext uri="{FF2B5EF4-FFF2-40B4-BE49-F238E27FC236}">
                <a16:creationId xmlns:a16="http://schemas.microsoft.com/office/drawing/2014/main" id="{CCF9A09C-BE68-4A35-9ED5-DB0C6FBF0B4D}"/>
              </a:ext>
            </a:extLst>
          </p:cNvPr>
          <p:cNvSpPr>
            <a:spLocks noGrp="1"/>
          </p:cNvSpPr>
          <p:nvPr>
            <p:ph type="ftr" sz="quarter" idx="11"/>
          </p:nvPr>
        </p:nvSpPr>
        <p:spPr/>
        <p:txBody>
          <a:bodyPr/>
          <a:lstStyle/>
          <a:p>
            <a:r>
              <a:rPr lang="en-US" altLang="en-US"/>
              <a:t>Prof. Elyr Teixeira</a:t>
            </a:r>
            <a:endParaRPr lang="en-US" altLang="en-US" dirty="0"/>
          </a:p>
        </p:txBody>
      </p:sp>
      <p:sp>
        <p:nvSpPr>
          <p:cNvPr id="5" name="Slide Number Placeholder 4">
            <a:extLst>
              <a:ext uri="{FF2B5EF4-FFF2-40B4-BE49-F238E27FC236}">
                <a16:creationId xmlns:a16="http://schemas.microsoft.com/office/drawing/2014/main" id="{9733BBE5-647A-4646-906A-BFC5C22A6A99}"/>
              </a:ext>
            </a:extLst>
          </p:cNvPr>
          <p:cNvSpPr>
            <a:spLocks noGrp="1"/>
          </p:cNvSpPr>
          <p:nvPr>
            <p:ph type="sldNum" sz="quarter" idx="12"/>
          </p:nvPr>
        </p:nvSpPr>
        <p:spPr/>
        <p:txBody>
          <a:bodyPr/>
          <a:lstStyle/>
          <a:p>
            <a:fld id="{D70E266F-DC34-4EBC-B26B-29CFE51B5C59}" type="slidenum">
              <a:rPr lang="en-US" altLang="en-US" smtClean="0"/>
              <a:pPr/>
              <a:t>242</a:t>
            </a:fld>
            <a:endParaRPr lang="en-US" altLang="en-US"/>
          </a:p>
        </p:txBody>
      </p:sp>
    </p:spTree>
    <p:extLst>
      <p:ext uri="{BB962C8B-B14F-4D97-AF65-F5344CB8AC3E}">
        <p14:creationId xmlns:p14="http://schemas.microsoft.com/office/powerpoint/2010/main" val="1189018309"/>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74EE16DE-4B20-4553-A175-FAE0415E34FD}"/>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4576232" y="1214437"/>
            <a:ext cx="7611537" cy="60404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a:extLst>
              <a:ext uri="{FF2B5EF4-FFF2-40B4-BE49-F238E27FC236}">
                <a16:creationId xmlns:a16="http://schemas.microsoft.com/office/drawing/2014/main" id="{EC741D03-3F7A-46B0-B40F-AA9729B0693A}"/>
              </a:ext>
            </a:extLst>
          </p:cNvPr>
          <p:cNvSpPr>
            <a:spLocks noGrp="1"/>
          </p:cNvSpPr>
          <p:nvPr>
            <p:ph type="title"/>
          </p:nvPr>
        </p:nvSpPr>
        <p:spPr/>
        <p:txBody>
          <a:bodyPr/>
          <a:lstStyle/>
          <a:p>
            <a:r>
              <a:rPr lang="pt-BR" dirty="0"/>
              <a:t>Exemplo</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05E6FB9-33D2-4282-8A64-F0A06379FB43}"/>
                  </a:ext>
                </a:extLst>
              </p:cNvPr>
              <p:cNvSpPr>
                <a:spLocks noGrp="1"/>
              </p:cNvSpPr>
              <p:nvPr>
                <p:ph sz="half" idx="1"/>
              </p:nvPr>
            </p:nvSpPr>
            <p:spPr>
              <a:xfrm>
                <a:off x="838200" y="1825625"/>
                <a:ext cx="5918200" cy="4351338"/>
              </a:xfrm>
            </p:spPr>
            <p:txBody>
              <a:bodyPr/>
              <a:lstStyle/>
              <a:p>
                <a:pPr marL="0" indent="0">
                  <a:buNone/>
                </a:pPr>
                <a14:m>
                  <m:oMathPara xmlns:m="http://schemas.openxmlformats.org/officeDocument/2006/math">
                    <m:oMathParaPr>
                      <m:jc m:val="left"/>
                    </m:oMathParaPr>
                    <m:oMath xmlns:m="http://schemas.openxmlformats.org/officeDocument/2006/math">
                      <m:r>
                        <a:rPr lang="pt-BR" sz="2800" i="1" smtClean="0">
                          <a:solidFill>
                            <a:srgbClr val="FF0000"/>
                          </a:solidFill>
                          <a:latin typeface="Cambria Math" panose="02040503050406030204" pitchFamily="18" charset="0"/>
                        </a:rPr>
                        <m:t>𝑉</m:t>
                      </m:r>
                      <m:r>
                        <a:rPr lang="pt-BR" sz="2800" i="1" baseline="-25000">
                          <a:solidFill>
                            <a:srgbClr val="FF0000"/>
                          </a:solidFill>
                          <a:latin typeface="Cambria Math" panose="02040503050406030204" pitchFamily="18" charset="0"/>
                        </a:rPr>
                        <m:t>𝐺</m:t>
                      </m:r>
                      <m:r>
                        <a:rPr lang="pt-BR" sz="2800" i="1">
                          <a:solidFill>
                            <a:srgbClr val="FF0000"/>
                          </a:solidFill>
                          <a:latin typeface="Cambria Math" panose="02040503050406030204" pitchFamily="18" charset="0"/>
                        </a:rPr>
                        <m:t>=</m:t>
                      </m:r>
                      <m:f>
                        <m:fPr>
                          <m:ctrlPr>
                            <a:rPr lang="pt-BR" sz="2800" i="1">
                              <a:solidFill>
                                <a:srgbClr val="FF0000"/>
                              </a:solidFill>
                              <a:latin typeface="Cambria Math" panose="02040503050406030204" pitchFamily="18" charset="0"/>
                            </a:rPr>
                          </m:ctrlPr>
                        </m:fPr>
                        <m:num>
                          <m:r>
                            <a:rPr lang="pt-BR" sz="2800" i="1">
                              <a:solidFill>
                                <a:srgbClr val="FF0000"/>
                              </a:solidFill>
                              <a:latin typeface="Cambria Math" panose="02040503050406030204" pitchFamily="18" charset="0"/>
                            </a:rPr>
                            <m:t>𝑅</m:t>
                          </m:r>
                          <m:r>
                            <a:rPr lang="pt-BR" sz="2800" i="1" baseline="-25000">
                              <a:solidFill>
                                <a:srgbClr val="FF0000"/>
                              </a:solidFill>
                              <a:latin typeface="Cambria Math" panose="02040503050406030204" pitchFamily="18" charset="0"/>
                            </a:rPr>
                            <m:t>2</m:t>
                          </m:r>
                          <m:r>
                            <a:rPr lang="pt-BR" sz="2800" i="1">
                              <a:solidFill>
                                <a:srgbClr val="FF0000"/>
                              </a:solidFill>
                              <a:latin typeface="Cambria Math" panose="02040503050406030204" pitchFamily="18" charset="0"/>
                            </a:rPr>
                            <m:t>𝑉</m:t>
                          </m:r>
                          <m:r>
                            <a:rPr lang="pt-BR" sz="2800" i="1" baseline="-25000">
                              <a:solidFill>
                                <a:srgbClr val="FF0000"/>
                              </a:solidFill>
                              <a:latin typeface="Cambria Math" panose="02040503050406030204" pitchFamily="18" charset="0"/>
                            </a:rPr>
                            <m:t>𝐷𝐷</m:t>
                          </m:r>
                        </m:num>
                        <m:den>
                          <m:r>
                            <a:rPr lang="pt-BR" sz="2800" i="1">
                              <a:solidFill>
                                <a:srgbClr val="FF0000"/>
                              </a:solidFill>
                              <a:latin typeface="Cambria Math" panose="02040503050406030204" pitchFamily="18" charset="0"/>
                            </a:rPr>
                            <m:t>𝑅</m:t>
                          </m:r>
                          <m:r>
                            <a:rPr lang="pt-BR" sz="2800" i="1" baseline="-25000">
                              <a:solidFill>
                                <a:srgbClr val="FF0000"/>
                              </a:solidFill>
                              <a:latin typeface="Cambria Math" panose="02040503050406030204" pitchFamily="18" charset="0"/>
                            </a:rPr>
                            <m:t>1</m:t>
                          </m:r>
                          <m:r>
                            <a:rPr lang="pt-BR" sz="2800" i="1">
                              <a:solidFill>
                                <a:srgbClr val="FF0000"/>
                              </a:solidFill>
                              <a:latin typeface="Cambria Math" panose="02040503050406030204" pitchFamily="18" charset="0"/>
                            </a:rPr>
                            <m:t>+</m:t>
                          </m:r>
                          <m:r>
                            <a:rPr lang="pt-BR" sz="2800" i="1">
                              <a:solidFill>
                                <a:srgbClr val="FF0000"/>
                              </a:solidFill>
                              <a:latin typeface="Cambria Math" panose="02040503050406030204" pitchFamily="18" charset="0"/>
                            </a:rPr>
                            <m:t>𝑅</m:t>
                          </m:r>
                          <m:r>
                            <a:rPr lang="pt-BR" sz="2800" i="1" baseline="-25000">
                              <a:solidFill>
                                <a:srgbClr val="FF0000"/>
                              </a:solidFill>
                              <a:latin typeface="Cambria Math" panose="02040503050406030204" pitchFamily="18" charset="0"/>
                            </a:rPr>
                            <m:t>2</m:t>
                          </m:r>
                        </m:den>
                      </m:f>
                      <m:r>
                        <a:rPr lang="pt-BR" sz="2800" b="0" i="1" smtClean="0">
                          <a:solidFill>
                            <a:srgbClr val="FF0000"/>
                          </a:solidFill>
                          <a:latin typeface="Cambria Math" panose="02040503050406030204" pitchFamily="18" charset="0"/>
                        </a:rPr>
                        <m:t>=</m:t>
                      </m:r>
                      <m:f>
                        <m:fPr>
                          <m:ctrlPr>
                            <a:rPr lang="pt-BR" sz="2800" b="0" i="1" smtClean="0">
                              <a:solidFill>
                                <a:srgbClr val="FF0000"/>
                              </a:solidFill>
                              <a:latin typeface="Cambria Math" panose="02040503050406030204" pitchFamily="18" charset="0"/>
                            </a:rPr>
                          </m:ctrlPr>
                        </m:fPr>
                        <m:num>
                          <m:r>
                            <a:rPr lang="pt-BR" sz="2800" b="0" i="1" smtClean="0">
                              <a:solidFill>
                                <a:srgbClr val="FF0000"/>
                              </a:solidFill>
                              <a:latin typeface="Cambria Math" panose="02040503050406030204" pitchFamily="18" charset="0"/>
                            </a:rPr>
                            <m:t>220</m:t>
                          </m:r>
                          <m:r>
                            <a:rPr lang="pt-BR" sz="2800" b="0" i="1" smtClean="0">
                              <a:solidFill>
                                <a:srgbClr val="FF0000"/>
                              </a:solidFill>
                              <a:latin typeface="Cambria Math" panose="02040503050406030204" pitchFamily="18" charset="0"/>
                            </a:rPr>
                            <m:t>𝑘</m:t>
                          </m:r>
                          <m:r>
                            <a:rPr lang="pt-BR" sz="2800" b="0" i="1" smtClean="0">
                              <a:solidFill>
                                <a:srgbClr val="FF0000"/>
                              </a:solidFill>
                              <a:latin typeface="Cambria Math" panose="02040503050406030204" pitchFamily="18" charset="0"/>
                            </a:rPr>
                            <m:t>∗18</m:t>
                          </m:r>
                        </m:num>
                        <m:den>
                          <m:r>
                            <a:rPr lang="pt-BR" sz="2800" b="0" i="1" smtClean="0">
                              <a:solidFill>
                                <a:srgbClr val="FF0000"/>
                              </a:solidFill>
                              <a:latin typeface="Cambria Math" panose="02040503050406030204" pitchFamily="18" charset="0"/>
                            </a:rPr>
                            <m:t>910</m:t>
                          </m:r>
                          <m:r>
                            <a:rPr lang="pt-BR" sz="2800" b="0" i="1" smtClean="0">
                              <a:solidFill>
                                <a:srgbClr val="FF0000"/>
                              </a:solidFill>
                              <a:latin typeface="Cambria Math" panose="02040503050406030204" pitchFamily="18" charset="0"/>
                            </a:rPr>
                            <m:t>𝑘</m:t>
                          </m:r>
                          <m:r>
                            <a:rPr lang="pt-BR" sz="2800" b="0" i="1" smtClean="0">
                              <a:solidFill>
                                <a:srgbClr val="FF0000"/>
                              </a:solidFill>
                              <a:latin typeface="Cambria Math" panose="02040503050406030204" pitchFamily="18" charset="0"/>
                            </a:rPr>
                            <m:t>+220</m:t>
                          </m:r>
                          <m:r>
                            <a:rPr lang="pt-BR" sz="2800" b="0" i="1" smtClean="0">
                              <a:solidFill>
                                <a:srgbClr val="FF0000"/>
                              </a:solidFill>
                              <a:latin typeface="Cambria Math" panose="02040503050406030204" pitchFamily="18" charset="0"/>
                            </a:rPr>
                            <m:t>𝑘</m:t>
                          </m:r>
                        </m:den>
                      </m:f>
                      <m:r>
                        <a:rPr lang="pt-BR" sz="2800" b="0" i="1" smtClean="0">
                          <a:solidFill>
                            <a:srgbClr val="FF0000"/>
                          </a:solidFill>
                          <a:latin typeface="Cambria Math" panose="02040503050406030204" pitchFamily="18" charset="0"/>
                        </a:rPr>
                        <m:t>=3,5 </m:t>
                      </m:r>
                      <m:r>
                        <a:rPr lang="pt-BR" sz="2800" b="0" i="1" smtClean="0">
                          <a:solidFill>
                            <a:srgbClr val="FF0000"/>
                          </a:solidFill>
                          <a:latin typeface="Cambria Math" panose="02040503050406030204" pitchFamily="18" charset="0"/>
                        </a:rPr>
                        <m:t>𝑉</m:t>
                      </m:r>
                    </m:oMath>
                  </m:oMathPara>
                </a14:m>
                <a:endParaRPr lang="pt-BR" sz="2800" b="0" dirty="0">
                  <a:solidFill>
                    <a:srgbClr val="FF0000"/>
                  </a:solidFill>
                </a:endParaRPr>
              </a:p>
              <a:p>
                <a:pPr marL="0" indent="0">
                  <a:buNone/>
                </a:pPr>
                <a:br>
                  <a:rPr lang="pt-BR" sz="2800" b="0" dirty="0">
                    <a:solidFill>
                      <a:srgbClr val="FF0000"/>
                    </a:solidFill>
                  </a:rPr>
                </a:br>
                <a:endParaRPr lang="pt-BR" sz="2800" b="0" dirty="0">
                  <a:solidFill>
                    <a:srgbClr val="FF0000"/>
                  </a:solidFill>
                </a:endParaRPr>
              </a:p>
              <a:p>
                <a:pPr marL="0" indent="0">
                  <a:buNone/>
                </a:pPr>
                <a14:m>
                  <m:oMathPara xmlns:m="http://schemas.openxmlformats.org/officeDocument/2006/math">
                    <m:oMathParaPr>
                      <m:jc m:val="left"/>
                    </m:oMathParaPr>
                    <m:oMath xmlns:m="http://schemas.openxmlformats.org/officeDocument/2006/math">
                      <m:r>
                        <a:rPr lang="pt-BR" sz="2800" i="1">
                          <a:solidFill>
                            <a:srgbClr val="FF0000"/>
                          </a:solidFill>
                          <a:latin typeface="Cambria Math" panose="02040503050406030204" pitchFamily="18" charset="0"/>
                        </a:rPr>
                        <m:t>𝑀</m:t>
                      </m:r>
                      <m:r>
                        <a:rPr lang="pt-BR" sz="2800" i="1">
                          <a:solidFill>
                            <a:srgbClr val="FF0000"/>
                          </a:solidFill>
                          <a:latin typeface="Cambria Math" panose="02040503050406030204" pitchFamily="18" charset="0"/>
                        </a:rPr>
                        <m:t>=</m:t>
                      </m:r>
                      <m:r>
                        <a:rPr lang="pt-BR" sz="2800" i="1">
                          <a:solidFill>
                            <a:srgbClr val="FF0000"/>
                          </a:solidFill>
                          <a:latin typeface="Cambria Math" panose="02040503050406030204" pitchFamily="18" charset="0"/>
                        </a:rPr>
                        <m:t>𝑚</m:t>
                      </m:r>
                      <m:f>
                        <m:fPr>
                          <m:ctrlPr>
                            <a:rPr lang="pt-BR" sz="2800" i="1">
                              <a:solidFill>
                                <a:srgbClr val="FF0000"/>
                              </a:solidFill>
                              <a:latin typeface="Cambria Math" panose="02040503050406030204" pitchFamily="18" charset="0"/>
                            </a:rPr>
                          </m:ctrlPr>
                        </m:fPr>
                        <m:num>
                          <m:sSub>
                            <m:sSubPr>
                              <m:ctrlPr>
                                <a:rPr lang="pt-BR" sz="2800" i="1">
                                  <a:solidFill>
                                    <a:srgbClr val="FF0000"/>
                                  </a:solidFill>
                                  <a:latin typeface="Cambria Math" panose="02040503050406030204" pitchFamily="18" charset="0"/>
                                </a:rPr>
                              </m:ctrlPr>
                            </m:sSubPr>
                            <m:e>
                              <m:r>
                                <a:rPr lang="pt-BR" sz="2800" i="1">
                                  <a:solidFill>
                                    <a:srgbClr val="FF0000"/>
                                  </a:solidFill>
                                  <a:latin typeface="Cambria Math" panose="02040503050406030204" pitchFamily="18" charset="0"/>
                                </a:rPr>
                                <m:t>𝑉</m:t>
                              </m:r>
                            </m:e>
                            <m:sub>
                              <m:r>
                                <a:rPr lang="pt-BR" sz="2800" i="1">
                                  <a:solidFill>
                                    <a:srgbClr val="FF0000"/>
                                  </a:solidFill>
                                  <a:latin typeface="Cambria Math" panose="02040503050406030204" pitchFamily="18" charset="0"/>
                                </a:rPr>
                                <m:t>𝐺</m:t>
                              </m:r>
                            </m:sub>
                          </m:sSub>
                        </m:num>
                        <m:den>
                          <m:d>
                            <m:dPr>
                              <m:begChr m:val="|"/>
                              <m:endChr m:val="|"/>
                              <m:ctrlPr>
                                <a:rPr lang="pt-BR" sz="2800" i="1">
                                  <a:solidFill>
                                    <a:srgbClr val="FF0000"/>
                                  </a:solidFill>
                                  <a:latin typeface="Cambria Math" panose="02040503050406030204" pitchFamily="18" charset="0"/>
                                </a:rPr>
                              </m:ctrlPr>
                            </m:dPr>
                            <m:e>
                              <m:sSub>
                                <m:sSubPr>
                                  <m:ctrlPr>
                                    <a:rPr lang="pt-BR" sz="2800" i="1">
                                      <a:solidFill>
                                        <a:srgbClr val="FF0000"/>
                                      </a:solidFill>
                                      <a:latin typeface="Cambria Math" panose="02040503050406030204" pitchFamily="18" charset="0"/>
                                    </a:rPr>
                                  </m:ctrlPr>
                                </m:sSubPr>
                                <m:e>
                                  <m:r>
                                    <a:rPr lang="pt-BR" sz="2800" i="1">
                                      <a:solidFill>
                                        <a:srgbClr val="FF0000"/>
                                      </a:solidFill>
                                      <a:latin typeface="Cambria Math" panose="02040503050406030204" pitchFamily="18" charset="0"/>
                                    </a:rPr>
                                    <m:t>𝑉</m:t>
                                  </m:r>
                                </m:e>
                                <m:sub>
                                  <m:r>
                                    <a:rPr lang="pt-BR" sz="2800" i="1">
                                      <a:solidFill>
                                        <a:srgbClr val="FF0000"/>
                                      </a:solidFill>
                                      <a:latin typeface="Cambria Math" panose="02040503050406030204" pitchFamily="18" charset="0"/>
                                    </a:rPr>
                                    <m:t>𝑃</m:t>
                                  </m:r>
                                </m:sub>
                              </m:sSub>
                            </m:e>
                          </m:d>
                        </m:den>
                      </m:f>
                      <m:r>
                        <a:rPr lang="pt-BR" sz="2800" b="0" i="1" smtClean="0">
                          <a:solidFill>
                            <a:srgbClr val="FF0000"/>
                          </a:solidFill>
                          <a:latin typeface="Cambria Math" panose="02040503050406030204" pitchFamily="18" charset="0"/>
                        </a:rPr>
                        <m:t>=0,625∗</m:t>
                      </m:r>
                      <m:d>
                        <m:dPr>
                          <m:ctrlPr>
                            <a:rPr lang="pt-BR" sz="2800" b="0" i="1" smtClean="0">
                              <a:solidFill>
                                <a:srgbClr val="FF0000"/>
                              </a:solidFill>
                              <a:latin typeface="Cambria Math" panose="02040503050406030204" pitchFamily="18" charset="0"/>
                            </a:rPr>
                          </m:ctrlPr>
                        </m:dPr>
                        <m:e>
                          <m:f>
                            <m:fPr>
                              <m:ctrlPr>
                                <a:rPr lang="pt-BR" sz="2800" b="0" i="1" smtClean="0">
                                  <a:solidFill>
                                    <a:srgbClr val="FF0000"/>
                                  </a:solidFill>
                                  <a:latin typeface="Cambria Math" panose="02040503050406030204" pitchFamily="18" charset="0"/>
                                </a:rPr>
                              </m:ctrlPr>
                            </m:fPr>
                            <m:num>
                              <m:r>
                                <a:rPr lang="pt-BR" sz="2800" b="0" i="1" smtClean="0">
                                  <a:solidFill>
                                    <a:srgbClr val="FF0000"/>
                                  </a:solidFill>
                                  <a:latin typeface="Cambria Math" panose="02040503050406030204" pitchFamily="18" charset="0"/>
                                </a:rPr>
                                <m:t>3,5</m:t>
                              </m:r>
                            </m:num>
                            <m:den>
                              <m:r>
                                <a:rPr lang="pt-BR" sz="2800" b="0" i="1" smtClean="0">
                                  <a:solidFill>
                                    <a:srgbClr val="FF0000"/>
                                  </a:solidFill>
                                  <a:latin typeface="Cambria Math" panose="02040503050406030204" pitchFamily="18" charset="0"/>
                                </a:rPr>
                                <m:t>6</m:t>
                              </m:r>
                            </m:den>
                          </m:f>
                        </m:e>
                      </m:d>
                    </m:oMath>
                    <m:oMath xmlns:m="http://schemas.openxmlformats.org/officeDocument/2006/math">
                      <m:r>
                        <a:rPr lang="pt-BR" sz="2800" b="0" i="1" smtClean="0">
                          <a:solidFill>
                            <a:srgbClr val="FF0000"/>
                          </a:solidFill>
                          <a:latin typeface="Cambria Math" panose="02040503050406030204" pitchFamily="18" charset="0"/>
                        </a:rPr>
                        <m:t>=0,365</m:t>
                      </m:r>
                    </m:oMath>
                  </m:oMathPara>
                </a14:m>
                <a:endParaRPr lang="pt-BR" sz="2800" dirty="0">
                  <a:solidFill>
                    <a:srgbClr val="FF0000"/>
                  </a:solidFill>
                </a:endParaRPr>
              </a:p>
              <a:p>
                <a:pPr marL="0" indent="0">
                  <a:buNone/>
                </a:pPr>
                <a:endParaRPr lang="pt-BR" sz="2800" dirty="0">
                  <a:solidFill>
                    <a:srgbClr val="FF0000"/>
                  </a:solidFill>
                </a:endParaRPr>
              </a:p>
              <a:p>
                <a:pPr marL="0" indent="0">
                  <a:buNone/>
                </a:pPr>
                <a:endParaRPr lang="pt-BR" dirty="0"/>
              </a:p>
            </p:txBody>
          </p:sp>
        </mc:Choice>
        <mc:Fallback xmlns="">
          <p:sp>
            <p:nvSpPr>
              <p:cNvPr id="3" name="Content Placeholder 2">
                <a:extLst>
                  <a:ext uri="{FF2B5EF4-FFF2-40B4-BE49-F238E27FC236}">
                    <a16:creationId xmlns:a16="http://schemas.microsoft.com/office/drawing/2014/main" id="{605E6FB9-33D2-4282-8A64-F0A06379FB43}"/>
                  </a:ext>
                </a:extLst>
              </p:cNvPr>
              <p:cNvSpPr>
                <a:spLocks noGrp="1" noRot="1" noChangeAspect="1" noMove="1" noResize="1" noEditPoints="1" noAdjustHandles="1" noChangeArrowheads="1" noChangeShapeType="1" noTextEdit="1"/>
              </p:cNvSpPr>
              <p:nvPr>
                <p:ph sz="half" idx="1"/>
              </p:nvPr>
            </p:nvSpPr>
            <p:spPr>
              <a:xfrm>
                <a:off x="838200" y="1825625"/>
                <a:ext cx="5918200" cy="4351338"/>
              </a:xfrm>
              <a:blipFill>
                <a:blip r:embed="rId3"/>
                <a:stretch>
                  <a:fillRect/>
                </a:stretch>
              </a:blipFill>
            </p:spPr>
            <p:txBody>
              <a:bodyPr/>
              <a:lstStyle/>
              <a:p>
                <a:r>
                  <a:rPr lang="pt-BR">
                    <a:noFill/>
                  </a:rPr>
                  <a:t> </a:t>
                </a:r>
              </a:p>
            </p:txBody>
          </p:sp>
        </mc:Fallback>
      </mc:AlternateContent>
      <p:sp>
        <p:nvSpPr>
          <p:cNvPr id="4" name="Footer Placeholder 3">
            <a:extLst>
              <a:ext uri="{FF2B5EF4-FFF2-40B4-BE49-F238E27FC236}">
                <a16:creationId xmlns:a16="http://schemas.microsoft.com/office/drawing/2014/main" id="{CCF9A09C-BE68-4A35-9ED5-DB0C6FBF0B4D}"/>
              </a:ext>
            </a:extLst>
          </p:cNvPr>
          <p:cNvSpPr>
            <a:spLocks noGrp="1"/>
          </p:cNvSpPr>
          <p:nvPr>
            <p:ph type="ftr" sz="quarter" idx="11"/>
          </p:nvPr>
        </p:nvSpPr>
        <p:spPr/>
        <p:txBody>
          <a:bodyPr/>
          <a:lstStyle/>
          <a:p>
            <a:r>
              <a:rPr lang="en-US" altLang="en-US"/>
              <a:t>Prof. Elyr Teixeira</a:t>
            </a:r>
            <a:endParaRPr lang="en-US" altLang="en-US" dirty="0"/>
          </a:p>
        </p:txBody>
      </p:sp>
      <p:sp>
        <p:nvSpPr>
          <p:cNvPr id="5" name="Slide Number Placeholder 4">
            <a:extLst>
              <a:ext uri="{FF2B5EF4-FFF2-40B4-BE49-F238E27FC236}">
                <a16:creationId xmlns:a16="http://schemas.microsoft.com/office/drawing/2014/main" id="{9733BBE5-647A-4646-906A-BFC5C22A6A99}"/>
              </a:ext>
            </a:extLst>
          </p:cNvPr>
          <p:cNvSpPr>
            <a:spLocks noGrp="1"/>
          </p:cNvSpPr>
          <p:nvPr>
            <p:ph type="sldNum" sz="quarter" idx="12"/>
          </p:nvPr>
        </p:nvSpPr>
        <p:spPr/>
        <p:txBody>
          <a:bodyPr/>
          <a:lstStyle/>
          <a:p>
            <a:fld id="{D70E266F-DC34-4EBC-B26B-29CFE51B5C59}" type="slidenum">
              <a:rPr lang="en-US" altLang="en-US" smtClean="0"/>
              <a:pPr/>
              <a:t>243</a:t>
            </a:fld>
            <a:endParaRPr lang="en-US" altLang="en-US"/>
          </a:p>
        </p:txBody>
      </p:sp>
    </p:spTree>
    <p:extLst>
      <p:ext uri="{BB962C8B-B14F-4D97-AF65-F5344CB8AC3E}">
        <p14:creationId xmlns:p14="http://schemas.microsoft.com/office/powerpoint/2010/main" val="43579537"/>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a:extLst>
              <a:ext uri="{FF2B5EF4-FFF2-40B4-BE49-F238E27FC236}">
                <a16:creationId xmlns:a16="http://schemas.microsoft.com/office/drawing/2014/main" id="{2712F722-262C-456F-90BB-F7B5F8493E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71091" y="136525"/>
            <a:ext cx="9024531" cy="72501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a:extLst>
              <a:ext uri="{FF2B5EF4-FFF2-40B4-BE49-F238E27FC236}">
                <a16:creationId xmlns:a16="http://schemas.microsoft.com/office/drawing/2014/main" id="{EC741D03-3F7A-46B0-B40F-AA9729B0693A}"/>
              </a:ext>
            </a:extLst>
          </p:cNvPr>
          <p:cNvSpPr>
            <a:spLocks noGrp="1"/>
          </p:cNvSpPr>
          <p:nvPr>
            <p:ph type="title"/>
          </p:nvPr>
        </p:nvSpPr>
        <p:spPr/>
        <p:txBody>
          <a:bodyPr/>
          <a:lstStyle/>
          <a:p>
            <a:r>
              <a:rPr lang="pt-BR" dirty="0"/>
              <a:t>Exemplo</a:t>
            </a:r>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D2D012C6-3ACA-4840-AA06-6517BE2E31F3}"/>
                  </a:ext>
                </a:extLst>
              </p:cNvPr>
              <p:cNvSpPr>
                <a:spLocks noGrp="1"/>
              </p:cNvSpPr>
              <p:nvPr>
                <p:ph sz="half" idx="1"/>
              </p:nvPr>
            </p:nvSpPr>
            <p:spPr>
              <a:xfrm>
                <a:off x="838200" y="1346200"/>
                <a:ext cx="5181600" cy="5511800"/>
              </a:xfrm>
            </p:spPr>
            <p:txBody>
              <a:bodyPr>
                <a:normAutofit/>
              </a:bodyPr>
              <a:lstStyle/>
              <a:p>
                <a:pPr marL="0" indent="0">
                  <a:buNone/>
                </a:pPr>
                <a:r>
                  <a:rPr lang="pt-BR" dirty="0">
                    <a:solidFill>
                      <a:srgbClr val="FF0000"/>
                    </a:solidFill>
                  </a:rPr>
                  <a:t>Com </a:t>
                </a:r>
                <a:r>
                  <a:rPr lang="pt-BR" i="1" dirty="0">
                    <a:solidFill>
                      <a:srgbClr val="FF0000"/>
                    </a:solidFill>
                  </a:rPr>
                  <a:t>m </a:t>
                </a:r>
                <a:r>
                  <a:rPr lang="pt-BR" dirty="0">
                    <a:solidFill>
                      <a:srgbClr val="FF0000"/>
                    </a:solidFill>
                  </a:rPr>
                  <a:t>e</a:t>
                </a:r>
                <a:r>
                  <a:rPr lang="pt-BR" i="1" dirty="0">
                    <a:solidFill>
                      <a:srgbClr val="FF0000"/>
                    </a:solidFill>
                  </a:rPr>
                  <a:t> M</a:t>
                </a:r>
                <a:r>
                  <a:rPr lang="pt-BR" dirty="0">
                    <a:solidFill>
                      <a:srgbClr val="FF0000"/>
                    </a:solidFill>
                  </a:rPr>
                  <a:t> conhecidos é possível traçar a reta de carga</a:t>
                </a:r>
              </a:p>
              <a:p>
                <a:pPr marL="0" indent="0">
                  <a:buNone/>
                </a:pPr>
                <a:r>
                  <a:rPr lang="pt-BR" dirty="0">
                    <a:solidFill>
                      <a:srgbClr val="FF0000"/>
                    </a:solidFill>
                  </a:rPr>
                  <a:t>Apesar de </a:t>
                </a:r>
                <a14:m>
                  <m:oMath xmlns:m="http://schemas.openxmlformats.org/officeDocument/2006/math">
                    <m:sSub>
                      <m:sSubPr>
                        <m:ctrlPr>
                          <a:rPr lang="pt-BR" i="1">
                            <a:solidFill>
                              <a:srgbClr val="FF0000"/>
                            </a:solidFill>
                            <a:latin typeface="Cambria Math" panose="02040503050406030204" pitchFamily="18" charset="0"/>
                          </a:rPr>
                        </m:ctrlPr>
                      </m:sSubPr>
                      <m:e>
                        <m:r>
                          <a:rPr lang="pt-BR" i="1">
                            <a:solidFill>
                              <a:srgbClr val="FF0000"/>
                            </a:solidFill>
                            <a:latin typeface="Cambria Math" panose="02040503050406030204" pitchFamily="18" charset="0"/>
                          </a:rPr>
                          <m:t>𝐼</m:t>
                        </m:r>
                      </m:e>
                      <m:sub>
                        <m:r>
                          <a:rPr lang="pt-BR" i="1">
                            <a:solidFill>
                              <a:srgbClr val="FF0000"/>
                            </a:solidFill>
                            <a:latin typeface="Cambria Math" panose="02040503050406030204" pitchFamily="18" charset="0"/>
                          </a:rPr>
                          <m:t>𝐷</m:t>
                        </m:r>
                        <m:r>
                          <a:rPr lang="pt-BR" b="0" i="1" smtClean="0">
                            <a:solidFill>
                              <a:srgbClr val="FF0000"/>
                            </a:solidFill>
                            <a:latin typeface="Cambria Math" panose="02040503050406030204" pitchFamily="18" charset="0"/>
                          </a:rPr>
                          <m:t>𝑆𝑆</m:t>
                        </m:r>
                      </m:sub>
                    </m:sSub>
                  </m:oMath>
                </a14:m>
                <a:r>
                  <a:rPr lang="pt-BR" dirty="0">
                    <a:solidFill>
                      <a:srgbClr val="FF0000"/>
                    </a:solidFill>
                  </a:rPr>
                  <a:t> e </a:t>
                </a:r>
                <a14:m>
                  <m:oMath xmlns:m="http://schemas.openxmlformats.org/officeDocument/2006/math">
                    <m:sSub>
                      <m:sSubPr>
                        <m:ctrlPr>
                          <a:rPr lang="pt-BR" i="1">
                            <a:solidFill>
                              <a:srgbClr val="FF0000"/>
                            </a:solidFill>
                            <a:latin typeface="Cambria Math" panose="02040503050406030204" pitchFamily="18" charset="0"/>
                          </a:rPr>
                        </m:ctrlPr>
                      </m:sSubPr>
                      <m:e>
                        <m:r>
                          <a:rPr lang="pt-BR" i="1">
                            <a:solidFill>
                              <a:srgbClr val="FF0000"/>
                            </a:solidFill>
                            <a:latin typeface="Cambria Math" panose="02040503050406030204" pitchFamily="18" charset="0"/>
                          </a:rPr>
                          <m:t>𝑉</m:t>
                        </m:r>
                      </m:e>
                      <m:sub>
                        <m:r>
                          <a:rPr lang="pt-BR" b="0" i="1" smtClean="0">
                            <a:solidFill>
                              <a:srgbClr val="FF0000"/>
                            </a:solidFill>
                            <a:latin typeface="Cambria Math" panose="02040503050406030204" pitchFamily="18" charset="0"/>
                          </a:rPr>
                          <m:t>𝑃</m:t>
                        </m:r>
                      </m:sub>
                    </m:sSub>
                    <m:r>
                      <a:rPr lang="pt-BR" b="0" i="0" smtClean="0">
                        <a:solidFill>
                          <a:srgbClr val="FF0000"/>
                        </a:solidFill>
                        <a:latin typeface="Cambria Math" panose="02040503050406030204" pitchFamily="18" charset="0"/>
                      </a:rPr>
                      <m:t> </m:t>
                    </m:r>
                  </m:oMath>
                </a14:m>
                <a:r>
                  <a:rPr lang="pt-BR" dirty="0">
                    <a:solidFill>
                      <a:srgbClr val="FF0000"/>
                    </a:solidFill>
                  </a:rPr>
                  <a:t>serem diferentes a curva universal é a mesma</a:t>
                </a:r>
              </a:p>
              <a:p>
                <a:pPr marL="0" indent="0">
                  <a:buNone/>
                </a:pPr>
                <a:endParaRPr lang="pt-BR" sz="2800" i="1" dirty="0">
                  <a:solidFill>
                    <a:srgbClr val="FF0000"/>
                  </a:solidFill>
                  <a:latin typeface="Cambria Math" panose="02040503050406030204" pitchFamily="18" charset="0"/>
                </a:endParaRPr>
              </a:p>
            </p:txBody>
          </p:sp>
        </mc:Choice>
        <mc:Fallback xmlns="">
          <p:sp>
            <p:nvSpPr>
              <p:cNvPr id="6" name="Content Placeholder 5">
                <a:extLst>
                  <a:ext uri="{FF2B5EF4-FFF2-40B4-BE49-F238E27FC236}">
                    <a16:creationId xmlns:a16="http://schemas.microsoft.com/office/drawing/2014/main" id="{D2D012C6-3ACA-4840-AA06-6517BE2E31F3}"/>
                  </a:ext>
                </a:extLst>
              </p:cNvPr>
              <p:cNvSpPr>
                <a:spLocks noGrp="1" noRot="1" noChangeAspect="1" noMove="1" noResize="1" noEditPoints="1" noAdjustHandles="1" noChangeArrowheads="1" noChangeShapeType="1" noTextEdit="1"/>
              </p:cNvSpPr>
              <p:nvPr>
                <p:ph sz="half" idx="1"/>
              </p:nvPr>
            </p:nvSpPr>
            <p:spPr>
              <a:xfrm>
                <a:off x="838200" y="1346200"/>
                <a:ext cx="5181600" cy="5511800"/>
              </a:xfrm>
              <a:blipFill>
                <a:blip r:embed="rId3"/>
                <a:stretch>
                  <a:fillRect l="-2118" t="-1659" r="-2706"/>
                </a:stretch>
              </a:blipFill>
            </p:spPr>
            <p:txBody>
              <a:bodyPr/>
              <a:lstStyle/>
              <a:p>
                <a:r>
                  <a:rPr lang="pt-BR">
                    <a:noFill/>
                  </a:rPr>
                  <a:t> </a:t>
                </a:r>
              </a:p>
            </p:txBody>
          </p:sp>
        </mc:Fallback>
      </mc:AlternateContent>
      <p:sp>
        <p:nvSpPr>
          <p:cNvPr id="4" name="Footer Placeholder 3">
            <a:extLst>
              <a:ext uri="{FF2B5EF4-FFF2-40B4-BE49-F238E27FC236}">
                <a16:creationId xmlns:a16="http://schemas.microsoft.com/office/drawing/2014/main" id="{CCF9A09C-BE68-4A35-9ED5-DB0C6FBF0B4D}"/>
              </a:ext>
            </a:extLst>
          </p:cNvPr>
          <p:cNvSpPr>
            <a:spLocks noGrp="1"/>
          </p:cNvSpPr>
          <p:nvPr>
            <p:ph type="ftr" sz="quarter" idx="11"/>
          </p:nvPr>
        </p:nvSpPr>
        <p:spPr/>
        <p:txBody>
          <a:bodyPr/>
          <a:lstStyle/>
          <a:p>
            <a:r>
              <a:rPr lang="en-US" altLang="en-US"/>
              <a:t>Prof. Elyr Teixeira</a:t>
            </a:r>
            <a:endParaRPr lang="en-US" altLang="en-US" dirty="0"/>
          </a:p>
        </p:txBody>
      </p:sp>
      <p:sp>
        <p:nvSpPr>
          <p:cNvPr id="5" name="Slide Number Placeholder 4">
            <a:extLst>
              <a:ext uri="{FF2B5EF4-FFF2-40B4-BE49-F238E27FC236}">
                <a16:creationId xmlns:a16="http://schemas.microsoft.com/office/drawing/2014/main" id="{9733BBE5-647A-4646-906A-BFC5C22A6A99}"/>
              </a:ext>
            </a:extLst>
          </p:cNvPr>
          <p:cNvSpPr>
            <a:spLocks noGrp="1"/>
          </p:cNvSpPr>
          <p:nvPr>
            <p:ph type="sldNum" sz="quarter" idx="12"/>
          </p:nvPr>
        </p:nvSpPr>
        <p:spPr/>
        <p:txBody>
          <a:bodyPr/>
          <a:lstStyle/>
          <a:p>
            <a:fld id="{D70E266F-DC34-4EBC-B26B-29CFE51B5C59}" type="slidenum">
              <a:rPr lang="en-US" altLang="en-US" smtClean="0"/>
              <a:pPr/>
              <a:t>244</a:t>
            </a:fld>
            <a:endParaRPr lang="en-US" altLang="en-US"/>
          </a:p>
        </p:txBody>
      </p:sp>
    </p:spTree>
    <p:extLst>
      <p:ext uri="{BB962C8B-B14F-4D97-AF65-F5344CB8AC3E}">
        <p14:creationId xmlns:p14="http://schemas.microsoft.com/office/powerpoint/2010/main" val="843580223"/>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a:extLst>
              <a:ext uri="{FF2B5EF4-FFF2-40B4-BE49-F238E27FC236}">
                <a16:creationId xmlns:a16="http://schemas.microsoft.com/office/drawing/2014/main" id="{2712F722-262C-456F-90BB-F7B5F8493E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71091" y="136525"/>
            <a:ext cx="9024531" cy="72501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a:extLst>
              <a:ext uri="{FF2B5EF4-FFF2-40B4-BE49-F238E27FC236}">
                <a16:creationId xmlns:a16="http://schemas.microsoft.com/office/drawing/2014/main" id="{EC741D03-3F7A-46B0-B40F-AA9729B0693A}"/>
              </a:ext>
            </a:extLst>
          </p:cNvPr>
          <p:cNvSpPr>
            <a:spLocks noGrp="1"/>
          </p:cNvSpPr>
          <p:nvPr>
            <p:ph type="title"/>
          </p:nvPr>
        </p:nvSpPr>
        <p:spPr/>
        <p:txBody>
          <a:bodyPr/>
          <a:lstStyle/>
          <a:p>
            <a:r>
              <a:rPr lang="pt-BR" dirty="0"/>
              <a:t>Exemplo</a:t>
            </a:r>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D2D012C6-3ACA-4840-AA06-6517BE2E31F3}"/>
                  </a:ext>
                </a:extLst>
              </p:cNvPr>
              <p:cNvSpPr>
                <a:spLocks noGrp="1"/>
              </p:cNvSpPr>
              <p:nvPr>
                <p:ph sz="half" idx="1"/>
              </p:nvPr>
            </p:nvSpPr>
            <p:spPr>
              <a:xfrm>
                <a:off x="838200" y="1346200"/>
                <a:ext cx="5181600" cy="5511800"/>
              </a:xfrm>
            </p:spPr>
            <p:txBody>
              <a:bodyPr>
                <a:normAutofit/>
              </a:bodyPr>
              <a:lstStyle/>
              <a:p>
                <a:pPr marL="0" indent="0">
                  <a:buNone/>
                </a:pPr>
                <a:r>
                  <a:rPr lang="pt-BR" dirty="0">
                    <a:solidFill>
                      <a:srgbClr val="FF0000"/>
                    </a:solidFill>
                  </a:rPr>
                  <a:t>Com </a:t>
                </a:r>
                <a:r>
                  <a:rPr lang="pt-BR" i="1" dirty="0">
                    <a:solidFill>
                      <a:srgbClr val="FF0000"/>
                    </a:solidFill>
                  </a:rPr>
                  <a:t>m </a:t>
                </a:r>
                <a:r>
                  <a:rPr lang="pt-BR" dirty="0">
                    <a:solidFill>
                      <a:srgbClr val="FF0000"/>
                    </a:solidFill>
                  </a:rPr>
                  <a:t>e</a:t>
                </a:r>
                <a:r>
                  <a:rPr lang="pt-BR" i="1" dirty="0">
                    <a:solidFill>
                      <a:srgbClr val="FF0000"/>
                    </a:solidFill>
                  </a:rPr>
                  <a:t> M</a:t>
                </a:r>
                <a:r>
                  <a:rPr lang="pt-BR" dirty="0">
                    <a:solidFill>
                      <a:srgbClr val="FF0000"/>
                    </a:solidFill>
                  </a:rPr>
                  <a:t> conhecidos é possível traçar a reta de carga</a:t>
                </a:r>
              </a:p>
              <a:p>
                <a:pPr marL="0" indent="0">
                  <a:buNone/>
                </a:pPr>
                <a:r>
                  <a:rPr lang="pt-BR" dirty="0">
                    <a:solidFill>
                      <a:srgbClr val="FF0000"/>
                    </a:solidFill>
                  </a:rPr>
                  <a:t>Apesar de </a:t>
                </a:r>
                <a14:m>
                  <m:oMath xmlns:m="http://schemas.openxmlformats.org/officeDocument/2006/math">
                    <m:sSub>
                      <m:sSubPr>
                        <m:ctrlPr>
                          <a:rPr lang="pt-BR" i="1">
                            <a:solidFill>
                              <a:srgbClr val="FF0000"/>
                            </a:solidFill>
                            <a:latin typeface="Cambria Math" panose="02040503050406030204" pitchFamily="18" charset="0"/>
                          </a:rPr>
                        </m:ctrlPr>
                      </m:sSubPr>
                      <m:e>
                        <m:r>
                          <a:rPr lang="pt-BR" i="1">
                            <a:solidFill>
                              <a:srgbClr val="FF0000"/>
                            </a:solidFill>
                            <a:latin typeface="Cambria Math" panose="02040503050406030204" pitchFamily="18" charset="0"/>
                          </a:rPr>
                          <m:t>𝐼</m:t>
                        </m:r>
                      </m:e>
                      <m:sub>
                        <m:r>
                          <a:rPr lang="pt-BR" i="1">
                            <a:solidFill>
                              <a:srgbClr val="FF0000"/>
                            </a:solidFill>
                            <a:latin typeface="Cambria Math" panose="02040503050406030204" pitchFamily="18" charset="0"/>
                          </a:rPr>
                          <m:t>𝐷</m:t>
                        </m:r>
                        <m:r>
                          <a:rPr lang="pt-BR" b="0" i="1" smtClean="0">
                            <a:solidFill>
                              <a:srgbClr val="FF0000"/>
                            </a:solidFill>
                            <a:latin typeface="Cambria Math" panose="02040503050406030204" pitchFamily="18" charset="0"/>
                          </a:rPr>
                          <m:t>𝑆𝑆</m:t>
                        </m:r>
                      </m:sub>
                    </m:sSub>
                  </m:oMath>
                </a14:m>
                <a:r>
                  <a:rPr lang="pt-BR" dirty="0">
                    <a:solidFill>
                      <a:srgbClr val="FF0000"/>
                    </a:solidFill>
                  </a:rPr>
                  <a:t> e </a:t>
                </a:r>
                <a14:m>
                  <m:oMath xmlns:m="http://schemas.openxmlformats.org/officeDocument/2006/math">
                    <m:sSub>
                      <m:sSubPr>
                        <m:ctrlPr>
                          <a:rPr lang="pt-BR" i="1">
                            <a:solidFill>
                              <a:srgbClr val="FF0000"/>
                            </a:solidFill>
                            <a:latin typeface="Cambria Math" panose="02040503050406030204" pitchFamily="18" charset="0"/>
                          </a:rPr>
                        </m:ctrlPr>
                      </m:sSubPr>
                      <m:e>
                        <m:r>
                          <a:rPr lang="pt-BR" i="1">
                            <a:solidFill>
                              <a:srgbClr val="FF0000"/>
                            </a:solidFill>
                            <a:latin typeface="Cambria Math" panose="02040503050406030204" pitchFamily="18" charset="0"/>
                          </a:rPr>
                          <m:t>𝑉</m:t>
                        </m:r>
                      </m:e>
                      <m:sub>
                        <m:r>
                          <a:rPr lang="pt-BR" b="0" i="1" smtClean="0">
                            <a:solidFill>
                              <a:srgbClr val="FF0000"/>
                            </a:solidFill>
                            <a:latin typeface="Cambria Math" panose="02040503050406030204" pitchFamily="18" charset="0"/>
                          </a:rPr>
                          <m:t>𝑃</m:t>
                        </m:r>
                      </m:sub>
                    </m:sSub>
                    <m:r>
                      <a:rPr lang="pt-BR" b="0" i="0" smtClean="0">
                        <a:solidFill>
                          <a:srgbClr val="FF0000"/>
                        </a:solidFill>
                        <a:latin typeface="Cambria Math" panose="02040503050406030204" pitchFamily="18" charset="0"/>
                      </a:rPr>
                      <m:t> </m:t>
                    </m:r>
                  </m:oMath>
                </a14:m>
                <a:r>
                  <a:rPr lang="pt-BR" dirty="0">
                    <a:solidFill>
                      <a:srgbClr val="FF0000"/>
                    </a:solidFill>
                  </a:rPr>
                  <a:t>serem diferentes a curva universal é a mesma</a:t>
                </a:r>
              </a:p>
              <a:p>
                <a:pPr marL="0" indent="0">
                  <a:buNone/>
                </a:pPr>
                <a:endParaRPr lang="pt-BR" sz="2800" i="1" dirty="0">
                  <a:solidFill>
                    <a:srgbClr val="FF0000"/>
                  </a:solidFill>
                  <a:latin typeface="Cambria Math" panose="02040503050406030204" pitchFamily="18" charset="0"/>
                </a:endParaRPr>
              </a:p>
              <a:p>
                <a:pPr marL="0" indent="0">
                  <a:buNone/>
                </a:pPr>
                <a14:m>
                  <m:oMath xmlns:m="http://schemas.openxmlformats.org/officeDocument/2006/math">
                    <m:f>
                      <m:fPr>
                        <m:ctrlPr>
                          <a:rPr lang="pt-BR" sz="2800" i="1">
                            <a:solidFill>
                              <a:srgbClr val="FF0000"/>
                            </a:solidFill>
                            <a:latin typeface="Cambria Math" panose="02040503050406030204" pitchFamily="18" charset="0"/>
                          </a:rPr>
                        </m:ctrlPr>
                      </m:fPr>
                      <m:num>
                        <m:sSub>
                          <m:sSubPr>
                            <m:ctrlPr>
                              <a:rPr lang="pt-BR" sz="2800" i="1">
                                <a:solidFill>
                                  <a:srgbClr val="FF0000"/>
                                </a:solidFill>
                                <a:latin typeface="Cambria Math" panose="02040503050406030204" pitchFamily="18" charset="0"/>
                              </a:rPr>
                            </m:ctrlPr>
                          </m:sSubPr>
                          <m:e>
                            <m:r>
                              <a:rPr lang="pt-BR" sz="2800" i="1">
                                <a:solidFill>
                                  <a:srgbClr val="FF0000"/>
                                </a:solidFill>
                                <a:latin typeface="Cambria Math" panose="02040503050406030204" pitchFamily="18" charset="0"/>
                              </a:rPr>
                              <m:t>𝐼</m:t>
                            </m:r>
                          </m:e>
                          <m:sub>
                            <m:r>
                              <a:rPr lang="pt-BR" sz="2800" i="1">
                                <a:solidFill>
                                  <a:srgbClr val="FF0000"/>
                                </a:solidFill>
                                <a:latin typeface="Cambria Math" panose="02040503050406030204" pitchFamily="18" charset="0"/>
                              </a:rPr>
                              <m:t>𝐷</m:t>
                            </m:r>
                          </m:sub>
                        </m:sSub>
                      </m:num>
                      <m:den>
                        <m:sSub>
                          <m:sSubPr>
                            <m:ctrlPr>
                              <a:rPr lang="pt-BR" sz="2800" i="1">
                                <a:solidFill>
                                  <a:srgbClr val="FF0000"/>
                                </a:solidFill>
                                <a:latin typeface="Cambria Math" panose="02040503050406030204" pitchFamily="18" charset="0"/>
                              </a:rPr>
                            </m:ctrlPr>
                          </m:sSubPr>
                          <m:e>
                            <m:r>
                              <a:rPr lang="pt-BR" sz="2800" i="1">
                                <a:solidFill>
                                  <a:srgbClr val="FF0000"/>
                                </a:solidFill>
                                <a:latin typeface="Cambria Math" panose="02040503050406030204" pitchFamily="18" charset="0"/>
                              </a:rPr>
                              <m:t>𝐼</m:t>
                            </m:r>
                          </m:e>
                          <m:sub>
                            <m:r>
                              <a:rPr lang="pt-BR" sz="2800" i="1">
                                <a:solidFill>
                                  <a:srgbClr val="FF0000"/>
                                </a:solidFill>
                                <a:latin typeface="Cambria Math" panose="02040503050406030204" pitchFamily="18" charset="0"/>
                              </a:rPr>
                              <m:t>𝐷𝑆𝑆</m:t>
                            </m:r>
                          </m:sub>
                        </m:sSub>
                      </m:den>
                    </m:f>
                    <m:r>
                      <a:rPr lang="pt-BR" sz="2800" i="1">
                        <a:solidFill>
                          <a:srgbClr val="FF0000"/>
                        </a:solidFill>
                        <a:latin typeface="Cambria Math" panose="02040503050406030204" pitchFamily="18" charset="0"/>
                      </a:rPr>
                      <m:t>=0,</m:t>
                    </m:r>
                    <m:r>
                      <a:rPr lang="pt-BR" sz="2800" b="0" i="1" smtClean="0">
                        <a:solidFill>
                          <a:srgbClr val="FF0000"/>
                        </a:solidFill>
                        <a:latin typeface="Cambria Math" panose="02040503050406030204" pitchFamily="18" charset="0"/>
                      </a:rPr>
                      <m:t>53</m:t>
                    </m:r>
                    <m:r>
                      <a:rPr lang="pt-BR" sz="2800" b="0" i="0" smtClean="0">
                        <a:solidFill>
                          <a:srgbClr val="FF0000"/>
                        </a:solidFill>
                        <a:latin typeface="Cambria Math" panose="02040503050406030204" pitchFamily="18" charset="0"/>
                      </a:rPr>
                      <m:t> </m:t>
                    </m:r>
                  </m:oMath>
                </a14:m>
                <a:r>
                  <a:rPr lang="pt-BR" sz="2800" dirty="0">
                    <a:solidFill>
                      <a:srgbClr val="FF0000"/>
                    </a:solidFill>
                  </a:rPr>
                  <a:t>e  </a:t>
                </a:r>
                <a14:m>
                  <m:oMath xmlns:m="http://schemas.openxmlformats.org/officeDocument/2006/math">
                    <m:f>
                      <m:fPr>
                        <m:ctrlPr>
                          <a:rPr lang="pt-BR" sz="2800" i="1">
                            <a:solidFill>
                              <a:srgbClr val="FF0000"/>
                            </a:solidFill>
                            <a:latin typeface="Cambria Math" panose="02040503050406030204" pitchFamily="18" charset="0"/>
                          </a:rPr>
                        </m:ctrlPr>
                      </m:fPr>
                      <m:num>
                        <m:sSub>
                          <m:sSubPr>
                            <m:ctrlPr>
                              <a:rPr lang="pt-BR" sz="2800" i="1">
                                <a:solidFill>
                                  <a:srgbClr val="FF0000"/>
                                </a:solidFill>
                                <a:latin typeface="Cambria Math" panose="02040503050406030204" pitchFamily="18" charset="0"/>
                              </a:rPr>
                            </m:ctrlPr>
                          </m:sSubPr>
                          <m:e>
                            <m:r>
                              <a:rPr lang="pt-BR" sz="2800" i="1">
                                <a:solidFill>
                                  <a:srgbClr val="FF0000"/>
                                </a:solidFill>
                                <a:latin typeface="Cambria Math" panose="02040503050406030204" pitchFamily="18" charset="0"/>
                              </a:rPr>
                              <m:t>𝑉</m:t>
                            </m:r>
                          </m:e>
                          <m:sub>
                            <m:r>
                              <a:rPr lang="pt-BR" sz="2800" i="1">
                                <a:solidFill>
                                  <a:srgbClr val="FF0000"/>
                                </a:solidFill>
                                <a:latin typeface="Cambria Math" panose="02040503050406030204" pitchFamily="18" charset="0"/>
                              </a:rPr>
                              <m:t>𝐺𝑆</m:t>
                            </m:r>
                          </m:sub>
                        </m:sSub>
                      </m:num>
                      <m:den>
                        <m:d>
                          <m:dPr>
                            <m:begChr m:val="|"/>
                            <m:endChr m:val="|"/>
                            <m:ctrlPr>
                              <a:rPr lang="pt-BR" sz="2800" i="1">
                                <a:solidFill>
                                  <a:srgbClr val="FF0000"/>
                                </a:solidFill>
                                <a:latin typeface="Cambria Math" panose="02040503050406030204" pitchFamily="18" charset="0"/>
                              </a:rPr>
                            </m:ctrlPr>
                          </m:dPr>
                          <m:e>
                            <m:sSub>
                              <m:sSubPr>
                                <m:ctrlPr>
                                  <a:rPr lang="pt-BR" sz="2800" i="1">
                                    <a:solidFill>
                                      <a:srgbClr val="FF0000"/>
                                    </a:solidFill>
                                    <a:latin typeface="Cambria Math" panose="02040503050406030204" pitchFamily="18" charset="0"/>
                                  </a:rPr>
                                </m:ctrlPr>
                              </m:sSubPr>
                              <m:e>
                                <m:r>
                                  <a:rPr lang="pt-BR" sz="2800" i="1">
                                    <a:solidFill>
                                      <a:srgbClr val="FF0000"/>
                                    </a:solidFill>
                                    <a:latin typeface="Cambria Math" panose="02040503050406030204" pitchFamily="18" charset="0"/>
                                  </a:rPr>
                                  <m:t>𝑉</m:t>
                                </m:r>
                              </m:e>
                              <m:sub>
                                <m:r>
                                  <a:rPr lang="pt-BR" sz="2800" i="1">
                                    <a:solidFill>
                                      <a:srgbClr val="FF0000"/>
                                    </a:solidFill>
                                    <a:latin typeface="Cambria Math" panose="02040503050406030204" pitchFamily="18" charset="0"/>
                                  </a:rPr>
                                  <m:t>𝑃</m:t>
                                </m:r>
                              </m:sub>
                            </m:sSub>
                          </m:e>
                        </m:d>
                      </m:den>
                    </m:f>
                    <m:r>
                      <a:rPr lang="pt-BR" sz="2800" i="1">
                        <a:solidFill>
                          <a:srgbClr val="FF0000"/>
                        </a:solidFill>
                        <a:latin typeface="Cambria Math" panose="02040503050406030204" pitchFamily="18" charset="0"/>
                      </a:rPr>
                      <m:t>=−0,</m:t>
                    </m:r>
                    <m:r>
                      <a:rPr lang="pt-BR" sz="2800" b="0" i="1" smtClean="0">
                        <a:solidFill>
                          <a:srgbClr val="FF0000"/>
                        </a:solidFill>
                        <a:latin typeface="Cambria Math" panose="02040503050406030204" pitchFamily="18" charset="0"/>
                      </a:rPr>
                      <m:t>26</m:t>
                    </m:r>
                  </m:oMath>
                </a14:m>
                <a:endParaRPr lang="pt-BR" dirty="0"/>
              </a:p>
              <a:p>
                <a:pPr marL="0" indent="0">
                  <a:buNone/>
                </a:pPr>
                <a:endParaRPr lang="pt-BR" sz="2400" i="1" dirty="0">
                  <a:solidFill>
                    <a:srgbClr val="FF0000"/>
                  </a:solidFill>
                  <a:latin typeface="Cambria Math" panose="02040503050406030204" pitchFamily="18" charset="0"/>
                </a:endParaRPr>
              </a:p>
            </p:txBody>
          </p:sp>
        </mc:Choice>
        <mc:Fallback xmlns="">
          <p:sp>
            <p:nvSpPr>
              <p:cNvPr id="6" name="Content Placeholder 5">
                <a:extLst>
                  <a:ext uri="{FF2B5EF4-FFF2-40B4-BE49-F238E27FC236}">
                    <a16:creationId xmlns:a16="http://schemas.microsoft.com/office/drawing/2014/main" id="{D2D012C6-3ACA-4840-AA06-6517BE2E31F3}"/>
                  </a:ext>
                </a:extLst>
              </p:cNvPr>
              <p:cNvSpPr>
                <a:spLocks noGrp="1" noRot="1" noChangeAspect="1" noMove="1" noResize="1" noEditPoints="1" noAdjustHandles="1" noChangeArrowheads="1" noChangeShapeType="1" noTextEdit="1"/>
              </p:cNvSpPr>
              <p:nvPr>
                <p:ph sz="half" idx="1"/>
              </p:nvPr>
            </p:nvSpPr>
            <p:spPr>
              <a:xfrm>
                <a:off x="838200" y="1346200"/>
                <a:ext cx="5181600" cy="5511800"/>
              </a:xfrm>
              <a:blipFill>
                <a:blip r:embed="rId3"/>
                <a:stretch>
                  <a:fillRect l="-2118" t="-1659" r="-2706"/>
                </a:stretch>
              </a:blipFill>
            </p:spPr>
            <p:txBody>
              <a:bodyPr/>
              <a:lstStyle/>
              <a:p>
                <a:r>
                  <a:rPr lang="pt-BR">
                    <a:noFill/>
                  </a:rPr>
                  <a:t> </a:t>
                </a:r>
              </a:p>
            </p:txBody>
          </p:sp>
        </mc:Fallback>
      </mc:AlternateContent>
      <p:sp>
        <p:nvSpPr>
          <p:cNvPr id="4" name="Footer Placeholder 3">
            <a:extLst>
              <a:ext uri="{FF2B5EF4-FFF2-40B4-BE49-F238E27FC236}">
                <a16:creationId xmlns:a16="http://schemas.microsoft.com/office/drawing/2014/main" id="{CCF9A09C-BE68-4A35-9ED5-DB0C6FBF0B4D}"/>
              </a:ext>
            </a:extLst>
          </p:cNvPr>
          <p:cNvSpPr>
            <a:spLocks noGrp="1"/>
          </p:cNvSpPr>
          <p:nvPr>
            <p:ph type="ftr" sz="quarter" idx="11"/>
          </p:nvPr>
        </p:nvSpPr>
        <p:spPr/>
        <p:txBody>
          <a:bodyPr/>
          <a:lstStyle/>
          <a:p>
            <a:r>
              <a:rPr lang="en-US" altLang="en-US"/>
              <a:t>Prof. Elyr Teixeira</a:t>
            </a:r>
            <a:endParaRPr lang="en-US" altLang="en-US" dirty="0"/>
          </a:p>
        </p:txBody>
      </p:sp>
      <p:sp>
        <p:nvSpPr>
          <p:cNvPr id="5" name="Slide Number Placeholder 4">
            <a:extLst>
              <a:ext uri="{FF2B5EF4-FFF2-40B4-BE49-F238E27FC236}">
                <a16:creationId xmlns:a16="http://schemas.microsoft.com/office/drawing/2014/main" id="{9733BBE5-647A-4646-906A-BFC5C22A6A99}"/>
              </a:ext>
            </a:extLst>
          </p:cNvPr>
          <p:cNvSpPr>
            <a:spLocks noGrp="1"/>
          </p:cNvSpPr>
          <p:nvPr>
            <p:ph type="sldNum" sz="quarter" idx="12"/>
          </p:nvPr>
        </p:nvSpPr>
        <p:spPr/>
        <p:txBody>
          <a:bodyPr/>
          <a:lstStyle/>
          <a:p>
            <a:fld id="{D70E266F-DC34-4EBC-B26B-29CFE51B5C59}" type="slidenum">
              <a:rPr lang="en-US" altLang="en-US" smtClean="0"/>
              <a:pPr/>
              <a:t>245</a:t>
            </a:fld>
            <a:endParaRPr lang="en-US" altLang="en-US"/>
          </a:p>
        </p:txBody>
      </p:sp>
    </p:spTree>
    <p:extLst>
      <p:ext uri="{BB962C8B-B14F-4D97-AF65-F5344CB8AC3E}">
        <p14:creationId xmlns:p14="http://schemas.microsoft.com/office/powerpoint/2010/main" val="1923119765"/>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a:extLst>
              <a:ext uri="{FF2B5EF4-FFF2-40B4-BE49-F238E27FC236}">
                <a16:creationId xmlns:a16="http://schemas.microsoft.com/office/drawing/2014/main" id="{2712F722-262C-456F-90BB-F7B5F8493E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71091" y="136525"/>
            <a:ext cx="9024531" cy="72501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a:extLst>
              <a:ext uri="{FF2B5EF4-FFF2-40B4-BE49-F238E27FC236}">
                <a16:creationId xmlns:a16="http://schemas.microsoft.com/office/drawing/2014/main" id="{EC741D03-3F7A-46B0-B40F-AA9729B0693A}"/>
              </a:ext>
            </a:extLst>
          </p:cNvPr>
          <p:cNvSpPr>
            <a:spLocks noGrp="1"/>
          </p:cNvSpPr>
          <p:nvPr>
            <p:ph type="title"/>
          </p:nvPr>
        </p:nvSpPr>
        <p:spPr/>
        <p:txBody>
          <a:bodyPr/>
          <a:lstStyle/>
          <a:p>
            <a:r>
              <a:rPr lang="pt-BR" dirty="0"/>
              <a:t>Exemplo</a:t>
            </a:r>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D2D012C6-3ACA-4840-AA06-6517BE2E31F3}"/>
                  </a:ext>
                </a:extLst>
              </p:cNvPr>
              <p:cNvSpPr>
                <a:spLocks noGrp="1"/>
              </p:cNvSpPr>
              <p:nvPr>
                <p:ph sz="half" idx="1"/>
              </p:nvPr>
            </p:nvSpPr>
            <p:spPr>
              <a:xfrm>
                <a:off x="838200" y="1346200"/>
                <a:ext cx="5181600" cy="5511800"/>
              </a:xfrm>
            </p:spPr>
            <p:txBody>
              <a:bodyPr>
                <a:normAutofit/>
              </a:bodyPr>
              <a:lstStyle/>
              <a:p>
                <a:pPr marL="0" indent="0">
                  <a:buNone/>
                </a:pPr>
                <a:r>
                  <a:rPr lang="pt-BR" dirty="0">
                    <a:solidFill>
                      <a:srgbClr val="FF0000"/>
                    </a:solidFill>
                  </a:rPr>
                  <a:t>Com </a:t>
                </a:r>
                <a:r>
                  <a:rPr lang="pt-BR" i="1" dirty="0">
                    <a:solidFill>
                      <a:srgbClr val="FF0000"/>
                    </a:solidFill>
                  </a:rPr>
                  <a:t>m </a:t>
                </a:r>
                <a:r>
                  <a:rPr lang="pt-BR" dirty="0">
                    <a:solidFill>
                      <a:srgbClr val="FF0000"/>
                    </a:solidFill>
                  </a:rPr>
                  <a:t>e</a:t>
                </a:r>
                <a:r>
                  <a:rPr lang="pt-BR" i="1" dirty="0">
                    <a:solidFill>
                      <a:srgbClr val="FF0000"/>
                    </a:solidFill>
                  </a:rPr>
                  <a:t> M</a:t>
                </a:r>
                <a:r>
                  <a:rPr lang="pt-BR" dirty="0">
                    <a:solidFill>
                      <a:srgbClr val="FF0000"/>
                    </a:solidFill>
                  </a:rPr>
                  <a:t> conhecidos é possível traçar a reta de carga</a:t>
                </a:r>
              </a:p>
              <a:p>
                <a:pPr marL="0" indent="0">
                  <a:buNone/>
                </a:pPr>
                <a:r>
                  <a:rPr lang="pt-BR" dirty="0">
                    <a:solidFill>
                      <a:srgbClr val="FF0000"/>
                    </a:solidFill>
                  </a:rPr>
                  <a:t>Apesar de </a:t>
                </a:r>
                <a14:m>
                  <m:oMath xmlns:m="http://schemas.openxmlformats.org/officeDocument/2006/math">
                    <m:sSub>
                      <m:sSubPr>
                        <m:ctrlPr>
                          <a:rPr lang="pt-BR" i="1">
                            <a:solidFill>
                              <a:srgbClr val="FF0000"/>
                            </a:solidFill>
                            <a:latin typeface="Cambria Math" panose="02040503050406030204" pitchFamily="18" charset="0"/>
                          </a:rPr>
                        </m:ctrlPr>
                      </m:sSubPr>
                      <m:e>
                        <m:r>
                          <a:rPr lang="pt-BR" i="1">
                            <a:solidFill>
                              <a:srgbClr val="FF0000"/>
                            </a:solidFill>
                            <a:latin typeface="Cambria Math" panose="02040503050406030204" pitchFamily="18" charset="0"/>
                          </a:rPr>
                          <m:t>𝐼</m:t>
                        </m:r>
                      </m:e>
                      <m:sub>
                        <m:r>
                          <a:rPr lang="pt-BR" i="1">
                            <a:solidFill>
                              <a:srgbClr val="FF0000"/>
                            </a:solidFill>
                            <a:latin typeface="Cambria Math" panose="02040503050406030204" pitchFamily="18" charset="0"/>
                          </a:rPr>
                          <m:t>𝐷</m:t>
                        </m:r>
                        <m:r>
                          <a:rPr lang="pt-BR" b="0" i="1" smtClean="0">
                            <a:solidFill>
                              <a:srgbClr val="FF0000"/>
                            </a:solidFill>
                            <a:latin typeface="Cambria Math" panose="02040503050406030204" pitchFamily="18" charset="0"/>
                          </a:rPr>
                          <m:t>𝑆𝑆</m:t>
                        </m:r>
                      </m:sub>
                    </m:sSub>
                  </m:oMath>
                </a14:m>
                <a:r>
                  <a:rPr lang="pt-BR" dirty="0">
                    <a:solidFill>
                      <a:srgbClr val="FF0000"/>
                    </a:solidFill>
                  </a:rPr>
                  <a:t> e </a:t>
                </a:r>
                <a14:m>
                  <m:oMath xmlns:m="http://schemas.openxmlformats.org/officeDocument/2006/math">
                    <m:sSub>
                      <m:sSubPr>
                        <m:ctrlPr>
                          <a:rPr lang="pt-BR" i="1">
                            <a:solidFill>
                              <a:srgbClr val="FF0000"/>
                            </a:solidFill>
                            <a:latin typeface="Cambria Math" panose="02040503050406030204" pitchFamily="18" charset="0"/>
                          </a:rPr>
                        </m:ctrlPr>
                      </m:sSubPr>
                      <m:e>
                        <m:r>
                          <a:rPr lang="pt-BR" i="1">
                            <a:solidFill>
                              <a:srgbClr val="FF0000"/>
                            </a:solidFill>
                            <a:latin typeface="Cambria Math" panose="02040503050406030204" pitchFamily="18" charset="0"/>
                          </a:rPr>
                          <m:t>𝑉</m:t>
                        </m:r>
                      </m:e>
                      <m:sub>
                        <m:r>
                          <a:rPr lang="pt-BR" b="0" i="1" smtClean="0">
                            <a:solidFill>
                              <a:srgbClr val="FF0000"/>
                            </a:solidFill>
                            <a:latin typeface="Cambria Math" panose="02040503050406030204" pitchFamily="18" charset="0"/>
                          </a:rPr>
                          <m:t>𝑃</m:t>
                        </m:r>
                      </m:sub>
                    </m:sSub>
                    <m:r>
                      <a:rPr lang="pt-BR" b="0" i="0" smtClean="0">
                        <a:solidFill>
                          <a:srgbClr val="FF0000"/>
                        </a:solidFill>
                        <a:latin typeface="Cambria Math" panose="02040503050406030204" pitchFamily="18" charset="0"/>
                      </a:rPr>
                      <m:t> </m:t>
                    </m:r>
                  </m:oMath>
                </a14:m>
                <a:r>
                  <a:rPr lang="pt-BR" dirty="0">
                    <a:solidFill>
                      <a:srgbClr val="FF0000"/>
                    </a:solidFill>
                  </a:rPr>
                  <a:t>serem diferentes a curva universal é a mesma</a:t>
                </a:r>
              </a:p>
              <a:p>
                <a:pPr marL="0" indent="0">
                  <a:buNone/>
                </a:pPr>
                <a:endParaRPr lang="pt-BR" sz="2800" i="1" dirty="0">
                  <a:solidFill>
                    <a:srgbClr val="FF0000"/>
                  </a:solidFill>
                  <a:latin typeface="Cambria Math" panose="02040503050406030204" pitchFamily="18" charset="0"/>
                </a:endParaRPr>
              </a:p>
              <a:p>
                <a:pPr marL="0" indent="0">
                  <a:buNone/>
                </a:pPr>
                <a14:m>
                  <m:oMath xmlns:m="http://schemas.openxmlformats.org/officeDocument/2006/math">
                    <m:f>
                      <m:fPr>
                        <m:ctrlPr>
                          <a:rPr lang="pt-BR" sz="2800" i="1">
                            <a:solidFill>
                              <a:srgbClr val="FF0000"/>
                            </a:solidFill>
                            <a:latin typeface="Cambria Math" panose="02040503050406030204" pitchFamily="18" charset="0"/>
                          </a:rPr>
                        </m:ctrlPr>
                      </m:fPr>
                      <m:num>
                        <m:sSub>
                          <m:sSubPr>
                            <m:ctrlPr>
                              <a:rPr lang="pt-BR" sz="2800" i="1">
                                <a:solidFill>
                                  <a:srgbClr val="FF0000"/>
                                </a:solidFill>
                                <a:latin typeface="Cambria Math" panose="02040503050406030204" pitchFamily="18" charset="0"/>
                              </a:rPr>
                            </m:ctrlPr>
                          </m:sSubPr>
                          <m:e>
                            <m:r>
                              <a:rPr lang="pt-BR" sz="2800" i="1">
                                <a:solidFill>
                                  <a:srgbClr val="FF0000"/>
                                </a:solidFill>
                                <a:latin typeface="Cambria Math" panose="02040503050406030204" pitchFamily="18" charset="0"/>
                              </a:rPr>
                              <m:t>𝐼</m:t>
                            </m:r>
                          </m:e>
                          <m:sub>
                            <m:r>
                              <a:rPr lang="pt-BR" sz="2800" i="1">
                                <a:solidFill>
                                  <a:srgbClr val="FF0000"/>
                                </a:solidFill>
                                <a:latin typeface="Cambria Math" panose="02040503050406030204" pitchFamily="18" charset="0"/>
                              </a:rPr>
                              <m:t>𝐷</m:t>
                            </m:r>
                          </m:sub>
                        </m:sSub>
                      </m:num>
                      <m:den>
                        <m:sSub>
                          <m:sSubPr>
                            <m:ctrlPr>
                              <a:rPr lang="pt-BR" sz="2800" i="1">
                                <a:solidFill>
                                  <a:srgbClr val="FF0000"/>
                                </a:solidFill>
                                <a:latin typeface="Cambria Math" panose="02040503050406030204" pitchFamily="18" charset="0"/>
                              </a:rPr>
                            </m:ctrlPr>
                          </m:sSubPr>
                          <m:e>
                            <m:r>
                              <a:rPr lang="pt-BR" sz="2800" i="1">
                                <a:solidFill>
                                  <a:srgbClr val="FF0000"/>
                                </a:solidFill>
                                <a:latin typeface="Cambria Math" panose="02040503050406030204" pitchFamily="18" charset="0"/>
                              </a:rPr>
                              <m:t>𝐼</m:t>
                            </m:r>
                          </m:e>
                          <m:sub>
                            <m:r>
                              <a:rPr lang="pt-BR" sz="2800" i="1">
                                <a:solidFill>
                                  <a:srgbClr val="FF0000"/>
                                </a:solidFill>
                                <a:latin typeface="Cambria Math" panose="02040503050406030204" pitchFamily="18" charset="0"/>
                              </a:rPr>
                              <m:t>𝐷𝑆𝑆</m:t>
                            </m:r>
                          </m:sub>
                        </m:sSub>
                      </m:den>
                    </m:f>
                    <m:r>
                      <a:rPr lang="pt-BR" sz="2800" i="1">
                        <a:solidFill>
                          <a:srgbClr val="FF0000"/>
                        </a:solidFill>
                        <a:latin typeface="Cambria Math" panose="02040503050406030204" pitchFamily="18" charset="0"/>
                      </a:rPr>
                      <m:t>=0,</m:t>
                    </m:r>
                    <m:r>
                      <a:rPr lang="pt-BR" sz="2800" b="0" i="1" smtClean="0">
                        <a:solidFill>
                          <a:srgbClr val="FF0000"/>
                        </a:solidFill>
                        <a:latin typeface="Cambria Math" panose="02040503050406030204" pitchFamily="18" charset="0"/>
                      </a:rPr>
                      <m:t>53</m:t>
                    </m:r>
                    <m:r>
                      <a:rPr lang="pt-BR" sz="2800" b="0" i="0" smtClean="0">
                        <a:solidFill>
                          <a:srgbClr val="FF0000"/>
                        </a:solidFill>
                        <a:latin typeface="Cambria Math" panose="02040503050406030204" pitchFamily="18" charset="0"/>
                      </a:rPr>
                      <m:t> </m:t>
                    </m:r>
                  </m:oMath>
                </a14:m>
                <a:r>
                  <a:rPr lang="pt-BR" sz="2800" dirty="0">
                    <a:solidFill>
                      <a:srgbClr val="FF0000"/>
                    </a:solidFill>
                  </a:rPr>
                  <a:t>e  </a:t>
                </a:r>
                <a14:m>
                  <m:oMath xmlns:m="http://schemas.openxmlformats.org/officeDocument/2006/math">
                    <m:f>
                      <m:fPr>
                        <m:ctrlPr>
                          <a:rPr lang="pt-BR" sz="2800" i="1">
                            <a:solidFill>
                              <a:srgbClr val="FF0000"/>
                            </a:solidFill>
                            <a:latin typeface="Cambria Math" panose="02040503050406030204" pitchFamily="18" charset="0"/>
                          </a:rPr>
                        </m:ctrlPr>
                      </m:fPr>
                      <m:num>
                        <m:sSub>
                          <m:sSubPr>
                            <m:ctrlPr>
                              <a:rPr lang="pt-BR" sz="2800" i="1">
                                <a:solidFill>
                                  <a:srgbClr val="FF0000"/>
                                </a:solidFill>
                                <a:latin typeface="Cambria Math" panose="02040503050406030204" pitchFamily="18" charset="0"/>
                              </a:rPr>
                            </m:ctrlPr>
                          </m:sSubPr>
                          <m:e>
                            <m:r>
                              <a:rPr lang="pt-BR" sz="2800" i="1">
                                <a:solidFill>
                                  <a:srgbClr val="FF0000"/>
                                </a:solidFill>
                                <a:latin typeface="Cambria Math" panose="02040503050406030204" pitchFamily="18" charset="0"/>
                              </a:rPr>
                              <m:t>𝑉</m:t>
                            </m:r>
                          </m:e>
                          <m:sub>
                            <m:r>
                              <a:rPr lang="pt-BR" sz="2800" i="1">
                                <a:solidFill>
                                  <a:srgbClr val="FF0000"/>
                                </a:solidFill>
                                <a:latin typeface="Cambria Math" panose="02040503050406030204" pitchFamily="18" charset="0"/>
                              </a:rPr>
                              <m:t>𝐺𝑆</m:t>
                            </m:r>
                          </m:sub>
                        </m:sSub>
                      </m:num>
                      <m:den>
                        <m:d>
                          <m:dPr>
                            <m:begChr m:val="|"/>
                            <m:endChr m:val="|"/>
                            <m:ctrlPr>
                              <a:rPr lang="pt-BR" sz="2800" i="1">
                                <a:solidFill>
                                  <a:srgbClr val="FF0000"/>
                                </a:solidFill>
                                <a:latin typeface="Cambria Math" panose="02040503050406030204" pitchFamily="18" charset="0"/>
                              </a:rPr>
                            </m:ctrlPr>
                          </m:dPr>
                          <m:e>
                            <m:sSub>
                              <m:sSubPr>
                                <m:ctrlPr>
                                  <a:rPr lang="pt-BR" sz="2800" i="1">
                                    <a:solidFill>
                                      <a:srgbClr val="FF0000"/>
                                    </a:solidFill>
                                    <a:latin typeface="Cambria Math" panose="02040503050406030204" pitchFamily="18" charset="0"/>
                                  </a:rPr>
                                </m:ctrlPr>
                              </m:sSubPr>
                              <m:e>
                                <m:r>
                                  <a:rPr lang="pt-BR" sz="2800" i="1">
                                    <a:solidFill>
                                      <a:srgbClr val="FF0000"/>
                                    </a:solidFill>
                                    <a:latin typeface="Cambria Math" panose="02040503050406030204" pitchFamily="18" charset="0"/>
                                  </a:rPr>
                                  <m:t>𝑉</m:t>
                                </m:r>
                              </m:e>
                              <m:sub>
                                <m:r>
                                  <a:rPr lang="pt-BR" sz="2800" i="1">
                                    <a:solidFill>
                                      <a:srgbClr val="FF0000"/>
                                    </a:solidFill>
                                    <a:latin typeface="Cambria Math" panose="02040503050406030204" pitchFamily="18" charset="0"/>
                                  </a:rPr>
                                  <m:t>𝑃</m:t>
                                </m:r>
                              </m:sub>
                            </m:sSub>
                          </m:e>
                        </m:d>
                      </m:den>
                    </m:f>
                    <m:r>
                      <a:rPr lang="pt-BR" sz="2800" i="1">
                        <a:solidFill>
                          <a:srgbClr val="FF0000"/>
                        </a:solidFill>
                        <a:latin typeface="Cambria Math" panose="02040503050406030204" pitchFamily="18" charset="0"/>
                      </a:rPr>
                      <m:t>=−0,</m:t>
                    </m:r>
                    <m:r>
                      <a:rPr lang="pt-BR" sz="2800" b="0" i="1" smtClean="0">
                        <a:solidFill>
                          <a:srgbClr val="FF0000"/>
                        </a:solidFill>
                        <a:latin typeface="Cambria Math" panose="02040503050406030204" pitchFamily="18" charset="0"/>
                      </a:rPr>
                      <m:t>26</m:t>
                    </m:r>
                  </m:oMath>
                </a14:m>
                <a:endParaRPr lang="pt-BR" dirty="0"/>
              </a:p>
              <a:p>
                <a:pPr marL="0" indent="0">
                  <a:buNone/>
                </a:pPr>
                <a:endParaRPr lang="pt-BR" sz="2400" i="1" dirty="0">
                  <a:solidFill>
                    <a:srgbClr val="FF0000"/>
                  </a:solidFill>
                  <a:latin typeface="Cambria Math" panose="02040503050406030204" pitchFamily="18" charset="0"/>
                </a:endParaRPr>
              </a:p>
              <a:p>
                <a:pPr marL="0" indent="0">
                  <a:buNone/>
                </a:pPr>
                <a14:m>
                  <m:oMathPara xmlns:m="http://schemas.openxmlformats.org/officeDocument/2006/math">
                    <m:oMathParaPr>
                      <m:jc m:val="left"/>
                    </m:oMathParaPr>
                    <m:oMath xmlns:m="http://schemas.openxmlformats.org/officeDocument/2006/math">
                      <m:sSub>
                        <m:sSubPr>
                          <m:ctrlPr>
                            <a:rPr lang="pt-BR" sz="2400" i="1">
                              <a:solidFill>
                                <a:srgbClr val="FF0000"/>
                              </a:solidFill>
                              <a:latin typeface="Cambria Math" panose="02040503050406030204" pitchFamily="18" charset="0"/>
                            </a:rPr>
                          </m:ctrlPr>
                        </m:sSubPr>
                        <m:e>
                          <m:r>
                            <a:rPr lang="pt-BR" sz="2400" i="1">
                              <a:solidFill>
                                <a:srgbClr val="FF0000"/>
                              </a:solidFill>
                              <a:latin typeface="Cambria Math" panose="02040503050406030204" pitchFamily="18" charset="0"/>
                            </a:rPr>
                            <m:t>𝐼</m:t>
                          </m:r>
                        </m:e>
                        <m:sub>
                          <m:r>
                            <a:rPr lang="pt-BR" sz="2400" i="1">
                              <a:solidFill>
                                <a:srgbClr val="FF0000"/>
                              </a:solidFill>
                              <a:latin typeface="Cambria Math" panose="02040503050406030204" pitchFamily="18" charset="0"/>
                            </a:rPr>
                            <m:t>𝐷</m:t>
                          </m:r>
                        </m:sub>
                      </m:sSub>
                      <m:r>
                        <a:rPr lang="pt-BR" sz="2400" b="0" i="1" smtClean="0">
                          <a:solidFill>
                            <a:srgbClr val="FF0000"/>
                          </a:solidFill>
                          <a:latin typeface="Cambria Math" panose="02040503050406030204" pitchFamily="18" charset="0"/>
                        </a:rPr>
                        <m:t>=</m:t>
                      </m:r>
                      <m:sSub>
                        <m:sSubPr>
                          <m:ctrlPr>
                            <a:rPr lang="pt-BR" sz="2400" i="1">
                              <a:solidFill>
                                <a:srgbClr val="FF0000"/>
                              </a:solidFill>
                              <a:latin typeface="Cambria Math" panose="02040503050406030204" pitchFamily="18" charset="0"/>
                            </a:rPr>
                          </m:ctrlPr>
                        </m:sSubPr>
                        <m:e>
                          <m:r>
                            <a:rPr lang="pt-BR" sz="2400" b="0" i="1" smtClean="0">
                              <a:solidFill>
                                <a:srgbClr val="FF0000"/>
                              </a:solidFill>
                              <a:latin typeface="Cambria Math" panose="02040503050406030204" pitchFamily="18" charset="0"/>
                            </a:rPr>
                            <m:t>0,53</m:t>
                          </m:r>
                          <m:r>
                            <a:rPr lang="pt-BR" sz="2400" i="1">
                              <a:solidFill>
                                <a:srgbClr val="FF0000"/>
                              </a:solidFill>
                              <a:latin typeface="Cambria Math" panose="02040503050406030204" pitchFamily="18" charset="0"/>
                            </a:rPr>
                            <m:t>𝐼</m:t>
                          </m:r>
                        </m:e>
                        <m:sub>
                          <m:r>
                            <a:rPr lang="pt-BR" sz="2400" i="1">
                              <a:solidFill>
                                <a:srgbClr val="FF0000"/>
                              </a:solidFill>
                              <a:latin typeface="Cambria Math" panose="02040503050406030204" pitchFamily="18" charset="0"/>
                            </a:rPr>
                            <m:t>𝐷𝑆𝑆</m:t>
                          </m:r>
                        </m:sub>
                      </m:sSub>
                      <m:r>
                        <a:rPr lang="pt-BR" sz="2400" b="0" i="1" smtClean="0">
                          <a:solidFill>
                            <a:srgbClr val="FF0000"/>
                          </a:solidFill>
                          <a:latin typeface="Cambria Math" panose="02040503050406030204" pitchFamily="18" charset="0"/>
                        </a:rPr>
                        <m:t>=0,53∗8</m:t>
                      </m:r>
                      <m:r>
                        <a:rPr lang="pt-BR" sz="2400" b="0" i="1" smtClean="0">
                          <a:solidFill>
                            <a:srgbClr val="FF0000"/>
                          </a:solidFill>
                          <a:latin typeface="Cambria Math" panose="02040503050406030204" pitchFamily="18" charset="0"/>
                        </a:rPr>
                        <m:t>𝑚</m:t>
                      </m:r>
                      <m:r>
                        <a:rPr lang="pt-BR" sz="2400" b="0" i="1" smtClean="0">
                          <a:solidFill>
                            <a:srgbClr val="FF0000"/>
                          </a:solidFill>
                          <a:latin typeface="Cambria Math" panose="02040503050406030204" pitchFamily="18" charset="0"/>
                        </a:rPr>
                        <m:t>=4,24</m:t>
                      </m:r>
                      <m:r>
                        <a:rPr lang="pt-BR" sz="2400" b="0" i="1" smtClean="0">
                          <a:solidFill>
                            <a:srgbClr val="FF0000"/>
                          </a:solidFill>
                          <a:latin typeface="Cambria Math" panose="02040503050406030204" pitchFamily="18" charset="0"/>
                        </a:rPr>
                        <m:t>𝑚𝐴</m:t>
                      </m:r>
                    </m:oMath>
                  </m:oMathPara>
                </a14:m>
                <a:endParaRPr lang="pt-BR" sz="2400" b="0" dirty="0">
                  <a:solidFill>
                    <a:srgbClr val="FF0000"/>
                  </a:solidFill>
                </a:endParaRPr>
              </a:p>
            </p:txBody>
          </p:sp>
        </mc:Choice>
        <mc:Fallback xmlns="">
          <p:sp>
            <p:nvSpPr>
              <p:cNvPr id="6" name="Content Placeholder 5">
                <a:extLst>
                  <a:ext uri="{FF2B5EF4-FFF2-40B4-BE49-F238E27FC236}">
                    <a16:creationId xmlns:a16="http://schemas.microsoft.com/office/drawing/2014/main" id="{D2D012C6-3ACA-4840-AA06-6517BE2E31F3}"/>
                  </a:ext>
                </a:extLst>
              </p:cNvPr>
              <p:cNvSpPr>
                <a:spLocks noGrp="1" noRot="1" noChangeAspect="1" noMove="1" noResize="1" noEditPoints="1" noAdjustHandles="1" noChangeArrowheads="1" noChangeShapeType="1" noTextEdit="1"/>
              </p:cNvSpPr>
              <p:nvPr>
                <p:ph sz="half" idx="1"/>
              </p:nvPr>
            </p:nvSpPr>
            <p:spPr>
              <a:xfrm>
                <a:off x="838200" y="1346200"/>
                <a:ext cx="5181600" cy="5511800"/>
              </a:xfrm>
              <a:blipFill>
                <a:blip r:embed="rId3"/>
                <a:stretch>
                  <a:fillRect l="-2118" t="-1659" r="-2706"/>
                </a:stretch>
              </a:blipFill>
            </p:spPr>
            <p:txBody>
              <a:bodyPr/>
              <a:lstStyle/>
              <a:p>
                <a:r>
                  <a:rPr lang="pt-BR">
                    <a:noFill/>
                  </a:rPr>
                  <a:t> </a:t>
                </a:r>
              </a:p>
            </p:txBody>
          </p:sp>
        </mc:Fallback>
      </mc:AlternateContent>
      <p:sp>
        <p:nvSpPr>
          <p:cNvPr id="4" name="Footer Placeholder 3">
            <a:extLst>
              <a:ext uri="{FF2B5EF4-FFF2-40B4-BE49-F238E27FC236}">
                <a16:creationId xmlns:a16="http://schemas.microsoft.com/office/drawing/2014/main" id="{CCF9A09C-BE68-4A35-9ED5-DB0C6FBF0B4D}"/>
              </a:ext>
            </a:extLst>
          </p:cNvPr>
          <p:cNvSpPr>
            <a:spLocks noGrp="1"/>
          </p:cNvSpPr>
          <p:nvPr>
            <p:ph type="ftr" sz="quarter" idx="11"/>
          </p:nvPr>
        </p:nvSpPr>
        <p:spPr/>
        <p:txBody>
          <a:bodyPr/>
          <a:lstStyle/>
          <a:p>
            <a:r>
              <a:rPr lang="en-US" altLang="en-US"/>
              <a:t>Prof. Elyr Teixeira</a:t>
            </a:r>
            <a:endParaRPr lang="en-US" altLang="en-US" dirty="0"/>
          </a:p>
        </p:txBody>
      </p:sp>
      <p:sp>
        <p:nvSpPr>
          <p:cNvPr id="5" name="Slide Number Placeholder 4">
            <a:extLst>
              <a:ext uri="{FF2B5EF4-FFF2-40B4-BE49-F238E27FC236}">
                <a16:creationId xmlns:a16="http://schemas.microsoft.com/office/drawing/2014/main" id="{9733BBE5-647A-4646-906A-BFC5C22A6A99}"/>
              </a:ext>
            </a:extLst>
          </p:cNvPr>
          <p:cNvSpPr>
            <a:spLocks noGrp="1"/>
          </p:cNvSpPr>
          <p:nvPr>
            <p:ph type="sldNum" sz="quarter" idx="12"/>
          </p:nvPr>
        </p:nvSpPr>
        <p:spPr/>
        <p:txBody>
          <a:bodyPr/>
          <a:lstStyle/>
          <a:p>
            <a:fld id="{D70E266F-DC34-4EBC-B26B-29CFE51B5C59}" type="slidenum">
              <a:rPr lang="en-US" altLang="en-US" smtClean="0"/>
              <a:pPr/>
              <a:t>246</a:t>
            </a:fld>
            <a:endParaRPr lang="en-US" altLang="en-US"/>
          </a:p>
        </p:txBody>
      </p:sp>
    </p:spTree>
    <p:extLst>
      <p:ext uri="{BB962C8B-B14F-4D97-AF65-F5344CB8AC3E}">
        <p14:creationId xmlns:p14="http://schemas.microsoft.com/office/powerpoint/2010/main" val="3965178932"/>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a:extLst>
              <a:ext uri="{FF2B5EF4-FFF2-40B4-BE49-F238E27FC236}">
                <a16:creationId xmlns:a16="http://schemas.microsoft.com/office/drawing/2014/main" id="{2712F722-262C-456F-90BB-F7B5F8493E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71091" y="136525"/>
            <a:ext cx="9024531" cy="72501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a:extLst>
              <a:ext uri="{FF2B5EF4-FFF2-40B4-BE49-F238E27FC236}">
                <a16:creationId xmlns:a16="http://schemas.microsoft.com/office/drawing/2014/main" id="{EC741D03-3F7A-46B0-B40F-AA9729B0693A}"/>
              </a:ext>
            </a:extLst>
          </p:cNvPr>
          <p:cNvSpPr>
            <a:spLocks noGrp="1"/>
          </p:cNvSpPr>
          <p:nvPr>
            <p:ph type="title"/>
          </p:nvPr>
        </p:nvSpPr>
        <p:spPr/>
        <p:txBody>
          <a:bodyPr/>
          <a:lstStyle/>
          <a:p>
            <a:r>
              <a:rPr lang="pt-BR" dirty="0"/>
              <a:t>Exemplo</a:t>
            </a:r>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D2D012C6-3ACA-4840-AA06-6517BE2E31F3}"/>
                  </a:ext>
                </a:extLst>
              </p:cNvPr>
              <p:cNvSpPr>
                <a:spLocks noGrp="1"/>
              </p:cNvSpPr>
              <p:nvPr>
                <p:ph sz="half" idx="1"/>
              </p:nvPr>
            </p:nvSpPr>
            <p:spPr>
              <a:xfrm>
                <a:off x="838200" y="1346200"/>
                <a:ext cx="5181600" cy="5511800"/>
              </a:xfrm>
            </p:spPr>
            <p:txBody>
              <a:bodyPr>
                <a:normAutofit/>
              </a:bodyPr>
              <a:lstStyle/>
              <a:p>
                <a:pPr marL="0" indent="0">
                  <a:buNone/>
                </a:pPr>
                <a:r>
                  <a:rPr lang="pt-BR" dirty="0">
                    <a:solidFill>
                      <a:srgbClr val="FF0000"/>
                    </a:solidFill>
                  </a:rPr>
                  <a:t>Com </a:t>
                </a:r>
                <a:r>
                  <a:rPr lang="pt-BR" i="1" dirty="0">
                    <a:solidFill>
                      <a:srgbClr val="FF0000"/>
                    </a:solidFill>
                  </a:rPr>
                  <a:t>m </a:t>
                </a:r>
                <a:r>
                  <a:rPr lang="pt-BR" dirty="0">
                    <a:solidFill>
                      <a:srgbClr val="FF0000"/>
                    </a:solidFill>
                  </a:rPr>
                  <a:t>e</a:t>
                </a:r>
                <a:r>
                  <a:rPr lang="pt-BR" i="1" dirty="0">
                    <a:solidFill>
                      <a:srgbClr val="FF0000"/>
                    </a:solidFill>
                  </a:rPr>
                  <a:t> M</a:t>
                </a:r>
                <a:r>
                  <a:rPr lang="pt-BR" dirty="0">
                    <a:solidFill>
                      <a:srgbClr val="FF0000"/>
                    </a:solidFill>
                  </a:rPr>
                  <a:t> conhecidos é possível traçar a reta de carga</a:t>
                </a:r>
              </a:p>
              <a:p>
                <a:pPr marL="0" indent="0">
                  <a:buNone/>
                </a:pPr>
                <a:r>
                  <a:rPr lang="pt-BR" dirty="0">
                    <a:solidFill>
                      <a:srgbClr val="FF0000"/>
                    </a:solidFill>
                  </a:rPr>
                  <a:t>Apesar de </a:t>
                </a:r>
                <a14:m>
                  <m:oMath xmlns:m="http://schemas.openxmlformats.org/officeDocument/2006/math">
                    <m:sSub>
                      <m:sSubPr>
                        <m:ctrlPr>
                          <a:rPr lang="pt-BR" i="1">
                            <a:solidFill>
                              <a:srgbClr val="FF0000"/>
                            </a:solidFill>
                            <a:latin typeface="Cambria Math" panose="02040503050406030204" pitchFamily="18" charset="0"/>
                          </a:rPr>
                        </m:ctrlPr>
                      </m:sSubPr>
                      <m:e>
                        <m:r>
                          <a:rPr lang="pt-BR" i="1">
                            <a:solidFill>
                              <a:srgbClr val="FF0000"/>
                            </a:solidFill>
                            <a:latin typeface="Cambria Math" panose="02040503050406030204" pitchFamily="18" charset="0"/>
                          </a:rPr>
                          <m:t>𝐼</m:t>
                        </m:r>
                      </m:e>
                      <m:sub>
                        <m:r>
                          <a:rPr lang="pt-BR" i="1">
                            <a:solidFill>
                              <a:srgbClr val="FF0000"/>
                            </a:solidFill>
                            <a:latin typeface="Cambria Math" panose="02040503050406030204" pitchFamily="18" charset="0"/>
                          </a:rPr>
                          <m:t>𝐷</m:t>
                        </m:r>
                        <m:r>
                          <a:rPr lang="pt-BR" b="0" i="1" smtClean="0">
                            <a:solidFill>
                              <a:srgbClr val="FF0000"/>
                            </a:solidFill>
                            <a:latin typeface="Cambria Math" panose="02040503050406030204" pitchFamily="18" charset="0"/>
                          </a:rPr>
                          <m:t>𝑆𝑆</m:t>
                        </m:r>
                      </m:sub>
                    </m:sSub>
                  </m:oMath>
                </a14:m>
                <a:r>
                  <a:rPr lang="pt-BR" dirty="0">
                    <a:solidFill>
                      <a:srgbClr val="FF0000"/>
                    </a:solidFill>
                  </a:rPr>
                  <a:t> e </a:t>
                </a:r>
                <a14:m>
                  <m:oMath xmlns:m="http://schemas.openxmlformats.org/officeDocument/2006/math">
                    <m:sSub>
                      <m:sSubPr>
                        <m:ctrlPr>
                          <a:rPr lang="pt-BR" i="1">
                            <a:solidFill>
                              <a:srgbClr val="FF0000"/>
                            </a:solidFill>
                            <a:latin typeface="Cambria Math" panose="02040503050406030204" pitchFamily="18" charset="0"/>
                          </a:rPr>
                        </m:ctrlPr>
                      </m:sSubPr>
                      <m:e>
                        <m:r>
                          <a:rPr lang="pt-BR" i="1">
                            <a:solidFill>
                              <a:srgbClr val="FF0000"/>
                            </a:solidFill>
                            <a:latin typeface="Cambria Math" panose="02040503050406030204" pitchFamily="18" charset="0"/>
                          </a:rPr>
                          <m:t>𝑉</m:t>
                        </m:r>
                      </m:e>
                      <m:sub>
                        <m:r>
                          <a:rPr lang="pt-BR" b="0" i="1" smtClean="0">
                            <a:solidFill>
                              <a:srgbClr val="FF0000"/>
                            </a:solidFill>
                            <a:latin typeface="Cambria Math" panose="02040503050406030204" pitchFamily="18" charset="0"/>
                          </a:rPr>
                          <m:t>𝑃</m:t>
                        </m:r>
                      </m:sub>
                    </m:sSub>
                    <m:r>
                      <a:rPr lang="pt-BR" b="0" i="0" smtClean="0">
                        <a:solidFill>
                          <a:srgbClr val="FF0000"/>
                        </a:solidFill>
                        <a:latin typeface="Cambria Math" panose="02040503050406030204" pitchFamily="18" charset="0"/>
                      </a:rPr>
                      <m:t> </m:t>
                    </m:r>
                  </m:oMath>
                </a14:m>
                <a:r>
                  <a:rPr lang="pt-BR" dirty="0">
                    <a:solidFill>
                      <a:srgbClr val="FF0000"/>
                    </a:solidFill>
                  </a:rPr>
                  <a:t>serem diferentes a curva universal é a mesma</a:t>
                </a:r>
              </a:p>
              <a:p>
                <a:pPr marL="0" indent="0">
                  <a:buNone/>
                </a:pPr>
                <a:endParaRPr lang="pt-BR" sz="2800" i="1" dirty="0">
                  <a:solidFill>
                    <a:srgbClr val="FF0000"/>
                  </a:solidFill>
                  <a:latin typeface="Cambria Math" panose="02040503050406030204" pitchFamily="18" charset="0"/>
                </a:endParaRPr>
              </a:p>
              <a:p>
                <a:pPr marL="0" indent="0">
                  <a:buNone/>
                </a:pPr>
                <a14:m>
                  <m:oMath xmlns:m="http://schemas.openxmlformats.org/officeDocument/2006/math">
                    <m:f>
                      <m:fPr>
                        <m:ctrlPr>
                          <a:rPr lang="pt-BR" sz="2800" i="1">
                            <a:solidFill>
                              <a:srgbClr val="FF0000"/>
                            </a:solidFill>
                            <a:latin typeface="Cambria Math" panose="02040503050406030204" pitchFamily="18" charset="0"/>
                          </a:rPr>
                        </m:ctrlPr>
                      </m:fPr>
                      <m:num>
                        <m:sSub>
                          <m:sSubPr>
                            <m:ctrlPr>
                              <a:rPr lang="pt-BR" sz="2800" i="1">
                                <a:solidFill>
                                  <a:srgbClr val="FF0000"/>
                                </a:solidFill>
                                <a:latin typeface="Cambria Math" panose="02040503050406030204" pitchFamily="18" charset="0"/>
                              </a:rPr>
                            </m:ctrlPr>
                          </m:sSubPr>
                          <m:e>
                            <m:r>
                              <a:rPr lang="pt-BR" sz="2800" i="1">
                                <a:solidFill>
                                  <a:srgbClr val="FF0000"/>
                                </a:solidFill>
                                <a:latin typeface="Cambria Math" panose="02040503050406030204" pitchFamily="18" charset="0"/>
                              </a:rPr>
                              <m:t>𝐼</m:t>
                            </m:r>
                          </m:e>
                          <m:sub>
                            <m:r>
                              <a:rPr lang="pt-BR" sz="2800" i="1">
                                <a:solidFill>
                                  <a:srgbClr val="FF0000"/>
                                </a:solidFill>
                                <a:latin typeface="Cambria Math" panose="02040503050406030204" pitchFamily="18" charset="0"/>
                              </a:rPr>
                              <m:t>𝐷</m:t>
                            </m:r>
                          </m:sub>
                        </m:sSub>
                      </m:num>
                      <m:den>
                        <m:sSub>
                          <m:sSubPr>
                            <m:ctrlPr>
                              <a:rPr lang="pt-BR" sz="2800" i="1">
                                <a:solidFill>
                                  <a:srgbClr val="FF0000"/>
                                </a:solidFill>
                                <a:latin typeface="Cambria Math" panose="02040503050406030204" pitchFamily="18" charset="0"/>
                              </a:rPr>
                            </m:ctrlPr>
                          </m:sSubPr>
                          <m:e>
                            <m:r>
                              <a:rPr lang="pt-BR" sz="2800" i="1">
                                <a:solidFill>
                                  <a:srgbClr val="FF0000"/>
                                </a:solidFill>
                                <a:latin typeface="Cambria Math" panose="02040503050406030204" pitchFamily="18" charset="0"/>
                              </a:rPr>
                              <m:t>𝐼</m:t>
                            </m:r>
                          </m:e>
                          <m:sub>
                            <m:r>
                              <a:rPr lang="pt-BR" sz="2800" i="1">
                                <a:solidFill>
                                  <a:srgbClr val="FF0000"/>
                                </a:solidFill>
                                <a:latin typeface="Cambria Math" panose="02040503050406030204" pitchFamily="18" charset="0"/>
                              </a:rPr>
                              <m:t>𝐷𝑆𝑆</m:t>
                            </m:r>
                          </m:sub>
                        </m:sSub>
                      </m:den>
                    </m:f>
                    <m:r>
                      <a:rPr lang="pt-BR" sz="2800" i="1">
                        <a:solidFill>
                          <a:srgbClr val="FF0000"/>
                        </a:solidFill>
                        <a:latin typeface="Cambria Math" panose="02040503050406030204" pitchFamily="18" charset="0"/>
                      </a:rPr>
                      <m:t>=0,</m:t>
                    </m:r>
                    <m:r>
                      <a:rPr lang="pt-BR" sz="2800" b="0" i="1" smtClean="0">
                        <a:solidFill>
                          <a:srgbClr val="FF0000"/>
                        </a:solidFill>
                        <a:latin typeface="Cambria Math" panose="02040503050406030204" pitchFamily="18" charset="0"/>
                      </a:rPr>
                      <m:t>53</m:t>
                    </m:r>
                    <m:r>
                      <a:rPr lang="pt-BR" sz="2800" b="0" i="0" smtClean="0">
                        <a:solidFill>
                          <a:srgbClr val="FF0000"/>
                        </a:solidFill>
                        <a:latin typeface="Cambria Math" panose="02040503050406030204" pitchFamily="18" charset="0"/>
                      </a:rPr>
                      <m:t> </m:t>
                    </m:r>
                  </m:oMath>
                </a14:m>
                <a:r>
                  <a:rPr lang="pt-BR" sz="2800" dirty="0">
                    <a:solidFill>
                      <a:srgbClr val="FF0000"/>
                    </a:solidFill>
                  </a:rPr>
                  <a:t>e  </a:t>
                </a:r>
                <a14:m>
                  <m:oMath xmlns:m="http://schemas.openxmlformats.org/officeDocument/2006/math">
                    <m:f>
                      <m:fPr>
                        <m:ctrlPr>
                          <a:rPr lang="pt-BR" sz="2800" i="1">
                            <a:solidFill>
                              <a:srgbClr val="FF0000"/>
                            </a:solidFill>
                            <a:latin typeface="Cambria Math" panose="02040503050406030204" pitchFamily="18" charset="0"/>
                          </a:rPr>
                        </m:ctrlPr>
                      </m:fPr>
                      <m:num>
                        <m:sSub>
                          <m:sSubPr>
                            <m:ctrlPr>
                              <a:rPr lang="pt-BR" sz="2800" i="1">
                                <a:solidFill>
                                  <a:srgbClr val="FF0000"/>
                                </a:solidFill>
                                <a:latin typeface="Cambria Math" panose="02040503050406030204" pitchFamily="18" charset="0"/>
                              </a:rPr>
                            </m:ctrlPr>
                          </m:sSubPr>
                          <m:e>
                            <m:r>
                              <a:rPr lang="pt-BR" sz="2800" i="1">
                                <a:solidFill>
                                  <a:srgbClr val="FF0000"/>
                                </a:solidFill>
                                <a:latin typeface="Cambria Math" panose="02040503050406030204" pitchFamily="18" charset="0"/>
                              </a:rPr>
                              <m:t>𝑉</m:t>
                            </m:r>
                          </m:e>
                          <m:sub>
                            <m:r>
                              <a:rPr lang="pt-BR" sz="2800" i="1">
                                <a:solidFill>
                                  <a:srgbClr val="FF0000"/>
                                </a:solidFill>
                                <a:latin typeface="Cambria Math" panose="02040503050406030204" pitchFamily="18" charset="0"/>
                              </a:rPr>
                              <m:t>𝐺𝑆</m:t>
                            </m:r>
                          </m:sub>
                        </m:sSub>
                      </m:num>
                      <m:den>
                        <m:d>
                          <m:dPr>
                            <m:begChr m:val="|"/>
                            <m:endChr m:val="|"/>
                            <m:ctrlPr>
                              <a:rPr lang="pt-BR" sz="2800" i="1">
                                <a:solidFill>
                                  <a:srgbClr val="FF0000"/>
                                </a:solidFill>
                                <a:latin typeface="Cambria Math" panose="02040503050406030204" pitchFamily="18" charset="0"/>
                              </a:rPr>
                            </m:ctrlPr>
                          </m:dPr>
                          <m:e>
                            <m:sSub>
                              <m:sSubPr>
                                <m:ctrlPr>
                                  <a:rPr lang="pt-BR" sz="2800" i="1">
                                    <a:solidFill>
                                      <a:srgbClr val="FF0000"/>
                                    </a:solidFill>
                                    <a:latin typeface="Cambria Math" panose="02040503050406030204" pitchFamily="18" charset="0"/>
                                  </a:rPr>
                                </m:ctrlPr>
                              </m:sSubPr>
                              <m:e>
                                <m:r>
                                  <a:rPr lang="pt-BR" sz="2800" i="1">
                                    <a:solidFill>
                                      <a:srgbClr val="FF0000"/>
                                    </a:solidFill>
                                    <a:latin typeface="Cambria Math" panose="02040503050406030204" pitchFamily="18" charset="0"/>
                                  </a:rPr>
                                  <m:t>𝑉</m:t>
                                </m:r>
                              </m:e>
                              <m:sub>
                                <m:r>
                                  <a:rPr lang="pt-BR" sz="2800" i="1">
                                    <a:solidFill>
                                      <a:srgbClr val="FF0000"/>
                                    </a:solidFill>
                                    <a:latin typeface="Cambria Math" panose="02040503050406030204" pitchFamily="18" charset="0"/>
                                  </a:rPr>
                                  <m:t>𝑃</m:t>
                                </m:r>
                              </m:sub>
                            </m:sSub>
                          </m:e>
                        </m:d>
                      </m:den>
                    </m:f>
                    <m:r>
                      <a:rPr lang="pt-BR" sz="2800" i="1">
                        <a:solidFill>
                          <a:srgbClr val="FF0000"/>
                        </a:solidFill>
                        <a:latin typeface="Cambria Math" panose="02040503050406030204" pitchFamily="18" charset="0"/>
                      </a:rPr>
                      <m:t>=−0,</m:t>
                    </m:r>
                    <m:r>
                      <a:rPr lang="pt-BR" sz="2800" b="0" i="1" smtClean="0">
                        <a:solidFill>
                          <a:srgbClr val="FF0000"/>
                        </a:solidFill>
                        <a:latin typeface="Cambria Math" panose="02040503050406030204" pitchFamily="18" charset="0"/>
                      </a:rPr>
                      <m:t>26</m:t>
                    </m:r>
                  </m:oMath>
                </a14:m>
                <a:endParaRPr lang="pt-BR" dirty="0"/>
              </a:p>
              <a:p>
                <a:pPr marL="0" indent="0">
                  <a:buNone/>
                </a:pPr>
                <a:endParaRPr lang="pt-BR" sz="2400" i="1" dirty="0">
                  <a:solidFill>
                    <a:srgbClr val="FF0000"/>
                  </a:solidFill>
                  <a:latin typeface="Cambria Math" panose="02040503050406030204" pitchFamily="18" charset="0"/>
                </a:endParaRPr>
              </a:p>
              <a:p>
                <a:pPr marL="0" indent="0">
                  <a:buNone/>
                </a:pPr>
                <a14:m>
                  <m:oMathPara xmlns:m="http://schemas.openxmlformats.org/officeDocument/2006/math">
                    <m:oMathParaPr>
                      <m:jc m:val="left"/>
                    </m:oMathParaPr>
                    <m:oMath xmlns:m="http://schemas.openxmlformats.org/officeDocument/2006/math">
                      <m:sSub>
                        <m:sSubPr>
                          <m:ctrlPr>
                            <a:rPr lang="pt-BR" sz="2400" i="1">
                              <a:solidFill>
                                <a:srgbClr val="FF0000"/>
                              </a:solidFill>
                              <a:latin typeface="Cambria Math" panose="02040503050406030204" pitchFamily="18" charset="0"/>
                            </a:rPr>
                          </m:ctrlPr>
                        </m:sSubPr>
                        <m:e>
                          <m:r>
                            <a:rPr lang="pt-BR" sz="2400" i="1">
                              <a:solidFill>
                                <a:srgbClr val="FF0000"/>
                              </a:solidFill>
                              <a:latin typeface="Cambria Math" panose="02040503050406030204" pitchFamily="18" charset="0"/>
                            </a:rPr>
                            <m:t>𝐼</m:t>
                          </m:r>
                        </m:e>
                        <m:sub>
                          <m:r>
                            <a:rPr lang="pt-BR" sz="2400" i="1">
                              <a:solidFill>
                                <a:srgbClr val="FF0000"/>
                              </a:solidFill>
                              <a:latin typeface="Cambria Math" panose="02040503050406030204" pitchFamily="18" charset="0"/>
                            </a:rPr>
                            <m:t>𝐷</m:t>
                          </m:r>
                        </m:sub>
                      </m:sSub>
                      <m:r>
                        <a:rPr lang="pt-BR" sz="2400" b="0" i="1" smtClean="0">
                          <a:solidFill>
                            <a:srgbClr val="FF0000"/>
                          </a:solidFill>
                          <a:latin typeface="Cambria Math" panose="02040503050406030204" pitchFamily="18" charset="0"/>
                        </a:rPr>
                        <m:t>=</m:t>
                      </m:r>
                      <m:sSub>
                        <m:sSubPr>
                          <m:ctrlPr>
                            <a:rPr lang="pt-BR" sz="2400" i="1">
                              <a:solidFill>
                                <a:srgbClr val="FF0000"/>
                              </a:solidFill>
                              <a:latin typeface="Cambria Math" panose="02040503050406030204" pitchFamily="18" charset="0"/>
                            </a:rPr>
                          </m:ctrlPr>
                        </m:sSubPr>
                        <m:e>
                          <m:r>
                            <a:rPr lang="pt-BR" sz="2400" b="0" i="1" smtClean="0">
                              <a:solidFill>
                                <a:srgbClr val="FF0000"/>
                              </a:solidFill>
                              <a:latin typeface="Cambria Math" panose="02040503050406030204" pitchFamily="18" charset="0"/>
                            </a:rPr>
                            <m:t>0,53</m:t>
                          </m:r>
                          <m:r>
                            <a:rPr lang="pt-BR" sz="2400" i="1">
                              <a:solidFill>
                                <a:srgbClr val="FF0000"/>
                              </a:solidFill>
                              <a:latin typeface="Cambria Math" panose="02040503050406030204" pitchFamily="18" charset="0"/>
                            </a:rPr>
                            <m:t>𝐼</m:t>
                          </m:r>
                        </m:e>
                        <m:sub>
                          <m:r>
                            <a:rPr lang="pt-BR" sz="2400" i="1">
                              <a:solidFill>
                                <a:srgbClr val="FF0000"/>
                              </a:solidFill>
                              <a:latin typeface="Cambria Math" panose="02040503050406030204" pitchFamily="18" charset="0"/>
                            </a:rPr>
                            <m:t>𝐷𝑆𝑆</m:t>
                          </m:r>
                        </m:sub>
                      </m:sSub>
                      <m:r>
                        <a:rPr lang="pt-BR" sz="2400" b="0" i="1" smtClean="0">
                          <a:solidFill>
                            <a:srgbClr val="FF0000"/>
                          </a:solidFill>
                          <a:latin typeface="Cambria Math" panose="02040503050406030204" pitchFamily="18" charset="0"/>
                        </a:rPr>
                        <m:t>=0,53∗8</m:t>
                      </m:r>
                      <m:r>
                        <a:rPr lang="pt-BR" sz="2400" b="0" i="1" smtClean="0">
                          <a:solidFill>
                            <a:srgbClr val="FF0000"/>
                          </a:solidFill>
                          <a:latin typeface="Cambria Math" panose="02040503050406030204" pitchFamily="18" charset="0"/>
                        </a:rPr>
                        <m:t>𝑚</m:t>
                      </m:r>
                      <m:r>
                        <a:rPr lang="pt-BR" sz="2400" b="0" i="1" smtClean="0">
                          <a:solidFill>
                            <a:srgbClr val="FF0000"/>
                          </a:solidFill>
                          <a:latin typeface="Cambria Math" panose="02040503050406030204" pitchFamily="18" charset="0"/>
                        </a:rPr>
                        <m:t>=4,24</m:t>
                      </m:r>
                      <m:r>
                        <a:rPr lang="pt-BR" sz="2400" b="0" i="1" smtClean="0">
                          <a:solidFill>
                            <a:srgbClr val="FF0000"/>
                          </a:solidFill>
                          <a:latin typeface="Cambria Math" panose="02040503050406030204" pitchFamily="18" charset="0"/>
                        </a:rPr>
                        <m:t>𝑚𝐴</m:t>
                      </m:r>
                    </m:oMath>
                  </m:oMathPara>
                </a14:m>
                <a:endParaRPr lang="pt-BR" sz="2400" b="0" dirty="0">
                  <a:solidFill>
                    <a:srgbClr val="FF0000"/>
                  </a:solidFill>
                </a:endParaRPr>
              </a:p>
              <a:p>
                <a:pPr marL="0" indent="0">
                  <a:buNone/>
                </a:pPr>
                <a:endParaRPr lang="pt-BR" sz="2400" i="1" dirty="0">
                  <a:solidFill>
                    <a:srgbClr val="FF0000"/>
                  </a:solidFill>
                  <a:latin typeface="Cambria Math" panose="02040503050406030204" pitchFamily="18" charset="0"/>
                </a:endParaRPr>
              </a:p>
              <a:p>
                <a:pPr marL="0" indent="0">
                  <a:buNone/>
                </a:pPr>
                <a14:m>
                  <m:oMath xmlns:m="http://schemas.openxmlformats.org/officeDocument/2006/math">
                    <m:sSub>
                      <m:sSubPr>
                        <m:ctrlPr>
                          <a:rPr lang="pt-BR" sz="2400" i="1">
                            <a:solidFill>
                              <a:srgbClr val="FF0000"/>
                            </a:solidFill>
                            <a:latin typeface="Cambria Math" panose="02040503050406030204" pitchFamily="18" charset="0"/>
                          </a:rPr>
                        </m:ctrlPr>
                      </m:sSubPr>
                      <m:e>
                        <m:r>
                          <a:rPr lang="pt-BR" sz="2400" i="1">
                            <a:solidFill>
                              <a:srgbClr val="FF0000"/>
                            </a:solidFill>
                            <a:latin typeface="Cambria Math" panose="02040503050406030204" pitchFamily="18" charset="0"/>
                          </a:rPr>
                          <m:t>𝑉</m:t>
                        </m:r>
                      </m:e>
                      <m:sub>
                        <m:r>
                          <a:rPr lang="pt-BR" sz="2400" i="1">
                            <a:solidFill>
                              <a:srgbClr val="FF0000"/>
                            </a:solidFill>
                            <a:latin typeface="Cambria Math" panose="02040503050406030204" pitchFamily="18" charset="0"/>
                          </a:rPr>
                          <m:t>𝐺𝑆</m:t>
                        </m:r>
                      </m:sub>
                    </m:sSub>
                    <m:r>
                      <a:rPr lang="pt-BR" sz="2400" b="0" i="1" smtClean="0">
                        <a:solidFill>
                          <a:srgbClr val="FF0000"/>
                        </a:solidFill>
                        <a:latin typeface="Cambria Math" panose="02040503050406030204" pitchFamily="18" charset="0"/>
                      </a:rPr>
                      <m:t>=</m:t>
                    </m:r>
                    <m:r>
                      <a:rPr lang="pt-BR" sz="2400" b="0" i="0" smtClean="0">
                        <a:solidFill>
                          <a:srgbClr val="FF0000"/>
                        </a:solidFill>
                        <a:latin typeface="Cambria Math" panose="02040503050406030204" pitchFamily="18" charset="0"/>
                      </a:rPr>
                      <m:t>−</m:t>
                    </m:r>
                  </m:oMath>
                </a14:m>
                <a:r>
                  <a:rPr lang="pt-BR" sz="2400" dirty="0">
                    <a:solidFill>
                      <a:srgbClr val="FF0000"/>
                    </a:solidFill>
                  </a:rPr>
                  <a:t>0,26</a:t>
                </a:r>
                <a14:m>
                  <m:oMath xmlns:m="http://schemas.openxmlformats.org/officeDocument/2006/math">
                    <m:d>
                      <m:dPr>
                        <m:begChr m:val="|"/>
                        <m:endChr m:val="|"/>
                        <m:ctrlPr>
                          <a:rPr lang="pt-BR" sz="2400" i="1">
                            <a:solidFill>
                              <a:srgbClr val="FF0000"/>
                            </a:solidFill>
                            <a:latin typeface="Cambria Math" panose="02040503050406030204" pitchFamily="18" charset="0"/>
                          </a:rPr>
                        </m:ctrlPr>
                      </m:dPr>
                      <m:e>
                        <m:sSub>
                          <m:sSubPr>
                            <m:ctrlPr>
                              <a:rPr lang="pt-BR" sz="2400" i="1">
                                <a:solidFill>
                                  <a:srgbClr val="FF0000"/>
                                </a:solidFill>
                                <a:latin typeface="Cambria Math" panose="02040503050406030204" pitchFamily="18" charset="0"/>
                              </a:rPr>
                            </m:ctrlPr>
                          </m:sSubPr>
                          <m:e>
                            <m:r>
                              <a:rPr lang="pt-BR" sz="2400" i="1">
                                <a:solidFill>
                                  <a:srgbClr val="FF0000"/>
                                </a:solidFill>
                                <a:latin typeface="Cambria Math" panose="02040503050406030204" pitchFamily="18" charset="0"/>
                              </a:rPr>
                              <m:t>𝑉</m:t>
                            </m:r>
                          </m:e>
                          <m:sub>
                            <m:r>
                              <a:rPr lang="pt-BR" sz="2400" i="1">
                                <a:solidFill>
                                  <a:srgbClr val="FF0000"/>
                                </a:solidFill>
                                <a:latin typeface="Cambria Math" panose="02040503050406030204" pitchFamily="18" charset="0"/>
                              </a:rPr>
                              <m:t>𝑃</m:t>
                            </m:r>
                          </m:sub>
                        </m:sSub>
                      </m:e>
                    </m:d>
                    <m:r>
                      <a:rPr lang="pt-BR" sz="2400" b="0" i="1" smtClean="0">
                        <a:solidFill>
                          <a:srgbClr val="FF0000"/>
                        </a:solidFill>
                        <a:latin typeface="Cambria Math" panose="02040503050406030204" pitchFamily="18" charset="0"/>
                      </a:rPr>
                      <m:t>=−0,26∗6=−1,56</m:t>
                    </m:r>
                    <m:r>
                      <a:rPr lang="pt-BR" sz="2400" b="0" i="1" smtClean="0">
                        <a:solidFill>
                          <a:srgbClr val="FF0000"/>
                        </a:solidFill>
                        <a:latin typeface="Cambria Math" panose="02040503050406030204" pitchFamily="18" charset="0"/>
                      </a:rPr>
                      <m:t>𝑉</m:t>
                    </m:r>
                  </m:oMath>
                </a14:m>
                <a:endParaRPr lang="pt-BR" dirty="0"/>
              </a:p>
            </p:txBody>
          </p:sp>
        </mc:Choice>
        <mc:Fallback xmlns="">
          <p:sp>
            <p:nvSpPr>
              <p:cNvPr id="6" name="Content Placeholder 5">
                <a:extLst>
                  <a:ext uri="{FF2B5EF4-FFF2-40B4-BE49-F238E27FC236}">
                    <a16:creationId xmlns:a16="http://schemas.microsoft.com/office/drawing/2014/main" id="{D2D012C6-3ACA-4840-AA06-6517BE2E31F3}"/>
                  </a:ext>
                </a:extLst>
              </p:cNvPr>
              <p:cNvSpPr>
                <a:spLocks noGrp="1" noRot="1" noChangeAspect="1" noMove="1" noResize="1" noEditPoints="1" noAdjustHandles="1" noChangeArrowheads="1" noChangeShapeType="1" noTextEdit="1"/>
              </p:cNvSpPr>
              <p:nvPr>
                <p:ph sz="half" idx="1"/>
              </p:nvPr>
            </p:nvSpPr>
            <p:spPr>
              <a:xfrm>
                <a:off x="838200" y="1346200"/>
                <a:ext cx="5181600" cy="5511800"/>
              </a:xfrm>
              <a:blipFill>
                <a:blip r:embed="rId3"/>
                <a:stretch>
                  <a:fillRect l="-2118" t="-1659" r="-2706"/>
                </a:stretch>
              </a:blipFill>
            </p:spPr>
            <p:txBody>
              <a:bodyPr/>
              <a:lstStyle/>
              <a:p>
                <a:r>
                  <a:rPr lang="pt-BR">
                    <a:noFill/>
                  </a:rPr>
                  <a:t> </a:t>
                </a:r>
              </a:p>
            </p:txBody>
          </p:sp>
        </mc:Fallback>
      </mc:AlternateContent>
      <p:sp>
        <p:nvSpPr>
          <p:cNvPr id="4" name="Footer Placeholder 3">
            <a:extLst>
              <a:ext uri="{FF2B5EF4-FFF2-40B4-BE49-F238E27FC236}">
                <a16:creationId xmlns:a16="http://schemas.microsoft.com/office/drawing/2014/main" id="{CCF9A09C-BE68-4A35-9ED5-DB0C6FBF0B4D}"/>
              </a:ext>
            </a:extLst>
          </p:cNvPr>
          <p:cNvSpPr>
            <a:spLocks noGrp="1"/>
          </p:cNvSpPr>
          <p:nvPr>
            <p:ph type="ftr" sz="quarter" idx="11"/>
          </p:nvPr>
        </p:nvSpPr>
        <p:spPr/>
        <p:txBody>
          <a:bodyPr/>
          <a:lstStyle/>
          <a:p>
            <a:r>
              <a:rPr lang="en-US" altLang="en-US"/>
              <a:t>Prof. Elyr Teixeira</a:t>
            </a:r>
            <a:endParaRPr lang="en-US" altLang="en-US" dirty="0"/>
          </a:p>
        </p:txBody>
      </p:sp>
      <p:sp>
        <p:nvSpPr>
          <p:cNvPr id="5" name="Slide Number Placeholder 4">
            <a:extLst>
              <a:ext uri="{FF2B5EF4-FFF2-40B4-BE49-F238E27FC236}">
                <a16:creationId xmlns:a16="http://schemas.microsoft.com/office/drawing/2014/main" id="{9733BBE5-647A-4646-906A-BFC5C22A6A99}"/>
              </a:ext>
            </a:extLst>
          </p:cNvPr>
          <p:cNvSpPr>
            <a:spLocks noGrp="1"/>
          </p:cNvSpPr>
          <p:nvPr>
            <p:ph type="sldNum" sz="quarter" idx="12"/>
          </p:nvPr>
        </p:nvSpPr>
        <p:spPr/>
        <p:txBody>
          <a:bodyPr/>
          <a:lstStyle/>
          <a:p>
            <a:fld id="{D70E266F-DC34-4EBC-B26B-29CFE51B5C59}" type="slidenum">
              <a:rPr lang="en-US" altLang="en-US" smtClean="0"/>
              <a:pPr/>
              <a:t>247</a:t>
            </a:fld>
            <a:endParaRPr lang="en-US" altLang="en-US"/>
          </a:p>
        </p:txBody>
      </p:sp>
    </p:spTree>
    <p:extLst>
      <p:ext uri="{BB962C8B-B14F-4D97-AF65-F5344CB8AC3E}">
        <p14:creationId xmlns:p14="http://schemas.microsoft.com/office/powerpoint/2010/main" val="243890510"/>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ítulo 1"/>
          <p:cNvSpPr>
            <a:spLocks noGrp="1"/>
          </p:cNvSpPr>
          <p:nvPr>
            <p:ph type="ctrTitle"/>
          </p:nvPr>
        </p:nvSpPr>
        <p:spPr>
          <a:xfrm>
            <a:off x="1" y="1866505"/>
            <a:ext cx="12192000" cy="3161171"/>
          </a:xfrm>
        </p:spPr>
        <p:txBody>
          <a:bodyPr>
            <a:normAutofit fontScale="90000"/>
          </a:bodyPr>
          <a:lstStyle/>
          <a:p>
            <a:br>
              <a:rPr lang="pt-BR" b="1" dirty="0">
                <a:solidFill>
                  <a:schemeClr val="accent6">
                    <a:lumMod val="50000"/>
                  </a:schemeClr>
                </a:solidFill>
              </a:rPr>
            </a:br>
            <a:r>
              <a:rPr lang="pt-BR" dirty="0">
                <a:solidFill>
                  <a:schemeClr val="tx1"/>
                </a:solidFill>
              </a:rPr>
              <a:t>eletrônica analógica</a:t>
            </a:r>
            <a:br>
              <a:rPr lang="pt-BR" dirty="0">
                <a:solidFill>
                  <a:schemeClr val="tx1"/>
                </a:solidFill>
              </a:rPr>
            </a:br>
            <a:br>
              <a:rPr lang="pt-BR" sz="5400" dirty="0">
                <a:solidFill>
                  <a:schemeClr val="tx1"/>
                </a:solidFill>
              </a:rPr>
            </a:br>
            <a:r>
              <a:rPr lang="pt-BR" sz="5400" dirty="0">
                <a:solidFill>
                  <a:schemeClr val="bg1"/>
                </a:solidFill>
              </a:rPr>
              <a:t>aplicações práticas </a:t>
            </a:r>
            <a:br>
              <a:rPr lang="pt-BR" sz="5400" dirty="0">
                <a:solidFill>
                  <a:schemeClr val="bg1"/>
                </a:solidFill>
              </a:rPr>
            </a:br>
            <a:r>
              <a:rPr lang="pt-BR" sz="5400" dirty="0" err="1">
                <a:solidFill>
                  <a:schemeClr val="bg1"/>
                </a:solidFill>
              </a:rPr>
              <a:t>fet</a:t>
            </a:r>
            <a:br>
              <a:rPr lang="pt-BR" sz="5400" dirty="0">
                <a:solidFill>
                  <a:schemeClr val="bg1"/>
                </a:solidFill>
              </a:rPr>
            </a:br>
            <a:br>
              <a:rPr lang="pt-BR" b="1" dirty="0">
                <a:solidFill>
                  <a:schemeClr val="tx1"/>
                </a:solidFill>
              </a:rPr>
            </a:br>
            <a:r>
              <a:rPr lang="pt-BR" sz="3600" b="1" dirty="0">
                <a:solidFill>
                  <a:schemeClr val="tx1"/>
                </a:solidFill>
              </a:rPr>
              <a:t>curso </a:t>
            </a:r>
            <a:r>
              <a:rPr lang="pt-BR" sz="3600" dirty="0">
                <a:solidFill>
                  <a:schemeClr val="tx1"/>
                </a:solidFill>
              </a:rPr>
              <a:t>de </a:t>
            </a:r>
            <a:r>
              <a:rPr lang="pt-BR" sz="3600" b="1" dirty="0">
                <a:solidFill>
                  <a:schemeClr val="tx1"/>
                </a:solidFill>
              </a:rPr>
              <a:t>Eng. elétrica</a:t>
            </a:r>
            <a:endParaRPr lang="pt-BR" b="1" dirty="0">
              <a:solidFill>
                <a:schemeClr val="tx1"/>
              </a:solidFill>
            </a:endParaRPr>
          </a:p>
        </p:txBody>
      </p:sp>
      <p:sp>
        <p:nvSpPr>
          <p:cNvPr id="3" name="Subtítulo 2"/>
          <p:cNvSpPr>
            <a:spLocks noGrp="1"/>
          </p:cNvSpPr>
          <p:nvPr>
            <p:ph type="subTitle" idx="1"/>
          </p:nvPr>
        </p:nvSpPr>
        <p:spPr>
          <a:xfrm>
            <a:off x="1524000" y="5562814"/>
            <a:ext cx="9144000" cy="875694"/>
          </a:xfrm>
        </p:spPr>
        <p:txBody>
          <a:bodyPr>
            <a:noAutofit/>
          </a:bodyPr>
          <a:lstStyle/>
          <a:p>
            <a:pPr>
              <a:lnSpc>
                <a:spcPct val="100000"/>
              </a:lnSpc>
            </a:pPr>
            <a:r>
              <a:rPr lang="pt-BR" sz="2000" i="1" dirty="0"/>
              <a:t>Prof. Elyr Teixeira, </a:t>
            </a:r>
            <a:r>
              <a:rPr lang="pt-BR" sz="2000" i="1" dirty="0" err="1"/>
              <a:t>D.Sc</a:t>
            </a:r>
            <a:r>
              <a:rPr lang="pt-BR" sz="2000" i="1" dirty="0"/>
              <a:t>.</a:t>
            </a:r>
          </a:p>
          <a:p>
            <a:pPr>
              <a:lnSpc>
                <a:spcPct val="100000"/>
              </a:lnSpc>
            </a:pPr>
            <a:r>
              <a:rPr lang="pt-BR" sz="2000" dirty="0"/>
              <a:t>2018</a:t>
            </a:r>
          </a:p>
        </p:txBody>
      </p:sp>
      <p:sp>
        <p:nvSpPr>
          <p:cNvPr id="4" name="Retângulo 3"/>
          <p:cNvSpPr/>
          <p:nvPr/>
        </p:nvSpPr>
        <p:spPr>
          <a:xfrm>
            <a:off x="5198533" y="6438508"/>
            <a:ext cx="1778000" cy="2501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Imagem" descr="Imagem">
            <a:extLst>
              <a:ext uri="{FF2B5EF4-FFF2-40B4-BE49-F238E27FC236}">
                <a16:creationId xmlns:a16="http://schemas.microsoft.com/office/drawing/2014/main" id="{2F330037-3211-40E1-A39A-B1AF9C2A5D6D}"/>
              </a:ext>
            </a:extLst>
          </p:cNvPr>
          <p:cNvPicPr>
            <a:picLocks noChangeAspect="1"/>
          </p:cNvPicPr>
          <p:nvPr/>
        </p:nvPicPr>
        <p:blipFill>
          <a:blip r:embed="rId2">
            <a:extLst/>
          </a:blip>
          <a:stretch>
            <a:fillRect/>
          </a:stretch>
        </p:blipFill>
        <p:spPr>
          <a:xfrm>
            <a:off x="190662" y="119213"/>
            <a:ext cx="3999142" cy="752172"/>
          </a:xfrm>
          <a:prstGeom prst="rect">
            <a:avLst/>
          </a:prstGeom>
          <a:ln w="12700">
            <a:miter lim="400000"/>
          </a:ln>
        </p:spPr>
      </p:pic>
    </p:spTree>
    <p:extLst>
      <p:ext uri="{BB962C8B-B14F-4D97-AF65-F5344CB8AC3E}">
        <p14:creationId xmlns:p14="http://schemas.microsoft.com/office/powerpoint/2010/main" val="3341711679"/>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947D17-8591-4F27-B075-F39654DE102A}"/>
              </a:ext>
            </a:extLst>
          </p:cNvPr>
          <p:cNvSpPr>
            <a:spLocks noGrp="1"/>
          </p:cNvSpPr>
          <p:nvPr>
            <p:ph type="title"/>
          </p:nvPr>
        </p:nvSpPr>
        <p:spPr/>
        <p:txBody>
          <a:bodyPr/>
          <a:lstStyle/>
          <a:p>
            <a:r>
              <a:rPr lang="pt-BR" dirty="0"/>
              <a:t>aplicações</a:t>
            </a:r>
          </a:p>
        </p:txBody>
      </p:sp>
      <p:sp>
        <p:nvSpPr>
          <p:cNvPr id="3" name="Content Placeholder 2">
            <a:extLst>
              <a:ext uri="{FF2B5EF4-FFF2-40B4-BE49-F238E27FC236}">
                <a16:creationId xmlns:a16="http://schemas.microsoft.com/office/drawing/2014/main" id="{B2945EE7-1DD7-4223-96DF-84C5D5F64CAC}"/>
              </a:ext>
            </a:extLst>
          </p:cNvPr>
          <p:cNvSpPr>
            <a:spLocks noGrp="1"/>
          </p:cNvSpPr>
          <p:nvPr>
            <p:ph sz="half" idx="1"/>
          </p:nvPr>
        </p:nvSpPr>
        <p:spPr/>
        <p:txBody>
          <a:bodyPr/>
          <a:lstStyle/>
          <a:p>
            <a:pPr>
              <a:lnSpc>
                <a:spcPct val="150000"/>
              </a:lnSpc>
              <a:buFont typeface="Arial" panose="020B0604020202020204" pitchFamily="34" charset="0"/>
              <a:buChar char="•"/>
            </a:pPr>
            <a:r>
              <a:rPr lang="en-US" altLang="en-US" sz="2800" b="1" dirty="0">
                <a:latin typeface="Times New Roman" panose="02020603050405020304" pitchFamily="18" charset="0"/>
                <a:cs typeface="Times New Roman" panose="02020603050405020304" pitchFamily="18" charset="0"/>
              </a:rPr>
              <a:t>Resistor de </a:t>
            </a:r>
            <a:r>
              <a:rPr lang="en-US" altLang="en-US" sz="2800" b="1" dirty="0" err="1">
                <a:latin typeface="Times New Roman" panose="02020603050405020304" pitchFamily="18" charset="0"/>
                <a:cs typeface="Times New Roman" panose="02020603050405020304" pitchFamily="18" charset="0"/>
              </a:rPr>
              <a:t>tensão</a:t>
            </a:r>
            <a:r>
              <a:rPr lang="en-US" altLang="en-US" sz="2800" b="1" dirty="0">
                <a:latin typeface="Times New Roman" panose="02020603050405020304" pitchFamily="18" charset="0"/>
                <a:cs typeface="Times New Roman" panose="02020603050405020304" pitchFamily="18" charset="0"/>
              </a:rPr>
              <a:t> </a:t>
            </a:r>
            <a:r>
              <a:rPr lang="en-US" altLang="en-US" sz="2800" b="1" dirty="0" err="1">
                <a:latin typeface="Times New Roman" panose="02020603050405020304" pitchFamily="18" charset="0"/>
                <a:cs typeface="Times New Roman" panose="02020603050405020304" pitchFamily="18" charset="0"/>
              </a:rPr>
              <a:t>controlada</a:t>
            </a:r>
            <a:endParaRPr lang="en-US" altLang="en-US" sz="2800" b="1" dirty="0">
              <a:latin typeface="Times New Roman" panose="02020603050405020304" pitchFamily="18" charset="0"/>
              <a:cs typeface="Times New Roman" panose="02020603050405020304" pitchFamily="18" charset="0"/>
            </a:endParaRPr>
          </a:p>
          <a:p>
            <a:pPr>
              <a:lnSpc>
                <a:spcPct val="150000"/>
              </a:lnSpc>
              <a:buFont typeface="Arial" panose="020B0604020202020204" pitchFamily="34" charset="0"/>
              <a:buChar char="•"/>
            </a:pPr>
            <a:r>
              <a:rPr lang="en-US" altLang="en-US" sz="2800" b="1" dirty="0" err="1">
                <a:latin typeface="Times New Roman" panose="02020603050405020304" pitchFamily="18" charset="0"/>
                <a:cs typeface="Times New Roman" panose="02020603050405020304" pitchFamily="18" charset="0"/>
              </a:rPr>
              <a:t>Voltímetro</a:t>
            </a:r>
            <a:r>
              <a:rPr lang="en-US" altLang="en-US" sz="2800" b="1" dirty="0">
                <a:latin typeface="Times New Roman" panose="02020603050405020304" pitchFamily="18" charset="0"/>
                <a:cs typeface="Times New Roman" panose="02020603050405020304" pitchFamily="18" charset="0"/>
              </a:rPr>
              <a:t> de JFET</a:t>
            </a:r>
          </a:p>
          <a:p>
            <a:pPr>
              <a:lnSpc>
                <a:spcPct val="150000"/>
              </a:lnSpc>
              <a:buFont typeface="Arial" panose="020B0604020202020204" pitchFamily="34" charset="0"/>
              <a:buChar char="•"/>
            </a:pPr>
            <a:r>
              <a:rPr lang="en-US" altLang="en-US" sz="2800" b="1" dirty="0">
                <a:latin typeface="Times New Roman" panose="02020603050405020304" pitchFamily="18" charset="0"/>
                <a:cs typeface="Times New Roman" panose="02020603050405020304" pitchFamily="18" charset="0"/>
              </a:rPr>
              <a:t>Timer network</a:t>
            </a:r>
          </a:p>
          <a:p>
            <a:pPr>
              <a:lnSpc>
                <a:spcPct val="150000"/>
              </a:lnSpc>
              <a:buFont typeface="Arial" panose="020B0604020202020204" pitchFamily="34" charset="0"/>
              <a:buChar char="•"/>
            </a:pPr>
            <a:r>
              <a:rPr lang="en-US" altLang="en-US" sz="2800" b="1" dirty="0">
                <a:latin typeface="Times New Roman" panose="02020603050405020304" pitchFamily="18" charset="0"/>
                <a:cs typeface="Times New Roman" panose="02020603050405020304" pitchFamily="18" charset="0"/>
              </a:rPr>
              <a:t>Fiber optic circuitry</a:t>
            </a:r>
          </a:p>
          <a:p>
            <a:pPr>
              <a:lnSpc>
                <a:spcPct val="150000"/>
              </a:lnSpc>
              <a:buFont typeface="Arial" panose="020B0604020202020204" pitchFamily="34" charset="0"/>
              <a:buChar char="•"/>
            </a:pPr>
            <a:r>
              <a:rPr lang="en-US" altLang="en-US" sz="2800" b="1" dirty="0">
                <a:latin typeface="Times New Roman" panose="02020603050405020304" pitchFamily="18" charset="0"/>
                <a:cs typeface="Times New Roman" panose="02020603050405020304" pitchFamily="18" charset="0"/>
              </a:rPr>
              <a:t>MOSFET relay driver</a:t>
            </a:r>
          </a:p>
          <a:p>
            <a:endParaRPr lang="pt-BR" dirty="0"/>
          </a:p>
        </p:txBody>
      </p:sp>
      <p:sp>
        <p:nvSpPr>
          <p:cNvPr id="5" name="Footer Placeholder 4">
            <a:extLst>
              <a:ext uri="{FF2B5EF4-FFF2-40B4-BE49-F238E27FC236}">
                <a16:creationId xmlns:a16="http://schemas.microsoft.com/office/drawing/2014/main" id="{F6919C58-A235-4763-A6F3-376A23A96730}"/>
              </a:ext>
            </a:extLst>
          </p:cNvPr>
          <p:cNvSpPr>
            <a:spLocks noGrp="1"/>
          </p:cNvSpPr>
          <p:nvPr>
            <p:ph type="ftr" sz="quarter" idx="11"/>
          </p:nvPr>
        </p:nvSpPr>
        <p:spPr/>
        <p:txBody>
          <a:bodyPr/>
          <a:lstStyle/>
          <a:p>
            <a:r>
              <a:rPr lang="en-US" altLang="en-US"/>
              <a:t>Prof. Elyr Teixeira</a:t>
            </a:r>
            <a:endParaRPr lang="en-US" altLang="en-US" dirty="0"/>
          </a:p>
        </p:txBody>
      </p:sp>
      <p:sp>
        <p:nvSpPr>
          <p:cNvPr id="6" name="Slide Number Placeholder 5">
            <a:extLst>
              <a:ext uri="{FF2B5EF4-FFF2-40B4-BE49-F238E27FC236}">
                <a16:creationId xmlns:a16="http://schemas.microsoft.com/office/drawing/2014/main" id="{1A09BFA3-A416-4F88-A319-98D9F31A1E26}"/>
              </a:ext>
            </a:extLst>
          </p:cNvPr>
          <p:cNvSpPr>
            <a:spLocks noGrp="1"/>
          </p:cNvSpPr>
          <p:nvPr>
            <p:ph type="sldNum" sz="quarter" idx="12"/>
          </p:nvPr>
        </p:nvSpPr>
        <p:spPr/>
        <p:txBody>
          <a:bodyPr/>
          <a:lstStyle/>
          <a:p>
            <a:fld id="{48BF32D8-1DE8-449E-9DAA-0E19DCA81A04}" type="slidenum">
              <a:rPr lang="en-US" altLang="en-US" smtClean="0"/>
              <a:pPr/>
              <a:t>249</a:t>
            </a:fld>
            <a:endParaRPr lang="en-US" altLang="en-US"/>
          </a:p>
        </p:txBody>
      </p:sp>
    </p:spTree>
    <p:extLst>
      <p:ext uri="{BB962C8B-B14F-4D97-AF65-F5344CB8AC3E}">
        <p14:creationId xmlns:p14="http://schemas.microsoft.com/office/powerpoint/2010/main" val="32996947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
            <a:extLst>
              <a:ext uri="{FF2B5EF4-FFF2-40B4-BE49-F238E27FC236}">
                <a16:creationId xmlns:a16="http://schemas.microsoft.com/office/drawing/2014/main" id="{B479E7BC-B84B-43BC-A7A9-8D70443B49C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48557" b="56102"/>
          <a:stretch/>
        </p:blipFill>
        <p:spPr bwMode="auto">
          <a:xfrm>
            <a:off x="5274215" y="1027906"/>
            <a:ext cx="3807494" cy="31273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 name="Picture 4" descr="Resultado de imagem para transistor bipolar junction">
            <a:extLst>
              <a:ext uri="{FF2B5EF4-FFF2-40B4-BE49-F238E27FC236}">
                <a16:creationId xmlns:a16="http://schemas.microsoft.com/office/drawing/2014/main" id="{AF5556DD-FCDA-49F7-AE02-A54EA472AA3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46667"/>
          <a:stretch/>
        </p:blipFill>
        <p:spPr bwMode="auto">
          <a:xfrm>
            <a:off x="9528604" y="1199355"/>
            <a:ext cx="1767298" cy="282416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0318CE3-A74A-4912-AEC0-7767E1913C64}"/>
              </a:ext>
            </a:extLst>
          </p:cNvPr>
          <p:cNvSpPr>
            <a:spLocks noGrp="1"/>
          </p:cNvSpPr>
          <p:nvPr>
            <p:ph type="title"/>
          </p:nvPr>
        </p:nvSpPr>
        <p:spPr>
          <a:xfrm>
            <a:off x="838200" y="365125"/>
            <a:ext cx="11145252" cy="1325563"/>
          </a:xfrm>
        </p:spPr>
        <p:txBody>
          <a:bodyPr/>
          <a:lstStyle/>
          <a:p>
            <a:r>
              <a:rPr lang="pt-BR" dirty="0"/>
              <a:t>Transistor de efeito de campo</a:t>
            </a:r>
          </a:p>
        </p:txBody>
      </p:sp>
      <p:sp>
        <p:nvSpPr>
          <p:cNvPr id="12" name="Content Placeholder 11">
            <a:extLst>
              <a:ext uri="{FF2B5EF4-FFF2-40B4-BE49-F238E27FC236}">
                <a16:creationId xmlns:a16="http://schemas.microsoft.com/office/drawing/2014/main" id="{3C230A5E-84E4-4B42-8961-82519E35CA71}"/>
              </a:ext>
            </a:extLst>
          </p:cNvPr>
          <p:cNvSpPr>
            <a:spLocks noGrp="1"/>
          </p:cNvSpPr>
          <p:nvPr>
            <p:ph sz="half" idx="1"/>
          </p:nvPr>
        </p:nvSpPr>
        <p:spPr/>
        <p:txBody>
          <a:bodyPr>
            <a:normAutofit/>
          </a:bodyPr>
          <a:lstStyle/>
          <a:p>
            <a:r>
              <a:rPr lang="pt-BR" dirty="0"/>
              <a:t>O que é?</a:t>
            </a:r>
          </a:p>
          <a:p>
            <a:r>
              <a:rPr lang="pt-BR" dirty="0"/>
              <a:t>Para que serve?</a:t>
            </a:r>
          </a:p>
          <a:p>
            <a:r>
              <a:rPr lang="pt-BR" dirty="0">
                <a:solidFill>
                  <a:srgbClr val="FF0000"/>
                </a:solidFill>
              </a:rPr>
              <a:t>Tipos?</a:t>
            </a:r>
          </a:p>
          <a:p>
            <a:r>
              <a:rPr lang="pt-BR" dirty="0"/>
              <a:t>Quais são os seus terminais?</a:t>
            </a:r>
          </a:p>
        </p:txBody>
      </p:sp>
      <p:sp>
        <p:nvSpPr>
          <p:cNvPr id="4" name="Footer Placeholder 3">
            <a:extLst>
              <a:ext uri="{FF2B5EF4-FFF2-40B4-BE49-F238E27FC236}">
                <a16:creationId xmlns:a16="http://schemas.microsoft.com/office/drawing/2014/main" id="{6330B3CD-9841-4D4E-9506-9840AD233098}"/>
              </a:ext>
            </a:extLst>
          </p:cNvPr>
          <p:cNvSpPr>
            <a:spLocks noGrp="1"/>
          </p:cNvSpPr>
          <p:nvPr>
            <p:ph type="ftr" sz="quarter" idx="11"/>
          </p:nvPr>
        </p:nvSpPr>
        <p:spPr/>
        <p:txBody>
          <a:bodyPr/>
          <a:lstStyle/>
          <a:p>
            <a:r>
              <a:rPr lang="en-US" altLang="en-US"/>
              <a:t>Prof. Elyr Teixeira</a:t>
            </a:r>
            <a:endParaRPr lang="en-US" altLang="en-US" dirty="0"/>
          </a:p>
        </p:txBody>
      </p:sp>
      <p:sp>
        <p:nvSpPr>
          <p:cNvPr id="5" name="Slide Number Placeholder 4">
            <a:extLst>
              <a:ext uri="{FF2B5EF4-FFF2-40B4-BE49-F238E27FC236}">
                <a16:creationId xmlns:a16="http://schemas.microsoft.com/office/drawing/2014/main" id="{C55BA64F-DB98-42F0-A898-A5F1D2D44C9C}"/>
              </a:ext>
            </a:extLst>
          </p:cNvPr>
          <p:cNvSpPr>
            <a:spLocks noGrp="1"/>
          </p:cNvSpPr>
          <p:nvPr>
            <p:ph type="sldNum" sz="quarter" idx="12"/>
          </p:nvPr>
        </p:nvSpPr>
        <p:spPr/>
        <p:txBody>
          <a:bodyPr/>
          <a:lstStyle/>
          <a:p>
            <a:fld id="{D70E266F-DC34-4EBC-B26B-29CFE51B5C59}" type="slidenum">
              <a:rPr lang="en-US" altLang="en-US" smtClean="0"/>
              <a:pPr/>
              <a:t>25</a:t>
            </a:fld>
            <a:endParaRPr lang="en-US" altLang="en-US"/>
          </a:p>
        </p:txBody>
      </p:sp>
      <p:sp>
        <p:nvSpPr>
          <p:cNvPr id="3" name="TextBox 2">
            <a:extLst>
              <a:ext uri="{FF2B5EF4-FFF2-40B4-BE49-F238E27FC236}">
                <a16:creationId xmlns:a16="http://schemas.microsoft.com/office/drawing/2014/main" id="{A86B82A3-0B30-46C9-8279-235D94103D76}"/>
              </a:ext>
            </a:extLst>
          </p:cNvPr>
          <p:cNvSpPr txBox="1"/>
          <p:nvPr/>
        </p:nvSpPr>
        <p:spPr>
          <a:xfrm>
            <a:off x="5814391" y="2753139"/>
            <a:ext cx="312906" cy="400110"/>
          </a:xfrm>
          <a:prstGeom prst="rect">
            <a:avLst/>
          </a:prstGeom>
          <a:noFill/>
        </p:spPr>
        <p:txBody>
          <a:bodyPr wrap="none" rtlCol="0">
            <a:spAutoFit/>
          </a:bodyPr>
          <a:lstStyle/>
          <a:p>
            <a:r>
              <a:rPr lang="pt-BR" sz="2000" b="1" dirty="0">
                <a:solidFill>
                  <a:srgbClr val="FF0000"/>
                </a:solidFill>
              </a:rPr>
              <a:t>+</a:t>
            </a:r>
            <a:endParaRPr lang="pt-BR" b="1" dirty="0">
              <a:solidFill>
                <a:srgbClr val="FF0000"/>
              </a:solidFill>
            </a:endParaRPr>
          </a:p>
        </p:txBody>
      </p:sp>
      <p:sp>
        <p:nvSpPr>
          <p:cNvPr id="16" name="TextBox 15">
            <a:extLst>
              <a:ext uri="{FF2B5EF4-FFF2-40B4-BE49-F238E27FC236}">
                <a16:creationId xmlns:a16="http://schemas.microsoft.com/office/drawing/2014/main" id="{F3DAFC86-BCAB-4981-AF33-DCF15751D6EC}"/>
              </a:ext>
            </a:extLst>
          </p:cNvPr>
          <p:cNvSpPr txBox="1"/>
          <p:nvPr/>
        </p:nvSpPr>
        <p:spPr>
          <a:xfrm>
            <a:off x="9286993" y="2124808"/>
            <a:ext cx="312906" cy="400110"/>
          </a:xfrm>
          <a:prstGeom prst="rect">
            <a:avLst/>
          </a:prstGeom>
          <a:noFill/>
        </p:spPr>
        <p:txBody>
          <a:bodyPr wrap="none" rtlCol="0">
            <a:spAutoFit/>
          </a:bodyPr>
          <a:lstStyle/>
          <a:p>
            <a:r>
              <a:rPr lang="pt-BR" sz="2000" b="1" dirty="0">
                <a:solidFill>
                  <a:srgbClr val="FF0000"/>
                </a:solidFill>
              </a:rPr>
              <a:t>+</a:t>
            </a:r>
            <a:endParaRPr lang="pt-BR" b="1" dirty="0">
              <a:solidFill>
                <a:srgbClr val="FF0000"/>
              </a:solidFill>
            </a:endParaRPr>
          </a:p>
        </p:txBody>
      </p:sp>
    </p:spTree>
    <p:extLst>
      <p:ext uri="{BB962C8B-B14F-4D97-AF65-F5344CB8AC3E}">
        <p14:creationId xmlns:p14="http://schemas.microsoft.com/office/powerpoint/2010/main" val="3519721033"/>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CA5517D8-2A35-486E-BADD-A0CA766CC53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0898" y="-152400"/>
            <a:ext cx="10981102" cy="77148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a:extLst>
              <a:ext uri="{FF2B5EF4-FFF2-40B4-BE49-F238E27FC236}">
                <a16:creationId xmlns:a16="http://schemas.microsoft.com/office/drawing/2014/main" id="{351F2B67-E9C4-4A85-BD00-BE8D569AB546}"/>
              </a:ext>
            </a:extLst>
          </p:cNvPr>
          <p:cNvSpPr>
            <a:spLocks noGrp="1"/>
          </p:cNvSpPr>
          <p:nvPr>
            <p:ph type="title"/>
          </p:nvPr>
        </p:nvSpPr>
        <p:spPr/>
        <p:txBody>
          <a:bodyPr/>
          <a:lstStyle/>
          <a:p>
            <a:r>
              <a:rPr lang="en-US" altLang="en-US" dirty="0"/>
              <a:t>Resistor de </a:t>
            </a:r>
            <a:r>
              <a:rPr lang="en-US" altLang="en-US" dirty="0" err="1"/>
              <a:t>tensão</a:t>
            </a:r>
            <a:r>
              <a:rPr lang="en-US" altLang="en-US" dirty="0"/>
              <a:t> </a:t>
            </a:r>
            <a:r>
              <a:rPr lang="en-US" altLang="en-US" dirty="0" err="1"/>
              <a:t>controlada</a:t>
            </a:r>
            <a:br>
              <a:rPr lang="en-US" altLang="en-US" dirty="0"/>
            </a:br>
            <a:endParaRPr lang="pt-BR" dirty="0"/>
          </a:p>
        </p:txBody>
      </p:sp>
    </p:spTree>
    <p:extLst>
      <p:ext uri="{BB962C8B-B14F-4D97-AF65-F5344CB8AC3E}">
        <p14:creationId xmlns:p14="http://schemas.microsoft.com/office/powerpoint/2010/main" val="4090871516"/>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D1F26470-916C-4487-9510-B6AC71099E8F}"/>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b="55199"/>
          <a:stretch/>
        </p:blipFill>
        <p:spPr bwMode="auto">
          <a:xfrm>
            <a:off x="0" y="49213"/>
            <a:ext cx="11236949" cy="6534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a:extLst>
              <a:ext uri="{FF2B5EF4-FFF2-40B4-BE49-F238E27FC236}">
                <a16:creationId xmlns:a16="http://schemas.microsoft.com/office/drawing/2014/main" id="{F151F82F-DCCD-4BD0-B7F9-EB2B564DC0B4}"/>
              </a:ext>
            </a:extLst>
          </p:cNvPr>
          <p:cNvSpPr>
            <a:spLocks noGrp="1"/>
          </p:cNvSpPr>
          <p:nvPr>
            <p:ph type="title"/>
          </p:nvPr>
        </p:nvSpPr>
        <p:spPr/>
        <p:txBody>
          <a:bodyPr/>
          <a:lstStyle/>
          <a:p>
            <a:r>
              <a:rPr lang="en-US" altLang="en-US" dirty="0" err="1"/>
              <a:t>Voltímetro</a:t>
            </a:r>
            <a:r>
              <a:rPr lang="en-US" altLang="en-US" dirty="0"/>
              <a:t> de JFET</a:t>
            </a:r>
            <a:br>
              <a:rPr lang="en-US" altLang="en-US" dirty="0"/>
            </a:br>
            <a:endParaRPr lang="pt-BR" dirty="0"/>
          </a:p>
        </p:txBody>
      </p:sp>
      <p:sp>
        <p:nvSpPr>
          <p:cNvPr id="5" name="Footer Placeholder 4">
            <a:extLst>
              <a:ext uri="{FF2B5EF4-FFF2-40B4-BE49-F238E27FC236}">
                <a16:creationId xmlns:a16="http://schemas.microsoft.com/office/drawing/2014/main" id="{3C591CE9-26B6-4175-9755-953294699A15}"/>
              </a:ext>
            </a:extLst>
          </p:cNvPr>
          <p:cNvSpPr>
            <a:spLocks noGrp="1"/>
          </p:cNvSpPr>
          <p:nvPr>
            <p:ph type="ftr" sz="quarter" idx="11"/>
          </p:nvPr>
        </p:nvSpPr>
        <p:spPr/>
        <p:txBody>
          <a:bodyPr/>
          <a:lstStyle/>
          <a:p>
            <a:r>
              <a:rPr lang="en-US" altLang="en-US"/>
              <a:t>Prof. Elyr Teixeira</a:t>
            </a:r>
            <a:endParaRPr lang="en-US" altLang="en-US" dirty="0"/>
          </a:p>
        </p:txBody>
      </p:sp>
      <p:sp>
        <p:nvSpPr>
          <p:cNvPr id="6" name="Slide Number Placeholder 5">
            <a:extLst>
              <a:ext uri="{FF2B5EF4-FFF2-40B4-BE49-F238E27FC236}">
                <a16:creationId xmlns:a16="http://schemas.microsoft.com/office/drawing/2014/main" id="{69059B57-9DB3-4BB6-8178-00AA41F754B3}"/>
              </a:ext>
            </a:extLst>
          </p:cNvPr>
          <p:cNvSpPr>
            <a:spLocks noGrp="1"/>
          </p:cNvSpPr>
          <p:nvPr>
            <p:ph type="sldNum" sz="quarter" idx="12"/>
          </p:nvPr>
        </p:nvSpPr>
        <p:spPr/>
        <p:txBody>
          <a:bodyPr/>
          <a:lstStyle/>
          <a:p>
            <a:fld id="{48BF32D8-1DE8-449E-9DAA-0E19DCA81A04}" type="slidenum">
              <a:rPr lang="en-US" altLang="en-US" smtClean="0"/>
              <a:pPr/>
              <a:t>251</a:t>
            </a:fld>
            <a:endParaRPr lang="en-US" altLang="en-US"/>
          </a:p>
        </p:txBody>
      </p:sp>
    </p:spTree>
    <p:extLst>
      <p:ext uri="{BB962C8B-B14F-4D97-AF65-F5344CB8AC3E}">
        <p14:creationId xmlns:p14="http://schemas.microsoft.com/office/powerpoint/2010/main" val="2770575376"/>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a:extLst>
              <a:ext uri="{FF2B5EF4-FFF2-40B4-BE49-F238E27FC236}">
                <a16:creationId xmlns:a16="http://schemas.microsoft.com/office/drawing/2014/main" id="{4CF0BE63-004A-4388-A7A0-7673F25DF185}"/>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43567"/>
          <a:stretch/>
        </p:blipFill>
        <p:spPr bwMode="auto">
          <a:xfrm>
            <a:off x="1739900" y="143028"/>
            <a:ext cx="9996877" cy="73226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a:extLst>
              <a:ext uri="{FF2B5EF4-FFF2-40B4-BE49-F238E27FC236}">
                <a16:creationId xmlns:a16="http://schemas.microsoft.com/office/drawing/2014/main" id="{F151F82F-DCCD-4BD0-B7F9-EB2B564DC0B4}"/>
              </a:ext>
            </a:extLst>
          </p:cNvPr>
          <p:cNvSpPr>
            <a:spLocks noGrp="1"/>
          </p:cNvSpPr>
          <p:nvPr>
            <p:ph type="title"/>
          </p:nvPr>
        </p:nvSpPr>
        <p:spPr/>
        <p:txBody>
          <a:bodyPr/>
          <a:lstStyle/>
          <a:p>
            <a:r>
              <a:rPr lang="en-US" altLang="en-US" dirty="0" err="1"/>
              <a:t>Voltímetro</a:t>
            </a:r>
            <a:r>
              <a:rPr lang="en-US" altLang="en-US" dirty="0"/>
              <a:t> de JFET</a:t>
            </a:r>
            <a:endParaRPr lang="pt-BR" dirty="0"/>
          </a:p>
        </p:txBody>
      </p:sp>
      <p:sp>
        <p:nvSpPr>
          <p:cNvPr id="5" name="Footer Placeholder 4">
            <a:extLst>
              <a:ext uri="{FF2B5EF4-FFF2-40B4-BE49-F238E27FC236}">
                <a16:creationId xmlns:a16="http://schemas.microsoft.com/office/drawing/2014/main" id="{3C591CE9-26B6-4175-9755-953294699A15}"/>
              </a:ext>
            </a:extLst>
          </p:cNvPr>
          <p:cNvSpPr>
            <a:spLocks noGrp="1"/>
          </p:cNvSpPr>
          <p:nvPr>
            <p:ph type="ftr" sz="quarter" idx="11"/>
          </p:nvPr>
        </p:nvSpPr>
        <p:spPr/>
        <p:txBody>
          <a:bodyPr/>
          <a:lstStyle/>
          <a:p>
            <a:r>
              <a:rPr lang="en-US" altLang="en-US"/>
              <a:t>Prof. Elyr Teixeira</a:t>
            </a:r>
            <a:endParaRPr lang="en-US" altLang="en-US" dirty="0"/>
          </a:p>
        </p:txBody>
      </p:sp>
      <p:sp>
        <p:nvSpPr>
          <p:cNvPr id="6" name="Slide Number Placeholder 5">
            <a:extLst>
              <a:ext uri="{FF2B5EF4-FFF2-40B4-BE49-F238E27FC236}">
                <a16:creationId xmlns:a16="http://schemas.microsoft.com/office/drawing/2014/main" id="{69059B57-9DB3-4BB6-8178-00AA41F754B3}"/>
              </a:ext>
            </a:extLst>
          </p:cNvPr>
          <p:cNvSpPr>
            <a:spLocks noGrp="1"/>
          </p:cNvSpPr>
          <p:nvPr>
            <p:ph type="sldNum" sz="quarter" idx="12"/>
          </p:nvPr>
        </p:nvSpPr>
        <p:spPr/>
        <p:txBody>
          <a:bodyPr/>
          <a:lstStyle/>
          <a:p>
            <a:fld id="{48BF32D8-1DE8-449E-9DAA-0E19DCA81A04}" type="slidenum">
              <a:rPr lang="en-US" altLang="en-US" smtClean="0"/>
              <a:pPr/>
              <a:t>252</a:t>
            </a:fld>
            <a:endParaRPr lang="en-US" altLang="en-US"/>
          </a:p>
        </p:txBody>
      </p:sp>
      <p:sp>
        <p:nvSpPr>
          <p:cNvPr id="9" name="Rectangle 8">
            <a:extLst>
              <a:ext uri="{FF2B5EF4-FFF2-40B4-BE49-F238E27FC236}">
                <a16:creationId xmlns:a16="http://schemas.microsoft.com/office/drawing/2014/main" id="{3DF16850-77A4-4CE1-8FF7-A1FB745F7534}"/>
              </a:ext>
            </a:extLst>
          </p:cNvPr>
          <p:cNvSpPr/>
          <p:nvPr/>
        </p:nvSpPr>
        <p:spPr>
          <a:xfrm>
            <a:off x="2921000" y="-302890"/>
            <a:ext cx="5016500" cy="10287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1853606683"/>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ítulo 1"/>
          <p:cNvSpPr>
            <a:spLocks noGrp="1"/>
          </p:cNvSpPr>
          <p:nvPr>
            <p:ph type="ctrTitle"/>
          </p:nvPr>
        </p:nvSpPr>
        <p:spPr>
          <a:xfrm>
            <a:off x="1" y="1866505"/>
            <a:ext cx="12192000" cy="3161171"/>
          </a:xfrm>
        </p:spPr>
        <p:txBody>
          <a:bodyPr>
            <a:normAutofit fontScale="90000"/>
          </a:bodyPr>
          <a:lstStyle/>
          <a:p>
            <a:br>
              <a:rPr lang="pt-BR" b="1" dirty="0">
                <a:solidFill>
                  <a:schemeClr val="accent6">
                    <a:lumMod val="50000"/>
                  </a:schemeClr>
                </a:solidFill>
              </a:rPr>
            </a:br>
            <a:r>
              <a:rPr lang="pt-BR" dirty="0">
                <a:solidFill>
                  <a:schemeClr val="tx1"/>
                </a:solidFill>
              </a:rPr>
              <a:t>eletrônica analógica</a:t>
            </a:r>
            <a:br>
              <a:rPr lang="pt-BR" dirty="0">
                <a:solidFill>
                  <a:schemeClr val="tx1"/>
                </a:solidFill>
              </a:rPr>
            </a:br>
            <a:br>
              <a:rPr lang="pt-BR" sz="5400" dirty="0">
                <a:solidFill>
                  <a:schemeClr val="tx1"/>
                </a:solidFill>
              </a:rPr>
            </a:br>
            <a:r>
              <a:rPr lang="pt-BR" sz="5400" dirty="0">
                <a:solidFill>
                  <a:schemeClr val="bg1"/>
                </a:solidFill>
              </a:rPr>
              <a:t>amplificadores com </a:t>
            </a:r>
            <a:r>
              <a:rPr lang="pt-BR" sz="5400" dirty="0" err="1">
                <a:solidFill>
                  <a:schemeClr val="bg1"/>
                </a:solidFill>
              </a:rPr>
              <a:t>fet</a:t>
            </a:r>
            <a:br>
              <a:rPr lang="pt-BR" sz="5400" dirty="0">
                <a:solidFill>
                  <a:schemeClr val="bg1"/>
                </a:solidFill>
              </a:rPr>
            </a:br>
            <a:r>
              <a:rPr lang="pt-BR" sz="5400" dirty="0">
                <a:solidFill>
                  <a:schemeClr val="bg1"/>
                </a:solidFill>
              </a:rPr>
              <a:t>introdução</a:t>
            </a:r>
            <a:br>
              <a:rPr lang="pt-BR" sz="5400" dirty="0">
                <a:solidFill>
                  <a:schemeClr val="bg1"/>
                </a:solidFill>
              </a:rPr>
            </a:br>
            <a:br>
              <a:rPr lang="pt-BR" b="1" dirty="0">
                <a:solidFill>
                  <a:schemeClr val="tx1"/>
                </a:solidFill>
              </a:rPr>
            </a:br>
            <a:r>
              <a:rPr lang="pt-BR" sz="3600" b="1" dirty="0">
                <a:solidFill>
                  <a:schemeClr val="tx1"/>
                </a:solidFill>
              </a:rPr>
              <a:t>curso </a:t>
            </a:r>
            <a:r>
              <a:rPr lang="pt-BR" sz="3600" dirty="0">
                <a:solidFill>
                  <a:schemeClr val="tx1"/>
                </a:solidFill>
              </a:rPr>
              <a:t>de </a:t>
            </a:r>
            <a:r>
              <a:rPr lang="pt-BR" sz="3600" b="1" dirty="0">
                <a:solidFill>
                  <a:schemeClr val="tx1"/>
                </a:solidFill>
              </a:rPr>
              <a:t>Eng. elétrica</a:t>
            </a:r>
            <a:endParaRPr lang="pt-BR" b="1" dirty="0">
              <a:solidFill>
                <a:schemeClr val="tx1"/>
              </a:solidFill>
            </a:endParaRPr>
          </a:p>
        </p:txBody>
      </p:sp>
      <p:sp>
        <p:nvSpPr>
          <p:cNvPr id="3" name="Subtítulo 2"/>
          <p:cNvSpPr>
            <a:spLocks noGrp="1"/>
          </p:cNvSpPr>
          <p:nvPr>
            <p:ph type="subTitle" idx="1"/>
          </p:nvPr>
        </p:nvSpPr>
        <p:spPr>
          <a:xfrm>
            <a:off x="1524000" y="5562814"/>
            <a:ext cx="9144000" cy="875694"/>
          </a:xfrm>
        </p:spPr>
        <p:txBody>
          <a:bodyPr>
            <a:noAutofit/>
          </a:bodyPr>
          <a:lstStyle/>
          <a:p>
            <a:pPr>
              <a:lnSpc>
                <a:spcPct val="100000"/>
              </a:lnSpc>
            </a:pPr>
            <a:r>
              <a:rPr lang="pt-BR" sz="2000" i="1" dirty="0"/>
              <a:t>Prof. Elyr Teixeira, </a:t>
            </a:r>
            <a:r>
              <a:rPr lang="pt-BR" sz="2000" i="1" dirty="0" err="1"/>
              <a:t>D.Sc</a:t>
            </a:r>
            <a:r>
              <a:rPr lang="pt-BR" sz="2000" i="1" dirty="0"/>
              <a:t>.</a:t>
            </a:r>
          </a:p>
          <a:p>
            <a:pPr>
              <a:lnSpc>
                <a:spcPct val="100000"/>
              </a:lnSpc>
            </a:pPr>
            <a:r>
              <a:rPr lang="pt-BR" sz="2000" dirty="0"/>
              <a:t>2018</a:t>
            </a:r>
          </a:p>
        </p:txBody>
      </p:sp>
      <p:sp>
        <p:nvSpPr>
          <p:cNvPr id="4" name="Retângulo 3"/>
          <p:cNvSpPr/>
          <p:nvPr/>
        </p:nvSpPr>
        <p:spPr>
          <a:xfrm>
            <a:off x="5198533" y="6438508"/>
            <a:ext cx="1778000" cy="2501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Imagem" descr="Imagem">
            <a:extLst>
              <a:ext uri="{FF2B5EF4-FFF2-40B4-BE49-F238E27FC236}">
                <a16:creationId xmlns:a16="http://schemas.microsoft.com/office/drawing/2014/main" id="{2F330037-3211-40E1-A39A-B1AF9C2A5D6D}"/>
              </a:ext>
            </a:extLst>
          </p:cNvPr>
          <p:cNvPicPr>
            <a:picLocks noChangeAspect="1"/>
          </p:cNvPicPr>
          <p:nvPr/>
        </p:nvPicPr>
        <p:blipFill>
          <a:blip r:embed="rId2">
            <a:extLst/>
          </a:blip>
          <a:stretch>
            <a:fillRect/>
          </a:stretch>
        </p:blipFill>
        <p:spPr>
          <a:xfrm>
            <a:off x="190662" y="119213"/>
            <a:ext cx="3999142" cy="752172"/>
          </a:xfrm>
          <a:prstGeom prst="rect">
            <a:avLst/>
          </a:prstGeom>
          <a:ln w="12700">
            <a:miter lim="400000"/>
          </a:ln>
        </p:spPr>
      </p:pic>
    </p:spTree>
    <p:extLst>
      <p:ext uri="{BB962C8B-B14F-4D97-AF65-F5344CB8AC3E}">
        <p14:creationId xmlns:p14="http://schemas.microsoft.com/office/powerpoint/2010/main" val="4261438573"/>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8F5F0A-022D-450B-A02A-5394DA202155}"/>
              </a:ext>
            </a:extLst>
          </p:cNvPr>
          <p:cNvSpPr>
            <a:spLocks noGrp="1"/>
          </p:cNvSpPr>
          <p:nvPr>
            <p:ph type="title"/>
          </p:nvPr>
        </p:nvSpPr>
        <p:spPr/>
        <p:txBody>
          <a:bodyPr/>
          <a:lstStyle/>
          <a:p>
            <a:r>
              <a:rPr lang="pt-BR" dirty="0"/>
              <a:t>introdução</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967D879-33F7-42FA-8CA7-24EABA5D0437}"/>
                  </a:ext>
                </a:extLst>
              </p:cNvPr>
              <p:cNvSpPr>
                <a:spLocks noGrp="1"/>
              </p:cNvSpPr>
              <p:nvPr>
                <p:ph idx="1"/>
              </p:nvPr>
            </p:nvSpPr>
            <p:spPr/>
            <p:txBody>
              <a:bodyPr>
                <a:normAutofit fontScale="92500" lnSpcReduction="10000"/>
              </a:bodyPr>
              <a:lstStyle/>
              <a:p>
                <a:r>
                  <a:rPr lang="pt-BR" dirty="0"/>
                  <a:t>Uma das grandes aplicações de FET são em </a:t>
                </a:r>
                <a:r>
                  <a:rPr lang="pt-BR" dirty="0">
                    <a:solidFill>
                      <a:srgbClr val="FF0000"/>
                    </a:solidFill>
                  </a:rPr>
                  <a:t>amplificadores</a:t>
                </a:r>
                <a:r>
                  <a:rPr lang="pt-BR" dirty="0"/>
                  <a:t>. Dispositivos FET tem alta impedância de entrada, são pequenos e leves, tem baixo consumo de potência e podem ser utilizados em uma ampla faixa de frequências.</a:t>
                </a:r>
              </a:p>
              <a:p>
                <a:r>
                  <a:rPr lang="pt-BR" dirty="0"/>
                  <a:t>Enquanto um TBJ controla uma grande corrente de saída por meio de uma baixa corrente de entrada, um FET controla uma corrente de saída por meio de uma baixa tensão de entrada (porta-fonte).</a:t>
                </a:r>
              </a:p>
              <a:p>
                <a:r>
                  <a:rPr lang="pt-BR" dirty="0"/>
                  <a:t>Enquanto um TBJ tem um fator de amplificação </a:t>
                </a:r>
                <a:r>
                  <a:rPr lang="pt-BR" dirty="0">
                    <a:latin typeface="Cambria Math" panose="02040503050406030204" pitchFamily="18" charset="0"/>
                    <a:ea typeface="Cambria Math" panose="02040503050406030204" pitchFamily="18" charset="0"/>
                  </a:rPr>
                  <a:t>𝛽 </a:t>
                </a:r>
                <a:r>
                  <a:rPr lang="pt-BR" dirty="0"/>
                  <a:t>(</a:t>
                </a:r>
                <a:r>
                  <a:rPr lang="pt-BR" i="1" dirty="0"/>
                  <a:t>beta</a:t>
                </a:r>
                <a:r>
                  <a:rPr lang="pt-BR" dirty="0"/>
                  <a:t>), o FET possui um fator de </a:t>
                </a:r>
                <a:r>
                  <a:rPr lang="pt-BR" dirty="0">
                    <a:solidFill>
                      <a:srgbClr val="FF0000"/>
                    </a:solidFill>
                  </a:rPr>
                  <a:t>transcondutância</a:t>
                </a:r>
                <a:r>
                  <a:rPr lang="pt-BR" dirty="0"/>
                  <a:t> </a:t>
                </a:r>
                <a14:m>
                  <m:oMath xmlns:m="http://schemas.openxmlformats.org/officeDocument/2006/math">
                    <m:sSub>
                      <m:sSubPr>
                        <m:ctrlPr>
                          <a:rPr lang="pt-BR" i="1" smtClean="0">
                            <a:solidFill>
                              <a:srgbClr val="FF0000"/>
                            </a:solidFill>
                            <a:latin typeface="Cambria Math" panose="02040503050406030204" pitchFamily="18" charset="0"/>
                          </a:rPr>
                        </m:ctrlPr>
                      </m:sSubPr>
                      <m:e>
                        <m:r>
                          <a:rPr lang="pt-BR" b="0" i="1" smtClean="0">
                            <a:solidFill>
                              <a:srgbClr val="FF0000"/>
                            </a:solidFill>
                            <a:latin typeface="Cambria Math" panose="02040503050406030204" pitchFamily="18" charset="0"/>
                          </a:rPr>
                          <m:t>𝑔</m:t>
                        </m:r>
                      </m:e>
                      <m:sub>
                        <m:r>
                          <a:rPr lang="pt-BR" b="0" i="1" smtClean="0">
                            <a:solidFill>
                              <a:srgbClr val="FF0000"/>
                            </a:solidFill>
                            <a:latin typeface="Cambria Math" panose="02040503050406030204" pitchFamily="18" charset="0"/>
                          </a:rPr>
                          <m:t>𝑚</m:t>
                        </m:r>
                      </m:sub>
                    </m:sSub>
                  </m:oMath>
                </a14:m>
                <a:r>
                  <a:rPr lang="pt-BR" dirty="0"/>
                  <a:t>.</a:t>
                </a:r>
              </a:p>
              <a:p>
                <a:r>
                  <a:rPr lang="pt-BR" dirty="0"/>
                  <a:t>Um amplificador com FET possui uma impedância de entrada muito maior do que com um circuito TBJ. </a:t>
                </a:r>
              </a:p>
            </p:txBody>
          </p:sp>
        </mc:Choice>
        <mc:Fallback xmlns="">
          <p:sp>
            <p:nvSpPr>
              <p:cNvPr id="3" name="Content Placeholder 2">
                <a:extLst>
                  <a:ext uri="{FF2B5EF4-FFF2-40B4-BE49-F238E27FC236}">
                    <a16:creationId xmlns:a16="http://schemas.microsoft.com/office/drawing/2014/main" id="{C967D879-33F7-42FA-8CA7-24EABA5D0437}"/>
                  </a:ext>
                </a:extLst>
              </p:cNvPr>
              <p:cNvSpPr>
                <a:spLocks noGrp="1" noRot="1" noChangeAspect="1" noMove="1" noResize="1" noEditPoints="1" noAdjustHandles="1" noChangeArrowheads="1" noChangeShapeType="1" noTextEdit="1"/>
              </p:cNvSpPr>
              <p:nvPr>
                <p:ph idx="1"/>
              </p:nvPr>
            </p:nvSpPr>
            <p:spPr>
              <a:blipFill>
                <a:blip r:embed="rId2"/>
                <a:stretch>
                  <a:fillRect l="-718" t="-1120" b="-1120"/>
                </a:stretch>
              </a:blipFill>
            </p:spPr>
            <p:txBody>
              <a:bodyPr/>
              <a:lstStyle/>
              <a:p>
                <a:r>
                  <a:rPr lang="pt-BR">
                    <a:noFill/>
                  </a:rPr>
                  <a:t> </a:t>
                </a:r>
              </a:p>
            </p:txBody>
          </p:sp>
        </mc:Fallback>
      </mc:AlternateContent>
      <p:sp>
        <p:nvSpPr>
          <p:cNvPr id="4" name="Footer Placeholder 3">
            <a:extLst>
              <a:ext uri="{FF2B5EF4-FFF2-40B4-BE49-F238E27FC236}">
                <a16:creationId xmlns:a16="http://schemas.microsoft.com/office/drawing/2014/main" id="{884673BA-D5C7-42A3-B1E9-4584E96D656A}"/>
              </a:ext>
            </a:extLst>
          </p:cNvPr>
          <p:cNvSpPr>
            <a:spLocks noGrp="1"/>
          </p:cNvSpPr>
          <p:nvPr>
            <p:ph type="ftr" sz="quarter" idx="11"/>
          </p:nvPr>
        </p:nvSpPr>
        <p:spPr/>
        <p:txBody>
          <a:bodyPr/>
          <a:lstStyle/>
          <a:p>
            <a:r>
              <a:rPr lang="en-US" altLang="en-US"/>
              <a:t>Prof. Elyr Teixeira</a:t>
            </a:r>
            <a:endParaRPr lang="en-US" altLang="en-US" dirty="0"/>
          </a:p>
        </p:txBody>
      </p:sp>
      <p:sp>
        <p:nvSpPr>
          <p:cNvPr id="5" name="Slide Number Placeholder 4">
            <a:extLst>
              <a:ext uri="{FF2B5EF4-FFF2-40B4-BE49-F238E27FC236}">
                <a16:creationId xmlns:a16="http://schemas.microsoft.com/office/drawing/2014/main" id="{CEEE11EF-E02F-4EF7-9A95-2A9B787265C9}"/>
              </a:ext>
            </a:extLst>
          </p:cNvPr>
          <p:cNvSpPr>
            <a:spLocks noGrp="1"/>
          </p:cNvSpPr>
          <p:nvPr>
            <p:ph type="sldNum" sz="quarter" idx="12"/>
          </p:nvPr>
        </p:nvSpPr>
        <p:spPr/>
        <p:txBody>
          <a:bodyPr/>
          <a:lstStyle/>
          <a:p>
            <a:fld id="{D70E266F-DC34-4EBC-B26B-29CFE51B5C59}" type="slidenum">
              <a:rPr lang="en-US" altLang="en-US" smtClean="0"/>
              <a:pPr/>
              <a:t>254</a:t>
            </a:fld>
            <a:endParaRPr lang="en-US" altLang="en-US"/>
          </a:p>
        </p:txBody>
      </p:sp>
    </p:spTree>
    <p:extLst>
      <p:ext uri="{BB962C8B-B14F-4D97-AF65-F5344CB8AC3E}">
        <p14:creationId xmlns:p14="http://schemas.microsoft.com/office/powerpoint/2010/main" val="185501640"/>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8F5F0A-022D-450B-A02A-5394DA202155}"/>
              </a:ext>
            </a:extLst>
          </p:cNvPr>
          <p:cNvSpPr>
            <a:spLocks noGrp="1"/>
          </p:cNvSpPr>
          <p:nvPr>
            <p:ph type="title"/>
          </p:nvPr>
        </p:nvSpPr>
        <p:spPr/>
        <p:txBody>
          <a:bodyPr/>
          <a:lstStyle/>
          <a:p>
            <a:r>
              <a:rPr lang="pt-BR" dirty="0"/>
              <a:t>Modelo de </a:t>
            </a:r>
            <a:r>
              <a:rPr lang="pt-BR" dirty="0" err="1"/>
              <a:t>jfet</a:t>
            </a:r>
            <a:r>
              <a:rPr lang="pt-BR" dirty="0"/>
              <a:t> para pequenos sinais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967D879-33F7-42FA-8CA7-24EABA5D0437}"/>
                  </a:ext>
                </a:extLst>
              </p:cNvPr>
              <p:cNvSpPr>
                <a:spLocks noGrp="1"/>
              </p:cNvSpPr>
              <p:nvPr>
                <p:ph idx="1"/>
              </p:nvPr>
            </p:nvSpPr>
            <p:spPr/>
            <p:txBody>
              <a:bodyPr/>
              <a:lstStyle/>
              <a:p>
                <a:r>
                  <a:rPr lang="pt-BR" dirty="0"/>
                  <a:t>A </a:t>
                </a:r>
                <a:r>
                  <a:rPr lang="pt-BR" dirty="0">
                    <a:solidFill>
                      <a:srgbClr val="FF0000"/>
                    </a:solidFill>
                  </a:rPr>
                  <a:t>tensão</a:t>
                </a:r>
                <a:r>
                  <a:rPr lang="pt-BR" dirty="0"/>
                  <a:t> porta-fonte </a:t>
                </a:r>
                <a:r>
                  <a:rPr lang="pt-BR" dirty="0">
                    <a:solidFill>
                      <a:srgbClr val="FF0000"/>
                    </a:solidFill>
                  </a:rPr>
                  <a:t>controla</a:t>
                </a:r>
                <a:r>
                  <a:rPr lang="pt-BR" dirty="0"/>
                  <a:t> a </a:t>
                </a:r>
                <a:r>
                  <a:rPr lang="pt-BR" dirty="0">
                    <a:solidFill>
                      <a:srgbClr val="FF0000"/>
                    </a:solidFill>
                  </a:rPr>
                  <a:t>corrente</a:t>
                </a:r>
                <a:r>
                  <a:rPr lang="pt-BR" dirty="0"/>
                  <a:t> dreno-fonte de um JFET.</a:t>
                </a:r>
              </a:p>
              <a:p>
                <a:r>
                  <a:rPr lang="pt-BR" dirty="0"/>
                  <a:t>A variação na corrente de dreno que resultará de uma variação na tensão porta-fonte pode ser determinada utilizando-se o fator de transcondutância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𝑔</m:t>
                        </m:r>
                      </m:e>
                      <m:sub>
                        <m:r>
                          <a:rPr lang="pt-BR" i="1">
                            <a:latin typeface="Cambria Math" panose="02040503050406030204" pitchFamily="18" charset="0"/>
                          </a:rPr>
                          <m:t>𝑚</m:t>
                        </m:r>
                      </m:sub>
                    </m:sSub>
                    <m:r>
                      <a:rPr lang="pt-BR" b="0" i="0" smtClean="0">
                        <a:latin typeface="Cambria Math" panose="02040503050406030204" pitchFamily="18" charset="0"/>
                      </a:rPr>
                      <m:t>.</m:t>
                    </m:r>
                  </m:oMath>
                </a14:m>
                <a:endParaRPr lang="pt-BR" b="0" dirty="0"/>
              </a:p>
              <a:p>
                <a:r>
                  <a:rPr lang="pt-BR" dirty="0"/>
                  <a:t>O prefixo </a:t>
                </a:r>
                <a:r>
                  <a:rPr lang="pt-BR" i="1" dirty="0" err="1"/>
                  <a:t>trans</a:t>
                </a:r>
                <a:r>
                  <a:rPr lang="pt-BR" dirty="0"/>
                  <a:t> revela que esse parâmetro estabelece uma relação entre uma quantidade de saída e entrada. O radical </a:t>
                </a:r>
                <a:r>
                  <a:rPr lang="pt-BR" i="1" dirty="0"/>
                  <a:t>condutância</a:t>
                </a:r>
                <a:r>
                  <a:rPr lang="pt-BR" dirty="0"/>
                  <a:t> foi escolhido porque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𝑔</m:t>
                        </m:r>
                      </m:e>
                      <m:sub>
                        <m:r>
                          <a:rPr lang="pt-BR" i="1">
                            <a:latin typeface="Cambria Math" panose="02040503050406030204" pitchFamily="18" charset="0"/>
                          </a:rPr>
                          <m:t>𝑚</m:t>
                        </m:r>
                      </m:sub>
                    </m:sSub>
                  </m:oMath>
                </a14:m>
                <a:r>
                  <a:rPr lang="pt-BR" dirty="0"/>
                  <a:t> determina uma razão entre corrente e tensão.</a:t>
                </a:r>
              </a:p>
            </p:txBody>
          </p:sp>
        </mc:Choice>
        <mc:Fallback xmlns="">
          <p:sp>
            <p:nvSpPr>
              <p:cNvPr id="3" name="Content Placeholder 2">
                <a:extLst>
                  <a:ext uri="{FF2B5EF4-FFF2-40B4-BE49-F238E27FC236}">
                    <a16:creationId xmlns:a16="http://schemas.microsoft.com/office/drawing/2014/main" id="{C967D879-33F7-42FA-8CA7-24EABA5D0437}"/>
                  </a:ext>
                </a:extLst>
              </p:cNvPr>
              <p:cNvSpPr>
                <a:spLocks noGrp="1" noRot="1" noChangeAspect="1" noMove="1" noResize="1" noEditPoints="1" noAdjustHandles="1" noChangeArrowheads="1" noChangeShapeType="1" noTextEdit="1"/>
              </p:cNvSpPr>
              <p:nvPr>
                <p:ph idx="1"/>
              </p:nvPr>
            </p:nvSpPr>
            <p:spPr>
              <a:blipFill>
                <a:blip r:embed="rId3"/>
                <a:stretch>
                  <a:fillRect l="-829" t="-420"/>
                </a:stretch>
              </a:blipFill>
            </p:spPr>
            <p:txBody>
              <a:bodyPr/>
              <a:lstStyle/>
              <a:p>
                <a:r>
                  <a:rPr lang="pt-BR">
                    <a:noFill/>
                  </a:rPr>
                  <a:t> </a:t>
                </a:r>
              </a:p>
            </p:txBody>
          </p:sp>
        </mc:Fallback>
      </mc:AlternateContent>
      <p:sp>
        <p:nvSpPr>
          <p:cNvPr id="4" name="Footer Placeholder 3">
            <a:extLst>
              <a:ext uri="{FF2B5EF4-FFF2-40B4-BE49-F238E27FC236}">
                <a16:creationId xmlns:a16="http://schemas.microsoft.com/office/drawing/2014/main" id="{884673BA-D5C7-42A3-B1E9-4584E96D656A}"/>
              </a:ext>
            </a:extLst>
          </p:cNvPr>
          <p:cNvSpPr>
            <a:spLocks noGrp="1"/>
          </p:cNvSpPr>
          <p:nvPr>
            <p:ph type="ftr" sz="quarter" idx="11"/>
          </p:nvPr>
        </p:nvSpPr>
        <p:spPr/>
        <p:txBody>
          <a:bodyPr/>
          <a:lstStyle/>
          <a:p>
            <a:r>
              <a:rPr lang="en-US" altLang="en-US" dirty="0"/>
              <a:t>Prof. Elyr Teixeira</a:t>
            </a:r>
          </a:p>
        </p:txBody>
      </p:sp>
      <p:sp>
        <p:nvSpPr>
          <p:cNvPr id="5" name="Slide Number Placeholder 4">
            <a:extLst>
              <a:ext uri="{FF2B5EF4-FFF2-40B4-BE49-F238E27FC236}">
                <a16:creationId xmlns:a16="http://schemas.microsoft.com/office/drawing/2014/main" id="{CEEE11EF-E02F-4EF7-9A95-2A9B787265C9}"/>
              </a:ext>
            </a:extLst>
          </p:cNvPr>
          <p:cNvSpPr>
            <a:spLocks noGrp="1"/>
          </p:cNvSpPr>
          <p:nvPr>
            <p:ph type="sldNum" sz="quarter" idx="12"/>
          </p:nvPr>
        </p:nvSpPr>
        <p:spPr/>
        <p:txBody>
          <a:bodyPr/>
          <a:lstStyle/>
          <a:p>
            <a:fld id="{D70E266F-DC34-4EBC-B26B-29CFE51B5C59}" type="slidenum">
              <a:rPr lang="en-US" altLang="en-US" smtClean="0"/>
              <a:pPr/>
              <a:t>255</a:t>
            </a:fld>
            <a:endParaRPr lang="en-US" altLang="en-US"/>
          </a:p>
        </p:txBody>
      </p:sp>
      <p:grpSp>
        <p:nvGrpSpPr>
          <p:cNvPr id="12" name="Group 10">
            <a:extLst>
              <a:ext uri="{FF2B5EF4-FFF2-40B4-BE49-F238E27FC236}">
                <a16:creationId xmlns:a16="http://schemas.microsoft.com/office/drawing/2014/main" id="{F965FF66-B022-4A69-8DFA-3F14651282B1}"/>
              </a:ext>
            </a:extLst>
          </p:cNvPr>
          <p:cNvGrpSpPr>
            <a:grpSpLocks/>
          </p:cNvGrpSpPr>
          <p:nvPr/>
        </p:nvGrpSpPr>
        <p:grpSpPr bwMode="auto">
          <a:xfrm>
            <a:off x="4766733" y="3860800"/>
            <a:ext cx="2209800" cy="2392363"/>
            <a:chOff x="2016" y="2160"/>
            <a:chExt cx="1392" cy="1507"/>
          </a:xfrm>
          <a:noFill/>
        </p:grpSpPr>
        <p:sp>
          <p:nvSpPr>
            <p:cNvPr id="13" name="AutoShape 9">
              <a:extLst>
                <a:ext uri="{FF2B5EF4-FFF2-40B4-BE49-F238E27FC236}">
                  <a16:creationId xmlns:a16="http://schemas.microsoft.com/office/drawing/2014/main" id="{4E8AA174-F577-4ADE-B5DB-705AB66EB42E}"/>
                </a:ext>
              </a:extLst>
            </p:cNvPr>
            <p:cNvSpPr>
              <a:spLocks noChangeArrowheads="1"/>
            </p:cNvSpPr>
            <p:nvPr/>
          </p:nvSpPr>
          <p:spPr bwMode="auto">
            <a:xfrm>
              <a:off x="2016" y="2160"/>
              <a:ext cx="1392" cy="768"/>
            </a:xfrm>
            <a:prstGeom prst="roundRect">
              <a:avLst>
                <a:gd name="adj" fmla="val 16667"/>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pt-BR" altLang="pt-BR"/>
            </a:p>
          </p:txBody>
        </p:sp>
        <p:graphicFrame>
          <p:nvGraphicFramePr>
            <p:cNvPr id="14" name="Object 11">
              <a:extLst>
                <a:ext uri="{FF2B5EF4-FFF2-40B4-BE49-F238E27FC236}">
                  <a16:creationId xmlns:a16="http://schemas.microsoft.com/office/drawing/2014/main" id="{33CB5C1D-BBF9-44EE-A18B-4D4C6CF392AB}"/>
                </a:ext>
              </a:extLst>
            </p:cNvPr>
            <p:cNvGraphicFramePr>
              <a:graphicFrameLocks noChangeAspect="1"/>
            </p:cNvGraphicFramePr>
            <p:nvPr>
              <p:extLst>
                <p:ext uri="{D42A27DB-BD31-4B8C-83A1-F6EECF244321}">
                  <p14:modId xmlns:p14="http://schemas.microsoft.com/office/powerpoint/2010/main" val="752169055"/>
                </p:ext>
              </p:extLst>
            </p:nvPr>
          </p:nvGraphicFramePr>
          <p:xfrm>
            <a:off x="2091" y="3073"/>
            <a:ext cx="1104" cy="594"/>
          </p:xfrm>
          <a:graphic>
            <a:graphicData uri="http://schemas.openxmlformats.org/presentationml/2006/ole">
              <mc:AlternateContent xmlns:mc="http://schemas.openxmlformats.org/markup-compatibility/2006">
                <mc:Choice xmlns:v="urn:schemas-microsoft-com:vml" Requires="v">
                  <p:oleObj spid="_x0000_s2110" name="Equation" r:id="rId4" imgW="799753" imgH="431613" progId="Equation.3">
                    <p:embed/>
                  </p:oleObj>
                </mc:Choice>
                <mc:Fallback>
                  <p:oleObj name="Equation" r:id="rId4" imgW="799753" imgH="431613" progId="Equation.3">
                    <p:embed/>
                    <p:pic>
                      <p:nvPicPr>
                        <p:cNvPr id="11" name="Object 11">
                          <a:extLst>
                            <a:ext uri="{FF2B5EF4-FFF2-40B4-BE49-F238E27FC236}">
                              <a16:creationId xmlns:a16="http://schemas.microsoft.com/office/drawing/2014/main" id="{CD0A93B5-6BAD-494E-BFE1-E945F38EB35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91" y="3073"/>
                          <a:ext cx="1104" cy="5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Tree>
    <p:extLst>
      <p:ext uri="{BB962C8B-B14F-4D97-AF65-F5344CB8AC3E}">
        <p14:creationId xmlns:p14="http://schemas.microsoft.com/office/powerpoint/2010/main" val="3999305658"/>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8F5F0A-022D-450B-A02A-5394DA202155}"/>
              </a:ext>
            </a:extLst>
          </p:cNvPr>
          <p:cNvSpPr>
            <a:spLocks noGrp="1"/>
          </p:cNvSpPr>
          <p:nvPr>
            <p:ph type="title"/>
          </p:nvPr>
        </p:nvSpPr>
        <p:spPr/>
        <p:txBody>
          <a:bodyPr/>
          <a:lstStyle/>
          <a:p>
            <a:r>
              <a:rPr lang="pt-BR" dirty="0"/>
              <a:t>Determinação gráfica de </a:t>
            </a:r>
            <a:r>
              <a:rPr lang="pt-BR" dirty="0" err="1"/>
              <a:t>gm</a:t>
            </a:r>
            <a:endParaRPr lang="pt-BR" dirty="0"/>
          </a:p>
        </p:txBody>
      </p:sp>
      <mc:AlternateContent xmlns:mc="http://schemas.openxmlformats.org/markup-compatibility/2006" xmlns:a14="http://schemas.microsoft.com/office/drawing/2010/main">
        <mc:Choice Requires="a14">
          <p:sp>
            <p:nvSpPr>
              <p:cNvPr id="8" name="Content Placeholder 7">
                <a:extLst>
                  <a:ext uri="{FF2B5EF4-FFF2-40B4-BE49-F238E27FC236}">
                    <a16:creationId xmlns:a16="http://schemas.microsoft.com/office/drawing/2014/main" id="{3352FE95-D6B7-4786-A1BB-8083CE637D5F}"/>
                  </a:ext>
                </a:extLst>
              </p:cNvPr>
              <p:cNvSpPr>
                <a:spLocks noGrp="1"/>
              </p:cNvSpPr>
              <p:nvPr>
                <p:ph sz="half" idx="1"/>
              </p:nvPr>
            </p:nvSpPr>
            <p:spPr>
              <a:xfrm>
                <a:off x="838199" y="1825625"/>
                <a:ext cx="5757333" cy="4351338"/>
              </a:xfrm>
            </p:spPr>
            <p:txBody>
              <a:bodyPr/>
              <a:lstStyle/>
              <a:p>
                <a:r>
                  <a:rPr lang="pt-BR" dirty="0"/>
                  <a:t>A inclinação da curva representa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𝑔</m:t>
                        </m:r>
                      </m:e>
                      <m:sub>
                        <m:r>
                          <a:rPr lang="pt-BR" i="1">
                            <a:latin typeface="Cambria Math" panose="02040503050406030204" pitchFamily="18" charset="0"/>
                          </a:rPr>
                          <m:t>𝑚</m:t>
                        </m:r>
                      </m:sub>
                    </m:sSub>
                  </m:oMath>
                </a14:m>
                <a:r>
                  <a:rPr lang="pt-BR" dirty="0"/>
                  <a:t> </a:t>
                </a:r>
              </a:p>
              <a:p>
                <a:endParaRPr lang="pt-BR" dirty="0"/>
              </a:p>
              <a:p>
                <a:r>
                  <a:rPr lang="pt-BR" dirty="0"/>
                  <a:t>A inclinação aumenta quanto maior for </a:t>
                </a:r>
                <a14:m>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𝐺𝑆</m:t>
                        </m:r>
                      </m:sub>
                    </m:sSub>
                  </m:oMath>
                </a14:m>
                <a:endParaRPr lang="pt-BR" dirty="0"/>
              </a:p>
              <a:p>
                <a:endParaRPr lang="pt-BR" dirty="0"/>
              </a:p>
              <a:p>
                <a:r>
                  <a:rPr lang="pt-BR" dirty="0"/>
                  <a:t>A equação                            revela que qualquer ponto sobre a curva de transferência pode determinar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𝑔</m:t>
                        </m:r>
                      </m:e>
                      <m:sub>
                        <m:r>
                          <a:rPr lang="pt-BR" i="1">
                            <a:latin typeface="Cambria Math" panose="02040503050406030204" pitchFamily="18" charset="0"/>
                          </a:rPr>
                          <m:t>𝑚</m:t>
                        </m:r>
                      </m:sub>
                    </m:sSub>
                  </m:oMath>
                </a14:m>
                <a:r>
                  <a:rPr lang="pt-BR" dirty="0"/>
                  <a:t>.  </a:t>
                </a:r>
              </a:p>
              <a:p>
                <a:endParaRPr lang="pt-BR" dirty="0"/>
              </a:p>
            </p:txBody>
          </p:sp>
        </mc:Choice>
        <mc:Fallback xmlns="">
          <p:sp>
            <p:nvSpPr>
              <p:cNvPr id="8" name="Content Placeholder 7">
                <a:extLst>
                  <a:ext uri="{FF2B5EF4-FFF2-40B4-BE49-F238E27FC236}">
                    <a16:creationId xmlns:a16="http://schemas.microsoft.com/office/drawing/2014/main" id="{3352FE95-D6B7-4786-A1BB-8083CE637D5F}"/>
                  </a:ext>
                </a:extLst>
              </p:cNvPr>
              <p:cNvSpPr>
                <a:spLocks noGrp="1" noRot="1" noChangeAspect="1" noMove="1" noResize="1" noEditPoints="1" noAdjustHandles="1" noChangeArrowheads="1" noChangeShapeType="1" noTextEdit="1"/>
              </p:cNvSpPr>
              <p:nvPr>
                <p:ph sz="half" idx="1"/>
              </p:nvPr>
            </p:nvSpPr>
            <p:spPr>
              <a:xfrm>
                <a:off x="838199" y="1825625"/>
                <a:ext cx="5757333" cy="4351338"/>
              </a:xfrm>
              <a:blipFill>
                <a:blip r:embed="rId3"/>
                <a:stretch>
                  <a:fillRect l="-1587" t="-2101" r="-1693"/>
                </a:stretch>
              </a:blipFill>
            </p:spPr>
            <p:txBody>
              <a:bodyPr/>
              <a:lstStyle/>
              <a:p>
                <a:r>
                  <a:rPr lang="pt-BR">
                    <a:noFill/>
                  </a:rPr>
                  <a:t> </a:t>
                </a:r>
              </a:p>
            </p:txBody>
          </p:sp>
        </mc:Fallback>
      </mc:AlternateContent>
      <p:sp>
        <p:nvSpPr>
          <p:cNvPr id="4" name="Footer Placeholder 3">
            <a:extLst>
              <a:ext uri="{FF2B5EF4-FFF2-40B4-BE49-F238E27FC236}">
                <a16:creationId xmlns:a16="http://schemas.microsoft.com/office/drawing/2014/main" id="{884673BA-D5C7-42A3-B1E9-4584E96D656A}"/>
              </a:ext>
            </a:extLst>
          </p:cNvPr>
          <p:cNvSpPr>
            <a:spLocks noGrp="1"/>
          </p:cNvSpPr>
          <p:nvPr>
            <p:ph type="ftr" sz="quarter" idx="11"/>
          </p:nvPr>
        </p:nvSpPr>
        <p:spPr/>
        <p:txBody>
          <a:bodyPr/>
          <a:lstStyle/>
          <a:p>
            <a:r>
              <a:rPr lang="en-US" altLang="en-US"/>
              <a:t>Prof. Elyr Teixeira</a:t>
            </a:r>
            <a:endParaRPr lang="en-US" altLang="en-US" dirty="0"/>
          </a:p>
        </p:txBody>
      </p:sp>
      <p:sp>
        <p:nvSpPr>
          <p:cNvPr id="5" name="Slide Number Placeholder 4">
            <a:extLst>
              <a:ext uri="{FF2B5EF4-FFF2-40B4-BE49-F238E27FC236}">
                <a16:creationId xmlns:a16="http://schemas.microsoft.com/office/drawing/2014/main" id="{CEEE11EF-E02F-4EF7-9A95-2A9B787265C9}"/>
              </a:ext>
            </a:extLst>
          </p:cNvPr>
          <p:cNvSpPr>
            <a:spLocks noGrp="1"/>
          </p:cNvSpPr>
          <p:nvPr>
            <p:ph type="sldNum" sz="quarter" idx="12"/>
          </p:nvPr>
        </p:nvSpPr>
        <p:spPr/>
        <p:txBody>
          <a:bodyPr/>
          <a:lstStyle/>
          <a:p>
            <a:fld id="{D70E266F-DC34-4EBC-B26B-29CFE51B5C59}" type="slidenum">
              <a:rPr lang="en-US" altLang="en-US" smtClean="0"/>
              <a:pPr/>
              <a:t>256</a:t>
            </a:fld>
            <a:endParaRPr lang="en-US" altLang="en-US"/>
          </a:p>
        </p:txBody>
      </p:sp>
      <p:pic>
        <p:nvPicPr>
          <p:cNvPr id="6" name="Picture 4">
            <a:extLst>
              <a:ext uri="{FF2B5EF4-FFF2-40B4-BE49-F238E27FC236}">
                <a16:creationId xmlns:a16="http://schemas.microsoft.com/office/drawing/2014/main" id="{34D3C81C-6554-4F9A-8AB6-7761F730ADA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91892" y="1690688"/>
            <a:ext cx="4981575" cy="438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AutoShape 9">
            <a:extLst>
              <a:ext uri="{FF2B5EF4-FFF2-40B4-BE49-F238E27FC236}">
                <a16:creationId xmlns:a16="http://schemas.microsoft.com/office/drawing/2014/main" id="{520AD153-31DC-4D28-A837-DE63D5E05081}"/>
              </a:ext>
            </a:extLst>
          </p:cNvPr>
          <p:cNvSpPr>
            <a:spLocks noChangeArrowheads="1"/>
          </p:cNvSpPr>
          <p:nvPr/>
        </p:nvSpPr>
        <p:spPr bwMode="auto">
          <a:xfrm>
            <a:off x="4926257" y="3452469"/>
            <a:ext cx="2261944" cy="1127998"/>
          </a:xfrm>
          <a:prstGeom prst="roundRect">
            <a:avLst>
              <a:gd name="adj" fmla="val 16667"/>
            </a:avLst>
          </a:prstGeom>
          <a:no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pt-BR" altLang="pt-BR"/>
          </a:p>
        </p:txBody>
      </p:sp>
      <p:graphicFrame>
        <p:nvGraphicFramePr>
          <p:cNvPr id="14" name="Object 11">
            <a:extLst>
              <a:ext uri="{FF2B5EF4-FFF2-40B4-BE49-F238E27FC236}">
                <a16:creationId xmlns:a16="http://schemas.microsoft.com/office/drawing/2014/main" id="{7E85CDCC-5594-4EA4-A8D1-04E38D677509}"/>
              </a:ext>
            </a:extLst>
          </p:cNvPr>
          <p:cNvGraphicFramePr>
            <a:graphicFrameLocks noChangeAspect="1"/>
          </p:cNvGraphicFramePr>
          <p:nvPr>
            <p:extLst>
              <p:ext uri="{D42A27DB-BD31-4B8C-83A1-F6EECF244321}">
                <p14:modId xmlns:p14="http://schemas.microsoft.com/office/powerpoint/2010/main" val="3496984671"/>
              </p:ext>
            </p:extLst>
          </p:nvPr>
        </p:nvGraphicFramePr>
        <p:xfrm>
          <a:off x="2635942" y="3708031"/>
          <a:ext cx="1793955" cy="872436"/>
        </p:xfrm>
        <a:graphic>
          <a:graphicData uri="http://schemas.openxmlformats.org/presentationml/2006/ole">
            <mc:AlternateContent xmlns:mc="http://schemas.openxmlformats.org/markup-compatibility/2006">
              <mc:Choice xmlns:v="urn:schemas-microsoft-com:vml" Requires="v">
                <p:oleObj spid="_x0000_s3133" name="Equation" r:id="rId5" imgW="799753" imgH="431613" progId="Equation.3">
                  <p:embed/>
                </p:oleObj>
              </mc:Choice>
              <mc:Fallback>
                <p:oleObj name="Equation" r:id="rId5" imgW="799753" imgH="431613" progId="Equation.3">
                  <p:embed/>
                  <p:pic>
                    <p:nvPicPr>
                      <p:cNvPr id="13" name="Object 11">
                        <a:extLst>
                          <a:ext uri="{FF2B5EF4-FFF2-40B4-BE49-F238E27FC236}">
                            <a16:creationId xmlns:a16="http://schemas.microsoft.com/office/drawing/2014/main" id="{82392593-21CB-451D-979E-42BFCFF8EBC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35942" y="3708031"/>
                        <a:ext cx="1793955" cy="8724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3688388038"/>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8F5F0A-022D-450B-A02A-5394DA202155}"/>
              </a:ext>
            </a:extLst>
          </p:cNvPr>
          <p:cNvSpPr>
            <a:spLocks noGrp="1"/>
          </p:cNvSpPr>
          <p:nvPr>
            <p:ph type="title"/>
          </p:nvPr>
        </p:nvSpPr>
        <p:spPr/>
        <p:txBody>
          <a:bodyPr/>
          <a:lstStyle/>
          <a:p>
            <a:r>
              <a:rPr lang="pt-BR" dirty="0"/>
              <a:t>Determinação gráfica de </a:t>
            </a:r>
            <a:r>
              <a:rPr lang="pt-BR" dirty="0" err="1"/>
              <a:t>gm</a:t>
            </a:r>
            <a:endParaRPr lang="pt-BR"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967D879-33F7-42FA-8CA7-24EABA5D0437}"/>
                  </a:ext>
                </a:extLst>
              </p:cNvPr>
              <p:cNvSpPr>
                <a:spLocks noGrp="1"/>
              </p:cNvSpPr>
              <p:nvPr>
                <p:ph sz="half" idx="1"/>
              </p:nvPr>
            </p:nvSpPr>
            <p:spPr>
              <a:xfrm>
                <a:off x="838199" y="1825625"/>
                <a:ext cx="5571067" cy="4351338"/>
              </a:xfrm>
            </p:spPr>
            <p:txBody>
              <a:bodyPr/>
              <a:lstStyle/>
              <a:p>
                <a:r>
                  <a:rPr lang="pt-BR" dirty="0"/>
                  <a:t>Ex: Determine o valor de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𝑔</m:t>
                        </m:r>
                      </m:e>
                      <m:sub>
                        <m:r>
                          <a:rPr lang="pt-BR" i="1">
                            <a:latin typeface="Cambria Math" panose="02040503050406030204" pitchFamily="18" charset="0"/>
                          </a:rPr>
                          <m:t>𝑚</m:t>
                        </m:r>
                      </m:sub>
                    </m:sSub>
                  </m:oMath>
                </a14:m>
                <a:r>
                  <a:rPr lang="pt-BR" dirty="0"/>
                  <a:t> para um JFET que apresenta </a:t>
                </a:r>
                <a14:m>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𝐼</m:t>
                        </m:r>
                      </m:e>
                      <m:sub>
                        <m:r>
                          <a:rPr lang="pt-BR" b="0" i="1" smtClean="0">
                            <a:latin typeface="Cambria Math" panose="02040503050406030204" pitchFamily="18" charset="0"/>
                          </a:rPr>
                          <m:t>𝐷𝑆𝑆</m:t>
                        </m:r>
                      </m:sub>
                    </m:sSub>
                    <m:r>
                      <a:rPr lang="pt-BR" b="0" i="1" smtClean="0">
                        <a:latin typeface="Cambria Math" panose="02040503050406030204" pitchFamily="18" charset="0"/>
                      </a:rPr>
                      <m:t>=8</m:t>
                    </m:r>
                    <m:r>
                      <a:rPr lang="pt-BR" b="0" i="1" smtClean="0">
                        <a:latin typeface="Cambria Math" panose="02040503050406030204" pitchFamily="18" charset="0"/>
                      </a:rPr>
                      <m:t>𝑚𝐴</m:t>
                    </m:r>
                  </m:oMath>
                </a14:m>
                <a:r>
                  <a:rPr lang="pt-BR" dirty="0"/>
                  <a:t> e </a:t>
                </a:r>
                <a14:m>
                  <m:oMath xmlns:m="http://schemas.openxmlformats.org/officeDocument/2006/math">
                    <m:sSub>
                      <m:sSubPr>
                        <m:ctrlPr>
                          <a:rPr lang="pt-BR" i="1">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𝑃</m:t>
                        </m:r>
                      </m:sub>
                    </m:sSub>
                    <m:r>
                      <a:rPr lang="pt-BR" i="1">
                        <a:latin typeface="Cambria Math" panose="02040503050406030204" pitchFamily="18" charset="0"/>
                      </a:rPr>
                      <m:t>=</m:t>
                    </m:r>
                    <m:r>
                      <a:rPr lang="pt-BR" b="0" i="1" smtClean="0">
                        <a:latin typeface="Cambria Math" panose="02040503050406030204" pitchFamily="18" charset="0"/>
                      </a:rPr>
                      <m:t>−4</m:t>
                    </m:r>
                    <m:r>
                      <a:rPr lang="pt-BR" b="0" i="1" smtClean="0">
                        <a:latin typeface="Cambria Math" panose="02040503050406030204" pitchFamily="18" charset="0"/>
                      </a:rPr>
                      <m:t>𝑉</m:t>
                    </m:r>
                  </m:oMath>
                </a14:m>
                <a:r>
                  <a:rPr lang="pt-BR" dirty="0"/>
                  <a:t>nos seguintes pontos de operação CC:</a:t>
                </a:r>
              </a:p>
              <a:p>
                <a:pPr marL="514350" indent="-514350">
                  <a:buAutoNum type="alphaLcParenR"/>
                </a:pPr>
                <a14:m>
                  <m:oMath xmlns:m="http://schemas.openxmlformats.org/officeDocument/2006/math">
                    <m:sSub>
                      <m:sSubPr>
                        <m:ctrlPr>
                          <a:rPr lang="pt-BR" i="1">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𝐺</m:t>
                        </m:r>
                        <m:r>
                          <a:rPr lang="pt-BR" i="1">
                            <a:latin typeface="Cambria Math" panose="02040503050406030204" pitchFamily="18" charset="0"/>
                          </a:rPr>
                          <m:t>𝑆</m:t>
                        </m:r>
                      </m:sub>
                    </m:sSub>
                    <m:r>
                      <a:rPr lang="pt-BR" i="1">
                        <a:latin typeface="Cambria Math" panose="02040503050406030204" pitchFamily="18" charset="0"/>
                      </a:rPr>
                      <m:t>=</m:t>
                    </m:r>
                    <m:r>
                      <a:rPr lang="pt-BR" b="0" i="1" smtClean="0">
                        <a:latin typeface="Cambria Math" panose="02040503050406030204" pitchFamily="18" charset="0"/>
                      </a:rPr>
                      <m:t>−0,5</m:t>
                    </m:r>
                    <m:r>
                      <a:rPr lang="pt-BR" b="0" i="1" smtClean="0">
                        <a:latin typeface="Cambria Math" panose="02040503050406030204" pitchFamily="18" charset="0"/>
                      </a:rPr>
                      <m:t>𝑉</m:t>
                    </m:r>
                  </m:oMath>
                </a14:m>
                <a:endParaRPr lang="pt-BR" b="0" dirty="0"/>
              </a:p>
              <a:p>
                <a:pPr marL="514350" indent="-514350">
                  <a:buAutoNum type="alphaLcParenR"/>
                </a:pP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𝑉</m:t>
                        </m:r>
                      </m:e>
                      <m:sub>
                        <m:r>
                          <a:rPr lang="pt-BR" i="1">
                            <a:latin typeface="Cambria Math" panose="02040503050406030204" pitchFamily="18" charset="0"/>
                          </a:rPr>
                          <m:t>𝐺𝑆</m:t>
                        </m:r>
                      </m:sub>
                    </m:sSub>
                    <m:r>
                      <a:rPr lang="pt-BR" i="1">
                        <a:latin typeface="Cambria Math" panose="02040503050406030204" pitchFamily="18" charset="0"/>
                      </a:rPr>
                      <m:t>=−</m:t>
                    </m:r>
                    <m:r>
                      <a:rPr lang="pt-BR" b="0" i="1" smtClean="0">
                        <a:latin typeface="Cambria Math" panose="02040503050406030204" pitchFamily="18" charset="0"/>
                      </a:rPr>
                      <m:t>1</m:t>
                    </m:r>
                    <m:r>
                      <a:rPr lang="pt-BR" i="1">
                        <a:latin typeface="Cambria Math" panose="02040503050406030204" pitchFamily="18" charset="0"/>
                      </a:rPr>
                      <m:t>,5</m:t>
                    </m:r>
                    <m:r>
                      <a:rPr lang="pt-BR" i="1">
                        <a:latin typeface="Cambria Math" panose="02040503050406030204" pitchFamily="18" charset="0"/>
                      </a:rPr>
                      <m:t>𝑉</m:t>
                    </m:r>
                  </m:oMath>
                </a14:m>
                <a:endParaRPr lang="pt-BR" dirty="0"/>
              </a:p>
              <a:p>
                <a:pPr marL="514350" indent="-514350">
                  <a:buAutoNum type="alphaLcParenR"/>
                </a:pP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𝑉</m:t>
                        </m:r>
                      </m:e>
                      <m:sub>
                        <m:r>
                          <a:rPr lang="pt-BR" i="1">
                            <a:latin typeface="Cambria Math" panose="02040503050406030204" pitchFamily="18" charset="0"/>
                          </a:rPr>
                          <m:t>𝐺𝑆</m:t>
                        </m:r>
                      </m:sub>
                    </m:sSub>
                    <m:r>
                      <a:rPr lang="pt-BR" i="1">
                        <a:latin typeface="Cambria Math" panose="02040503050406030204" pitchFamily="18" charset="0"/>
                      </a:rPr>
                      <m:t>=−</m:t>
                    </m:r>
                    <m:r>
                      <a:rPr lang="pt-BR" b="0" i="1" smtClean="0">
                        <a:latin typeface="Cambria Math" panose="02040503050406030204" pitchFamily="18" charset="0"/>
                      </a:rPr>
                      <m:t>2</m:t>
                    </m:r>
                    <m:r>
                      <a:rPr lang="pt-BR" i="1">
                        <a:latin typeface="Cambria Math" panose="02040503050406030204" pitchFamily="18" charset="0"/>
                      </a:rPr>
                      <m:t>,5</m:t>
                    </m:r>
                    <m:r>
                      <a:rPr lang="pt-BR" i="1">
                        <a:latin typeface="Cambria Math" panose="02040503050406030204" pitchFamily="18" charset="0"/>
                      </a:rPr>
                      <m:t>𝑉</m:t>
                    </m:r>
                  </m:oMath>
                </a14:m>
                <a:r>
                  <a:rPr lang="pt-BR" dirty="0"/>
                  <a:t> </a:t>
                </a:r>
              </a:p>
            </p:txBody>
          </p:sp>
        </mc:Choice>
        <mc:Fallback xmlns="">
          <p:sp>
            <p:nvSpPr>
              <p:cNvPr id="3" name="Content Placeholder 2">
                <a:extLst>
                  <a:ext uri="{FF2B5EF4-FFF2-40B4-BE49-F238E27FC236}">
                    <a16:creationId xmlns:a16="http://schemas.microsoft.com/office/drawing/2014/main" id="{C967D879-33F7-42FA-8CA7-24EABA5D0437}"/>
                  </a:ext>
                </a:extLst>
              </p:cNvPr>
              <p:cNvSpPr>
                <a:spLocks noGrp="1" noRot="1" noChangeAspect="1" noMove="1" noResize="1" noEditPoints="1" noAdjustHandles="1" noChangeArrowheads="1" noChangeShapeType="1" noTextEdit="1"/>
              </p:cNvSpPr>
              <p:nvPr>
                <p:ph sz="half" idx="1"/>
              </p:nvPr>
            </p:nvSpPr>
            <p:spPr>
              <a:xfrm>
                <a:off x="838199" y="1825625"/>
                <a:ext cx="5571067" cy="4351338"/>
              </a:xfrm>
              <a:blipFill>
                <a:blip r:embed="rId2"/>
                <a:stretch>
                  <a:fillRect l="-1641" t="-2101" r="-875"/>
                </a:stretch>
              </a:blipFill>
            </p:spPr>
            <p:txBody>
              <a:bodyPr/>
              <a:lstStyle/>
              <a:p>
                <a:r>
                  <a:rPr lang="pt-BR">
                    <a:noFill/>
                  </a:rPr>
                  <a:t> </a:t>
                </a:r>
              </a:p>
            </p:txBody>
          </p:sp>
        </mc:Fallback>
      </mc:AlternateContent>
      <p:sp>
        <p:nvSpPr>
          <p:cNvPr id="4" name="Footer Placeholder 3">
            <a:extLst>
              <a:ext uri="{FF2B5EF4-FFF2-40B4-BE49-F238E27FC236}">
                <a16:creationId xmlns:a16="http://schemas.microsoft.com/office/drawing/2014/main" id="{884673BA-D5C7-42A3-B1E9-4584E96D656A}"/>
              </a:ext>
            </a:extLst>
          </p:cNvPr>
          <p:cNvSpPr>
            <a:spLocks noGrp="1"/>
          </p:cNvSpPr>
          <p:nvPr>
            <p:ph type="ftr" sz="quarter" idx="11"/>
          </p:nvPr>
        </p:nvSpPr>
        <p:spPr/>
        <p:txBody>
          <a:bodyPr/>
          <a:lstStyle/>
          <a:p>
            <a:r>
              <a:rPr lang="en-US" altLang="en-US"/>
              <a:t>Prof. Elyr Teixeira</a:t>
            </a:r>
            <a:endParaRPr lang="en-US" altLang="en-US" dirty="0"/>
          </a:p>
        </p:txBody>
      </p:sp>
      <p:sp>
        <p:nvSpPr>
          <p:cNvPr id="5" name="Slide Number Placeholder 4">
            <a:extLst>
              <a:ext uri="{FF2B5EF4-FFF2-40B4-BE49-F238E27FC236}">
                <a16:creationId xmlns:a16="http://schemas.microsoft.com/office/drawing/2014/main" id="{CEEE11EF-E02F-4EF7-9A95-2A9B787265C9}"/>
              </a:ext>
            </a:extLst>
          </p:cNvPr>
          <p:cNvSpPr>
            <a:spLocks noGrp="1"/>
          </p:cNvSpPr>
          <p:nvPr>
            <p:ph type="sldNum" sz="quarter" idx="12"/>
          </p:nvPr>
        </p:nvSpPr>
        <p:spPr/>
        <p:txBody>
          <a:bodyPr/>
          <a:lstStyle/>
          <a:p>
            <a:fld id="{D70E266F-DC34-4EBC-B26B-29CFE51B5C59}" type="slidenum">
              <a:rPr lang="en-US" altLang="en-US" smtClean="0"/>
              <a:pPr/>
              <a:t>257</a:t>
            </a:fld>
            <a:endParaRPr lang="en-US" altLang="en-US"/>
          </a:p>
        </p:txBody>
      </p:sp>
    </p:spTree>
    <p:extLst>
      <p:ext uri="{BB962C8B-B14F-4D97-AF65-F5344CB8AC3E}">
        <p14:creationId xmlns:p14="http://schemas.microsoft.com/office/powerpoint/2010/main" val="1257730019"/>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421C269F-3FB5-4592-8B46-7F79364EBDF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834099" y="672185"/>
            <a:ext cx="6298633" cy="58667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a:extLst>
              <a:ext uri="{FF2B5EF4-FFF2-40B4-BE49-F238E27FC236}">
                <a16:creationId xmlns:a16="http://schemas.microsoft.com/office/drawing/2014/main" id="{198F5F0A-022D-450B-A02A-5394DA202155}"/>
              </a:ext>
            </a:extLst>
          </p:cNvPr>
          <p:cNvSpPr>
            <a:spLocks noGrp="1"/>
          </p:cNvSpPr>
          <p:nvPr>
            <p:ph type="title"/>
          </p:nvPr>
        </p:nvSpPr>
        <p:spPr/>
        <p:txBody>
          <a:bodyPr/>
          <a:lstStyle/>
          <a:p>
            <a:r>
              <a:rPr lang="pt-BR" dirty="0"/>
              <a:t>Determinação gráfica de </a:t>
            </a:r>
            <a:r>
              <a:rPr lang="pt-BR" dirty="0" err="1"/>
              <a:t>gm</a:t>
            </a:r>
            <a:endParaRPr lang="pt-BR"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967D879-33F7-42FA-8CA7-24EABA5D0437}"/>
                  </a:ext>
                </a:extLst>
              </p:cNvPr>
              <p:cNvSpPr>
                <a:spLocks noGrp="1"/>
              </p:cNvSpPr>
              <p:nvPr>
                <p:ph sz="half" idx="1"/>
              </p:nvPr>
            </p:nvSpPr>
            <p:spPr>
              <a:xfrm>
                <a:off x="838200" y="1825625"/>
                <a:ext cx="5638800" cy="4351338"/>
              </a:xfrm>
            </p:spPr>
            <p:txBody>
              <a:bodyPr/>
              <a:lstStyle/>
              <a:p>
                <a:r>
                  <a:rPr lang="pt-BR" dirty="0"/>
                  <a:t>Ex: Determine o valor de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𝑔</m:t>
                        </m:r>
                      </m:e>
                      <m:sub>
                        <m:r>
                          <a:rPr lang="pt-BR" i="1">
                            <a:latin typeface="Cambria Math" panose="02040503050406030204" pitchFamily="18" charset="0"/>
                          </a:rPr>
                          <m:t>𝑚</m:t>
                        </m:r>
                      </m:sub>
                    </m:sSub>
                  </m:oMath>
                </a14:m>
                <a:r>
                  <a:rPr lang="pt-BR" dirty="0"/>
                  <a:t> para um JFET que apresenta </a:t>
                </a:r>
                <a14:m>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𝐼</m:t>
                        </m:r>
                      </m:e>
                      <m:sub>
                        <m:r>
                          <a:rPr lang="pt-BR" b="0" i="1" smtClean="0">
                            <a:latin typeface="Cambria Math" panose="02040503050406030204" pitchFamily="18" charset="0"/>
                          </a:rPr>
                          <m:t>𝐷𝑆𝑆</m:t>
                        </m:r>
                      </m:sub>
                    </m:sSub>
                    <m:r>
                      <a:rPr lang="pt-BR" b="0" i="1" smtClean="0">
                        <a:latin typeface="Cambria Math" panose="02040503050406030204" pitchFamily="18" charset="0"/>
                      </a:rPr>
                      <m:t>=8</m:t>
                    </m:r>
                    <m:r>
                      <a:rPr lang="pt-BR" b="0" i="1" smtClean="0">
                        <a:latin typeface="Cambria Math" panose="02040503050406030204" pitchFamily="18" charset="0"/>
                      </a:rPr>
                      <m:t>𝑚𝐴</m:t>
                    </m:r>
                  </m:oMath>
                </a14:m>
                <a:r>
                  <a:rPr lang="pt-BR" dirty="0"/>
                  <a:t> e </a:t>
                </a:r>
                <a14:m>
                  <m:oMath xmlns:m="http://schemas.openxmlformats.org/officeDocument/2006/math">
                    <m:sSub>
                      <m:sSubPr>
                        <m:ctrlPr>
                          <a:rPr lang="pt-BR" i="1">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𝑃</m:t>
                        </m:r>
                      </m:sub>
                    </m:sSub>
                    <m:r>
                      <a:rPr lang="pt-BR" i="1">
                        <a:latin typeface="Cambria Math" panose="02040503050406030204" pitchFamily="18" charset="0"/>
                      </a:rPr>
                      <m:t>=</m:t>
                    </m:r>
                    <m:r>
                      <a:rPr lang="pt-BR" b="0" i="1" smtClean="0">
                        <a:latin typeface="Cambria Math" panose="02040503050406030204" pitchFamily="18" charset="0"/>
                      </a:rPr>
                      <m:t>−4</m:t>
                    </m:r>
                    <m:r>
                      <a:rPr lang="pt-BR" b="0" i="1" smtClean="0">
                        <a:latin typeface="Cambria Math" panose="02040503050406030204" pitchFamily="18" charset="0"/>
                      </a:rPr>
                      <m:t>𝑉</m:t>
                    </m:r>
                  </m:oMath>
                </a14:m>
                <a:r>
                  <a:rPr lang="pt-BR" dirty="0"/>
                  <a:t>nos seguintes pontos de operação CC:</a:t>
                </a:r>
              </a:p>
              <a:p>
                <a:pPr marL="514350" indent="-514350">
                  <a:buAutoNum type="alphaLcParenR"/>
                </a:pPr>
                <a14:m>
                  <m:oMath xmlns:m="http://schemas.openxmlformats.org/officeDocument/2006/math">
                    <m:sSub>
                      <m:sSubPr>
                        <m:ctrlPr>
                          <a:rPr lang="pt-BR" i="1">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𝐺</m:t>
                        </m:r>
                        <m:r>
                          <a:rPr lang="pt-BR" i="1">
                            <a:latin typeface="Cambria Math" panose="02040503050406030204" pitchFamily="18" charset="0"/>
                          </a:rPr>
                          <m:t>𝑆</m:t>
                        </m:r>
                      </m:sub>
                    </m:sSub>
                    <m:r>
                      <a:rPr lang="pt-BR" i="1">
                        <a:latin typeface="Cambria Math" panose="02040503050406030204" pitchFamily="18" charset="0"/>
                      </a:rPr>
                      <m:t>=</m:t>
                    </m:r>
                    <m:r>
                      <a:rPr lang="pt-BR" b="0" i="1" smtClean="0">
                        <a:latin typeface="Cambria Math" panose="02040503050406030204" pitchFamily="18" charset="0"/>
                      </a:rPr>
                      <m:t>−0,5</m:t>
                    </m:r>
                    <m:r>
                      <a:rPr lang="pt-BR" b="0" i="1" smtClean="0">
                        <a:latin typeface="Cambria Math" panose="02040503050406030204" pitchFamily="18" charset="0"/>
                      </a:rPr>
                      <m:t>𝑉</m:t>
                    </m:r>
                  </m:oMath>
                </a14:m>
                <a:endParaRPr lang="pt-BR" b="0" dirty="0"/>
              </a:p>
              <a:p>
                <a:pPr marL="514350" indent="-514350">
                  <a:buAutoNum type="alphaLcParenR"/>
                </a:pP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𝑉</m:t>
                        </m:r>
                      </m:e>
                      <m:sub>
                        <m:r>
                          <a:rPr lang="pt-BR" i="1">
                            <a:latin typeface="Cambria Math" panose="02040503050406030204" pitchFamily="18" charset="0"/>
                          </a:rPr>
                          <m:t>𝐺𝑆</m:t>
                        </m:r>
                      </m:sub>
                    </m:sSub>
                    <m:r>
                      <a:rPr lang="pt-BR" i="1">
                        <a:latin typeface="Cambria Math" panose="02040503050406030204" pitchFamily="18" charset="0"/>
                      </a:rPr>
                      <m:t>=−</m:t>
                    </m:r>
                    <m:r>
                      <a:rPr lang="pt-BR" b="0" i="1" smtClean="0">
                        <a:latin typeface="Cambria Math" panose="02040503050406030204" pitchFamily="18" charset="0"/>
                      </a:rPr>
                      <m:t>1</m:t>
                    </m:r>
                    <m:r>
                      <a:rPr lang="pt-BR" i="1">
                        <a:latin typeface="Cambria Math" panose="02040503050406030204" pitchFamily="18" charset="0"/>
                      </a:rPr>
                      <m:t>,5</m:t>
                    </m:r>
                    <m:r>
                      <a:rPr lang="pt-BR" i="1">
                        <a:latin typeface="Cambria Math" panose="02040503050406030204" pitchFamily="18" charset="0"/>
                      </a:rPr>
                      <m:t>𝑉</m:t>
                    </m:r>
                  </m:oMath>
                </a14:m>
                <a:endParaRPr lang="pt-BR" dirty="0"/>
              </a:p>
              <a:p>
                <a:pPr marL="514350" indent="-514350">
                  <a:buAutoNum type="alphaLcParenR"/>
                </a:pP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𝑉</m:t>
                        </m:r>
                      </m:e>
                      <m:sub>
                        <m:r>
                          <a:rPr lang="pt-BR" i="1">
                            <a:latin typeface="Cambria Math" panose="02040503050406030204" pitchFamily="18" charset="0"/>
                          </a:rPr>
                          <m:t>𝐺𝑆</m:t>
                        </m:r>
                      </m:sub>
                    </m:sSub>
                    <m:r>
                      <a:rPr lang="pt-BR" i="1">
                        <a:latin typeface="Cambria Math" panose="02040503050406030204" pitchFamily="18" charset="0"/>
                      </a:rPr>
                      <m:t>=−</m:t>
                    </m:r>
                    <m:r>
                      <a:rPr lang="pt-BR" b="0" i="1" smtClean="0">
                        <a:latin typeface="Cambria Math" panose="02040503050406030204" pitchFamily="18" charset="0"/>
                      </a:rPr>
                      <m:t>2</m:t>
                    </m:r>
                    <m:r>
                      <a:rPr lang="pt-BR" i="1">
                        <a:latin typeface="Cambria Math" panose="02040503050406030204" pitchFamily="18" charset="0"/>
                      </a:rPr>
                      <m:t>,5</m:t>
                    </m:r>
                    <m:r>
                      <a:rPr lang="pt-BR" i="1">
                        <a:latin typeface="Cambria Math" panose="02040503050406030204" pitchFamily="18" charset="0"/>
                      </a:rPr>
                      <m:t>𝑉</m:t>
                    </m:r>
                  </m:oMath>
                </a14:m>
                <a:r>
                  <a:rPr lang="pt-BR" dirty="0"/>
                  <a:t> </a:t>
                </a:r>
              </a:p>
            </p:txBody>
          </p:sp>
        </mc:Choice>
        <mc:Fallback xmlns="">
          <p:sp>
            <p:nvSpPr>
              <p:cNvPr id="3" name="Content Placeholder 2">
                <a:extLst>
                  <a:ext uri="{FF2B5EF4-FFF2-40B4-BE49-F238E27FC236}">
                    <a16:creationId xmlns:a16="http://schemas.microsoft.com/office/drawing/2014/main" id="{C967D879-33F7-42FA-8CA7-24EABA5D0437}"/>
                  </a:ext>
                </a:extLst>
              </p:cNvPr>
              <p:cNvSpPr>
                <a:spLocks noGrp="1" noRot="1" noChangeAspect="1" noMove="1" noResize="1" noEditPoints="1" noAdjustHandles="1" noChangeArrowheads="1" noChangeShapeType="1" noTextEdit="1"/>
              </p:cNvSpPr>
              <p:nvPr>
                <p:ph sz="half" idx="1"/>
              </p:nvPr>
            </p:nvSpPr>
            <p:spPr>
              <a:xfrm>
                <a:off x="838200" y="1825625"/>
                <a:ext cx="5638800" cy="4351338"/>
              </a:xfrm>
              <a:blipFill>
                <a:blip r:embed="rId3"/>
                <a:stretch>
                  <a:fillRect l="-1730" t="-2101"/>
                </a:stretch>
              </a:blipFill>
            </p:spPr>
            <p:txBody>
              <a:bodyPr/>
              <a:lstStyle/>
              <a:p>
                <a:r>
                  <a:rPr lang="pt-BR">
                    <a:noFill/>
                  </a:rPr>
                  <a:t> </a:t>
                </a:r>
              </a:p>
            </p:txBody>
          </p:sp>
        </mc:Fallback>
      </mc:AlternateContent>
      <p:sp>
        <p:nvSpPr>
          <p:cNvPr id="4" name="Footer Placeholder 3">
            <a:extLst>
              <a:ext uri="{FF2B5EF4-FFF2-40B4-BE49-F238E27FC236}">
                <a16:creationId xmlns:a16="http://schemas.microsoft.com/office/drawing/2014/main" id="{884673BA-D5C7-42A3-B1E9-4584E96D656A}"/>
              </a:ext>
            </a:extLst>
          </p:cNvPr>
          <p:cNvSpPr>
            <a:spLocks noGrp="1"/>
          </p:cNvSpPr>
          <p:nvPr>
            <p:ph type="ftr" sz="quarter" idx="11"/>
          </p:nvPr>
        </p:nvSpPr>
        <p:spPr/>
        <p:txBody>
          <a:bodyPr/>
          <a:lstStyle/>
          <a:p>
            <a:r>
              <a:rPr lang="en-US" altLang="en-US"/>
              <a:t>Prof. Elyr Teixeira</a:t>
            </a:r>
            <a:endParaRPr lang="en-US" altLang="en-US" dirty="0"/>
          </a:p>
        </p:txBody>
      </p:sp>
      <p:sp>
        <p:nvSpPr>
          <p:cNvPr id="5" name="Slide Number Placeholder 4">
            <a:extLst>
              <a:ext uri="{FF2B5EF4-FFF2-40B4-BE49-F238E27FC236}">
                <a16:creationId xmlns:a16="http://schemas.microsoft.com/office/drawing/2014/main" id="{CEEE11EF-E02F-4EF7-9A95-2A9B787265C9}"/>
              </a:ext>
            </a:extLst>
          </p:cNvPr>
          <p:cNvSpPr>
            <a:spLocks noGrp="1"/>
          </p:cNvSpPr>
          <p:nvPr>
            <p:ph type="sldNum" sz="quarter" idx="12"/>
          </p:nvPr>
        </p:nvSpPr>
        <p:spPr/>
        <p:txBody>
          <a:bodyPr/>
          <a:lstStyle/>
          <a:p>
            <a:fld id="{D70E266F-DC34-4EBC-B26B-29CFE51B5C59}" type="slidenum">
              <a:rPr lang="en-US" altLang="en-US" smtClean="0"/>
              <a:pPr/>
              <a:t>258</a:t>
            </a:fld>
            <a:endParaRPr lang="en-US" altLang="en-US"/>
          </a:p>
        </p:txBody>
      </p:sp>
    </p:spTree>
    <p:extLst>
      <p:ext uri="{BB962C8B-B14F-4D97-AF65-F5344CB8AC3E}">
        <p14:creationId xmlns:p14="http://schemas.microsoft.com/office/powerpoint/2010/main" val="841733283"/>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8F5F0A-022D-450B-A02A-5394DA202155}"/>
              </a:ext>
            </a:extLst>
          </p:cNvPr>
          <p:cNvSpPr>
            <a:spLocks noGrp="1"/>
          </p:cNvSpPr>
          <p:nvPr>
            <p:ph type="title"/>
          </p:nvPr>
        </p:nvSpPr>
        <p:spPr/>
        <p:txBody>
          <a:bodyPr/>
          <a:lstStyle/>
          <a:p>
            <a:r>
              <a:rPr lang="pt-BR" dirty="0"/>
              <a:t>DEFINIÇÃO MATEMÁTICA DE GM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967D879-33F7-42FA-8CA7-24EABA5D0437}"/>
                  </a:ext>
                </a:extLst>
              </p:cNvPr>
              <p:cNvSpPr>
                <a:spLocks noGrp="1"/>
              </p:cNvSpPr>
              <p:nvPr>
                <p:ph idx="1"/>
              </p:nvPr>
            </p:nvSpPr>
            <p:spPr/>
            <p:txBody>
              <a:bodyPr/>
              <a:lstStyle/>
              <a:p>
                <a:r>
                  <a:rPr lang="pt-BR" dirty="0"/>
                  <a:t>O procedimento gráfico </a:t>
                </a:r>
                <a:r>
                  <a:rPr lang="pt-BR" dirty="0">
                    <a:solidFill>
                      <a:srgbClr val="FF0000"/>
                    </a:solidFill>
                  </a:rPr>
                  <a:t>é pouco preciso</a:t>
                </a:r>
                <a:r>
                  <a:rPr lang="pt-BR" dirty="0"/>
                  <a:t>.</a:t>
                </a:r>
              </a:p>
              <a:p>
                <a:r>
                  <a:rPr lang="pt-BR" dirty="0"/>
                  <a:t>Um método alternativo para determinação de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𝑔</m:t>
                        </m:r>
                      </m:e>
                      <m:sub>
                        <m:r>
                          <a:rPr lang="pt-BR" i="1">
                            <a:latin typeface="Cambria Math" panose="02040503050406030204" pitchFamily="18" charset="0"/>
                          </a:rPr>
                          <m:t>𝑚</m:t>
                        </m:r>
                      </m:sub>
                    </m:sSub>
                  </m:oMath>
                </a14:m>
                <a:r>
                  <a:rPr lang="pt-BR" dirty="0"/>
                  <a:t> é utilizar um método matemático:</a:t>
                </a:r>
              </a:p>
              <a:p>
                <a:pPr marL="0" indent="0" algn="r">
                  <a:buNone/>
                </a:pPr>
                <a:r>
                  <a:rPr lang="pt-BR" i="1" dirty="0">
                    <a:solidFill>
                      <a:srgbClr val="FF0000"/>
                    </a:solidFill>
                  </a:rPr>
                  <a:t>A derivada de uma função em um ponto é igual à inclinação</a:t>
                </a:r>
                <a:br>
                  <a:rPr lang="pt-BR" i="1" dirty="0">
                    <a:solidFill>
                      <a:srgbClr val="FF0000"/>
                    </a:solidFill>
                  </a:rPr>
                </a:br>
                <a:r>
                  <a:rPr lang="pt-BR" i="1" dirty="0">
                    <a:solidFill>
                      <a:srgbClr val="FF0000"/>
                    </a:solidFill>
                  </a:rPr>
                  <a:t> da reta tangente traçada nesse ponto</a:t>
                </a:r>
              </a:p>
              <a:p>
                <a:r>
                  <a:rPr lang="pt-BR" dirty="0"/>
                  <a:t>O que acontece se derivarmos a equação de Shockley em relação a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𝑉</m:t>
                        </m:r>
                      </m:e>
                      <m:sub>
                        <m:r>
                          <a:rPr lang="pt-BR" i="1">
                            <a:latin typeface="Cambria Math" panose="02040503050406030204" pitchFamily="18" charset="0"/>
                          </a:rPr>
                          <m:t>𝐺𝑆</m:t>
                        </m:r>
                      </m:sub>
                    </m:sSub>
                  </m:oMath>
                </a14:m>
                <a:r>
                  <a:rPr lang="pt-BR" dirty="0"/>
                  <a:t>? </a:t>
                </a:r>
              </a:p>
            </p:txBody>
          </p:sp>
        </mc:Choice>
        <mc:Fallback xmlns="">
          <p:sp>
            <p:nvSpPr>
              <p:cNvPr id="3" name="Content Placeholder 2">
                <a:extLst>
                  <a:ext uri="{FF2B5EF4-FFF2-40B4-BE49-F238E27FC236}">
                    <a16:creationId xmlns:a16="http://schemas.microsoft.com/office/drawing/2014/main" id="{C967D879-33F7-42FA-8CA7-24EABA5D0437}"/>
                  </a:ext>
                </a:extLst>
              </p:cNvPr>
              <p:cNvSpPr>
                <a:spLocks noGrp="1" noRot="1" noChangeAspect="1" noMove="1" noResize="1" noEditPoints="1" noAdjustHandles="1" noChangeArrowheads="1" noChangeShapeType="1" noTextEdit="1"/>
              </p:cNvSpPr>
              <p:nvPr>
                <p:ph idx="1"/>
              </p:nvPr>
            </p:nvSpPr>
            <p:spPr>
              <a:blipFill>
                <a:blip r:embed="rId2"/>
                <a:stretch>
                  <a:fillRect l="-829" t="-420" r="-994"/>
                </a:stretch>
              </a:blipFill>
            </p:spPr>
            <p:txBody>
              <a:bodyPr/>
              <a:lstStyle/>
              <a:p>
                <a:r>
                  <a:rPr lang="pt-BR">
                    <a:noFill/>
                  </a:rPr>
                  <a:t> </a:t>
                </a:r>
              </a:p>
            </p:txBody>
          </p:sp>
        </mc:Fallback>
      </mc:AlternateContent>
      <p:sp>
        <p:nvSpPr>
          <p:cNvPr id="4" name="Footer Placeholder 3">
            <a:extLst>
              <a:ext uri="{FF2B5EF4-FFF2-40B4-BE49-F238E27FC236}">
                <a16:creationId xmlns:a16="http://schemas.microsoft.com/office/drawing/2014/main" id="{884673BA-D5C7-42A3-B1E9-4584E96D656A}"/>
              </a:ext>
            </a:extLst>
          </p:cNvPr>
          <p:cNvSpPr>
            <a:spLocks noGrp="1"/>
          </p:cNvSpPr>
          <p:nvPr>
            <p:ph type="ftr" sz="quarter" idx="11"/>
          </p:nvPr>
        </p:nvSpPr>
        <p:spPr/>
        <p:txBody>
          <a:bodyPr/>
          <a:lstStyle/>
          <a:p>
            <a:r>
              <a:rPr lang="en-US" altLang="en-US"/>
              <a:t>Prof. Elyr Teixeira</a:t>
            </a:r>
            <a:endParaRPr lang="en-US" altLang="en-US" dirty="0"/>
          </a:p>
        </p:txBody>
      </p:sp>
      <p:sp>
        <p:nvSpPr>
          <p:cNvPr id="5" name="Slide Number Placeholder 4">
            <a:extLst>
              <a:ext uri="{FF2B5EF4-FFF2-40B4-BE49-F238E27FC236}">
                <a16:creationId xmlns:a16="http://schemas.microsoft.com/office/drawing/2014/main" id="{CEEE11EF-E02F-4EF7-9A95-2A9B787265C9}"/>
              </a:ext>
            </a:extLst>
          </p:cNvPr>
          <p:cNvSpPr>
            <a:spLocks noGrp="1"/>
          </p:cNvSpPr>
          <p:nvPr>
            <p:ph type="sldNum" sz="quarter" idx="12"/>
          </p:nvPr>
        </p:nvSpPr>
        <p:spPr/>
        <p:txBody>
          <a:bodyPr/>
          <a:lstStyle/>
          <a:p>
            <a:fld id="{D70E266F-DC34-4EBC-B26B-29CFE51B5C59}" type="slidenum">
              <a:rPr lang="en-US" altLang="en-US" smtClean="0"/>
              <a:pPr/>
              <a:t>259</a:t>
            </a:fld>
            <a:endParaRPr lang="en-US" altLang="en-US"/>
          </a:p>
        </p:txBody>
      </p:sp>
    </p:spTree>
    <p:extLst>
      <p:ext uri="{BB962C8B-B14F-4D97-AF65-F5344CB8AC3E}">
        <p14:creationId xmlns:p14="http://schemas.microsoft.com/office/powerpoint/2010/main" val="35941262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a:extLst>
              <a:ext uri="{FF2B5EF4-FFF2-40B4-BE49-F238E27FC236}">
                <a16:creationId xmlns:a16="http://schemas.microsoft.com/office/drawing/2014/main" id="{8DA1EF68-9BE3-41EA-848A-97E5604106C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5717" t="2673" r="8527" b="63745"/>
          <a:stretch/>
        </p:blipFill>
        <p:spPr bwMode="auto">
          <a:xfrm>
            <a:off x="6040353" y="4386471"/>
            <a:ext cx="2646448" cy="23923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a:extLst>
              <a:ext uri="{FF2B5EF4-FFF2-40B4-BE49-F238E27FC236}">
                <a16:creationId xmlns:a16="http://schemas.microsoft.com/office/drawing/2014/main" id="{60318CE3-A74A-4912-AEC0-7767E1913C64}"/>
              </a:ext>
            </a:extLst>
          </p:cNvPr>
          <p:cNvSpPr>
            <a:spLocks noGrp="1"/>
          </p:cNvSpPr>
          <p:nvPr>
            <p:ph type="title"/>
          </p:nvPr>
        </p:nvSpPr>
        <p:spPr>
          <a:xfrm>
            <a:off x="838200" y="365125"/>
            <a:ext cx="11145252" cy="1325563"/>
          </a:xfrm>
        </p:spPr>
        <p:txBody>
          <a:bodyPr/>
          <a:lstStyle/>
          <a:p>
            <a:r>
              <a:rPr lang="pt-BR" dirty="0"/>
              <a:t>Transistor de efeito de campo</a:t>
            </a:r>
          </a:p>
        </p:txBody>
      </p:sp>
      <p:sp>
        <p:nvSpPr>
          <p:cNvPr id="12" name="Content Placeholder 11">
            <a:extLst>
              <a:ext uri="{FF2B5EF4-FFF2-40B4-BE49-F238E27FC236}">
                <a16:creationId xmlns:a16="http://schemas.microsoft.com/office/drawing/2014/main" id="{3C230A5E-84E4-4B42-8961-82519E35CA71}"/>
              </a:ext>
            </a:extLst>
          </p:cNvPr>
          <p:cNvSpPr>
            <a:spLocks noGrp="1"/>
          </p:cNvSpPr>
          <p:nvPr>
            <p:ph sz="half" idx="1"/>
          </p:nvPr>
        </p:nvSpPr>
        <p:spPr/>
        <p:txBody>
          <a:bodyPr>
            <a:normAutofit/>
          </a:bodyPr>
          <a:lstStyle/>
          <a:p>
            <a:r>
              <a:rPr lang="pt-BR" dirty="0"/>
              <a:t>O que é?</a:t>
            </a:r>
          </a:p>
          <a:p>
            <a:r>
              <a:rPr lang="pt-BR" dirty="0"/>
              <a:t>Para que serve?</a:t>
            </a:r>
          </a:p>
          <a:p>
            <a:r>
              <a:rPr lang="pt-BR" dirty="0">
                <a:solidFill>
                  <a:srgbClr val="FF0000"/>
                </a:solidFill>
              </a:rPr>
              <a:t>Tipos?</a:t>
            </a:r>
          </a:p>
          <a:p>
            <a:r>
              <a:rPr lang="pt-BR" dirty="0"/>
              <a:t>Quais são os seus terminais?</a:t>
            </a:r>
          </a:p>
        </p:txBody>
      </p:sp>
      <p:sp>
        <p:nvSpPr>
          <p:cNvPr id="4" name="Footer Placeholder 3">
            <a:extLst>
              <a:ext uri="{FF2B5EF4-FFF2-40B4-BE49-F238E27FC236}">
                <a16:creationId xmlns:a16="http://schemas.microsoft.com/office/drawing/2014/main" id="{6330B3CD-9841-4D4E-9506-9840AD233098}"/>
              </a:ext>
            </a:extLst>
          </p:cNvPr>
          <p:cNvSpPr>
            <a:spLocks noGrp="1"/>
          </p:cNvSpPr>
          <p:nvPr>
            <p:ph type="ftr" sz="quarter" idx="11"/>
          </p:nvPr>
        </p:nvSpPr>
        <p:spPr/>
        <p:txBody>
          <a:bodyPr/>
          <a:lstStyle/>
          <a:p>
            <a:r>
              <a:rPr lang="en-US" altLang="en-US"/>
              <a:t>Prof. Elyr Teixeira</a:t>
            </a:r>
            <a:endParaRPr lang="en-US" altLang="en-US" dirty="0"/>
          </a:p>
        </p:txBody>
      </p:sp>
      <p:sp>
        <p:nvSpPr>
          <p:cNvPr id="5" name="Slide Number Placeholder 4">
            <a:extLst>
              <a:ext uri="{FF2B5EF4-FFF2-40B4-BE49-F238E27FC236}">
                <a16:creationId xmlns:a16="http://schemas.microsoft.com/office/drawing/2014/main" id="{C55BA64F-DB98-42F0-A898-A5F1D2D44C9C}"/>
              </a:ext>
            </a:extLst>
          </p:cNvPr>
          <p:cNvSpPr>
            <a:spLocks noGrp="1"/>
          </p:cNvSpPr>
          <p:nvPr>
            <p:ph type="sldNum" sz="quarter" idx="12"/>
          </p:nvPr>
        </p:nvSpPr>
        <p:spPr/>
        <p:txBody>
          <a:bodyPr/>
          <a:lstStyle/>
          <a:p>
            <a:fld id="{D70E266F-DC34-4EBC-B26B-29CFE51B5C59}" type="slidenum">
              <a:rPr lang="en-US" altLang="en-US" smtClean="0"/>
              <a:pPr/>
              <a:t>26</a:t>
            </a:fld>
            <a:endParaRPr lang="en-US" altLang="en-US"/>
          </a:p>
        </p:txBody>
      </p:sp>
      <p:pic>
        <p:nvPicPr>
          <p:cNvPr id="7172" name="Picture 4" descr="Resultado de imagem para transistor bipolar junction">
            <a:extLst>
              <a:ext uri="{FF2B5EF4-FFF2-40B4-BE49-F238E27FC236}">
                <a16:creationId xmlns:a16="http://schemas.microsoft.com/office/drawing/2014/main" id="{F50C1FDC-E895-45A1-B7A7-81055FD268E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1492" r="-166"/>
          <a:stretch/>
        </p:blipFill>
        <p:spPr bwMode="auto">
          <a:xfrm>
            <a:off x="9348702" y="4001294"/>
            <a:ext cx="1612901" cy="28241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2881737"/>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ED557C-52A1-4AB0-82B2-F326D1D51186}"/>
              </a:ext>
            </a:extLst>
          </p:cNvPr>
          <p:cNvSpPr>
            <a:spLocks noGrp="1"/>
          </p:cNvSpPr>
          <p:nvPr>
            <p:ph type="title"/>
          </p:nvPr>
        </p:nvSpPr>
        <p:spPr/>
        <p:txBody>
          <a:bodyPr/>
          <a:lstStyle/>
          <a:p>
            <a:r>
              <a:rPr lang="pt-BR" dirty="0"/>
              <a:t>DEFINIÇÃO MATEMÁTICA DE GM</a:t>
            </a:r>
          </a:p>
        </p:txBody>
      </p:sp>
      <p:sp>
        <p:nvSpPr>
          <p:cNvPr id="4" name="Footer Placeholder 3">
            <a:extLst>
              <a:ext uri="{FF2B5EF4-FFF2-40B4-BE49-F238E27FC236}">
                <a16:creationId xmlns:a16="http://schemas.microsoft.com/office/drawing/2014/main" id="{C8019DA9-5F92-406F-9425-BADDC8449880}"/>
              </a:ext>
            </a:extLst>
          </p:cNvPr>
          <p:cNvSpPr>
            <a:spLocks noGrp="1"/>
          </p:cNvSpPr>
          <p:nvPr>
            <p:ph type="ftr" sz="quarter" idx="11"/>
          </p:nvPr>
        </p:nvSpPr>
        <p:spPr/>
        <p:txBody>
          <a:bodyPr/>
          <a:lstStyle/>
          <a:p>
            <a:r>
              <a:rPr lang="en-US" altLang="en-US"/>
              <a:t>Prof. Elyr Teixeira</a:t>
            </a:r>
            <a:endParaRPr lang="en-US" altLang="en-US" dirty="0"/>
          </a:p>
        </p:txBody>
      </p:sp>
      <p:sp>
        <p:nvSpPr>
          <p:cNvPr id="5" name="Slide Number Placeholder 4">
            <a:extLst>
              <a:ext uri="{FF2B5EF4-FFF2-40B4-BE49-F238E27FC236}">
                <a16:creationId xmlns:a16="http://schemas.microsoft.com/office/drawing/2014/main" id="{E6AFF5AE-8A9C-4BB8-B355-7B224DB44EBD}"/>
              </a:ext>
            </a:extLst>
          </p:cNvPr>
          <p:cNvSpPr>
            <a:spLocks noGrp="1"/>
          </p:cNvSpPr>
          <p:nvPr>
            <p:ph type="sldNum" sz="quarter" idx="12"/>
          </p:nvPr>
        </p:nvSpPr>
        <p:spPr/>
        <p:txBody>
          <a:bodyPr/>
          <a:lstStyle/>
          <a:p>
            <a:fld id="{D70E266F-DC34-4EBC-B26B-29CFE51B5C59}" type="slidenum">
              <a:rPr lang="en-US" altLang="en-US" smtClean="0"/>
              <a:pPr/>
              <a:t>260</a:t>
            </a:fld>
            <a:endParaRPr lang="en-US" altLang="en-US"/>
          </a:p>
        </p:txBody>
      </p:sp>
      <p:pic>
        <p:nvPicPr>
          <p:cNvPr id="6" name="Picture 5">
            <a:extLst>
              <a:ext uri="{FF2B5EF4-FFF2-40B4-BE49-F238E27FC236}">
                <a16:creationId xmlns:a16="http://schemas.microsoft.com/office/drawing/2014/main" id="{8413A579-12A2-4931-87A6-5C87BD9C61EF}"/>
              </a:ext>
            </a:extLst>
          </p:cNvPr>
          <p:cNvPicPr>
            <a:picLocks noChangeAspect="1"/>
          </p:cNvPicPr>
          <p:nvPr/>
        </p:nvPicPr>
        <p:blipFill>
          <a:blip r:embed="rId2"/>
          <a:stretch>
            <a:fillRect/>
          </a:stretch>
        </p:blipFill>
        <p:spPr>
          <a:xfrm>
            <a:off x="415395" y="2164308"/>
            <a:ext cx="5553677" cy="1763420"/>
          </a:xfrm>
          <a:prstGeom prst="rect">
            <a:avLst/>
          </a:prstGeom>
        </p:spPr>
      </p:pic>
    </p:spTree>
    <p:extLst>
      <p:ext uri="{BB962C8B-B14F-4D97-AF65-F5344CB8AC3E}">
        <p14:creationId xmlns:p14="http://schemas.microsoft.com/office/powerpoint/2010/main" val="3988305922"/>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ED557C-52A1-4AB0-82B2-F326D1D51186}"/>
              </a:ext>
            </a:extLst>
          </p:cNvPr>
          <p:cNvSpPr>
            <a:spLocks noGrp="1"/>
          </p:cNvSpPr>
          <p:nvPr>
            <p:ph type="title"/>
          </p:nvPr>
        </p:nvSpPr>
        <p:spPr/>
        <p:txBody>
          <a:bodyPr/>
          <a:lstStyle/>
          <a:p>
            <a:r>
              <a:rPr lang="pt-BR" dirty="0"/>
              <a:t>DEFINIÇÃO MATEMÁTICA DE GM</a:t>
            </a:r>
          </a:p>
        </p:txBody>
      </p:sp>
      <p:sp>
        <p:nvSpPr>
          <p:cNvPr id="4" name="Footer Placeholder 3">
            <a:extLst>
              <a:ext uri="{FF2B5EF4-FFF2-40B4-BE49-F238E27FC236}">
                <a16:creationId xmlns:a16="http://schemas.microsoft.com/office/drawing/2014/main" id="{C8019DA9-5F92-406F-9425-BADDC8449880}"/>
              </a:ext>
            </a:extLst>
          </p:cNvPr>
          <p:cNvSpPr>
            <a:spLocks noGrp="1"/>
          </p:cNvSpPr>
          <p:nvPr>
            <p:ph type="ftr" sz="quarter" idx="11"/>
          </p:nvPr>
        </p:nvSpPr>
        <p:spPr/>
        <p:txBody>
          <a:bodyPr/>
          <a:lstStyle/>
          <a:p>
            <a:r>
              <a:rPr lang="en-US" altLang="en-US"/>
              <a:t>Prof. Elyr Teixeira</a:t>
            </a:r>
            <a:endParaRPr lang="en-US" altLang="en-US" dirty="0"/>
          </a:p>
        </p:txBody>
      </p:sp>
      <p:sp>
        <p:nvSpPr>
          <p:cNvPr id="5" name="Slide Number Placeholder 4">
            <a:extLst>
              <a:ext uri="{FF2B5EF4-FFF2-40B4-BE49-F238E27FC236}">
                <a16:creationId xmlns:a16="http://schemas.microsoft.com/office/drawing/2014/main" id="{E6AFF5AE-8A9C-4BB8-B355-7B224DB44EBD}"/>
              </a:ext>
            </a:extLst>
          </p:cNvPr>
          <p:cNvSpPr>
            <a:spLocks noGrp="1"/>
          </p:cNvSpPr>
          <p:nvPr>
            <p:ph type="sldNum" sz="quarter" idx="12"/>
          </p:nvPr>
        </p:nvSpPr>
        <p:spPr/>
        <p:txBody>
          <a:bodyPr/>
          <a:lstStyle/>
          <a:p>
            <a:fld id="{D70E266F-DC34-4EBC-B26B-29CFE51B5C59}" type="slidenum">
              <a:rPr lang="en-US" altLang="en-US" smtClean="0"/>
              <a:pPr/>
              <a:t>261</a:t>
            </a:fld>
            <a:endParaRPr lang="en-US" altLang="en-US"/>
          </a:p>
        </p:txBody>
      </p:sp>
      <p:pic>
        <p:nvPicPr>
          <p:cNvPr id="6" name="Picture 5">
            <a:extLst>
              <a:ext uri="{FF2B5EF4-FFF2-40B4-BE49-F238E27FC236}">
                <a16:creationId xmlns:a16="http://schemas.microsoft.com/office/drawing/2014/main" id="{8413A579-12A2-4931-87A6-5C87BD9C61EF}"/>
              </a:ext>
            </a:extLst>
          </p:cNvPr>
          <p:cNvPicPr>
            <a:picLocks noChangeAspect="1"/>
          </p:cNvPicPr>
          <p:nvPr/>
        </p:nvPicPr>
        <p:blipFill>
          <a:blip r:embed="rId2"/>
          <a:stretch>
            <a:fillRect/>
          </a:stretch>
        </p:blipFill>
        <p:spPr>
          <a:xfrm>
            <a:off x="415395" y="2164308"/>
            <a:ext cx="5553677" cy="1763420"/>
          </a:xfrm>
          <a:prstGeom prst="rect">
            <a:avLst/>
          </a:prstGeom>
        </p:spPr>
      </p:pic>
      <p:pic>
        <p:nvPicPr>
          <p:cNvPr id="8" name="Picture 7">
            <a:extLst>
              <a:ext uri="{FF2B5EF4-FFF2-40B4-BE49-F238E27FC236}">
                <a16:creationId xmlns:a16="http://schemas.microsoft.com/office/drawing/2014/main" id="{DA714C13-B806-4240-91B7-564E9BF75016}"/>
              </a:ext>
            </a:extLst>
          </p:cNvPr>
          <p:cNvPicPr>
            <a:picLocks noChangeAspect="1"/>
          </p:cNvPicPr>
          <p:nvPr/>
        </p:nvPicPr>
        <p:blipFill>
          <a:blip r:embed="rId3"/>
          <a:stretch>
            <a:fillRect/>
          </a:stretch>
        </p:blipFill>
        <p:spPr>
          <a:xfrm>
            <a:off x="838200" y="3927728"/>
            <a:ext cx="4551340" cy="2378075"/>
          </a:xfrm>
          <a:prstGeom prst="rect">
            <a:avLst/>
          </a:prstGeom>
        </p:spPr>
      </p:pic>
    </p:spTree>
    <p:extLst>
      <p:ext uri="{BB962C8B-B14F-4D97-AF65-F5344CB8AC3E}">
        <p14:creationId xmlns:p14="http://schemas.microsoft.com/office/powerpoint/2010/main" val="1031520085"/>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ED557C-52A1-4AB0-82B2-F326D1D51186}"/>
              </a:ext>
            </a:extLst>
          </p:cNvPr>
          <p:cNvSpPr>
            <a:spLocks noGrp="1"/>
          </p:cNvSpPr>
          <p:nvPr>
            <p:ph type="title"/>
          </p:nvPr>
        </p:nvSpPr>
        <p:spPr/>
        <p:txBody>
          <a:bodyPr/>
          <a:lstStyle/>
          <a:p>
            <a:r>
              <a:rPr lang="pt-BR" dirty="0"/>
              <a:t>DEFINIÇÃO MATEMÁTICA DE GM</a:t>
            </a:r>
          </a:p>
        </p:txBody>
      </p:sp>
      <p:sp>
        <p:nvSpPr>
          <p:cNvPr id="4" name="Footer Placeholder 3">
            <a:extLst>
              <a:ext uri="{FF2B5EF4-FFF2-40B4-BE49-F238E27FC236}">
                <a16:creationId xmlns:a16="http://schemas.microsoft.com/office/drawing/2014/main" id="{C8019DA9-5F92-406F-9425-BADDC8449880}"/>
              </a:ext>
            </a:extLst>
          </p:cNvPr>
          <p:cNvSpPr>
            <a:spLocks noGrp="1"/>
          </p:cNvSpPr>
          <p:nvPr>
            <p:ph type="ftr" sz="quarter" idx="11"/>
          </p:nvPr>
        </p:nvSpPr>
        <p:spPr/>
        <p:txBody>
          <a:bodyPr/>
          <a:lstStyle/>
          <a:p>
            <a:r>
              <a:rPr lang="en-US" altLang="en-US"/>
              <a:t>Prof. Elyr Teixeira</a:t>
            </a:r>
            <a:endParaRPr lang="en-US" altLang="en-US" dirty="0"/>
          </a:p>
        </p:txBody>
      </p:sp>
      <p:sp>
        <p:nvSpPr>
          <p:cNvPr id="5" name="Slide Number Placeholder 4">
            <a:extLst>
              <a:ext uri="{FF2B5EF4-FFF2-40B4-BE49-F238E27FC236}">
                <a16:creationId xmlns:a16="http://schemas.microsoft.com/office/drawing/2014/main" id="{E6AFF5AE-8A9C-4BB8-B355-7B224DB44EBD}"/>
              </a:ext>
            </a:extLst>
          </p:cNvPr>
          <p:cNvSpPr>
            <a:spLocks noGrp="1"/>
          </p:cNvSpPr>
          <p:nvPr>
            <p:ph type="sldNum" sz="quarter" idx="12"/>
          </p:nvPr>
        </p:nvSpPr>
        <p:spPr/>
        <p:txBody>
          <a:bodyPr/>
          <a:lstStyle/>
          <a:p>
            <a:fld id="{D70E266F-DC34-4EBC-B26B-29CFE51B5C59}" type="slidenum">
              <a:rPr lang="en-US" altLang="en-US" smtClean="0"/>
              <a:pPr/>
              <a:t>262</a:t>
            </a:fld>
            <a:endParaRPr lang="en-US" altLang="en-US"/>
          </a:p>
        </p:txBody>
      </p:sp>
      <p:pic>
        <p:nvPicPr>
          <p:cNvPr id="6" name="Picture 5">
            <a:extLst>
              <a:ext uri="{FF2B5EF4-FFF2-40B4-BE49-F238E27FC236}">
                <a16:creationId xmlns:a16="http://schemas.microsoft.com/office/drawing/2014/main" id="{8413A579-12A2-4931-87A6-5C87BD9C61EF}"/>
              </a:ext>
            </a:extLst>
          </p:cNvPr>
          <p:cNvPicPr>
            <a:picLocks noChangeAspect="1"/>
          </p:cNvPicPr>
          <p:nvPr/>
        </p:nvPicPr>
        <p:blipFill>
          <a:blip r:embed="rId3"/>
          <a:stretch>
            <a:fillRect/>
          </a:stretch>
        </p:blipFill>
        <p:spPr>
          <a:xfrm>
            <a:off x="415395" y="2164308"/>
            <a:ext cx="5553677" cy="1763420"/>
          </a:xfrm>
          <a:prstGeom prst="rect">
            <a:avLst/>
          </a:prstGeom>
        </p:spPr>
      </p:pic>
      <p:pic>
        <p:nvPicPr>
          <p:cNvPr id="8" name="Picture 7">
            <a:extLst>
              <a:ext uri="{FF2B5EF4-FFF2-40B4-BE49-F238E27FC236}">
                <a16:creationId xmlns:a16="http://schemas.microsoft.com/office/drawing/2014/main" id="{DA714C13-B806-4240-91B7-564E9BF75016}"/>
              </a:ext>
            </a:extLst>
          </p:cNvPr>
          <p:cNvPicPr>
            <a:picLocks noChangeAspect="1"/>
          </p:cNvPicPr>
          <p:nvPr/>
        </p:nvPicPr>
        <p:blipFill>
          <a:blip r:embed="rId4"/>
          <a:stretch>
            <a:fillRect/>
          </a:stretch>
        </p:blipFill>
        <p:spPr>
          <a:xfrm>
            <a:off x="838200" y="3927728"/>
            <a:ext cx="4551340" cy="2378075"/>
          </a:xfrm>
          <a:prstGeom prst="rect">
            <a:avLst/>
          </a:prstGeom>
        </p:spPr>
      </p:pic>
      <p:graphicFrame>
        <p:nvGraphicFramePr>
          <p:cNvPr id="9" name="Object 11">
            <a:extLst>
              <a:ext uri="{FF2B5EF4-FFF2-40B4-BE49-F238E27FC236}">
                <a16:creationId xmlns:a16="http://schemas.microsoft.com/office/drawing/2014/main" id="{D3D8623E-1E56-4E38-9323-771F95B858D9}"/>
              </a:ext>
            </a:extLst>
          </p:cNvPr>
          <p:cNvGraphicFramePr>
            <a:graphicFrameLocks noChangeAspect="1"/>
          </p:cNvGraphicFramePr>
          <p:nvPr>
            <p:extLst/>
          </p:nvPr>
        </p:nvGraphicFramePr>
        <p:xfrm>
          <a:off x="7055605" y="1690688"/>
          <a:ext cx="3940615" cy="1424251"/>
        </p:xfrm>
        <a:graphic>
          <a:graphicData uri="http://schemas.openxmlformats.org/presentationml/2006/ole">
            <mc:AlternateContent xmlns:mc="http://schemas.openxmlformats.org/markup-compatibility/2006">
              <mc:Choice xmlns:v="urn:schemas-microsoft-com:vml" Requires="v">
                <p:oleObj spid="_x0000_s7217" name="Equation" r:id="rId5" imgW="1333500" imgH="482600" progId="Equation.3">
                  <p:embed/>
                </p:oleObj>
              </mc:Choice>
              <mc:Fallback>
                <p:oleObj name="Equation" r:id="rId5" imgW="1333500" imgH="482600" progId="Equation.3">
                  <p:embed/>
                  <p:pic>
                    <p:nvPicPr>
                      <p:cNvPr id="9" name="Object 11">
                        <a:extLst>
                          <a:ext uri="{FF2B5EF4-FFF2-40B4-BE49-F238E27FC236}">
                            <a16:creationId xmlns:a16="http://schemas.microsoft.com/office/drawing/2014/main" id="{D3D8623E-1E56-4E38-9323-771F95B858D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55605" y="1690688"/>
                        <a:ext cx="3940615" cy="1424251"/>
                      </a:xfrm>
                      <a:prstGeom prst="rect">
                        <a:avLst/>
                      </a:prstGeom>
                      <a:noFill/>
                      <a:ln>
                        <a:solidFill>
                          <a:srgbClr val="0000FF"/>
                        </a:solidFill>
                      </a:ln>
                      <a:effectLst/>
                    </p:spPr>
                  </p:pic>
                </p:oleObj>
              </mc:Fallback>
            </mc:AlternateContent>
          </a:graphicData>
        </a:graphic>
      </p:graphicFrame>
    </p:spTree>
    <p:extLst>
      <p:ext uri="{BB962C8B-B14F-4D97-AF65-F5344CB8AC3E}">
        <p14:creationId xmlns:p14="http://schemas.microsoft.com/office/powerpoint/2010/main" val="3959791728"/>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ED557C-52A1-4AB0-82B2-F326D1D51186}"/>
              </a:ext>
            </a:extLst>
          </p:cNvPr>
          <p:cNvSpPr>
            <a:spLocks noGrp="1"/>
          </p:cNvSpPr>
          <p:nvPr>
            <p:ph type="title"/>
          </p:nvPr>
        </p:nvSpPr>
        <p:spPr/>
        <p:txBody>
          <a:bodyPr/>
          <a:lstStyle/>
          <a:p>
            <a:r>
              <a:rPr lang="pt-BR" dirty="0"/>
              <a:t>DEFINIÇÃO MATEMÁTICA DE GM</a:t>
            </a:r>
          </a:p>
        </p:txBody>
      </p:sp>
      <p:sp>
        <p:nvSpPr>
          <p:cNvPr id="4" name="Footer Placeholder 3">
            <a:extLst>
              <a:ext uri="{FF2B5EF4-FFF2-40B4-BE49-F238E27FC236}">
                <a16:creationId xmlns:a16="http://schemas.microsoft.com/office/drawing/2014/main" id="{C8019DA9-5F92-406F-9425-BADDC8449880}"/>
              </a:ext>
            </a:extLst>
          </p:cNvPr>
          <p:cNvSpPr>
            <a:spLocks noGrp="1"/>
          </p:cNvSpPr>
          <p:nvPr>
            <p:ph type="ftr" sz="quarter" idx="11"/>
          </p:nvPr>
        </p:nvSpPr>
        <p:spPr/>
        <p:txBody>
          <a:bodyPr/>
          <a:lstStyle/>
          <a:p>
            <a:r>
              <a:rPr lang="en-US" altLang="en-US"/>
              <a:t>Prof. Elyr Teixeira</a:t>
            </a:r>
            <a:endParaRPr lang="en-US" altLang="en-US" dirty="0"/>
          </a:p>
        </p:txBody>
      </p:sp>
      <p:sp>
        <p:nvSpPr>
          <p:cNvPr id="5" name="Slide Number Placeholder 4">
            <a:extLst>
              <a:ext uri="{FF2B5EF4-FFF2-40B4-BE49-F238E27FC236}">
                <a16:creationId xmlns:a16="http://schemas.microsoft.com/office/drawing/2014/main" id="{E6AFF5AE-8A9C-4BB8-B355-7B224DB44EBD}"/>
              </a:ext>
            </a:extLst>
          </p:cNvPr>
          <p:cNvSpPr>
            <a:spLocks noGrp="1"/>
          </p:cNvSpPr>
          <p:nvPr>
            <p:ph type="sldNum" sz="quarter" idx="12"/>
          </p:nvPr>
        </p:nvSpPr>
        <p:spPr/>
        <p:txBody>
          <a:bodyPr/>
          <a:lstStyle/>
          <a:p>
            <a:fld id="{D70E266F-DC34-4EBC-B26B-29CFE51B5C59}" type="slidenum">
              <a:rPr lang="en-US" altLang="en-US" smtClean="0"/>
              <a:pPr/>
              <a:t>263</a:t>
            </a:fld>
            <a:endParaRPr lang="en-US" altLang="en-US"/>
          </a:p>
        </p:txBody>
      </p:sp>
      <p:pic>
        <p:nvPicPr>
          <p:cNvPr id="6" name="Picture 5">
            <a:extLst>
              <a:ext uri="{FF2B5EF4-FFF2-40B4-BE49-F238E27FC236}">
                <a16:creationId xmlns:a16="http://schemas.microsoft.com/office/drawing/2014/main" id="{8413A579-12A2-4931-87A6-5C87BD9C61EF}"/>
              </a:ext>
            </a:extLst>
          </p:cNvPr>
          <p:cNvPicPr>
            <a:picLocks noChangeAspect="1"/>
          </p:cNvPicPr>
          <p:nvPr/>
        </p:nvPicPr>
        <p:blipFill>
          <a:blip r:embed="rId3"/>
          <a:stretch>
            <a:fillRect/>
          </a:stretch>
        </p:blipFill>
        <p:spPr>
          <a:xfrm>
            <a:off x="415395" y="2164308"/>
            <a:ext cx="5553677" cy="1763420"/>
          </a:xfrm>
          <a:prstGeom prst="rect">
            <a:avLst/>
          </a:prstGeom>
        </p:spPr>
      </p:pic>
      <p:pic>
        <p:nvPicPr>
          <p:cNvPr id="8" name="Picture 7">
            <a:extLst>
              <a:ext uri="{FF2B5EF4-FFF2-40B4-BE49-F238E27FC236}">
                <a16:creationId xmlns:a16="http://schemas.microsoft.com/office/drawing/2014/main" id="{DA714C13-B806-4240-91B7-564E9BF75016}"/>
              </a:ext>
            </a:extLst>
          </p:cNvPr>
          <p:cNvPicPr>
            <a:picLocks noChangeAspect="1"/>
          </p:cNvPicPr>
          <p:nvPr/>
        </p:nvPicPr>
        <p:blipFill>
          <a:blip r:embed="rId4"/>
          <a:stretch>
            <a:fillRect/>
          </a:stretch>
        </p:blipFill>
        <p:spPr>
          <a:xfrm>
            <a:off x="838200" y="3927728"/>
            <a:ext cx="4551340" cy="2378075"/>
          </a:xfrm>
          <a:prstGeom prst="rect">
            <a:avLst/>
          </a:prstGeom>
        </p:spPr>
      </p:pic>
      <p:graphicFrame>
        <p:nvGraphicFramePr>
          <p:cNvPr id="9" name="Object 11">
            <a:extLst>
              <a:ext uri="{FF2B5EF4-FFF2-40B4-BE49-F238E27FC236}">
                <a16:creationId xmlns:a16="http://schemas.microsoft.com/office/drawing/2014/main" id="{D3D8623E-1E56-4E38-9323-771F95B858D9}"/>
              </a:ext>
            </a:extLst>
          </p:cNvPr>
          <p:cNvGraphicFramePr>
            <a:graphicFrameLocks noChangeAspect="1"/>
          </p:cNvGraphicFramePr>
          <p:nvPr>
            <p:extLst/>
          </p:nvPr>
        </p:nvGraphicFramePr>
        <p:xfrm>
          <a:off x="7054850" y="1690688"/>
          <a:ext cx="3941763" cy="1423987"/>
        </p:xfrm>
        <a:graphic>
          <a:graphicData uri="http://schemas.openxmlformats.org/presentationml/2006/ole">
            <mc:AlternateContent xmlns:mc="http://schemas.openxmlformats.org/markup-compatibility/2006">
              <mc:Choice xmlns:v="urn:schemas-microsoft-com:vml" Requires="v">
                <p:oleObj spid="_x0000_s8335" name="Equation" r:id="rId5" imgW="1333500" imgH="482600" progId="Equation.3">
                  <p:embed/>
                </p:oleObj>
              </mc:Choice>
              <mc:Fallback>
                <p:oleObj name="Equation" r:id="rId5" imgW="1333500" imgH="482600" progId="Equation.3">
                  <p:embed/>
                  <p:pic>
                    <p:nvPicPr>
                      <p:cNvPr id="9" name="Object 11">
                        <a:extLst>
                          <a:ext uri="{FF2B5EF4-FFF2-40B4-BE49-F238E27FC236}">
                            <a16:creationId xmlns:a16="http://schemas.microsoft.com/office/drawing/2014/main" id="{D3D8623E-1E56-4E38-9323-771F95B858D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54850" y="1690688"/>
                        <a:ext cx="3941763" cy="1423987"/>
                      </a:xfrm>
                      <a:prstGeom prst="rect">
                        <a:avLst/>
                      </a:prstGeom>
                      <a:noFill/>
                      <a:ln>
                        <a:solidFill>
                          <a:srgbClr val="0000FF"/>
                        </a:solidFill>
                      </a:ln>
                      <a:effectLst/>
                    </p:spPr>
                  </p:pic>
                </p:oleObj>
              </mc:Fallback>
            </mc:AlternateContent>
          </a:graphicData>
        </a:graphic>
      </p:graphicFrame>
      <p:sp>
        <p:nvSpPr>
          <p:cNvPr id="10" name="Rectangle 9">
            <a:extLst>
              <a:ext uri="{FF2B5EF4-FFF2-40B4-BE49-F238E27FC236}">
                <a16:creationId xmlns:a16="http://schemas.microsoft.com/office/drawing/2014/main" id="{575CA249-CD67-4C7A-AFA1-4B78BEB9811F}"/>
              </a:ext>
            </a:extLst>
          </p:cNvPr>
          <p:cNvSpPr/>
          <p:nvPr/>
        </p:nvSpPr>
        <p:spPr>
          <a:xfrm>
            <a:off x="6744775" y="3558396"/>
            <a:ext cx="1648849" cy="369332"/>
          </a:xfrm>
          <a:prstGeom prst="rect">
            <a:avLst/>
          </a:prstGeom>
        </p:spPr>
        <p:txBody>
          <a:bodyPr wrap="none">
            <a:spAutoFit/>
          </a:bodyPr>
          <a:lstStyle/>
          <a:p>
            <a:r>
              <a:rPr lang="en-US" altLang="en-US" b="1" dirty="0">
                <a:latin typeface="Times New Roman" panose="02020603050405020304" pitchFamily="18" charset="0"/>
                <a:cs typeface="Times New Roman" panose="02020603050405020304" pitchFamily="18" charset="0"/>
              </a:rPr>
              <a:t>Para </a:t>
            </a:r>
            <a:r>
              <a:rPr lang="en-US" altLang="en-US" b="1" i="1" dirty="0">
                <a:latin typeface="Times New Roman" panose="02020603050405020304" pitchFamily="18" charset="0"/>
                <a:cs typeface="Times New Roman" panose="02020603050405020304" pitchFamily="18" charset="0"/>
              </a:rPr>
              <a:t>V</a:t>
            </a:r>
            <a:r>
              <a:rPr lang="en-US" altLang="en-US" b="1" i="1" baseline="-25000" dirty="0">
                <a:latin typeface="Times New Roman" panose="02020603050405020304" pitchFamily="18" charset="0"/>
                <a:cs typeface="Times New Roman" panose="02020603050405020304" pitchFamily="18" charset="0"/>
              </a:rPr>
              <a:t>GS</a:t>
            </a:r>
            <a:r>
              <a:rPr lang="en-US" altLang="en-US" b="1" dirty="0">
                <a:latin typeface="Times New Roman" panose="02020603050405020304" pitchFamily="18" charset="0"/>
                <a:cs typeface="Times New Roman" panose="02020603050405020304" pitchFamily="18" charset="0"/>
              </a:rPr>
              <a:t> = 0 V</a:t>
            </a:r>
            <a:endParaRPr lang="en-US" altLang="pt-BR" b="1" dirty="0">
              <a:latin typeface="Times New Roman" panose="02020603050405020304" pitchFamily="18" charset="0"/>
              <a:cs typeface="Times New Roman" panose="02020603050405020304" pitchFamily="18" charset="0"/>
            </a:endParaRPr>
          </a:p>
        </p:txBody>
      </p:sp>
      <p:graphicFrame>
        <p:nvGraphicFramePr>
          <p:cNvPr id="19" name="Object 12">
            <a:extLst>
              <a:ext uri="{FF2B5EF4-FFF2-40B4-BE49-F238E27FC236}">
                <a16:creationId xmlns:a16="http://schemas.microsoft.com/office/drawing/2014/main" id="{57281B2A-17E0-468F-ABF9-E6CD81286274}"/>
              </a:ext>
            </a:extLst>
          </p:cNvPr>
          <p:cNvGraphicFramePr>
            <a:graphicFrameLocks noChangeAspect="1"/>
          </p:cNvGraphicFramePr>
          <p:nvPr>
            <p:extLst/>
          </p:nvPr>
        </p:nvGraphicFramePr>
        <p:xfrm>
          <a:off x="8297863" y="4187825"/>
          <a:ext cx="1455737" cy="795338"/>
        </p:xfrm>
        <a:graphic>
          <a:graphicData uri="http://schemas.openxmlformats.org/presentationml/2006/ole">
            <mc:AlternateContent xmlns:mc="http://schemas.openxmlformats.org/markup-compatibility/2006">
              <mc:Choice xmlns:v="urn:schemas-microsoft-com:vml" Requires="v">
                <p:oleObj spid="_x0000_s8336" name="Equation" r:id="rId7" imgW="812447" imgH="444307" progId="Equation.3">
                  <p:embed/>
                </p:oleObj>
              </mc:Choice>
              <mc:Fallback>
                <p:oleObj name="Equation" r:id="rId7" imgW="812447" imgH="444307" progId="Equation.3">
                  <p:embed/>
                  <p:pic>
                    <p:nvPicPr>
                      <p:cNvPr id="19" name="Object 12">
                        <a:extLst>
                          <a:ext uri="{FF2B5EF4-FFF2-40B4-BE49-F238E27FC236}">
                            <a16:creationId xmlns:a16="http://schemas.microsoft.com/office/drawing/2014/main" id="{57281B2A-17E0-468F-ABF9-E6CD8128627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297863" y="4187825"/>
                        <a:ext cx="1455737" cy="795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2" name="Object 13">
            <a:extLst>
              <a:ext uri="{FF2B5EF4-FFF2-40B4-BE49-F238E27FC236}">
                <a16:creationId xmlns:a16="http://schemas.microsoft.com/office/drawing/2014/main" id="{91E0744A-09A0-4E5B-8F1A-A6A9F87329D4}"/>
              </a:ext>
            </a:extLst>
          </p:cNvPr>
          <p:cNvGraphicFramePr>
            <a:graphicFrameLocks noChangeAspect="1"/>
          </p:cNvGraphicFramePr>
          <p:nvPr>
            <p:extLst>
              <p:ext uri="{D42A27DB-BD31-4B8C-83A1-F6EECF244321}">
                <p14:modId xmlns:p14="http://schemas.microsoft.com/office/powerpoint/2010/main" val="3333015913"/>
              </p:ext>
            </p:extLst>
          </p:nvPr>
        </p:nvGraphicFramePr>
        <p:xfrm>
          <a:off x="7500545" y="5116765"/>
          <a:ext cx="3495675" cy="814388"/>
        </p:xfrm>
        <a:graphic>
          <a:graphicData uri="http://schemas.openxmlformats.org/presentationml/2006/ole">
            <mc:AlternateContent xmlns:mc="http://schemas.openxmlformats.org/markup-compatibility/2006">
              <mc:Choice xmlns:v="urn:schemas-microsoft-com:vml" Requires="v">
                <p:oleObj spid="_x0000_s8337" name="Equation" r:id="rId9" imgW="2070100" imgH="482600" progId="Equation.3">
                  <p:embed/>
                </p:oleObj>
              </mc:Choice>
              <mc:Fallback>
                <p:oleObj name="Equation" r:id="rId9" imgW="2070100" imgH="482600" progId="Equation.3">
                  <p:embed/>
                  <p:pic>
                    <p:nvPicPr>
                      <p:cNvPr id="22" name="Object 13">
                        <a:extLst>
                          <a:ext uri="{FF2B5EF4-FFF2-40B4-BE49-F238E27FC236}">
                            <a16:creationId xmlns:a16="http://schemas.microsoft.com/office/drawing/2014/main" id="{91E0744A-09A0-4E5B-8F1A-A6A9F87329D4}"/>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500545" y="5116765"/>
                        <a:ext cx="3495675" cy="814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 name="Retângulo 2">
            <a:extLst>
              <a:ext uri="{FF2B5EF4-FFF2-40B4-BE49-F238E27FC236}">
                <a16:creationId xmlns:a16="http://schemas.microsoft.com/office/drawing/2014/main" id="{1ECEFFB3-BF98-4D68-9540-AA4532902B29}"/>
              </a:ext>
            </a:extLst>
          </p:cNvPr>
          <p:cNvSpPr/>
          <p:nvPr/>
        </p:nvSpPr>
        <p:spPr>
          <a:xfrm>
            <a:off x="9578340" y="4734845"/>
            <a:ext cx="1920240" cy="132017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651014496"/>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CDCD0F-2AFC-4185-834E-39972CDD5675}"/>
              </a:ext>
            </a:extLst>
          </p:cNvPr>
          <p:cNvSpPr>
            <a:spLocks noGrp="1"/>
          </p:cNvSpPr>
          <p:nvPr>
            <p:ph type="title"/>
          </p:nvPr>
        </p:nvSpPr>
        <p:spPr/>
        <p:txBody>
          <a:bodyPr/>
          <a:lstStyle/>
          <a:p>
            <a:r>
              <a:rPr lang="pt-BR" dirty="0"/>
              <a:t>DEFINIÇÃO MATEMÁTICA DE GM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1736F30-A33E-42B1-92D2-5265AD5BC6E6}"/>
                  </a:ext>
                </a:extLst>
              </p:cNvPr>
              <p:cNvSpPr>
                <a:spLocks noGrp="1"/>
              </p:cNvSpPr>
              <p:nvPr>
                <p:ph sz="half" idx="1"/>
              </p:nvPr>
            </p:nvSpPr>
            <p:spPr/>
            <p:txBody>
              <a:bodyPr/>
              <a:lstStyle/>
              <a:p>
                <a:pPr marL="0" indent="0">
                  <a:buNone/>
                </a:pPr>
                <a:r>
                  <a:rPr lang="pt-BR" dirty="0" err="1"/>
                  <a:t>Ex</a:t>
                </a:r>
                <a:r>
                  <a:rPr lang="pt-BR" dirty="0"/>
                  <a:t>: Para o JFET com a curva de transferência anterior, determine matematicamente:</a:t>
                </a:r>
              </a:p>
              <a:p>
                <a:pPr marL="514350" indent="-514350">
                  <a:buAutoNum type="alphaLcParenR"/>
                </a:pPr>
                <a:r>
                  <a:rPr lang="pt-BR" dirty="0"/>
                  <a:t>Valor máximo de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𝑔</m:t>
                        </m:r>
                      </m:e>
                      <m:sub>
                        <m:r>
                          <a:rPr lang="pt-BR" i="1">
                            <a:latin typeface="Cambria Math" panose="02040503050406030204" pitchFamily="18" charset="0"/>
                          </a:rPr>
                          <m:t>𝑚</m:t>
                        </m:r>
                      </m:sub>
                    </m:sSub>
                  </m:oMath>
                </a14:m>
                <a:endParaRPr lang="pt-BR" dirty="0"/>
              </a:p>
              <a:p>
                <a:pPr marL="514350" indent="-514350">
                  <a:buAutoNum type="alphaLcParenR"/>
                </a:pPr>
                <a:r>
                  <a:rPr lang="pt-BR" dirty="0"/>
                  <a:t>Valor de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𝑔</m:t>
                        </m:r>
                      </m:e>
                      <m:sub>
                        <m:r>
                          <a:rPr lang="pt-BR" i="1">
                            <a:latin typeface="Cambria Math" panose="02040503050406030204" pitchFamily="18" charset="0"/>
                          </a:rPr>
                          <m:t>𝑚</m:t>
                        </m:r>
                      </m:sub>
                    </m:sSub>
                  </m:oMath>
                </a14:m>
                <a:r>
                  <a:rPr lang="pt-BR" dirty="0"/>
                  <a:t>em cada ponto de operação utilizado comparando os resultados</a:t>
                </a:r>
              </a:p>
            </p:txBody>
          </p:sp>
        </mc:Choice>
        <mc:Fallback xmlns="">
          <p:sp>
            <p:nvSpPr>
              <p:cNvPr id="3" name="Content Placeholder 2">
                <a:extLst>
                  <a:ext uri="{FF2B5EF4-FFF2-40B4-BE49-F238E27FC236}">
                    <a16:creationId xmlns:a16="http://schemas.microsoft.com/office/drawing/2014/main" id="{21736F30-A33E-42B1-92D2-5265AD5BC6E6}"/>
                  </a:ext>
                </a:extLst>
              </p:cNvPr>
              <p:cNvSpPr>
                <a:spLocks noGrp="1" noRot="1" noChangeAspect="1" noMove="1" noResize="1" noEditPoints="1" noAdjustHandles="1" noChangeArrowheads="1" noChangeShapeType="1" noTextEdit="1"/>
              </p:cNvSpPr>
              <p:nvPr>
                <p:ph sz="half" idx="1"/>
              </p:nvPr>
            </p:nvSpPr>
            <p:spPr>
              <a:blipFill>
                <a:blip r:embed="rId2"/>
                <a:stretch>
                  <a:fillRect l="-2235" t="-2101"/>
                </a:stretch>
              </a:blipFill>
            </p:spPr>
            <p:txBody>
              <a:bodyPr/>
              <a:lstStyle/>
              <a:p>
                <a:r>
                  <a:rPr lang="pt-BR">
                    <a:noFill/>
                  </a:rPr>
                  <a:t> </a:t>
                </a:r>
              </a:p>
            </p:txBody>
          </p:sp>
        </mc:Fallback>
      </mc:AlternateContent>
      <p:sp>
        <p:nvSpPr>
          <p:cNvPr id="6" name="Content Placeholder 5">
            <a:extLst>
              <a:ext uri="{FF2B5EF4-FFF2-40B4-BE49-F238E27FC236}">
                <a16:creationId xmlns:a16="http://schemas.microsoft.com/office/drawing/2014/main" id="{03136B89-2DF7-41A7-B627-90085C9AB425}"/>
              </a:ext>
            </a:extLst>
          </p:cNvPr>
          <p:cNvSpPr>
            <a:spLocks noGrp="1"/>
          </p:cNvSpPr>
          <p:nvPr>
            <p:ph sz="half" idx="2"/>
          </p:nvPr>
        </p:nvSpPr>
        <p:spPr/>
        <p:txBody>
          <a:bodyPr/>
          <a:lstStyle/>
          <a:p>
            <a:endParaRPr lang="pt-BR"/>
          </a:p>
        </p:txBody>
      </p:sp>
      <p:sp>
        <p:nvSpPr>
          <p:cNvPr id="4" name="Footer Placeholder 3">
            <a:extLst>
              <a:ext uri="{FF2B5EF4-FFF2-40B4-BE49-F238E27FC236}">
                <a16:creationId xmlns:a16="http://schemas.microsoft.com/office/drawing/2014/main" id="{4625CFF9-6ED7-4238-9CEB-6C0CFA3A5978}"/>
              </a:ext>
            </a:extLst>
          </p:cNvPr>
          <p:cNvSpPr>
            <a:spLocks noGrp="1"/>
          </p:cNvSpPr>
          <p:nvPr>
            <p:ph type="ftr" sz="quarter" idx="11"/>
          </p:nvPr>
        </p:nvSpPr>
        <p:spPr/>
        <p:txBody>
          <a:bodyPr/>
          <a:lstStyle/>
          <a:p>
            <a:r>
              <a:rPr lang="en-US" altLang="en-US"/>
              <a:t>Prof. Elyr Teixeira</a:t>
            </a:r>
            <a:endParaRPr lang="en-US" altLang="en-US" dirty="0"/>
          </a:p>
        </p:txBody>
      </p:sp>
      <p:sp>
        <p:nvSpPr>
          <p:cNvPr id="5" name="Slide Number Placeholder 4">
            <a:extLst>
              <a:ext uri="{FF2B5EF4-FFF2-40B4-BE49-F238E27FC236}">
                <a16:creationId xmlns:a16="http://schemas.microsoft.com/office/drawing/2014/main" id="{1D11E116-B9CF-4DBE-A019-00686EF14B53}"/>
              </a:ext>
            </a:extLst>
          </p:cNvPr>
          <p:cNvSpPr>
            <a:spLocks noGrp="1"/>
          </p:cNvSpPr>
          <p:nvPr>
            <p:ph type="sldNum" sz="quarter" idx="12"/>
          </p:nvPr>
        </p:nvSpPr>
        <p:spPr/>
        <p:txBody>
          <a:bodyPr/>
          <a:lstStyle/>
          <a:p>
            <a:fld id="{D70E266F-DC34-4EBC-B26B-29CFE51B5C59}" type="slidenum">
              <a:rPr lang="en-US" altLang="en-US" smtClean="0"/>
              <a:pPr/>
              <a:t>264</a:t>
            </a:fld>
            <a:endParaRPr lang="en-US" altLang="en-US"/>
          </a:p>
        </p:txBody>
      </p:sp>
    </p:spTree>
    <p:extLst>
      <p:ext uri="{BB962C8B-B14F-4D97-AF65-F5344CB8AC3E}">
        <p14:creationId xmlns:p14="http://schemas.microsoft.com/office/powerpoint/2010/main" val="2302971096"/>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CDCD0F-2AFC-4185-834E-39972CDD5675}"/>
              </a:ext>
            </a:extLst>
          </p:cNvPr>
          <p:cNvSpPr>
            <a:spLocks noGrp="1"/>
          </p:cNvSpPr>
          <p:nvPr>
            <p:ph type="title"/>
          </p:nvPr>
        </p:nvSpPr>
        <p:spPr/>
        <p:txBody>
          <a:bodyPr/>
          <a:lstStyle/>
          <a:p>
            <a:r>
              <a:rPr lang="pt-BR" dirty="0"/>
              <a:t>DEFINIÇÃO MATEMÁTICA DE GM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1736F30-A33E-42B1-92D2-5265AD5BC6E6}"/>
                  </a:ext>
                </a:extLst>
              </p:cNvPr>
              <p:cNvSpPr>
                <a:spLocks noGrp="1"/>
              </p:cNvSpPr>
              <p:nvPr>
                <p:ph sz="half" idx="1"/>
              </p:nvPr>
            </p:nvSpPr>
            <p:spPr/>
            <p:txBody>
              <a:bodyPr>
                <a:normAutofit/>
              </a:bodyPr>
              <a:lstStyle/>
              <a:p>
                <a:pPr marL="0" indent="0">
                  <a:buNone/>
                </a:pPr>
                <a:r>
                  <a:rPr lang="pt-BR" dirty="0"/>
                  <a:t>Ex: Para o JFET com a curva de transferência anterior, determine matematicamente:</a:t>
                </a:r>
              </a:p>
              <a:p>
                <a:pPr marL="514350" indent="-514350">
                  <a:buAutoNum type="alphaLcParenR"/>
                </a:pPr>
                <a:r>
                  <a:rPr lang="pt-BR" dirty="0"/>
                  <a:t>Valor máximo de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𝑔</m:t>
                        </m:r>
                      </m:e>
                      <m:sub>
                        <m:r>
                          <a:rPr lang="pt-BR" i="1">
                            <a:latin typeface="Cambria Math" panose="02040503050406030204" pitchFamily="18" charset="0"/>
                          </a:rPr>
                          <m:t>𝑚</m:t>
                        </m:r>
                      </m:sub>
                    </m:sSub>
                  </m:oMath>
                </a14:m>
                <a:endParaRPr lang="pt-BR" dirty="0"/>
              </a:p>
              <a:p>
                <a:pPr marL="514350" indent="-514350">
                  <a:buAutoNum type="alphaLcParenR"/>
                </a:pPr>
                <a:r>
                  <a:rPr lang="pt-BR" dirty="0"/>
                  <a:t>Valor de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𝑔</m:t>
                        </m:r>
                      </m:e>
                      <m:sub>
                        <m:r>
                          <a:rPr lang="pt-BR" i="1">
                            <a:latin typeface="Cambria Math" panose="02040503050406030204" pitchFamily="18" charset="0"/>
                          </a:rPr>
                          <m:t>𝑚</m:t>
                        </m:r>
                      </m:sub>
                    </m:sSub>
                  </m:oMath>
                </a14:m>
                <a:r>
                  <a:rPr lang="pt-BR" dirty="0"/>
                  <a:t>em cada ponto de operação utilizado comparando os resultados</a:t>
                </a:r>
              </a:p>
              <a:p>
                <a:pPr marL="0" indent="0">
                  <a:buNone/>
                </a:pPr>
                <a:r>
                  <a:rPr lang="pt-BR" dirty="0">
                    <a:solidFill>
                      <a:srgbClr val="FF0000"/>
                    </a:solidFill>
                  </a:rPr>
                  <a:t>R: a) </a:t>
                </a:r>
                <a14:m>
                  <m:oMath xmlns:m="http://schemas.openxmlformats.org/officeDocument/2006/math">
                    <m:sSub>
                      <m:sSubPr>
                        <m:ctrlPr>
                          <a:rPr lang="pt-BR" i="1" smtClean="0">
                            <a:solidFill>
                              <a:srgbClr val="FF0000"/>
                            </a:solidFill>
                            <a:latin typeface="Cambria Math" panose="02040503050406030204" pitchFamily="18" charset="0"/>
                          </a:rPr>
                        </m:ctrlPr>
                      </m:sSubPr>
                      <m:e>
                        <m:r>
                          <a:rPr lang="pt-BR" b="0" i="1" smtClean="0">
                            <a:solidFill>
                              <a:srgbClr val="FF0000"/>
                            </a:solidFill>
                            <a:latin typeface="Cambria Math" panose="02040503050406030204" pitchFamily="18" charset="0"/>
                          </a:rPr>
                          <m:t>𝑔</m:t>
                        </m:r>
                      </m:e>
                      <m:sub>
                        <m:r>
                          <a:rPr lang="pt-BR" b="0" i="1" smtClean="0">
                            <a:solidFill>
                              <a:srgbClr val="FF0000"/>
                            </a:solidFill>
                            <a:latin typeface="Cambria Math" panose="02040503050406030204" pitchFamily="18" charset="0"/>
                          </a:rPr>
                          <m:t>𝑚</m:t>
                        </m:r>
                      </m:sub>
                    </m:sSub>
                    <m:r>
                      <a:rPr lang="pt-BR" b="0" i="1" smtClean="0">
                        <a:solidFill>
                          <a:srgbClr val="FF0000"/>
                        </a:solidFill>
                        <a:latin typeface="Cambria Math" panose="02040503050406030204" pitchFamily="18" charset="0"/>
                      </a:rPr>
                      <m:t>=</m:t>
                    </m:r>
                    <m:f>
                      <m:fPr>
                        <m:ctrlPr>
                          <a:rPr lang="pt-BR" b="0" i="1" smtClean="0">
                            <a:solidFill>
                              <a:srgbClr val="FF0000"/>
                            </a:solidFill>
                            <a:latin typeface="Cambria Math" panose="02040503050406030204" pitchFamily="18" charset="0"/>
                          </a:rPr>
                        </m:ctrlPr>
                      </m:fPr>
                      <m:num>
                        <m:r>
                          <a:rPr lang="pt-BR" b="0" i="1" smtClean="0">
                            <a:solidFill>
                              <a:srgbClr val="FF0000"/>
                            </a:solidFill>
                            <a:latin typeface="Cambria Math" panose="02040503050406030204" pitchFamily="18" charset="0"/>
                          </a:rPr>
                          <m:t>2</m:t>
                        </m:r>
                        <m:sSub>
                          <m:sSubPr>
                            <m:ctrlPr>
                              <a:rPr lang="pt-BR" b="0" i="1" smtClean="0">
                                <a:solidFill>
                                  <a:srgbClr val="FF0000"/>
                                </a:solidFill>
                                <a:latin typeface="Cambria Math" panose="02040503050406030204" pitchFamily="18" charset="0"/>
                              </a:rPr>
                            </m:ctrlPr>
                          </m:sSubPr>
                          <m:e>
                            <m:r>
                              <a:rPr lang="pt-BR" b="0" i="1" smtClean="0">
                                <a:solidFill>
                                  <a:srgbClr val="FF0000"/>
                                </a:solidFill>
                                <a:latin typeface="Cambria Math" panose="02040503050406030204" pitchFamily="18" charset="0"/>
                              </a:rPr>
                              <m:t>𝐼</m:t>
                            </m:r>
                          </m:e>
                          <m:sub>
                            <m:r>
                              <a:rPr lang="pt-BR" b="0" i="1" smtClean="0">
                                <a:solidFill>
                                  <a:srgbClr val="FF0000"/>
                                </a:solidFill>
                                <a:latin typeface="Cambria Math" panose="02040503050406030204" pitchFamily="18" charset="0"/>
                              </a:rPr>
                              <m:t>𝐷𝑆𝑆</m:t>
                            </m:r>
                          </m:sub>
                        </m:sSub>
                      </m:num>
                      <m:den>
                        <m:d>
                          <m:dPr>
                            <m:begChr m:val="|"/>
                            <m:endChr m:val="|"/>
                            <m:ctrlPr>
                              <a:rPr lang="pt-BR" b="0" i="1" smtClean="0">
                                <a:solidFill>
                                  <a:srgbClr val="FF0000"/>
                                </a:solidFill>
                                <a:latin typeface="Cambria Math" panose="02040503050406030204" pitchFamily="18" charset="0"/>
                              </a:rPr>
                            </m:ctrlPr>
                          </m:dPr>
                          <m:e>
                            <m:sSub>
                              <m:sSubPr>
                                <m:ctrlPr>
                                  <a:rPr lang="pt-BR" b="0" i="1" smtClean="0">
                                    <a:solidFill>
                                      <a:srgbClr val="FF0000"/>
                                    </a:solidFill>
                                    <a:latin typeface="Cambria Math" panose="02040503050406030204" pitchFamily="18" charset="0"/>
                                  </a:rPr>
                                </m:ctrlPr>
                              </m:sSubPr>
                              <m:e>
                                <m:r>
                                  <a:rPr lang="pt-BR" b="0" i="1" smtClean="0">
                                    <a:solidFill>
                                      <a:srgbClr val="FF0000"/>
                                    </a:solidFill>
                                    <a:latin typeface="Cambria Math" panose="02040503050406030204" pitchFamily="18" charset="0"/>
                                  </a:rPr>
                                  <m:t>𝑉</m:t>
                                </m:r>
                              </m:e>
                              <m:sub>
                                <m:r>
                                  <a:rPr lang="pt-BR" b="0" i="1" smtClean="0">
                                    <a:solidFill>
                                      <a:srgbClr val="FF0000"/>
                                    </a:solidFill>
                                    <a:latin typeface="Cambria Math" panose="02040503050406030204" pitchFamily="18" charset="0"/>
                                  </a:rPr>
                                  <m:t>𝑃</m:t>
                                </m:r>
                              </m:sub>
                            </m:sSub>
                          </m:e>
                        </m:d>
                      </m:den>
                    </m:f>
                    <m:r>
                      <a:rPr lang="pt-BR" b="0" i="1" smtClean="0">
                        <a:solidFill>
                          <a:srgbClr val="FF0000"/>
                        </a:solidFill>
                        <a:latin typeface="Cambria Math" panose="02040503050406030204" pitchFamily="18" charset="0"/>
                      </a:rPr>
                      <m:t>=</m:t>
                    </m:r>
                    <m:f>
                      <m:fPr>
                        <m:ctrlPr>
                          <a:rPr lang="pt-BR" b="0" i="1" smtClean="0">
                            <a:solidFill>
                              <a:srgbClr val="FF0000"/>
                            </a:solidFill>
                            <a:latin typeface="Cambria Math" panose="02040503050406030204" pitchFamily="18" charset="0"/>
                          </a:rPr>
                        </m:ctrlPr>
                      </m:fPr>
                      <m:num>
                        <m:r>
                          <a:rPr lang="pt-BR" b="0" i="1" smtClean="0">
                            <a:solidFill>
                              <a:srgbClr val="FF0000"/>
                            </a:solidFill>
                            <a:latin typeface="Cambria Math" panose="02040503050406030204" pitchFamily="18" charset="0"/>
                          </a:rPr>
                          <m:t>2(8</m:t>
                        </m:r>
                        <m:r>
                          <a:rPr lang="pt-BR" b="0" i="1" smtClean="0">
                            <a:solidFill>
                              <a:srgbClr val="FF0000"/>
                            </a:solidFill>
                            <a:latin typeface="Cambria Math" panose="02040503050406030204" pitchFamily="18" charset="0"/>
                          </a:rPr>
                          <m:t>𝑚𝐴</m:t>
                        </m:r>
                        <m:r>
                          <a:rPr lang="pt-BR" b="0" i="1" smtClean="0">
                            <a:solidFill>
                              <a:srgbClr val="FF0000"/>
                            </a:solidFill>
                            <a:latin typeface="Cambria Math" panose="02040503050406030204" pitchFamily="18" charset="0"/>
                          </a:rPr>
                          <m:t>)</m:t>
                        </m:r>
                      </m:num>
                      <m:den>
                        <m:r>
                          <a:rPr lang="pt-BR" b="0" i="1" smtClean="0">
                            <a:solidFill>
                              <a:srgbClr val="FF0000"/>
                            </a:solidFill>
                            <a:latin typeface="Cambria Math" panose="02040503050406030204" pitchFamily="18" charset="0"/>
                          </a:rPr>
                          <m:t>4</m:t>
                        </m:r>
                        <m:r>
                          <a:rPr lang="pt-BR" b="0" i="1" smtClean="0">
                            <a:solidFill>
                              <a:srgbClr val="FF0000"/>
                            </a:solidFill>
                            <a:latin typeface="Cambria Math" panose="02040503050406030204" pitchFamily="18" charset="0"/>
                          </a:rPr>
                          <m:t>𝑉</m:t>
                        </m:r>
                      </m:den>
                    </m:f>
                    <m:r>
                      <a:rPr lang="pt-BR" b="0" i="1" smtClean="0">
                        <a:solidFill>
                          <a:srgbClr val="FF0000"/>
                        </a:solidFill>
                        <a:latin typeface="Cambria Math" panose="02040503050406030204" pitchFamily="18" charset="0"/>
                      </a:rPr>
                      <m:t>=4</m:t>
                    </m:r>
                    <m:r>
                      <a:rPr lang="pt-BR" b="0" i="1" smtClean="0">
                        <a:solidFill>
                          <a:srgbClr val="FF0000"/>
                        </a:solidFill>
                        <a:latin typeface="Cambria Math" panose="02040503050406030204" pitchFamily="18" charset="0"/>
                      </a:rPr>
                      <m:t>𝑚𝑆</m:t>
                    </m:r>
                  </m:oMath>
                </a14:m>
                <a:r>
                  <a:rPr lang="pt-BR" dirty="0">
                    <a:solidFill>
                      <a:srgbClr val="FF0000"/>
                    </a:solidFill>
                  </a:rPr>
                  <a:t> (valor máximo possível de </a:t>
                </a:r>
                <a:r>
                  <a:rPr lang="pt-BR" dirty="0" err="1">
                    <a:solidFill>
                      <a:srgbClr val="FF0000"/>
                    </a:solidFill>
                  </a:rPr>
                  <a:t>g</a:t>
                </a:r>
                <a:r>
                  <a:rPr lang="pt-BR" baseline="-25000" dirty="0" err="1">
                    <a:solidFill>
                      <a:srgbClr val="FF0000"/>
                    </a:solidFill>
                  </a:rPr>
                  <a:t>m</a:t>
                </a:r>
                <a:r>
                  <a:rPr lang="pt-BR" dirty="0">
                    <a:solidFill>
                      <a:srgbClr val="FF0000"/>
                    </a:solidFill>
                  </a:rPr>
                  <a:t>)</a:t>
                </a:r>
              </a:p>
              <a:p>
                <a:pPr marL="0" indent="0">
                  <a:buNone/>
                </a:pPr>
                <a:endParaRPr lang="pt-BR" dirty="0"/>
              </a:p>
            </p:txBody>
          </p:sp>
        </mc:Choice>
        <mc:Fallback xmlns="">
          <p:sp>
            <p:nvSpPr>
              <p:cNvPr id="3" name="Content Placeholder 2">
                <a:extLst>
                  <a:ext uri="{FF2B5EF4-FFF2-40B4-BE49-F238E27FC236}">
                    <a16:creationId xmlns:a16="http://schemas.microsoft.com/office/drawing/2014/main" id="{21736F30-A33E-42B1-92D2-5265AD5BC6E6}"/>
                  </a:ext>
                </a:extLst>
              </p:cNvPr>
              <p:cNvSpPr>
                <a:spLocks noGrp="1" noRot="1" noChangeAspect="1" noMove="1" noResize="1" noEditPoints="1" noAdjustHandles="1" noChangeArrowheads="1" noChangeShapeType="1" noTextEdit="1"/>
              </p:cNvSpPr>
              <p:nvPr>
                <p:ph sz="half" idx="1"/>
              </p:nvPr>
            </p:nvSpPr>
            <p:spPr>
              <a:blipFill>
                <a:blip r:embed="rId2"/>
                <a:stretch>
                  <a:fillRect l="-2235" t="-2101"/>
                </a:stretch>
              </a:blipFill>
            </p:spPr>
            <p:txBody>
              <a:bodyPr/>
              <a:lstStyle/>
              <a:p>
                <a:r>
                  <a:rPr lang="pt-BR">
                    <a:noFill/>
                  </a:rPr>
                  <a:t> </a:t>
                </a:r>
              </a:p>
            </p:txBody>
          </p:sp>
        </mc:Fallback>
      </mc:AlternateContent>
      <p:sp>
        <p:nvSpPr>
          <p:cNvPr id="6" name="Content Placeholder 5">
            <a:extLst>
              <a:ext uri="{FF2B5EF4-FFF2-40B4-BE49-F238E27FC236}">
                <a16:creationId xmlns:a16="http://schemas.microsoft.com/office/drawing/2014/main" id="{D62F4239-A9FE-4D9C-ACA3-0A057F569E02}"/>
              </a:ext>
            </a:extLst>
          </p:cNvPr>
          <p:cNvSpPr>
            <a:spLocks noGrp="1"/>
          </p:cNvSpPr>
          <p:nvPr>
            <p:ph sz="half" idx="2"/>
          </p:nvPr>
        </p:nvSpPr>
        <p:spPr/>
        <p:txBody>
          <a:bodyPr>
            <a:normAutofit/>
          </a:bodyPr>
          <a:lstStyle/>
          <a:p>
            <a:endParaRPr lang="pt-BR" dirty="0"/>
          </a:p>
        </p:txBody>
      </p:sp>
      <p:sp>
        <p:nvSpPr>
          <p:cNvPr id="4" name="Footer Placeholder 3">
            <a:extLst>
              <a:ext uri="{FF2B5EF4-FFF2-40B4-BE49-F238E27FC236}">
                <a16:creationId xmlns:a16="http://schemas.microsoft.com/office/drawing/2014/main" id="{4625CFF9-6ED7-4238-9CEB-6C0CFA3A5978}"/>
              </a:ext>
            </a:extLst>
          </p:cNvPr>
          <p:cNvSpPr>
            <a:spLocks noGrp="1"/>
          </p:cNvSpPr>
          <p:nvPr>
            <p:ph type="ftr" sz="quarter" idx="11"/>
          </p:nvPr>
        </p:nvSpPr>
        <p:spPr/>
        <p:txBody>
          <a:bodyPr/>
          <a:lstStyle/>
          <a:p>
            <a:r>
              <a:rPr lang="en-US" altLang="en-US"/>
              <a:t>Prof. Elyr Teixeira</a:t>
            </a:r>
            <a:endParaRPr lang="en-US" altLang="en-US" dirty="0"/>
          </a:p>
        </p:txBody>
      </p:sp>
      <p:sp>
        <p:nvSpPr>
          <p:cNvPr id="5" name="Slide Number Placeholder 4">
            <a:extLst>
              <a:ext uri="{FF2B5EF4-FFF2-40B4-BE49-F238E27FC236}">
                <a16:creationId xmlns:a16="http://schemas.microsoft.com/office/drawing/2014/main" id="{1D11E116-B9CF-4DBE-A019-00686EF14B53}"/>
              </a:ext>
            </a:extLst>
          </p:cNvPr>
          <p:cNvSpPr>
            <a:spLocks noGrp="1"/>
          </p:cNvSpPr>
          <p:nvPr>
            <p:ph type="sldNum" sz="quarter" idx="12"/>
          </p:nvPr>
        </p:nvSpPr>
        <p:spPr/>
        <p:txBody>
          <a:bodyPr/>
          <a:lstStyle/>
          <a:p>
            <a:fld id="{D70E266F-DC34-4EBC-B26B-29CFE51B5C59}" type="slidenum">
              <a:rPr lang="en-US" altLang="en-US" smtClean="0"/>
              <a:pPr/>
              <a:t>265</a:t>
            </a:fld>
            <a:endParaRPr lang="en-US" altLang="en-US"/>
          </a:p>
        </p:txBody>
      </p:sp>
    </p:spTree>
    <p:extLst>
      <p:ext uri="{BB962C8B-B14F-4D97-AF65-F5344CB8AC3E}">
        <p14:creationId xmlns:p14="http://schemas.microsoft.com/office/powerpoint/2010/main" val="919372615"/>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CDCD0F-2AFC-4185-834E-39972CDD5675}"/>
              </a:ext>
            </a:extLst>
          </p:cNvPr>
          <p:cNvSpPr>
            <a:spLocks noGrp="1"/>
          </p:cNvSpPr>
          <p:nvPr>
            <p:ph type="title"/>
          </p:nvPr>
        </p:nvSpPr>
        <p:spPr/>
        <p:txBody>
          <a:bodyPr/>
          <a:lstStyle/>
          <a:p>
            <a:r>
              <a:rPr lang="pt-BR" dirty="0"/>
              <a:t>DEFINIÇÃO MATEMÁTICA DE GM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1736F30-A33E-42B1-92D2-5265AD5BC6E6}"/>
                  </a:ext>
                </a:extLst>
              </p:cNvPr>
              <p:cNvSpPr>
                <a:spLocks noGrp="1"/>
              </p:cNvSpPr>
              <p:nvPr>
                <p:ph sz="half" idx="1"/>
              </p:nvPr>
            </p:nvSpPr>
            <p:spPr/>
            <p:txBody>
              <a:bodyPr>
                <a:normAutofit/>
              </a:bodyPr>
              <a:lstStyle/>
              <a:p>
                <a:pPr marL="0" indent="0">
                  <a:buNone/>
                </a:pPr>
                <a:r>
                  <a:rPr lang="pt-BR" dirty="0"/>
                  <a:t>Ex: Para o JFET com a curva de transferência anterior, determine matematicamente:</a:t>
                </a:r>
              </a:p>
              <a:p>
                <a:pPr marL="514350" indent="-514350">
                  <a:buAutoNum type="alphaLcParenR"/>
                </a:pPr>
                <a:r>
                  <a:rPr lang="pt-BR" dirty="0"/>
                  <a:t>Valor máximo de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𝑔</m:t>
                        </m:r>
                      </m:e>
                      <m:sub>
                        <m:r>
                          <a:rPr lang="pt-BR" i="1">
                            <a:latin typeface="Cambria Math" panose="02040503050406030204" pitchFamily="18" charset="0"/>
                          </a:rPr>
                          <m:t>𝑚</m:t>
                        </m:r>
                      </m:sub>
                    </m:sSub>
                  </m:oMath>
                </a14:m>
                <a:endParaRPr lang="pt-BR" dirty="0"/>
              </a:p>
              <a:p>
                <a:pPr marL="514350" indent="-514350">
                  <a:buAutoNum type="alphaLcParenR"/>
                </a:pPr>
                <a:r>
                  <a:rPr lang="pt-BR" dirty="0"/>
                  <a:t>Valor de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𝑔</m:t>
                        </m:r>
                      </m:e>
                      <m:sub>
                        <m:r>
                          <a:rPr lang="pt-BR" i="1">
                            <a:latin typeface="Cambria Math" panose="02040503050406030204" pitchFamily="18" charset="0"/>
                          </a:rPr>
                          <m:t>𝑚</m:t>
                        </m:r>
                      </m:sub>
                    </m:sSub>
                  </m:oMath>
                </a14:m>
                <a:r>
                  <a:rPr lang="pt-BR" dirty="0"/>
                  <a:t>em cada ponto de operação utilizado comparando os resultados</a:t>
                </a:r>
              </a:p>
              <a:p>
                <a:pPr marL="0" indent="0">
                  <a:buNone/>
                </a:pPr>
                <a:r>
                  <a:rPr lang="pt-BR" dirty="0">
                    <a:solidFill>
                      <a:srgbClr val="FF0000"/>
                    </a:solidFill>
                  </a:rPr>
                  <a:t>R: a) </a:t>
                </a:r>
                <a14:m>
                  <m:oMath xmlns:m="http://schemas.openxmlformats.org/officeDocument/2006/math">
                    <m:sSub>
                      <m:sSubPr>
                        <m:ctrlPr>
                          <a:rPr lang="pt-BR" i="1" smtClean="0">
                            <a:solidFill>
                              <a:srgbClr val="FF0000"/>
                            </a:solidFill>
                            <a:latin typeface="Cambria Math" panose="02040503050406030204" pitchFamily="18" charset="0"/>
                          </a:rPr>
                        </m:ctrlPr>
                      </m:sSubPr>
                      <m:e>
                        <m:r>
                          <a:rPr lang="pt-BR" b="0" i="1" smtClean="0">
                            <a:solidFill>
                              <a:srgbClr val="FF0000"/>
                            </a:solidFill>
                            <a:latin typeface="Cambria Math" panose="02040503050406030204" pitchFamily="18" charset="0"/>
                          </a:rPr>
                          <m:t>𝑔</m:t>
                        </m:r>
                      </m:e>
                      <m:sub>
                        <m:r>
                          <a:rPr lang="pt-BR" b="0" i="1" smtClean="0">
                            <a:solidFill>
                              <a:srgbClr val="FF0000"/>
                            </a:solidFill>
                            <a:latin typeface="Cambria Math" panose="02040503050406030204" pitchFamily="18" charset="0"/>
                          </a:rPr>
                          <m:t>𝑚</m:t>
                        </m:r>
                      </m:sub>
                    </m:sSub>
                    <m:r>
                      <a:rPr lang="pt-BR" b="0" i="1" smtClean="0">
                        <a:solidFill>
                          <a:srgbClr val="FF0000"/>
                        </a:solidFill>
                        <a:latin typeface="Cambria Math" panose="02040503050406030204" pitchFamily="18" charset="0"/>
                      </a:rPr>
                      <m:t>=</m:t>
                    </m:r>
                    <m:f>
                      <m:fPr>
                        <m:ctrlPr>
                          <a:rPr lang="pt-BR" b="0" i="1" smtClean="0">
                            <a:solidFill>
                              <a:srgbClr val="FF0000"/>
                            </a:solidFill>
                            <a:latin typeface="Cambria Math" panose="02040503050406030204" pitchFamily="18" charset="0"/>
                          </a:rPr>
                        </m:ctrlPr>
                      </m:fPr>
                      <m:num>
                        <m:r>
                          <a:rPr lang="pt-BR" b="0" i="1" smtClean="0">
                            <a:solidFill>
                              <a:srgbClr val="FF0000"/>
                            </a:solidFill>
                            <a:latin typeface="Cambria Math" panose="02040503050406030204" pitchFamily="18" charset="0"/>
                          </a:rPr>
                          <m:t>2</m:t>
                        </m:r>
                        <m:sSub>
                          <m:sSubPr>
                            <m:ctrlPr>
                              <a:rPr lang="pt-BR" b="0" i="1" smtClean="0">
                                <a:solidFill>
                                  <a:srgbClr val="FF0000"/>
                                </a:solidFill>
                                <a:latin typeface="Cambria Math" panose="02040503050406030204" pitchFamily="18" charset="0"/>
                              </a:rPr>
                            </m:ctrlPr>
                          </m:sSubPr>
                          <m:e>
                            <m:r>
                              <a:rPr lang="pt-BR" b="0" i="1" smtClean="0">
                                <a:solidFill>
                                  <a:srgbClr val="FF0000"/>
                                </a:solidFill>
                                <a:latin typeface="Cambria Math" panose="02040503050406030204" pitchFamily="18" charset="0"/>
                              </a:rPr>
                              <m:t>𝐼</m:t>
                            </m:r>
                          </m:e>
                          <m:sub>
                            <m:r>
                              <a:rPr lang="pt-BR" b="0" i="1" smtClean="0">
                                <a:solidFill>
                                  <a:srgbClr val="FF0000"/>
                                </a:solidFill>
                                <a:latin typeface="Cambria Math" panose="02040503050406030204" pitchFamily="18" charset="0"/>
                              </a:rPr>
                              <m:t>𝐷𝑆𝑆</m:t>
                            </m:r>
                          </m:sub>
                        </m:sSub>
                      </m:num>
                      <m:den>
                        <m:d>
                          <m:dPr>
                            <m:begChr m:val="|"/>
                            <m:endChr m:val="|"/>
                            <m:ctrlPr>
                              <a:rPr lang="pt-BR" b="0" i="1" smtClean="0">
                                <a:solidFill>
                                  <a:srgbClr val="FF0000"/>
                                </a:solidFill>
                                <a:latin typeface="Cambria Math" panose="02040503050406030204" pitchFamily="18" charset="0"/>
                              </a:rPr>
                            </m:ctrlPr>
                          </m:dPr>
                          <m:e>
                            <m:sSub>
                              <m:sSubPr>
                                <m:ctrlPr>
                                  <a:rPr lang="pt-BR" b="0" i="1" smtClean="0">
                                    <a:solidFill>
                                      <a:srgbClr val="FF0000"/>
                                    </a:solidFill>
                                    <a:latin typeface="Cambria Math" panose="02040503050406030204" pitchFamily="18" charset="0"/>
                                  </a:rPr>
                                </m:ctrlPr>
                              </m:sSubPr>
                              <m:e>
                                <m:r>
                                  <a:rPr lang="pt-BR" b="0" i="1" smtClean="0">
                                    <a:solidFill>
                                      <a:srgbClr val="FF0000"/>
                                    </a:solidFill>
                                    <a:latin typeface="Cambria Math" panose="02040503050406030204" pitchFamily="18" charset="0"/>
                                  </a:rPr>
                                  <m:t>𝑉</m:t>
                                </m:r>
                              </m:e>
                              <m:sub>
                                <m:r>
                                  <a:rPr lang="pt-BR" b="0" i="1" smtClean="0">
                                    <a:solidFill>
                                      <a:srgbClr val="FF0000"/>
                                    </a:solidFill>
                                    <a:latin typeface="Cambria Math" panose="02040503050406030204" pitchFamily="18" charset="0"/>
                                  </a:rPr>
                                  <m:t>𝑃</m:t>
                                </m:r>
                              </m:sub>
                            </m:sSub>
                          </m:e>
                        </m:d>
                      </m:den>
                    </m:f>
                    <m:r>
                      <a:rPr lang="pt-BR" b="0" i="1" smtClean="0">
                        <a:solidFill>
                          <a:srgbClr val="FF0000"/>
                        </a:solidFill>
                        <a:latin typeface="Cambria Math" panose="02040503050406030204" pitchFamily="18" charset="0"/>
                      </a:rPr>
                      <m:t>=</m:t>
                    </m:r>
                    <m:f>
                      <m:fPr>
                        <m:ctrlPr>
                          <a:rPr lang="pt-BR" b="0" i="1" smtClean="0">
                            <a:solidFill>
                              <a:srgbClr val="FF0000"/>
                            </a:solidFill>
                            <a:latin typeface="Cambria Math" panose="02040503050406030204" pitchFamily="18" charset="0"/>
                          </a:rPr>
                        </m:ctrlPr>
                      </m:fPr>
                      <m:num>
                        <m:r>
                          <a:rPr lang="pt-BR" b="0" i="1" smtClean="0">
                            <a:solidFill>
                              <a:srgbClr val="FF0000"/>
                            </a:solidFill>
                            <a:latin typeface="Cambria Math" panose="02040503050406030204" pitchFamily="18" charset="0"/>
                          </a:rPr>
                          <m:t>2(8</m:t>
                        </m:r>
                        <m:r>
                          <a:rPr lang="pt-BR" b="0" i="1" smtClean="0">
                            <a:solidFill>
                              <a:srgbClr val="FF0000"/>
                            </a:solidFill>
                            <a:latin typeface="Cambria Math" panose="02040503050406030204" pitchFamily="18" charset="0"/>
                          </a:rPr>
                          <m:t>𝑚𝐴</m:t>
                        </m:r>
                        <m:r>
                          <a:rPr lang="pt-BR" b="0" i="1" smtClean="0">
                            <a:solidFill>
                              <a:srgbClr val="FF0000"/>
                            </a:solidFill>
                            <a:latin typeface="Cambria Math" panose="02040503050406030204" pitchFamily="18" charset="0"/>
                          </a:rPr>
                          <m:t>)</m:t>
                        </m:r>
                      </m:num>
                      <m:den>
                        <m:r>
                          <a:rPr lang="pt-BR" b="0" i="1" smtClean="0">
                            <a:solidFill>
                              <a:srgbClr val="FF0000"/>
                            </a:solidFill>
                            <a:latin typeface="Cambria Math" panose="02040503050406030204" pitchFamily="18" charset="0"/>
                          </a:rPr>
                          <m:t>4</m:t>
                        </m:r>
                        <m:r>
                          <a:rPr lang="pt-BR" b="0" i="1" smtClean="0">
                            <a:solidFill>
                              <a:srgbClr val="FF0000"/>
                            </a:solidFill>
                            <a:latin typeface="Cambria Math" panose="02040503050406030204" pitchFamily="18" charset="0"/>
                          </a:rPr>
                          <m:t>𝑉</m:t>
                        </m:r>
                      </m:den>
                    </m:f>
                    <m:r>
                      <a:rPr lang="pt-BR" b="0" i="1" smtClean="0">
                        <a:solidFill>
                          <a:srgbClr val="FF0000"/>
                        </a:solidFill>
                        <a:latin typeface="Cambria Math" panose="02040503050406030204" pitchFamily="18" charset="0"/>
                      </a:rPr>
                      <m:t>=4</m:t>
                    </m:r>
                    <m:r>
                      <a:rPr lang="pt-BR" b="0" i="1" smtClean="0">
                        <a:solidFill>
                          <a:srgbClr val="FF0000"/>
                        </a:solidFill>
                        <a:latin typeface="Cambria Math" panose="02040503050406030204" pitchFamily="18" charset="0"/>
                      </a:rPr>
                      <m:t>𝑚𝑆</m:t>
                    </m:r>
                  </m:oMath>
                </a14:m>
                <a:r>
                  <a:rPr lang="pt-BR" dirty="0">
                    <a:solidFill>
                      <a:srgbClr val="FF0000"/>
                    </a:solidFill>
                  </a:rPr>
                  <a:t> (valor máximo possível de </a:t>
                </a:r>
                <a:r>
                  <a:rPr lang="pt-BR" dirty="0" err="1">
                    <a:solidFill>
                      <a:srgbClr val="FF0000"/>
                    </a:solidFill>
                  </a:rPr>
                  <a:t>g</a:t>
                </a:r>
                <a:r>
                  <a:rPr lang="pt-BR" baseline="-25000" dirty="0" err="1">
                    <a:solidFill>
                      <a:srgbClr val="FF0000"/>
                    </a:solidFill>
                  </a:rPr>
                  <a:t>m</a:t>
                </a:r>
                <a:r>
                  <a:rPr lang="pt-BR" dirty="0">
                    <a:solidFill>
                      <a:srgbClr val="FF0000"/>
                    </a:solidFill>
                  </a:rPr>
                  <a:t>)</a:t>
                </a:r>
              </a:p>
              <a:p>
                <a:pPr marL="0" indent="0">
                  <a:buNone/>
                </a:pPr>
                <a:endParaRPr lang="pt-BR" dirty="0"/>
              </a:p>
            </p:txBody>
          </p:sp>
        </mc:Choice>
        <mc:Fallback xmlns="">
          <p:sp>
            <p:nvSpPr>
              <p:cNvPr id="3" name="Content Placeholder 2">
                <a:extLst>
                  <a:ext uri="{FF2B5EF4-FFF2-40B4-BE49-F238E27FC236}">
                    <a16:creationId xmlns:a16="http://schemas.microsoft.com/office/drawing/2014/main" id="{21736F30-A33E-42B1-92D2-5265AD5BC6E6}"/>
                  </a:ext>
                </a:extLst>
              </p:cNvPr>
              <p:cNvSpPr>
                <a:spLocks noGrp="1" noRot="1" noChangeAspect="1" noMove="1" noResize="1" noEditPoints="1" noAdjustHandles="1" noChangeArrowheads="1" noChangeShapeType="1" noTextEdit="1"/>
              </p:cNvSpPr>
              <p:nvPr>
                <p:ph sz="half" idx="1"/>
              </p:nvPr>
            </p:nvSpPr>
            <p:spPr>
              <a:blipFill>
                <a:blip r:embed="rId2"/>
                <a:stretch>
                  <a:fillRect l="-2235" t="-2101"/>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D62F4239-A9FE-4D9C-ACA3-0A057F569E02}"/>
                  </a:ext>
                </a:extLst>
              </p:cNvPr>
              <p:cNvSpPr>
                <a:spLocks noGrp="1"/>
              </p:cNvSpPr>
              <p:nvPr>
                <p:ph sz="half" idx="2"/>
              </p:nvPr>
            </p:nvSpPr>
            <p:spPr>
              <a:xfrm>
                <a:off x="6003235" y="1825624"/>
                <a:ext cx="6112565" cy="5032375"/>
              </a:xfrm>
            </p:spPr>
            <p:txBody>
              <a:bodyPr>
                <a:normAutofit/>
              </a:bodyPr>
              <a:lstStyle/>
              <a:p>
                <a:pPr marL="0" indent="0">
                  <a:buNone/>
                </a:pPr>
                <a:r>
                  <a:rPr lang="pt-BR" dirty="0">
                    <a:solidFill>
                      <a:srgbClr val="FF0000"/>
                    </a:solidFill>
                  </a:rPr>
                  <a:t>b) Em </a:t>
                </a:r>
                <a14:m>
                  <m:oMath xmlns:m="http://schemas.openxmlformats.org/officeDocument/2006/math">
                    <m:sSub>
                      <m:sSubPr>
                        <m:ctrlPr>
                          <a:rPr lang="pt-BR" i="1">
                            <a:solidFill>
                              <a:srgbClr val="FF0000"/>
                            </a:solidFill>
                            <a:latin typeface="Cambria Math" panose="02040503050406030204" pitchFamily="18" charset="0"/>
                          </a:rPr>
                        </m:ctrlPr>
                      </m:sSubPr>
                      <m:e>
                        <m:r>
                          <a:rPr lang="pt-BR" i="1">
                            <a:solidFill>
                              <a:srgbClr val="FF0000"/>
                            </a:solidFill>
                            <a:latin typeface="Cambria Math" panose="02040503050406030204" pitchFamily="18" charset="0"/>
                          </a:rPr>
                          <m:t>𝑉</m:t>
                        </m:r>
                      </m:e>
                      <m:sub>
                        <m:r>
                          <a:rPr lang="pt-BR" i="1">
                            <a:solidFill>
                              <a:srgbClr val="FF0000"/>
                            </a:solidFill>
                            <a:latin typeface="Cambria Math" panose="02040503050406030204" pitchFamily="18" charset="0"/>
                          </a:rPr>
                          <m:t>𝐺𝑆</m:t>
                        </m:r>
                      </m:sub>
                    </m:sSub>
                    <m:r>
                      <a:rPr lang="pt-BR" i="1">
                        <a:solidFill>
                          <a:srgbClr val="FF0000"/>
                        </a:solidFill>
                        <a:latin typeface="Cambria Math" panose="02040503050406030204" pitchFamily="18" charset="0"/>
                      </a:rPr>
                      <m:t>=−0,5</m:t>
                    </m:r>
                    <m:r>
                      <a:rPr lang="pt-BR" i="1">
                        <a:solidFill>
                          <a:srgbClr val="FF0000"/>
                        </a:solidFill>
                        <a:latin typeface="Cambria Math" panose="02040503050406030204" pitchFamily="18" charset="0"/>
                      </a:rPr>
                      <m:t>𝑉</m:t>
                    </m:r>
                  </m:oMath>
                </a14:m>
                <a:endParaRPr lang="pt-BR" i="1" dirty="0">
                  <a:solidFill>
                    <a:srgbClr val="FF0000"/>
                  </a:solidFill>
                  <a:latin typeface="Cambria Math" panose="02040503050406030204" pitchFamily="18" charset="0"/>
                </a:endParaRPr>
              </a:p>
              <a:p>
                <a:pPr marL="0" indent="0">
                  <a:buNone/>
                </a:pPr>
                <a14:m>
                  <m:oMathPara xmlns:m="http://schemas.openxmlformats.org/officeDocument/2006/math">
                    <m:oMathParaPr>
                      <m:jc m:val="left"/>
                    </m:oMathParaPr>
                    <m:oMath xmlns:m="http://schemas.openxmlformats.org/officeDocument/2006/math">
                      <m:sSub>
                        <m:sSubPr>
                          <m:ctrlPr>
                            <a:rPr lang="pt-BR" sz="2200" i="1">
                              <a:solidFill>
                                <a:srgbClr val="FF0000"/>
                              </a:solidFill>
                              <a:latin typeface="Cambria Math" panose="02040503050406030204" pitchFamily="18" charset="0"/>
                            </a:rPr>
                          </m:ctrlPr>
                        </m:sSubPr>
                        <m:e>
                          <m:r>
                            <a:rPr lang="pt-BR" sz="2200" i="1">
                              <a:solidFill>
                                <a:srgbClr val="FF0000"/>
                              </a:solidFill>
                              <a:latin typeface="Cambria Math" panose="02040503050406030204" pitchFamily="18" charset="0"/>
                            </a:rPr>
                            <m:t>𝑔</m:t>
                          </m:r>
                        </m:e>
                        <m:sub>
                          <m:r>
                            <a:rPr lang="pt-BR" sz="2200" i="1">
                              <a:solidFill>
                                <a:srgbClr val="FF0000"/>
                              </a:solidFill>
                              <a:latin typeface="Cambria Math" panose="02040503050406030204" pitchFamily="18" charset="0"/>
                            </a:rPr>
                            <m:t>𝑚</m:t>
                          </m:r>
                        </m:sub>
                      </m:sSub>
                      <m:r>
                        <a:rPr lang="pt-BR" sz="2200" i="1">
                          <a:solidFill>
                            <a:srgbClr val="FF0000"/>
                          </a:solidFill>
                          <a:latin typeface="Cambria Math" panose="02040503050406030204" pitchFamily="18" charset="0"/>
                        </a:rPr>
                        <m:t>=</m:t>
                      </m:r>
                      <m:sSub>
                        <m:sSubPr>
                          <m:ctrlPr>
                            <a:rPr lang="pt-BR" sz="2200" i="1">
                              <a:solidFill>
                                <a:srgbClr val="FF0000"/>
                              </a:solidFill>
                              <a:latin typeface="Cambria Math" panose="02040503050406030204" pitchFamily="18" charset="0"/>
                            </a:rPr>
                          </m:ctrlPr>
                        </m:sSubPr>
                        <m:e>
                          <m:r>
                            <a:rPr lang="pt-BR" sz="2200" i="1">
                              <a:solidFill>
                                <a:srgbClr val="FF0000"/>
                              </a:solidFill>
                              <a:latin typeface="Cambria Math" panose="02040503050406030204" pitchFamily="18" charset="0"/>
                            </a:rPr>
                            <m:t>𝑔</m:t>
                          </m:r>
                        </m:e>
                        <m:sub>
                          <m:r>
                            <a:rPr lang="pt-BR" sz="2200" i="1">
                              <a:solidFill>
                                <a:srgbClr val="FF0000"/>
                              </a:solidFill>
                              <a:latin typeface="Cambria Math" panose="02040503050406030204" pitchFamily="18" charset="0"/>
                            </a:rPr>
                            <m:t>𝑚</m:t>
                          </m:r>
                          <m:r>
                            <a:rPr lang="pt-BR" sz="2200" b="0" i="1" smtClean="0">
                              <a:solidFill>
                                <a:srgbClr val="FF0000"/>
                              </a:solidFill>
                              <a:latin typeface="Cambria Math" panose="02040503050406030204" pitchFamily="18" charset="0"/>
                            </a:rPr>
                            <m:t>0</m:t>
                          </m:r>
                        </m:sub>
                      </m:sSub>
                      <m:d>
                        <m:dPr>
                          <m:begChr m:val="["/>
                          <m:endChr m:val="]"/>
                          <m:ctrlPr>
                            <a:rPr lang="pt-BR" sz="2200" i="1" smtClean="0">
                              <a:solidFill>
                                <a:srgbClr val="FF0000"/>
                              </a:solidFill>
                              <a:latin typeface="Cambria Math" panose="02040503050406030204" pitchFamily="18" charset="0"/>
                            </a:rPr>
                          </m:ctrlPr>
                        </m:dPr>
                        <m:e>
                          <m:r>
                            <a:rPr lang="pt-BR" sz="2200" b="0" i="1" smtClean="0">
                              <a:solidFill>
                                <a:srgbClr val="FF0000"/>
                              </a:solidFill>
                              <a:latin typeface="Cambria Math" panose="02040503050406030204" pitchFamily="18" charset="0"/>
                            </a:rPr>
                            <m:t>1−</m:t>
                          </m:r>
                          <m:f>
                            <m:fPr>
                              <m:ctrlPr>
                                <a:rPr lang="pt-BR" sz="2200" b="0" i="1" smtClean="0">
                                  <a:solidFill>
                                    <a:srgbClr val="FF0000"/>
                                  </a:solidFill>
                                  <a:latin typeface="Cambria Math" panose="02040503050406030204" pitchFamily="18" charset="0"/>
                                </a:rPr>
                              </m:ctrlPr>
                            </m:fPr>
                            <m:num>
                              <m:sSub>
                                <m:sSubPr>
                                  <m:ctrlPr>
                                    <a:rPr lang="pt-BR" sz="2200" b="0" i="1" smtClean="0">
                                      <a:solidFill>
                                        <a:srgbClr val="FF0000"/>
                                      </a:solidFill>
                                      <a:latin typeface="Cambria Math" panose="02040503050406030204" pitchFamily="18" charset="0"/>
                                    </a:rPr>
                                  </m:ctrlPr>
                                </m:sSubPr>
                                <m:e>
                                  <m:r>
                                    <a:rPr lang="pt-BR" sz="2200" b="0" i="1" smtClean="0">
                                      <a:solidFill>
                                        <a:srgbClr val="FF0000"/>
                                      </a:solidFill>
                                      <a:latin typeface="Cambria Math" panose="02040503050406030204" pitchFamily="18" charset="0"/>
                                    </a:rPr>
                                    <m:t>𝑉</m:t>
                                  </m:r>
                                </m:e>
                                <m:sub>
                                  <m:r>
                                    <a:rPr lang="pt-BR" sz="2200" b="0" i="1" smtClean="0">
                                      <a:solidFill>
                                        <a:srgbClr val="FF0000"/>
                                      </a:solidFill>
                                      <a:latin typeface="Cambria Math" panose="02040503050406030204" pitchFamily="18" charset="0"/>
                                    </a:rPr>
                                    <m:t>𝐺𝑆</m:t>
                                  </m:r>
                                </m:sub>
                              </m:sSub>
                            </m:num>
                            <m:den>
                              <m:sSub>
                                <m:sSubPr>
                                  <m:ctrlPr>
                                    <a:rPr lang="pt-BR" sz="2200" b="0" i="1" smtClean="0">
                                      <a:solidFill>
                                        <a:srgbClr val="FF0000"/>
                                      </a:solidFill>
                                      <a:latin typeface="Cambria Math" panose="02040503050406030204" pitchFamily="18" charset="0"/>
                                    </a:rPr>
                                  </m:ctrlPr>
                                </m:sSubPr>
                                <m:e>
                                  <m:r>
                                    <a:rPr lang="pt-BR" sz="2200" b="0" i="1" smtClean="0">
                                      <a:solidFill>
                                        <a:srgbClr val="FF0000"/>
                                      </a:solidFill>
                                      <a:latin typeface="Cambria Math" panose="02040503050406030204" pitchFamily="18" charset="0"/>
                                    </a:rPr>
                                    <m:t>𝑉</m:t>
                                  </m:r>
                                </m:e>
                                <m:sub>
                                  <m:r>
                                    <a:rPr lang="pt-BR" sz="2200" b="0" i="1" smtClean="0">
                                      <a:solidFill>
                                        <a:srgbClr val="FF0000"/>
                                      </a:solidFill>
                                      <a:latin typeface="Cambria Math" panose="02040503050406030204" pitchFamily="18" charset="0"/>
                                    </a:rPr>
                                    <m:t>𝑝</m:t>
                                  </m:r>
                                </m:sub>
                              </m:sSub>
                            </m:den>
                          </m:f>
                        </m:e>
                      </m:d>
                      <m:r>
                        <a:rPr lang="pt-BR" sz="2200" b="0" i="1" smtClean="0">
                          <a:solidFill>
                            <a:srgbClr val="FF0000"/>
                          </a:solidFill>
                          <a:latin typeface="Cambria Math" panose="02040503050406030204" pitchFamily="18" charset="0"/>
                        </a:rPr>
                        <m:t>=4</m:t>
                      </m:r>
                      <m:r>
                        <a:rPr lang="pt-BR" sz="2200" b="0" i="1" smtClean="0">
                          <a:solidFill>
                            <a:srgbClr val="FF0000"/>
                          </a:solidFill>
                          <a:latin typeface="Cambria Math" panose="02040503050406030204" pitchFamily="18" charset="0"/>
                        </a:rPr>
                        <m:t>𝑚𝑆</m:t>
                      </m:r>
                      <m:d>
                        <m:dPr>
                          <m:begChr m:val="["/>
                          <m:endChr m:val="]"/>
                          <m:ctrlPr>
                            <a:rPr lang="pt-BR" sz="2200" i="1">
                              <a:solidFill>
                                <a:srgbClr val="FF0000"/>
                              </a:solidFill>
                              <a:latin typeface="Cambria Math" panose="02040503050406030204" pitchFamily="18" charset="0"/>
                            </a:rPr>
                          </m:ctrlPr>
                        </m:dPr>
                        <m:e>
                          <m:r>
                            <a:rPr lang="pt-BR" sz="2200" i="1">
                              <a:solidFill>
                                <a:srgbClr val="FF0000"/>
                              </a:solidFill>
                              <a:latin typeface="Cambria Math" panose="02040503050406030204" pitchFamily="18" charset="0"/>
                            </a:rPr>
                            <m:t>1−</m:t>
                          </m:r>
                          <m:f>
                            <m:fPr>
                              <m:ctrlPr>
                                <a:rPr lang="pt-BR" sz="2200" i="1">
                                  <a:solidFill>
                                    <a:srgbClr val="FF0000"/>
                                  </a:solidFill>
                                  <a:latin typeface="Cambria Math" panose="02040503050406030204" pitchFamily="18" charset="0"/>
                                </a:rPr>
                              </m:ctrlPr>
                            </m:fPr>
                            <m:num>
                              <m:r>
                                <a:rPr lang="pt-BR" sz="2200" b="0" i="1" smtClean="0">
                                  <a:solidFill>
                                    <a:srgbClr val="FF0000"/>
                                  </a:solidFill>
                                  <a:latin typeface="Cambria Math" panose="02040503050406030204" pitchFamily="18" charset="0"/>
                                </a:rPr>
                                <m:t>−0,5</m:t>
                              </m:r>
                            </m:num>
                            <m:den>
                              <m:r>
                                <a:rPr lang="pt-BR" sz="2200" b="0" i="1" smtClean="0">
                                  <a:solidFill>
                                    <a:srgbClr val="FF0000"/>
                                  </a:solidFill>
                                  <a:latin typeface="Cambria Math" panose="02040503050406030204" pitchFamily="18" charset="0"/>
                                </a:rPr>
                                <m:t>−4</m:t>
                              </m:r>
                            </m:den>
                          </m:f>
                        </m:e>
                      </m:d>
                      <m:r>
                        <a:rPr lang="pt-BR" sz="2200" b="0" i="1" smtClean="0">
                          <a:solidFill>
                            <a:srgbClr val="FF0000"/>
                          </a:solidFill>
                          <a:latin typeface="Cambria Math" panose="02040503050406030204" pitchFamily="18" charset="0"/>
                        </a:rPr>
                        <m:t>=3,5</m:t>
                      </m:r>
                      <m:r>
                        <a:rPr lang="pt-BR" sz="2200" b="0" i="1" smtClean="0">
                          <a:solidFill>
                            <a:srgbClr val="FF0000"/>
                          </a:solidFill>
                          <a:latin typeface="Cambria Math" panose="02040503050406030204" pitchFamily="18" charset="0"/>
                        </a:rPr>
                        <m:t>𝑚𝑆</m:t>
                      </m:r>
                    </m:oMath>
                  </m:oMathPara>
                </a14:m>
                <a:endParaRPr lang="pt-BR" sz="2200" dirty="0">
                  <a:solidFill>
                    <a:srgbClr val="FF0000"/>
                  </a:solidFill>
                </a:endParaRPr>
              </a:p>
              <a:p>
                <a:pPr marL="0" indent="0">
                  <a:buNone/>
                </a:pPr>
                <a:endParaRPr lang="pt-BR" sz="2200" dirty="0">
                  <a:solidFill>
                    <a:srgbClr val="FF0000"/>
                  </a:solidFill>
                </a:endParaRPr>
              </a:p>
            </p:txBody>
          </p:sp>
        </mc:Choice>
        <mc:Fallback xmlns="">
          <p:sp>
            <p:nvSpPr>
              <p:cNvPr id="6" name="Content Placeholder 5">
                <a:extLst>
                  <a:ext uri="{FF2B5EF4-FFF2-40B4-BE49-F238E27FC236}">
                    <a16:creationId xmlns:a16="http://schemas.microsoft.com/office/drawing/2014/main" id="{D62F4239-A9FE-4D9C-ACA3-0A057F569E02}"/>
                  </a:ext>
                </a:extLst>
              </p:cNvPr>
              <p:cNvSpPr>
                <a:spLocks noGrp="1" noRot="1" noChangeAspect="1" noMove="1" noResize="1" noEditPoints="1" noAdjustHandles="1" noChangeArrowheads="1" noChangeShapeType="1" noTextEdit="1"/>
              </p:cNvSpPr>
              <p:nvPr>
                <p:ph sz="half" idx="2"/>
              </p:nvPr>
            </p:nvSpPr>
            <p:spPr>
              <a:xfrm>
                <a:off x="6003235" y="1825624"/>
                <a:ext cx="6112565" cy="5032375"/>
              </a:xfrm>
              <a:blipFill>
                <a:blip r:embed="rId3"/>
                <a:stretch>
                  <a:fillRect l="-1795" t="-1695"/>
                </a:stretch>
              </a:blipFill>
            </p:spPr>
            <p:txBody>
              <a:bodyPr/>
              <a:lstStyle/>
              <a:p>
                <a:r>
                  <a:rPr lang="pt-BR">
                    <a:noFill/>
                  </a:rPr>
                  <a:t> </a:t>
                </a:r>
              </a:p>
            </p:txBody>
          </p:sp>
        </mc:Fallback>
      </mc:AlternateContent>
      <p:sp>
        <p:nvSpPr>
          <p:cNvPr id="4" name="Footer Placeholder 3">
            <a:extLst>
              <a:ext uri="{FF2B5EF4-FFF2-40B4-BE49-F238E27FC236}">
                <a16:creationId xmlns:a16="http://schemas.microsoft.com/office/drawing/2014/main" id="{4625CFF9-6ED7-4238-9CEB-6C0CFA3A5978}"/>
              </a:ext>
            </a:extLst>
          </p:cNvPr>
          <p:cNvSpPr>
            <a:spLocks noGrp="1"/>
          </p:cNvSpPr>
          <p:nvPr>
            <p:ph type="ftr" sz="quarter" idx="11"/>
          </p:nvPr>
        </p:nvSpPr>
        <p:spPr/>
        <p:txBody>
          <a:bodyPr/>
          <a:lstStyle/>
          <a:p>
            <a:r>
              <a:rPr lang="en-US" altLang="en-US"/>
              <a:t>Prof. Elyr Teixeira</a:t>
            </a:r>
            <a:endParaRPr lang="en-US" altLang="en-US" dirty="0"/>
          </a:p>
        </p:txBody>
      </p:sp>
      <p:sp>
        <p:nvSpPr>
          <p:cNvPr id="5" name="Slide Number Placeholder 4">
            <a:extLst>
              <a:ext uri="{FF2B5EF4-FFF2-40B4-BE49-F238E27FC236}">
                <a16:creationId xmlns:a16="http://schemas.microsoft.com/office/drawing/2014/main" id="{1D11E116-B9CF-4DBE-A019-00686EF14B53}"/>
              </a:ext>
            </a:extLst>
          </p:cNvPr>
          <p:cNvSpPr>
            <a:spLocks noGrp="1"/>
          </p:cNvSpPr>
          <p:nvPr>
            <p:ph type="sldNum" sz="quarter" idx="12"/>
          </p:nvPr>
        </p:nvSpPr>
        <p:spPr/>
        <p:txBody>
          <a:bodyPr/>
          <a:lstStyle/>
          <a:p>
            <a:fld id="{D70E266F-DC34-4EBC-B26B-29CFE51B5C59}" type="slidenum">
              <a:rPr lang="en-US" altLang="en-US" smtClean="0"/>
              <a:pPr/>
              <a:t>266</a:t>
            </a:fld>
            <a:endParaRPr lang="en-US" altLang="en-US"/>
          </a:p>
        </p:txBody>
      </p:sp>
    </p:spTree>
    <p:extLst>
      <p:ext uri="{BB962C8B-B14F-4D97-AF65-F5344CB8AC3E}">
        <p14:creationId xmlns:p14="http://schemas.microsoft.com/office/powerpoint/2010/main" val="2285781317"/>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CDCD0F-2AFC-4185-834E-39972CDD5675}"/>
              </a:ext>
            </a:extLst>
          </p:cNvPr>
          <p:cNvSpPr>
            <a:spLocks noGrp="1"/>
          </p:cNvSpPr>
          <p:nvPr>
            <p:ph type="title"/>
          </p:nvPr>
        </p:nvSpPr>
        <p:spPr/>
        <p:txBody>
          <a:bodyPr/>
          <a:lstStyle/>
          <a:p>
            <a:r>
              <a:rPr lang="pt-BR" dirty="0"/>
              <a:t>DEFINIÇÃO MATEMÁTICA DE GM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1736F30-A33E-42B1-92D2-5265AD5BC6E6}"/>
                  </a:ext>
                </a:extLst>
              </p:cNvPr>
              <p:cNvSpPr>
                <a:spLocks noGrp="1"/>
              </p:cNvSpPr>
              <p:nvPr>
                <p:ph sz="half" idx="1"/>
              </p:nvPr>
            </p:nvSpPr>
            <p:spPr/>
            <p:txBody>
              <a:bodyPr>
                <a:normAutofit/>
              </a:bodyPr>
              <a:lstStyle/>
              <a:p>
                <a:pPr marL="0" indent="0">
                  <a:buNone/>
                </a:pPr>
                <a:r>
                  <a:rPr lang="pt-BR" dirty="0"/>
                  <a:t>Ex: Para o JFET com a curva de transferência anterior, determine matematicamente:</a:t>
                </a:r>
              </a:p>
              <a:p>
                <a:pPr marL="514350" indent="-514350">
                  <a:buAutoNum type="alphaLcParenR"/>
                </a:pPr>
                <a:r>
                  <a:rPr lang="pt-BR" dirty="0"/>
                  <a:t>Valor máximo de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𝑔</m:t>
                        </m:r>
                      </m:e>
                      <m:sub>
                        <m:r>
                          <a:rPr lang="pt-BR" i="1">
                            <a:latin typeface="Cambria Math" panose="02040503050406030204" pitchFamily="18" charset="0"/>
                          </a:rPr>
                          <m:t>𝑚</m:t>
                        </m:r>
                      </m:sub>
                    </m:sSub>
                  </m:oMath>
                </a14:m>
                <a:endParaRPr lang="pt-BR" dirty="0"/>
              </a:p>
              <a:p>
                <a:pPr marL="514350" indent="-514350">
                  <a:buAutoNum type="alphaLcParenR"/>
                </a:pPr>
                <a:r>
                  <a:rPr lang="pt-BR" dirty="0"/>
                  <a:t>Valor de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𝑔</m:t>
                        </m:r>
                      </m:e>
                      <m:sub>
                        <m:r>
                          <a:rPr lang="pt-BR" i="1">
                            <a:latin typeface="Cambria Math" panose="02040503050406030204" pitchFamily="18" charset="0"/>
                          </a:rPr>
                          <m:t>𝑚</m:t>
                        </m:r>
                      </m:sub>
                    </m:sSub>
                  </m:oMath>
                </a14:m>
                <a:r>
                  <a:rPr lang="pt-BR" dirty="0"/>
                  <a:t>em cada ponto de operação utilizado comparando os resultados</a:t>
                </a:r>
              </a:p>
              <a:p>
                <a:pPr marL="0" indent="0">
                  <a:buNone/>
                </a:pPr>
                <a:r>
                  <a:rPr lang="pt-BR" dirty="0">
                    <a:solidFill>
                      <a:srgbClr val="FF0000"/>
                    </a:solidFill>
                  </a:rPr>
                  <a:t>R: a) </a:t>
                </a:r>
                <a14:m>
                  <m:oMath xmlns:m="http://schemas.openxmlformats.org/officeDocument/2006/math">
                    <m:sSub>
                      <m:sSubPr>
                        <m:ctrlPr>
                          <a:rPr lang="pt-BR" i="1" smtClean="0">
                            <a:solidFill>
                              <a:srgbClr val="FF0000"/>
                            </a:solidFill>
                            <a:latin typeface="Cambria Math" panose="02040503050406030204" pitchFamily="18" charset="0"/>
                          </a:rPr>
                        </m:ctrlPr>
                      </m:sSubPr>
                      <m:e>
                        <m:r>
                          <a:rPr lang="pt-BR" b="0" i="1" smtClean="0">
                            <a:solidFill>
                              <a:srgbClr val="FF0000"/>
                            </a:solidFill>
                            <a:latin typeface="Cambria Math" panose="02040503050406030204" pitchFamily="18" charset="0"/>
                          </a:rPr>
                          <m:t>𝑔</m:t>
                        </m:r>
                      </m:e>
                      <m:sub>
                        <m:r>
                          <a:rPr lang="pt-BR" b="0" i="1" smtClean="0">
                            <a:solidFill>
                              <a:srgbClr val="FF0000"/>
                            </a:solidFill>
                            <a:latin typeface="Cambria Math" panose="02040503050406030204" pitchFamily="18" charset="0"/>
                          </a:rPr>
                          <m:t>𝑚</m:t>
                        </m:r>
                      </m:sub>
                    </m:sSub>
                    <m:r>
                      <a:rPr lang="pt-BR" b="0" i="1" smtClean="0">
                        <a:solidFill>
                          <a:srgbClr val="FF0000"/>
                        </a:solidFill>
                        <a:latin typeface="Cambria Math" panose="02040503050406030204" pitchFamily="18" charset="0"/>
                      </a:rPr>
                      <m:t>=</m:t>
                    </m:r>
                    <m:f>
                      <m:fPr>
                        <m:ctrlPr>
                          <a:rPr lang="pt-BR" b="0" i="1" smtClean="0">
                            <a:solidFill>
                              <a:srgbClr val="FF0000"/>
                            </a:solidFill>
                            <a:latin typeface="Cambria Math" panose="02040503050406030204" pitchFamily="18" charset="0"/>
                          </a:rPr>
                        </m:ctrlPr>
                      </m:fPr>
                      <m:num>
                        <m:r>
                          <a:rPr lang="pt-BR" b="0" i="1" smtClean="0">
                            <a:solidFill>
                              <a:srgbClr val="FF0000"/>
                            </a:solidFill>
                            <a:latin typeface="Cambria Math" panose="02040503050406030204" pitchFamily="18" charset="0"/>
                          </a:rPr>
                          <m:t>2</m:t>
                        </m:r>
                        <m:sSub>
                          <m:sSubPr>
                            <m:ctrlPr>
                              <a:rPr lang="pt-BR" b="0" i="1" smtClean="0">
                                <a:solidFill>
                                  <a:srgbClr val="FF0000"/>
                                </a:solidFill>
                                <a:latin typeface="Cambria Math" panose="02040503050406030204" pitchFamily="18" charset="0"/>
                              </a:rPr>
                            </m:ctrlPr>
                          </m:sSubPr>
                          <m:e>
                            <m:r>
                              <a:rPr lang="pt-BR" b="0" i="1" smtClean="0">
                                <a:solidFill>
                                  <a:srgbClr val="FF0000"/>
                                </a:solidFill>
                                <a:latin typeface="Cambria Math" panose="02040503050406030204" pitchFamily="18" charset="0"/>
                              </a:rPr>
                              <m:t>𝐼</m:t>
                            </m:r>
                          </m:e>
                          <m:sub>
                            <m:r>
                              <a:rPr lang="pt-BR" b="0" i="1" smtClean="0">
                                <a:solidFill>
                                  <a:srgbClr val="FF0000"/>
                                </a:solidFill>
                                <a:latin typeface="Cambria Math" panose="02040503050406030204" pitchFamily="18" charset="0"/>
                              </a:rPr>
                              <m:t>𝐷𝑆𝑆</m:t>
                            </m:r>
                          </m:sub>
                        </m:sSub>
                      </m:num>
                      <m:den>
                        <m:d>
                          <m:dPr>
                            <m:begChr m:val="|"/>
                            <m:endChr m:val="|"/>
                            <m:ctrlPr>
                              <a:rPr lang="pt-BR" b="0" i="1" smtClean="0">
                                <a:solidFill>
                                  <a:srgbClr val="FF0000"/>
                                </a:solidFill>
                                <a:latin typeface="Cambria Math" panose="02040503050406030204" pitchFamily="18" charset="0"/>
                              </a:rPr>
                            </m:ctrlPr>
                          </m:dPr>
                          <m:e>
                            <m:sSub>
                              <m:sSubPr>
                                <m:ctrlPr>
                                  <a:rPr lang="pt-BR" b="0" i="1" smtClean="0">
                                    <a:solidFill>
                                      <a:srgbClr val="FF0000"/>
                                    </a:solidFill>
                                    <a:latin typeface="Cambria Math" panose="02040503050406030204" pitchFamily="18" charset="0"/>
                                  </a:rPr>
                                </m:ctrlPr>
                              </m:sSubPr>
                              <m:e>
                                <m:r>
                                  <a:rPr lang="pt-BR" b="0" i="1" smtClean="0">
                                    <a:solidFill>
                                      <a:srgbClr val="FF0000"/>
                                    </a:solidFill>
                                    <a:latin typeface="Cambria Math" panose="02040503050406030204" pitchFamily="18" charset="0"/>
                                  </a:rPr>
                                  <m:t>𝑉</m:t>
                                </m:r>
                              </m:e>
                              <m:sub>
                                <m:r>
                                  <a:rPr lang="pt-BR" b="0" i="1" smtClean="0">
                                    <a:solidFill>
                                      <a:srgbClr val="FF0000"/>
                                    </a:solidFill>
                                    <a:latin typeface="Cambria Math" panose="02040503050406030204" pitchFamily="18" charset="0"/>
                                  </a:rPr>
                                  <m:t>𝑃</m:t>
                                </m:r>
                              </m:sub>
                            </m:sSub>
                          </m:e>
                        </m:d>
                      </m:den>
                    </m:f>
                    <m:r>
                      <a:rPr lang="pt-BR" b="0" i="1" smtClean="0">
                        <a:solidFill>
                          <a:srgbClr val="FF0000"/>
                        </a:solidFill>
                        <a:latin typeface="Cambria Math" panose="02040503050406030204" pitchFamily="18" charset="0"/>
                      </a:rPr>
                      <m:t>=</m:t>
                    </m:r>
                    <m:f>
                      <m:fPr>
                        <m:ctrlPr>
                          <a:rPr lang="pt-BR" b="0" i="1" smtClean="0">
                            <a:solidFill>
                              <a:srgbClr val="FF0000"/>
                            </a:solidFill>
                            <a:latin typeface="Cambria Math" panose="02040503050406030204" pitchFamily="18" charset="0"/>
                          </a:rPr>
                        </m:ctrlPr>
                      </m:fPr>
                      <m:num>
                        <m:r>
                          <a:rPr lang="pt-BR" b="0" i="1" smtClean="0">
                            <a:solidFill>
                              <a:srgbClr val="FF0000"/>
                            </a:solidFill>
                            <a:latin typeface="Cambria Math" panose="02040503050406030204" pitchFamily="18" charset="0"/>
                          </a:rPr>
                          <m:t>2(8</m:t>
                        </m:r>
                        <m:r>
                          <a:rPr lang="pt-BR" b="0" i="1" smtClean="0">
                            <a:solidFill>
                              <a:srgbClr val="FF0000"/>
                            </a:solidFill>
                            <a:latin typeface="Cambria Math" panose="02040503050406030204" pitchFamily="18" charset="0"/>
                          </a:rPr>
                          <m:t>𝑚𝐴</m:t>
                        </m:r>
                        <m:r>
                          <a:rPr lang="pt-BR" b="0" i="1" smtClean="0">
                            <a:solidFill>
                              <a:srgbClr val="FF0000"/>
                            </a:solidFill>
                            <a:latin typeface="Cambria Math" panose="02040503050406030204" pitchFamily="18" charset="0"/>
                          </a:rPr>
                          <m:t>)</m:t>
                        </m:r>
                      </m:num>
                      <m:den>
                        <m:r>
                          <a:rPr lang="pt-BR" b="0" i="1" smtClean="0">
                            <a:solidFill>
                              <a:srgbClr val="FF0000"/>
                            </a:solidFill>
                            <a:latin typeface="Cambria Math" panose="02040503050406030204" pitchFamily="18" charset="0"/>
                          </a:rPr>
                          <m:t>4</m:t>
                        </m:r>
                        <m:r>
                          <a:rPr lang="pt-BR" b="0" i="1" smtClean="0">
                            <a:solidFill>
                              <a:srgbClr val="FF0000"/>
                            </a:solidFill>
                            <a:latin typeface="Cambria Math" panose="02040503050406030204" pitchFamily="18" charset="0"/>
                          </a:rPr>
                          <m:t>𝑉</m:t>
                        </m:r>
                      </m:den>
                    </m:f>
                    <m:r>
                      <a:rPr lang="pt-BR" b="0" i="1" smtClean="0">
                        <a:solidFill>
                          <a:srgbClr val="FF0000"/>
                        </a:solidFill>
                        <a:latin typeface="Cambria Math" panose="02040503050406030204" pitchFamily="18" charset="0"/>
                      </a:rPr>
                      <m:t>=4</m:t>
                    </m:r>
                    <m:r>
                      <a:rPr lang="pt-BR" b="0" i="1" smtClean="0">
                        <a:solidFill>
                          <a:srgbClr val="FF0000"/>
                        </a:solidFill>
                        <a:latin typeface="Cambria Math" panose="02040503050406030204" pitchFamily="18" charset="0"/>
                      </a:rPr>
                      <m:t>𝑚𝑆</m:t>
                    </m:r>
                  </m:oMath>
                </a14:m>
                <a:r>
                  <a:rPr lang="pt-BR" dirty="0">
                    <a:solidFill>
                      <a:srgbClr val="FF0000"/>
                    </a:solidFill>
                  </a:rPr>
                  <a:t> (valor máximo possível de </a:t>
                </a:r>
                <a:r>
                  <a:rPr lang="pt-BR" dirty="0" err="1">
                    <a:solidFill>
                      <a:srgbClr val="FF0000"/>
                    </a:solidFill>
                  </a:rPr>
                  <a:t>g</a:t>
                </a:r>
                <a:r>
                  <a:rPr lang="pt-BR" baseline="-25000" dirty="0" err="1">
                    <a:solidFill>
                      <a:srgbClr val="FF0000"/>
                    </a:solidFill>
                  </a:rPr>
                  <a:t>m</a:t>
                </a:r>
                <a:r>
                  <a:rPr lang="pt-BR" dirty="0">
                    <a:solidFill>
                      <a:srgbClr val="FF0000"/>
                    </a:solidFill>
                  </a:rPr>
                  <a:t>)</a:t>
                </a:r>
              </a:p>
              <a:p>
                <a:pPr marL="0" indent="0">
                  <a:buNone/>
                </a:pPr>
                <a:endParaRPr lang="pt-BR" dirty="0"/>
              </a:p>
            </p:txBody>
          </p:sp>
        </mc:Choice>
        <mc:Fallback xmlns="">
          <p:sp>
            <p:nvSpPr>
              <p:cNvPr id="3" name="Content Placeholder 2">
                <a:extLst>
                  <a:ext uri="{FF2B5EF4-FFF2-40B4-BE49-F238E27FC236}">
                    <a16:creationId xmlns:a16="http://schemas.microsoft.com/office/drawing/2014/main" id="{21736F30-A33E-42B1-92D2-5265AD5BC6E6}"/>
                  </a:ext>
                </a:extLst>
              </p:cNvPr>
              <p:cNvSpPr>
                <a:spLocks noGrp="1" noRot="1" noChangeAspect="1" noMove="1" noResize="1" noEditPoints="1" noAdjustHandles="1" noChangeArrowheads="1" noChangeShapeType="1" noTextEdit="1"/>
              </p:cNvSpPr>
              <p:nvPr>
                <p:ph sz="half" idx="1"/>
              </p:nvPr>
            </p:nvSpPr>
            <p:spPr>
              <a:blipFill>
                <a:blip r:embed="rId2"/>
                <a:stretch>
                  <a:fillRect l="-2235" t="-2101"/>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D62F4239-A9FE-4D9C-ACA3-0A057F569E02}"/>
                  </a:ext>
                </a:extLst>
              </p:cNvPr>
              <p:cNvSpPr>
                <a:spLocks noGrp="1"/>
              </p:cNvSpPr>
              <p:nvPr>
                <p:ph sz="half" idx="2"/>
              </p:nvPr>
            </p:nvSpPr>
            <p:spPr>
              <a:xfrm>
                <a:off x="6003235" y="1825624"/>
                <a:ext cx="6112565" cy="5032375"/>
              </a:xfrm>
            </p:spPr>
            <p:txBody>
              <a:bodyPr>
                <a:normAutofit/>
              </a:bodyPr>
              <a:lstStyle/>
              <a:p>
                <a:pPr marL="0" indent="0">
                  <a:buNone/>
                </a:pPr>
                <a:r>
                  <a:rPr lang="pt-BR" dirty="0">
                    <a:solidFill>
                      <a:srgbClr val="FF0000"/>
                    </a:solidFill>
                  </a:rPr>
                  <a:t>b) Em </a:t>
                </a:r>
                <a14:m>
                  <m:oMath xmlns:m="http://schemas.openxmlformats.org/officeDocument/2006/math">
                    <m:sSub>
                      <m:sSubPr>
                        <m:ctrlPr>
                          <a:rPr lang="pt-BR" i="1">
                            <a:solidFill>
                              <a:srgbClr val="FF0000"/>
                            </a:solidFill>
                            <a:latin typeface="Cambria Math" panose="02040503050406030204" pitchFamily="18" charset="0"/>
                          </a:rPr>
                        </m:ctrlPr>
                      </m:sSubPr>
                      <m:e>
                        <m:r>
                          <a:rPr lang="pt-BR" i="1">
                            <a:solidFill>
                              <a:srgbClr val="FF0000"/>
                            </a:solidFill>
                            <a:latin typeface="Cambria Math" panose="02040503050406030204" pitchFamily="18" charset="0"/>
                          </a:rPr>
                          <m:t>𝑉</m:t>
                        </m:r>
                      </m:e>
                      <m:sub>
                        <m:r>
                          <a:rPr lang="pt-BR" i="1">
                            <a:solidFill>
                              <a:srgbClr val="FF0000"/>
                            </a:solidFill>
                            <a:latin typeface="Cambria Math" panose="02040503050406030204" pitchFamily="18" charset="0"/>
                          </a:rPr>
                          <m:t>𝐺𝑆</m:t>
                        </m:r>
                      </m:sub>
                    </m:sSub>
                    <m:r>
                      <a:rPr lang="pt-BR" i="1">
                        <a:solidFill>
                          <a:srgbClr val="FF0000"/>
                        </a:solidFill>
                        <a:latin typeface="Cambria Math" panose="02040503050406030204" pitchFamily="18" charset="0"/>
                      </a:rPr>
                      <m:t>=−0,5</m:t>
                    </m:r>
                    <m:r>
                      <a:rPr lang="pt-BR" i="1">
                        <a:solidFill>
                          <a:srgbClr val="FF0000"/>
                        </a:solidFill>
                        <a:latin typeface="Cambria Math" panose="02040503050406030204" pitchFamily="18" charset="0"/>
                      </a:rPr>
                      <m:t>𝑉</m:t>
                    </m:r>
                  </m:oMath>
                </a14:m>
                <a:endParaRPr lang="pt-BR" i="1" dirty="0">
                  <a:solidFill>
                    <a:srgbClr val="FF0000"/>
                  </a:solidFill>
                  <a:latin typeface="Cambria Math" panose="02040503050406030204" pitchFamily="18" charset="0"/>
                </a:endParaRPr>
              </a:p>
              <a:p>
                <a:pPr marL="0" indent="0">
                  <a:buNone/>
                </a:pPr>
                <a14:m>
                  <m:oMathPara xmlns:m="http://schemas.openxmlformats.org/officeDocument/2006/math">
                    <m:oMathParaPr>
                      <m:jc m:val="left"/>
                    </m:oMathParaPr>
                    <m:oMath xmlns:m="http://schemas.openxmlformats.org/officeDocument/2006/math">
                      <m:sSub>
                        <m:sSubPr>
                          <m:ctrlPr>
                            <a:rPr lang="pt-BR" sz="2200" i="1">
                              <a:solidFill>
                                <a:srgbClr val="FF0000"/>
                              </a:solidFill>
                              <a:latin typeface="Cambria Math" panose="02040503050406030204" pitchFamily="18" charset="0"/>
                            </a:rPr>
                          </m:ctrlPr>
                        </m:sSubPr>
                        <m:e>
                          <m:r>
                            <a:rPr lang="pt-BR" sz="2200" i="1">
                              <a:solidFill>
                                <a:srgbClr val="FF0000"/>
                              </a:solidFill>
                              <a:latin typeface="Cambria Math" panose="02040503050406030204" pitchFamily="18" charset="0"/>
                            </a:rPr>
                            <m:t>𝑔</m:t>
                          </m:r>
                        </m:e>
                        <m:sub>
                          <m:r>
                            <a:rPr lang="pt-BR" sz="2200" i="1">
                              <a:solidFill>
                                <a:srgbClr val="FF0000"/>
                              </a:solidFill>
                              <a:latin typeface="Cambria Math" panose="02040503050406030204" pitchFamily="18" charset="0"/>
                            </a:rPr>
                            <m:t>𝑚</m:t>
                          </m:r>
                        </m:sub>
                      </m:sSub>
                      <m:r>
                        <a:rPr lang="pt-BR" sz="2200" i="1">
                          <a:solidFill>
                            <a:srgbClr val="FF0000"/>
                          </a:solidFill>
                          <a:latin typeface="Cambria Math" panose="02040503050406030204" pitchFamily="18" charset="0"/>
                        </a:rPr>
                        <m:t>=</m:t>
                      </m:r>
                      <m:sSub>
                        <m:sSubPr>
                          <m:ctrlPr>
                            <a:rPr lang="pt-BR" sz="2200" i="1">
                              <a:solidFill>
                                <a:srgbClr val="FF0000"/>
                              </a:solidFill>
                              <a:latin typeface="Cambria Math" panose="02040503050406030204" pitchFamily="18" charset="0"/>
                            </a:rPr>
                          </m:ctrlPr>
                        </m:sSubPr>
                        <m:e>
                          <m:r>
                            <a:rPr lang="pt-BR" sz="2200" i="1">
                              <a:solidFill>
                                <a:srgbClr val="FF0000"/>
                              </a:solidFill>
                              <a:latin typeface="Cambria Math" panose="02040503050406030204" pitchFamily="18" charset="0"/>
                            </a:rPr>
                            <m:t>𝑔</m:t>
                          </m:r>
                        </m:e>
                        <m:sub>
                          <m:r>
                            <a:rPr lang="pt-BR" sz="2200" i="1">
                              <a:solidFill>
                                <a:srgbClr val="FF0000"/>
                              </a:solidFill>
                              <a:latin typeface="Cambria Math" panose="02040503050406030204" pitchFamily="18" charset="0"/>
                            </a:rPr>
                            <m:t>𝑚</m:t>
                          </m:r>
                          <m:r>
                            <a:rPr lang="pt-BR" sz="2200" b="0" i="1" smtClean="0">
                              <a:solidFill>
                                <a:srgbClr val="FF0000"/>
                              </a:solidFill>
                              <a:latin typeface="Cambria Math" panose="02040503050406030204" pitchFamily="18" charset="0"/>
                            </a:rPr>
                            <m:t>0</m:t>
                          </m:r>
                        </m:sub>
                      </m:sSub>
                      <m:d>
                        <m:dPr>
                          <m:begChr m:val="["/>
                          <m:endChr m:val="]"/>
                          <m:ctrlPr>
                            <a:rPr lang="pt-BR" sz="2200" i="1" smtClean="0">
                              <a:solidFill>
                                <a:srgbClr val="FF0000"/>
                              </a:solidFill>
                              <a:latin typeface="Cambria Math" panose="02040503050406030204" pitchFamily="18" charset="0"/>
                            </a:rPr>
                          </m:ctrlPr>
                        </m:dPr>
                        <m:e>
                          <m:r>
                            <a:rPr lang="pt-BR" sz="2200" b="0" i="1" smtClean="0">
                              <a:solidFill>
                                <a:srgbClr val="FF0000"/>
                              </a:solidFill>
                              <a:latin typeface="Cambria Math" panose="02040503050406030204" pitchFamily="18" charset="0"/>
                            </a:rPr>
                            <m:t>1−</m:t>
                          </m:r>
                          <m:f>
                            <m:fPr>
                              <m:ctrlPr>
                                <a:rPr lang="pt-BR" sz="2200" b="0" i="1" smtClean="0">
                                  <a:solidFill>
                                    <a:srgbClr val="FF0000"/>
                                  </a:solidFill>
                                  <a:latin typeface="Cambria Math" panose="02040503050406030204" pitchFamily="18" charset="0"/>
                                </a:rPr>
                              </m:ctrlPr>
                            </m:fPr>
                            <m:num>
                              <m:sSub>
                                <m:sSubPr>
                                  <m:ctrlPr>
                                    <a:rPr lang="pt-BR" sz="2200" b="0" i="1" smtClean="0">
                                      <a:solidFill>
                                        <a:srgbClr val="FF0000"/>
                                      </a:solidFill>
                                      <a:latin typeface="Cambria Math" panose="02040503050406030204" pitchFamily="18" charset="0"/>
                                    </a:rPr>
                                  </m:ctrlPr>
                                </m:sSubPr>
                                <m:e>
                                  <m:r>
                                    <a:rPr lang="pt-BR" sz="2200" b="0" i="1" smtClean="0">
                                      <a:solidFill>
                                        <a:srgbClr val="FF0000"/>
                                      </a:solidFill>
                                      <a:latin typeface="Cambria Math" panose="02040503050406030204" pitchFamily="18" charset="0"/>
                                    </a:rPr>
                                    <m:t>𝑉</m:t>
                                  </m:r>
                                </m:e>
                                <m:sub>
                                  <m:r>
                                    <a:rPr lang="pt-BR" sz="2200" b="0" i="1" smtClean="0">
                                      <a:solidFill>
                                        <a:srgbClr val="FF0000"/>
                                      </a:solidFill>
                                      <a:latin typeface="Cambria Math" panose="02040503050406030204" pitchFamily="18" charset="0"/>
                                    </a:rPr>
                                    <m:t>𝐺𝑆</m:t>
                                  </m:r>
                                </m:sub>
                              </m:sSub>
                            </m:num>
                            <m:den>
                              <m:sSub>
                                <m:sSubPr>
                                  <m:ctrlPr>
                                    <a:rPr lang="pt-BR" sz="2200" b="0" i="1" smtClean="0">
                                      <a:solidFill>
                                        <a:srgbClr val="FF0000"/>
                                      </a:solidFill>
                                      <a:latin typeface="Cambria Math" panose="02040503050406030204" pitchFamily="18" charset="0"/>
                                    </a:rPr>
                                  </m:ctrlPr>
                                </m:sSubPr>
                                <m:e>
                                  <m:r>
                                    <a:rPr lang="pt-BR" sz="2200" b="0" i="1" smtClean="0">
                                      <a:solidFill>
                                        <a:srgbClr val="FF0000"/>
                                      </a:solidFill>
                                      <a:latin typeface="Cambria Math" panose="02040503050406030204" pitchFamily="18" charset="0"/>
                                    </a:rPr>
                                    <m:t>𝑉</m:t>
                                  </m:r>
                                </m:e>
                                <m:sub>
                                  <m:r>
                                    <a:rPr lang="pt-BR" sz="2200" b="0" i="1" smtClean="0">
                                      <a:solidFill>
                                        <a:srgbClr val="FF0000"/>
                                      </a:solidFill>
                                      <a:latin typeface="Cambria Math" panose="02040503050406030204" pitchFamily="18" charset="0"/>
                                    </a:rPr>
                                    <m:t>𝑝</m:t>
                                  </m:r>
                                </m:sub>
                              </m:sSub>
                            </m:den>
                          </m:f>
                        </m:e>
                      </m:d>
                      <m:r>
                        <a:rPr lang="pt-BR" sz="2200" b="0" i="1" smtClean="0">
                          <a:solidFill>
                            <a:srgbClr val="FF0000"/>
                          </a:solidFill>
                          <a:latin typeface="Cambria Math" panose="02040503050406030204" pitchFamily="18" charset="0"/>
                        </a:rPr>
                        <m:t>=4</m:t>
                      </m:r>
                      <m:r>
                        <a:rPr lang="pt-BR" sz="2200" b="0" i="1" smtClean="0">
                          <a:solidFill>
                            <a:srgbClr val="FF0000"/>
                          </a:solidFill>
                          <a:latin typeface="Cambria Math" panose="02040503050406030204" pitchFamily="18" charset="0"/>
                        </a:rPr>
                        <m:t>𝑚𝑆</m:t>
                      </m:r>
                      <m:d>
                        <m:dPr>
                          <m:begChr m:val="["/>
                          <m:endChr m:val="]"/>
                          <m:ctrlPr>
                            <a:rPr lang="pt-BR" sz="2200" i="1">
                              <a:solidFill>
                                <a:srgbClr val="FF0000"/>
                              </a:solidFill>
                              <a:latin typeface="Cambria Math" panose="02040503050406030204" pitchFamily="18" charset="0"/>
                            </a:rPr>
                          </m:ctrlPr>
                        </m:dPr>
                        <m:e>
                          <m:r>
                            <a:rPr lang="pt-BR" sz="2200" i="1">
                              <a:solidFill>
                                <a:srgbClr val="FF0000"/>
                              </a:solidFill>
                              <a:latin typeface="Cambria Math" panose="02040503050406030204" pitchFamily="18" charset="0"/>
                            </a:rPr>
                            <m:t>1−</m:t>
                          </m:r>
                          <m:f>
                            <m:fPr>
                              <m:ctrlPr>
                                <a:rPr lang="pt-BR" sz="2200" i="1">
                                  <a:solidFill>
                                    <a:srgbClr val="FF0000"/>
                                  </a:solidFill>
                                  <a:latin typeface="Cambria Math" panose="02040503050406030204" pitchFamily="18" charset="0"/>
                                </a:rPr>
                              </m:ctrlPr>
                            </m:fPr>
                            <m:num>
                              <m:r>
                                <a:rPr lang="pt-BR" sz="2200" b="0" i="1" smtClean="0">
                                  <a:solidFill>
                                    <a:srgbClr val="FF0000"/>
                                  </a:solidFill>
                                  <a:latin typeface="Cambria Math" panose="02040503050406030204" pitchFamily="18" charset="0"/>
                                </a:rPr>
                                <m:t>−0,5</m:t>
                              </m:r>
                            </m:num>
                            <m:den>
                              <m:r>
                                <a:rPr lang="pt-BR" sz="2200" b="0" i="1" smtClean="0">
                                  <a:solidFill>
                                    <a:srgbClr val="FF0000"/>
                                  </a:solidFill>
                                  <a:latin typeface="Cambria Math" panose="02040503050406030204" pitchFamily="18" charset="0"/>
                                </a:rPr>
                                <m:t>−4</m:t>
                              </m:r>
                            </m:den>
                          </m:f>
                        </m:e>
                      </m:d>
                      <m:r>
                        <a:rPr lang="pt-BR" sz="2200" b="0" i="1" smtClean="0">
                          <a:solidFill>
                            <a:srgbClr val="FF0000"/>
                          </a:solidFill>
                          <a:latin typeface="Cambria Math" panose="02040503050406030204" pitchFamily="18" charset="0"/>
                        </a:rPr>
                        <m:t>=3,5</m:t>
                      </m:r>
                      <m:r>
                        <a:rPr lang="pt-BR" sz="2200" b="0" i="1" smtClean="0">
                          <a:solidFill>
                            <a:srgbClr val="FF0000"/>
                          </a:solidFill>
                          <a:latin typeface="Cambria Math" panose="02040503050406030204" pitchFamily="18" charset="0"/>
                        </a:rPr>
                        <m:t>𝑚𝑆</m:t>
                      </m:r>
                    </m:oMath>
                  </m:oMathPara>
                </a14:m>
                <a:endParaRPr lang="pt-BR" sz="2200" dirty="0">
                  <a:solidFill>
                    <a:srgbClr val="FF0000"/>
                  </a:solidFill>
                </a:endParaRPr>
              </a:p>
              <a:p>
                <a:pPr marL="0" indent="0">
                  <a:buNone/>
                </a:pPr>
                <a:endParaRPr lang="pt-BR" sz="2200" dirty="0">
                  <a:solidFill>
                    <a:srgbClr val="FF0000"/>
                  </a:solidFill>
                </a:endParaRPr>
              </a:p>
              <a:p>
                <a:pPr marL="0" indent="0">
                  <a:buNone/>
                </a:pPr>
                <a:r>
                  <a:rPr lang="pt-BR" dirty="0">
                    <a:solidFill>
                      <a:srgbClr val="FF0000"/>
                    </a:solidFill>
                  </a:rPr>
                  <a:t>Em </a:t>
                </a:r>
                <a14:m>
                  <m:oMath xmlns:m="http://schemas.openxmlformats.org/officeDocument/2006/math">
                    <m:sSub>
                      <m:sSubPr>
                        <m:ctrlPr>
                          <a:rPr lang="pt-BR" i="1">
                            <a:solidFill>
                              <a:srgbClr val="FF0000"/>
                            </a:solidFill>
                            <a:latin typeface="Cambria Math" panose="02040503050406030204" pitchFamily="18" charset="0"/>
                          </a:rPr>
                        </m:ctrlPr>
                      </m:sSubPr>
                      <m:e>
                        <m:r>
                          <a:rPr lang="pt-BR" i="1">
                            <a:solidFill>
                              <a:srgbClr val="FF0000"/>
                            </a:solidFill>
                            <a:latin typeface="Cambria Math" panose="02040503050406030204" pitchFamily="18" charset="0"/>
                          </a:rPr>
                          <m:t>𝑉</m:t>
                        </m:r>
                      </m:e>
                      <m:sub>
                        <m:r>
                          <a:rPr lang="pt-BR" i="1">
                            <a:solidFill>
                              <a:srgbClr val="FF0000"/>
                            </a:solidFill>
                            <a:latin typeface="Cambria Math" panose="02040503050406030204" pitchFamily="18" charset="0"/>
                          </a:rPr>
                          <m:t>𝐺𝑆</m:t>
                        </m:r>
                      </m:sub>
                    </m:sSub>
                    <m:r>
                      <a:rPr lang="pt-BR" i="1">
                        <a:solidFill>
                          <a:srgbClr val="FF0000"/>
                        </a:solidFill>
                        <a:latin typeface="Cambria Math" panose="02040503050406030204" pitchFamily="18" charset="0"/>
                      </a:rPr>
                      <m:t>=−0,5</m:t>
                    </m:r>
                    <m:r>
                      <a:rPr lang="pt-BR" i="1">
                        <a:solidFill>
                          <a:srgbClr val="FF0000"/>
                        </a:solidFill>
                        <a:latin typeface="Cambria Math" panose="02040503050406030204" pitchFamily="18" charset="0"/>
                      </a:rPr>
                      <m:t>𝑉</m:t>
                    </m:r>
                  </m:oMath>
                </a14:m>
                <a:endParaRPr lang="pt-BR" i="1" dirty="0">
                  <a:solidFill>
                    <a:srgbClr val="FF0000"/>
                  </a:solidFill>
                  <a:latin typeface="Cambria Math" panose="02040503050406030204" pitchFamily="18" charset="0"/>
                </a:endParaRPr>
              </a:p>
              <a:p>
                <a:pPr marL="0" indent="0">
                  <a:buNone/>
                </a:pPr>
                <a14:m>
                  <m:oMathPara xmlns:m="http://schemas.openxmlformats.org/officeDocument/2006/math">
                    <m:oMathParaPr>
                      <m:jc m:val="left"/>
                    </m:oMathParaPr>
                    <m:oMath xmlns:m="http://schemas.openxmlformats.org/officeDocument/2006/math">
                      <m:sSub>
                        <m:sSubPr>
                          <m:ctrlPr>
                            <a:rPr lang="pt-BR" sz="2200" i="1">
                              <a:solidFill>
                                <a:srgbClr val="FF0000"/>
                              </a:solidFill>
                              <a:latin typeface="Cambria Math" panose="02040503050406030204" pitchFamily="18" charset="0"/>
                            </a:rPr>
                          </m:ctrlPr>
                        </m:sSubPr>
                        <m:e>
                          <m:r>
                            <a:rPr lang="pt-BR" sz="2200" i="1">
                              <a:solidFill>
                                <a:srgbClr val="FF0000"/>
                              </a:solidFill>
                              <a:latin typeface="Cambria Math" panose="02040503050406030204" pitchFamily="18" charset="0"/>
                            </a:rPr>
                            <m:t>𝑔</m:t>
                          </m:r>
                        </m:e>
                        <m:sub>
                          <m:r>
                            <a:rPr lang="pt-BR" sz="2200" i="1">
                              <a:solidFill>
                                <a:srgbClr val="FF0000"/>
                              </a:solidFill>
                              <a:latin typeface="Cambria Math" panose="02040503050406030204" pitchFamily="18" charset="0"/>
                            </a:rPr>
                            <m:t>𝑚</m:t>
                          </m:r>
                        </m:sub>
                      </m:sSub>
                      <m:r>
                        <a:rPr lang="pt-BR" sz="2200" i="1">
                          <a:solidFill>
                            <a:srgbClr val="FF0000"/>
                          </a:solidFill>
                          <a:latin typeface="Cambria Math" panose="02040503050406030204" pitchFamily="18" charset="0"/>
                        </a:rPr>
                        <m:t>=</m:t>
                      </m:r>
                      <m:sSub>
                        <m:sSubPr>
                          <m:ctrlPr>
                            <a:rPr lang="pt-BR" sz="2200" i="1">
                              <a:solidFill>
                                <a:srgbClr val="FF0000"/>
                              </a:solidFill>
                              <a:latin typeface="Cambria Math" panose="02040503050406030204" pitchFamily="18" charset="0"/>
                            </a:rPr>
                          </m:ctrlPr>
                        </m:sSubPr>
                        <m:e>
                          <m:r>
                            <a:rPr lang="pt-BR" sz="2200" i="1">
                              <a:solidFill>
                                <a:srgbClr val="FF0000"/>
                              </a:solidFill>
                              <a:latin typeface="Cambria Math" panose="02040503050406030204" pitchFamily="18" charset="0"/>
                            </a:rPr>
                            <m:t>𝑔</m:t>
                          </m:r>
                        </m:e>
                        <m:sub>
                          <m:r>
                            <a:rPr lang="pt-BR" sz="2200" i="1">
                              <a:solidFill>
                                <a:srgbClr val="FF0000"/>
                              </a:solidFill>
                              <a:latin typeface="Cambria Math" panose="02040503050406030204" pitchFamily="18" charset="0"/>
                            </a:rPr>
                            <m:t>𝑚</m:t>
                          </m:r>
                          <m:r>
                            <a:rPr lang="pt-BR" sz="2200" i="1">
                              <a:solidFill>
                                <a:srgbClr val="FF0000"/>
                              </a:solidFill>
                              <a:latin typeface="Cambria Math" panose="02040503050406030204" pitchFamily="18" charset="0"/>
                            </a:rPr>
                            <m:t>0</m:t>
                          </m:r>
                        </m:sub>
                      </m:sSub>
                      <m:d>
                        <m:dPr>
                          <m:begChr m:val="["/>
                          <m:endChr m:val="]"/>
                          <m:ctrlPr>
                            <a:rPr lang="pt-BR" sz="2200" i="1">
                              <a:solidFill>
                                <a:srgbClr val="FF0000"/>
                              </a:solidFill>
                              <a:latin typeface="Cambria Math" panose="02040503050406030204" pitchFamily="18" charset="0"/>
                            </a:rPr>
                          </m:ctrlPr>
                        </m:dPr>
                        <m:e>
                          <m:r>
                            <a:rPr lang="pt-BR" sz="2200" i="1">
                              <a:solidFill>
                                <a:srgbClr val="FF0000"/>
                              </a:solidFill>
                              <a:latin typeface="Cambria Math" panose="02040503050406030204" pitchFamily="18" charset="0"/>
                            </a:rPr>
                            <m:t>1−</m:t>
                          </m:r>
                          <m:f>
                            <m:fPr>
                              <m:ctrlPr>
                                <a:rPr lang="pt-BR" sz="2200" i="1">
                                  <a:solidFill>
                                    <a:srgbClr val="FF0000"/>
                                  </a:solidFill>
                                  <a:latin typeface="Cambria Math" panose="02040503050406030204" pitchFamily="18" charset="0"/>
                                </a:rPr>
                              </m:ctrlPr>
                            </m:fPr>
                            <m:num>
                              <m:sSub>
                                <m:sSubPr>
                                  <m:ctrlPr>
                                    <a:rPr lang="pt-BR" sz="2200" i="1">
                                      <a:solidFill>
                                        <a:srgbClr val="FF0000"/>
                                      </a:solidFill>
                                      <a:latin typeface="Cambria Math" panose="02040503050406030204" pitchFamily="18" charset="0"/>
                                    </a:rPr>
                                  </m:ctrlPr>
                                </m:sSubPr>
                                <m:e>
                                  <m:r>
                                    <a:rPr lang="pt-BR" sz="2200" i="1">
                                      <a:solidFill>
                                        <a:srgbClr val="FF0000"/>
                                      </a:solidFill>
                                      <a:latin typeface="Cambria Math" panose="02040503050406030204" pitchFamily="18" charset="0"/>
                                    </a:rPr>
                                    <m:t>𝑉</m:t>
                                  </m:r>
                                </m:e>
                                <m:sub>
                                  <m:r>
                                    <a:rPr lang="pt-BR" sz="2200" i="1">
                                      <a:solidFill>
                                        <a:srgbClr val="FF0000"/>
                                      </a:solidFill>
                                      <a:latin typeface="Cambria Math" panose="02040503050406030204" pitchFamily="18" charset="0"/>
                                    </a:rPr>
                                    <m:t>𝐺𝑆</m:t>
                                  </m:r>
                                </m:sub>
                              </m:sSub>
                            </m:num>
                            <m:den>
                              <m:sSub>
                                <m:sSubPr>
                                  <m:ctrlPr>
                                    <a:rPr lang="pt-BR" sz="2200" i="1">
                                      <a:solidFill>
                                        <a:srgbClr val="FF0000"/>
                                      </a:solidFill>
                                      <a:latin typeface="Cambria Math" panose="02040503050406030204" pitchFamily="18" charset="0"/>
                                    </a:rPr>
                                  </m:ctrlPr>
                                </m:sSubPr>
                                <m:e>
                                  <m:r>
                                    <a:rPr lang="pt-BR" sz="2200" i="1">
                                      <a:solidFill>
                                        <a:srgbClr val="FF0000"/>
                                      </a:solidFill>
                                      <a:latin typeface="Cambria Math" panose="02040503050406030204" pitchFamily="18" charset="0"/>
                                    </a:rPr>
                                    <m:t>𝑉</m:t>
                                  </m:r>
                                </m:e>
                                <m:sub>
                                  <m:r>
                                    <a:rPr lang="pt-BR" sz="2200" i="1">
                                      <a:solidFill>
                                        <a:srgbClr val="FF0000"/>
                                      </a:solidFill>
                                      <a:latin typeface="Cambria Math" panose="02040503050406030204" pitchFamily="18" charset="0"/>
                                    </a:rPr>
                                    <m:t>𝑝</m:t>
                                  </m:r>
                                </m:sub>
                              </m:sSub>
                            </m:den>
                          </m:f>
                        </m:e>
                      </m:d>
                      <m:r>
                        <a:rPr lang="pt-BR" sz="2200" i="1">
                          <a:solidFill>
                            <a:srgbClr val="FF0000"/>
                          </a:solidFill>
                          <a:latin typeface="Cambria Math" panose="02040503050406030204" pitchFamily="18" charset="0"/>
                        </a:rPr>
                        <m:t>=4</m:t>
                      </m:r>
                      <m:r>
                        <a:rPr lang="pt-BR" sz="2200" i="1">
                          <a:solidFill>
                            <a:srgbClr val="FF0000"/>
                          </a:solidFill>
                          <a:latin typeface="Cambria Math" panose="02040503050406030204" pitchFamily="18" charset="0"/>
                        </a:rPr>
                        <m:t>𝑚𝑆</m:t>
                      </m:r>
                      <m:d>
                        <m:dPr>
                          <m:begChr m:val="["/>
                          <m:endChr m:val="]"/>
                          <m:ctrlPr>
                            <a:rPr lang="pt-BR" sz="2200" i="1">
                              <a:solidFill>
                                <a:srgbClr val="FF0000"/>
                              </a:solidFill>
                              <a:latin typeface="Cambria Math" panose="02040503050406030204" pitchFamily="18" charset="0"/>
                            </a:rPr>
                          </m:ctrlPr>
                        </m:dPr>
                        <m:e>
                          <m:r>
                            <a:rPr lang="pt-BR" sz="2200" i="1">
                              <a:solidFill>
                                <a:srgbClr val="FF0000"/>
                              </a:solidFill>
                              <a:latin typeface="Cambria Math" panose="02040503050406030204" pitchFamily="18" charset="0"/>
                            </a:rPr>
                            <m:t>1−</m:t>
                          </m:r>
                          <m:f>
                            <m:fPr>
                              <m:ctrlPr>
                                <a:rPr lang="pt-BR" sz="2200" i="1">
                                  <a:solidFill>
                                    <a:srgbClr val="FF0000"/>
                                  </a:solidFill>
                                  <a:latin typeface="Cambria Math" panose="02040503050406030204" pitchFamily="18" charset="0"/>
                                </a:rPr>
                              </m:ctrlPr>
                            </m:fPr>
                            <m:num>
                              <m:r>
                                <a:rPr lang="pt-BR" sz="2200" i="1">
                                  <a:solidFill>
                                    <a:srgbClr val="FF0000"/>
                                  </a:solidFill>
                                  <a:latin typeface="Cambria Math" panose="02040503050406030204" pitchFamily="18" charset="0"/>
                                </a:rPr>
                                <m:t>−</m:t>
                              </m:r>
                              <m:r>
                                <a:rPr lang="pt-BR" sz="2200" b="0" i="1" smtClean="0">
                                  <a:solidFill>
                                    <a:srgbClr val="FF0000"/>
                                  </a:solidFill>
                                  <a:latin typeface="Cambria Math" panose="02040503050406030204" pitchFamily="18" charset="0"/>
                                </a:rPr>
                                <m:t>1</m:t>
                              </m:r>
                              <m:r>
                                <a:rPr lang="pt-BR" sz="2200" i="1">
                                  <a:solidFill>
                                    <a:srgbClr val="FF0000"/>
                                  </a:solidFill>
                                  <a:latin typeface="Cambria Math" panose="02040503050406030204" pitchFamily="18" charset="0"/>
                                </a:rPr>
                                <m:t>,5</m:t>
                              </m:r>
                            </m:num>
                            <m:den>
                              <m:r>
                                <a:rPr lang="pt-BR" sz="2200" i="1">
                                  <a:solidFill>
                                    <a:srgbClr val="FF0000"/>
                                  </a:solidFill>
                                  <a:latin typeface="Cambria Math" panose="02040503050406030204" pitchFamily="18" charset="0"/>
                                </a:rPr>
                                <m:t>−4</m:t>
                              </m:r>
                            </m:den>
                          </m:f>
                        </m:e>
                      </m:d>
                      <m:r>
                        <a:rPr lang="pt-BR" sz="2200" i="1">
                          <a:solidFill>
                            <a:srgbClr val="FF0000"/>
                          </a:solidFill>
                          <a:latin typeface="Cambria Math" panose="02040503050406030204" pitchFamily="18" charset="0"/>
                        </a:rPr>
                        <m:t>=</m:t>
                      </m:r>
                      <m:r>
                        <a:rPr lang="pt-BR" sz="2200" b="0" i="1" smtClean="0">
                          <a:solidFill>
                            <a:srgbClr val="FF0000"/>
                          </a:solidFill>
                          <a:latin typeface="Cambria Math" panose="02040503050406030204" pitchFamily="18" charset="0"/>
                        </a:rPr>
                        <m:t>2</m:t>
                      </m:r>
                      <m:r>
                        <a:rPr lang="pt-BR" sz="2200" i="1">
                          <a:solidFill>
                            <a:srgbClr val="FF0000"/>
                          </a:solidFill>
                          <a:latin typeface="Cambria Math" panose="02040503050406030204" pitchFamily="18" charset="0"/>
                        </a:rPr>
                        <m:t>,5</m:t>
                      </m:r>
                      <m:r>
                        <a:rPr lang="pt-BR" sz="2200" i="1">
                          <a:solidFill>
                            <a:srgbClr val="FF0000"/>
                          </a:solidFill>
                          <a:latin typeface="Cambria Math" panose="02040503050406030204" pitchFamily="18" charset="0"/>
                        </a:rPr>
                        <m:t>𝑚𝑆</m:t>
                      </m:r>
                    </m:oMath>
                  </m:oMathPara>
                </a14:m>
                <a:endParaRPr lang="pt-BR" sz="2200" dirty="0">
                  <a:solidFill>
                    <a:srgbClr val="FF0000"/>
                  </a:solidFill>
                </a:endParaRPr>
              </a:p>
              <a:p>
                <a:pPr marL="0" indent="0">
                  <a:buNone/>
                </a:pPr>
                <a:endParaRPr lang="pt-BR" dirty="0">
                  <a:solidFill>
                    <a:srgbClr val="FF0000"/>
                  </a:solidFill>
                </a:endParaRPr>
              </a:p>
            </p:txBody>
          </p:sp>
        </mc:Choice>
        <mc:Fallback xmlns="">
          <p:sp>
            <p:nvSpPr>
              <p:cNvPr id="6" name="Content Placeholder 5">
                <a:extLst>
                  <a:ext uri="{FF2B5EF4-FFF2-40B4-BE49-F238E27FC236}">
                    <a16:creationId xmlns:a16="http://schemas.microsoft.com/office/drawing/2014/main" id="{D62F4239-A9FE-4D9C-ACA3-0A057F569E02}"/>
                  </a:ext>
                </a:extLst>
              </p:cNvPr>
              <p:cNvSpPr>
                <a:spLocks noGrp="1" noRot="1" noChangeAspect="1" noMove="1" noResize="1" noEditPoints="1" noAdjustHandles="1" noChangeArrowheads="1" noChangeShapeType="1" noTextEdit="1"/>
              </p:cNvSpPr>
              <p:nvPr>
                <p:ph sz="half" idx="2"/>
              </p:nvPr>
            </p:nvSpPr>
            <p:spPr>
              <a:xfrm>
                <a:off x="6003235" y="1825624"/>
                <a:ext cx="6112565" cy="5032375"/>
              </a:xfrm>
              <a:blipFill>
                <a:blip r:embed="rId3"/>
                <a:stretch>
                  <a:fillRect l="-1795" t="-1695"/>
                </a:stretch>
              </a:blipFill>
            </p:spPr>
            <p:txBody>
              <a:bodyPr/>
              <a:lstStyle/>
              <a:p>
                <a:r>
                  <a:rPr lang="pt-BR">
                    <a:noFill/>
                  </a:rPr>
                  <a:t> </a:t>
                </a:r>
              </a:p>
            </p:txBody>
          </p:sp>
        </mc:Fallback>
      </mc:AlternateContent>
      <p:sp>
        <p:nvSpPr>
          <p:cNvPr id="4" name="Footer Placeholder 3">
            <a:extLst>
              <a:ext uri="{FF2B5EF4-FFF2-40B4-BE49-F238E27FC236}">
                <a16:creationId xmlns:a16="http://schemas.microsoft.com/office/drawing/2014/main" id="{4625CFF9-6ED7-4238-9CEB-6C0CFA3A5978}"/>
              </a:ext>
            </a:extLst>
          </p:cNvPr>
          <p:cNvSpPr>
            <a:spLocks noGrp="1"/>
          </p:cNvSpPr>
          <p:nvPr>
            <p:ph type="ftr" sz="quarter" idx="11"/>
          </p:nvPr>
        </p:nvSpPr>
        <p:spPr/>
        <p:txBody>
          <a:bodyPr/>
          <a:lstStyle/>
          <a:p>
            <a:r>
              <a:rPr lang="en-US" altLang="en-US"/>
              <a:t>Prof. Elyr Teixeira</a:t>
            </a:r>
            <a:endParaRPr lang="en-US" altLang="en-US" dirty="0"/>
          </a:p>
        </p:txBody>
      </p:sp>
      <p:sp>
        <p:nvSpPr>
          <p:cNvPr id="5" name="Slide Number Placeholder 4">
            <a:extLst>
              <a:ext uri="{FF2B5EF4-FFF2-40B4-BE49-F238E27FC236}">
                <a16:creationId xmlns:a16="http://schemas.microsoft.com/office/drawing/2014/main" id="{1D11E116-B9CF-4DBE-A019-00686EF14B53}"/>
              </a:ext>
            </a:extLst>
          </p:cNvPr>
          <p:cNvSpPr>
            <a:spLocks noGrp="1"/>
          </p:cNvSpPr>
          <p:nvPr>
            <p:ph type="sldNum" sz="quarter" idx="12"/>
          </p:nvPr>
        </p:nvSpPr>
        <p:spPr/>
        <p:txBody>
          <a:bodyPr/>
          <a:lstStyle/>
          <a:p>
            <a:fld id="{D70E266F-DC34-4EBC-B26B-29CFE51B5C59}" type="slidenum">
              <a:rPr lang="en-US" altLang="en-US" smtClean="0"/>
              <a:pPr/>
              <a:t>267</a:t>
            </a:fld>
            <a:endParaRPr lang="en-US" altLang="en-US"/>
          </a:p>
        </p:txBody>
      </p:sp>
    </p:spTree>
    <p:extLst>
      <p:ext uri="{BB962C8B-B14F-4D97-AF65-F5344CB8AC3E}">
        <p14:creationId xmlns:p14="http://schemas.microsoft.com/office/powerpoint/2010/main" val="3378040627"/>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CDCD0F-2AFC-4185-834E-39972CDD5675}"/>
              </a:ext>
            </a:extLst>
          </p:cNvPr>
          <p:cNvSpPr>
            <a:spLocks noGrp="1"/>
          </p:cNvSpPr>
          <p:nvPr>
            <p:ph type="title"/>
          </p:nvPr>
        </p:nvSpPr>
        <p:spPr/>
        <p:txBody>
          <a:bodyPr/>
          <a:lstStyle/>
          <a:p>
            <a:r>
              <a:rPr lang="pt-BR" dirty="0"/>
              <a:t>DEFINIÇÃO MATEMÁTICA DE GM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1736F30-A33E-42B1-92D2-5265AD5BC6E6}"/>
                  </a:ext>
                </a:extLst>
              </p:cNvPr>
              <p:cNvSpPr>
                <a:spLocks noGrp="1"/>
              </p:cNvSpPr>
              <p:nvPr>
                <p:ph sz="half" idx="1"/>
              </p:nvPr>
            </p:nvSpPr>
            <p:spPr/>
            <p:txBody>
              <a:bodyPr>
                <a:normAutofit/>
              </a:bodyPr>
              <a:lstStyle/>
              <a:p>
                <a:pPr marL="0" indent="0">
                  <a:buNone/>
                </a:pPr>
                <a:r>
                  <a:rPr lang="pt-BR" dirty="0"/>
                  <a:t>Ex: Para o JFET com a curva de transferência anterior, determine matematicamente:</a:t>
                </a:r>
              </a:p>
              <a:p>
                <a:pPr marL="514350" indent="-514350">
                  <a:buAutoNum type="alphaLcParenR"/>
                </a:pPr>
                <a:r>
                  <a:rPr lang="pt-BR" dirty="0"/>
                  <a:t>Valor máximo de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𝑔</m:t>
                        </m:r>
                      </m:e>
                      <m:sub>
                        <m:r>
                          <a:rPr lang="pt-BR" i="1">
                            <a:latin typeface="Cambria Math" panose="02040503050406030204" pitchFamily="18" charset="0"/>
                          </a:rPr>
                          <m:t>𝑚</m:t>
                        </m:r>
                      </m:sub>
                    </m:sSub>
                  </m:oMath>
                </a14:m>
                <a:endParaRPr lang="pt-BR" dirty="0"/>
              </a:p>
              <a:p>
                <a:pPr marL="514350" indent="-514350">
                  <a:buAutoNum type="alphaLcParenR"/>
                </a:pPr>
                <a:r>
                  <a:rPr lang="pt-BR" dirty="0"/>
                  <a:t>Valor de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𝑔</m:t>
                        </m:r>
                      </m:e>
                      <m:sub>
                        <m:r>
                          <a:rPr lang="pt-BR" i="1">
                            <a:latin typeface="Cambria Math" panose="02040503050406030204" pitchFamily="18" charset="0"/>
                          </a:rPr>
                          <m:t>𝑚</m:t>
                        </m:r>
                      </m:sub>
                    </m:sSub>
                  </m:oMath>
                </a14:m>
                <a:r>
                  <a:rPr lang="pt-BR" dirty="0"/>
                  <a:t>em cada ponto de operação utilizado comparando os resultados</a:t>
                </a:r>
              </a:p>
              <a:p>
                <a:pPr marL="0" indent="0">
                  <a:buNone/>
                </a:pPr>
                <a:r>
                  <a:rPr lang="pt-BR" dirty="0">
                    <a:solidFill>
                      <a:srgbClr val="FF0000"/>
                    </a:solidFill>
                  </a:rPr>
                  <a:t>R: a) </a:t>
                </a:r>
                <a14:m>
                  <m:oMath xmlns:m="http://schemas.openxmlformats.org/officeDocument/2006/math">
                    <m:sSub>
                      <m:sSubPr>
                        <m:ctrlPr>
                          <a:rPr lang="pt-BR" i="1" smtClean="0">
                            <a:solidFill>
                              <a:srgbClr val="FF0000"/>
                            </a:solidFill>
                            <a:latin typeface="Cambria Math" panose="02040503050406030204" pitchFamily="18" charset="0"/>
                          </a:rPr>
                        </m:ctrlPr>
                      </m:sSubPr>
                      <m:e>
                        <m:r>
                          <a:rPr lang="pt-BR" b="0" i="1" smtClean="0">
                            <a:solidFill>
                              <a:srgbClr val="FF0000"/>
                            </a:solidFill>
                            <a:latin typeface="Cambria Math" panose="02040503050406030204" pitchFamily="18" charset="0"/>
                          </a:rPr>
                          <m:t>𝑔</m:t>
                        </m:r>
                      </m:e>
                      <m:sub>
                        <m:r>
                          <a:rPr lang="pt-BR" b="0" i="1" smtClean="0">
                            <a:solidFill>
                              <a:srgbClr val="FF0000"/>
                            </a:solidFill>
                            <a:latin typeface="Cambria Math" panose="02040503050406030204" pitchFamily="18" charset="0"/>
                          </a:rPr>
                          <m:t>𝑚</m:t>
                        </m:r>
                      </m:sub>
                    </m:sSub>
                    <m:r>
                      <a:rPr lang="pt-BR" b="0" i="1" smtClean="0">
                        <a:solidFill>
                          <a:srgbClr val="FF0000"/>
                        </a:solidFill>
                        <a:latin typeface="Cambria Math" panose="02040503050406030204" pitchFamily="18" charset="0"/>
                      </a:rPr>
                      <m:t>=</m:t>
                    </m:r>
                    <m:f>
                      <m:fPr>
                        <m:ctrlPr>
                          <a:rPr lang="pt-BR" b="0" i="1" smtClean="0">
                            <a:solidFill>
                              <a:srgbClr val="FF0000"/>
                            </a:solidFill>
                            <a:latin typeface="Cambria Math" panose="02040503050406030204" pitchFamily="18" charset="0"/>
                          </a:rPr>
                        </m:ctrlPr>
                      </m:fPr>
                      <m:num>
                        <m:r>
                          <a:rPr lang="pt-BR" b="0" i="1" smtClean="0">
                            <a:solidFill>
                              <a:srgbClr val="FF0000"/>
                            </a:solidFill>
                            <a:latin typeface="Cambria Math" panose="02040503050406030204" pitchFamily="18" charset="0"/>
                          </a:rPr>
                          <m:t>2</m:t>
                        </m:r>
                        <m:sSub>
                          <m:sSubPr>
                            <m:ctrlPr>
                              <a:rPr lang="pt-BR" b="0" i="1" smtClean="0">
                                <a:solidFill>
                                  <a:srgbClr val="FF0000"/>
                                </a:solidFill>
                                <a:latin typeface="Cambria Math" panose="02040503050406030204" pitchFamily="18" charset="0"/>
                              </a:rPr>
                            </m:ctrlPr>
                          </m:sSubPr>
                          <m:e>
                            <m:r>
                              <a:rPr lang="pt-BR" b="0" i="1" smtClean="0">
                                <a:solidFill>
                                  <a:srgbClr val="FF0000"/>
                                </a:solidFill>
                                <a:latin typeface="Cambria Math" panose="02040503050406030204" pitchFamily="18" charset="0"/>
                              </a:rPr>
                              <m:t>𝐼</m:t>
                            </m:r>
                          </m:e>
                          <m:sub>
                            <m:r>
                              <a:rPr lang="pt-BR" b="0" i="1" smtClean="0">
                                <a:solidFill>
                                  <a:srgbClr val="FF0000"/>
                                </a:solidFill>
                                <a:latin typeface="Cambria Math" panose="02040503050406030204" pitchFamily="18" charset="0"/>
                              </a:rPr>
                              <m:t>𝐷𝑆𝑆</m:t>
                            </m:r>
                          </m:sub>
                        </m:sSub>
                      </m:num>
                      <m:den>
                        <m:d>
                          <m:dPr>
                            <m:begChr m:val="|"/>
                            <m:endChr m:val="|"/>
                            <m:ctrlPr>
                              <a:rPr lang="pt-BR" b="0" i="1" smtClean="0">
                                <a:solidFill>
                                  <a:srgbClr val="FF0000"/>
                                </a:solidFill>
                                <a:latin typeface="Cambria Math" panose="02040503050406030204" pitchFamily="18" charset="0"/>
                              </a:rPr>
                            </m:ctrlPr>
                          </m:dPr>
                          <m:e>
                            <m:sSub>
                              <m:sSubPr>
                                <m:ctrlPr>
                                  <a:rPr lang="pt-BR" b="0" i="1" smtClean="0">
                                    <a:solidFill>
                                      <a:srgbClr val="FF0000"/>
                                    </a:solidFill>
                                    <a:latin typeface="Cambria Math" panose="02040503050406030204" pitchFamily="18" charset="0"/>
                                  </a:rPr>
                                </m:ctrlPr>
                              </m:sSubPr>
                              <m:e>
                                <m:r>
                                  <a:rPr lang="pt-BR" b="0" i="1" smtClean="0">
                                    <a:solidFill>
                                      <a:srgbClr val="FF0000"/>
                                    </a:solidFill>
                                    <a:latin typeface="Cambria Math" panose="02040503050406030204" pitchFamily="18" charset="0"/>
                                  </a:rPr>
                                  <m:t>𝑉</m:t>
                                </m:r>
                              </m:e>
                              <m:sub>
                                <m:r>
                                  <a:rPr lang="pt-BR" b="0" i="1" smtClean="0">
                                    <a:solidFill>
                                      <a:srgbClr val="FF0000"/>
                                    </a:solidFill>
                                    <a:latin typeface="Cambria Math" panose="02040503050406030204" pitchFamily="18" charset="0"/>
                                  </a:rPr>
                                  <m:t>𝑃</m:t>
                                </m:r>
                              </m:sub>
                            </m:sSub>
                          </m:e>
                        </m:d>
                      </m:den>
                    </m:f>
                    <m:r>
                      <a:rPr lang="pt-BR" b="0" i="1" smtClean="0">
                        <a:solidFill>
                          <a:srgbClr val="FF0000"/>
                        </a:solidFill>
                        <a:latin typeface="Cambria Math" panose="02040503050406030204" pitchFamily="18" charset="0"/>
                      </a:rPr>
                      <m:t>=</m:t>
                    </m:r>
                    <m:f>
                      <m:fPr>
                        <m:ctrlPr>
                          <a:rPr lang="pt-BR" b="0" i="1" smtClean="0">
                            <a:solidFill>
                              <a:srgbClr val="FF0000"/>
                            </a:solidFill>
                            <a:latin typeface="Cambria Math" panose="02040503050406030204" pitchFamily="18" charset="0"/>
                          </a:rPr>
                        </m:ctrlPr>
                      </m:fPr>
                      <m:num>
                        <m:r>
                          <a:rPr lang="pt-BR" b="0" i="1" smtClean="0">
                            <a:solidFill>
                              <a:srgbClr val="FF0000"/>
                            </a:solidFill>
                            <a:latin typeface="Cambria Math" panose="02040503050406030204" pitchFamily="18" charset="0"/>
                          </a:rPr>
                          <m:t>2(8</m:t>
                        </m:r>
                        <m:r>
                          <a:rPr lang="pt-BR" b="0" i="1" smtClean="0">
                            <a:solidFill>
                              <a:srgbClr val="FF0000"/>
                            </a:solidFill>
                            <a:latin typeface="Cambria Math" panose="02040503050406030204" pitchFamily="18" charset="0"/>
                          </a:rPr>
                          <m:t>𝑚𝐴</m:t>
                        </m:r>
                        <m:r>
                          <a:rPr lang="pt-BR" b="0" i="1" smtClean="0">
                            <a:solidFill>
                              <a:srgbClr val="FF0000"/>
                            </a:solidFill>
                            <a:latin typeface="Cambria Math" panose="02040503050406030204" pitchFamily="18" charset="0"/>
                          </a:rPr>
                          <m:t>)</m:t>
                        </m:r>
                      </m:num>
                      <m:den>
                        <m:r>
                          <a:rPr lang="pt-BR" b="0" i="1" smtClean="0">
                            <a:solidFill>
                              <a:srgbClr val="FF0000"/>
                            </a:solidFill>
                            <a:latin typeface="Cambria Math" panose="02040503050406030204" pitchFamily="18" charset="0"/>
                          </a:rPr>
                          <m:t>4</m:t>
                        </m:r>
                        <m:r>
                          <a:rPr lang="pt-BR" b="0" i="1" smtClean="0">
                            <a:solidFill>
                              <a:srgbClr val="FF0000"/>
                            </a:solidFill>
                            <a:latin typeface="Cambria Math" panose="02040503050406030204" pitchFamily="18" charset="0"/>
                          </a:rPr>
                          <m:t>𝑉</m:t>
                        </m:r>
                      </m:den>
                    </m:f>
                    <m:r>
                      <a:rPr lang="pt-BR" b="0" i="1" smtClean="0">
                        <a:solidFill>
                          <a:srgbClr val="FF0000"/>
                        </a:solidFill>
                        <a:latin typeface="Cambria Math" panose="02040503050406030204" pitchFamily="18" charset="0"/>
                      </a:rPr>
                      <m:t>=4</m:t>
                    </m:r>
                    <m:r>
                      <a:rPr lang="pt-BR" b="0" i="1" smtClean="0">
                        <a:solidFill>
                          <a:srgbClr val="FF0000"/>
                        </a:solidFill>
                        <a:latin typeface="Cambria Math" panose="02040503050406030204" pitchFamily="18" charset="0"/>
                      </a:rPr>
                      <m:t>𝑚𝑆</m:t>
                    </m:r>
                  </m:oMath>
                </a14:m>
                <a:r>
                  <a:rPr lang="pt-BR" dirty="0">
                    <a:solidFill>
                      <a:srgbClr val="FF0000"/>
                    </a:solidFill>
                  </a:rPr>
                  <a:t> (valor máximo possível de </a:t>
                </a:r>
                <a:r>
                  <a:rPr lang="pt-BR" dirty="0" err="1">
                    <a:solidFill>
                      <a:srgbClr val="FF0000"/>
                    </a:solidFill>
                  </a:rPr>
                  <a:t>g</a:t>
                </a:r>
                <a:r>
                  <a:rPr lang="pt-BR" baseline="-25000" dirty="0" err="1">
                    <a:solidFill>
                      <a:srgbClr val="FF0000"/>
                    </a:solidFill>
                  </a:rPr>
                  <a:t>m</a:t>
                </a:r>
                <a:r>
                  <a:rPr lang="pt-BR" dirty="0">
                    <a:solidFill>
                      <a:srgbClr val="FF0000"/>
                    </a:solidFill>
                  </a:rPr>
                  <a:t>)</a:t>
                </a:r>
              </a:p>
              <a:p>
                <a:pPr marL="0" indent="0">
                  <a:buNone/>
                </a:pPr>
                <a:endParaRPr lang="pt-BR" dirty="0"/>
              </a:p>
            </p:txBody>
          </p:sp>
        </mc:Choice>
        <mc:Fallback xmlns="">
          <p:sp>
            <p:nvSpPr>
              <p:cNvPr id="3" name="Content Placeholder 2">
                <a:extLst>
                  <a:ext uri="{FF2B5EF4-FFF2-40B4-BE49-F238E27FC236}">
                    <a16:creationId xmlns:a16="http://schemas.microsoft.com/office/drawing/2014/main" id="{21736F30-A33E-42B1-92D2-5265AD5BC6E6}"/>
                  </a:ext>
                </a:extLst>
              </p:cNvPr>
              <p:cNvSpPr>
                <a:spLocks noGrp="1" noRot="1" noChangeAspect="1" noMove="1" noResize="1" noEditPoints="1" noAdjustHandles="1" noChangeArrowheads="1" noChangeShapeType="1" noTextEdit="1"/>
              </p:cNvSpPr>
              <p:nvPr>
                <p:ph sz="half" idx="1"/>
              </p:nvPr>
            </p:nvSpPr>
            <p:spPr>
              <a:blipFill>
                <a:blip r:embed="rId2"/>
                <a:stretch>
                  <a:fillRect l="-2235" t="-2101"/>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D62F4239-A9FE-4D9C-ACA3-0A057F569E02}"/>
                  </a:ext>
                </a:extLst>
              </p:cNvPr>
              <p:cNvSpPr>
                <a:spLocks noGrp="1"/>
              </p:cNvSpPr>
              <p:nvPr>
                <p:ph sz="half" idx="2"/>
              </p:nvPr>
            </p:nvSpPr>
            <p:spPr>
              <a:xfrm>
                <a:off x="6003235" y="1825624"/>
                <a:ext cx="6112565" cy="5032375"/>
              </a:xfrm>
            </p:spPr>
            <p:txBody>
              <a:bodyPr>
                <a:normAutofit/>
              </a:bodyPr>
              <a:lstStyle/>
              <a:p>
                <a:pPr marL="0" indent="0">
                  <a:buNone/>
                </a:pPr>
                <a:r>
                  <a:rPr lang="pt-BR" dirty="0">
                    <a:solidFill>
                      <a:srgbClr val="FF0000"/>
                    </a:solidFill>
                  </a:rPr>
                  <a:t>b) Em </a:t>
                </a:r>
                <a14:m>
                  <m:oMath xmlns:m="http://schemas.openxmlformats.org/officeDocument/2006/math">
                    <m:sSub>
                      <m:sSubPr>
                        <m:ctrlPr>
                          <a:rPr lang="pt-BR" i="1">
                            <a:solidFill>
                              <a:srgbClr val="FF0000"/>
                            </a:solidFill>
                            <a:latin typeface="Cambria Math" panose="02040503050406030204" pitchFamily="18" charset="0"/>
                          </a:rPr>
                        </m:ctrlPr>
                      </m:sSubPr>
                      <m:e>
                        <m:r>
                          <a:rPr lang="pt-BR" i="1">
                            <a:solidFill>
                              <a:srgbClr val="FF0000"/>
                            </a:solidFill>
                            <a:latin typeface="Cambria Math" panose="02040503050406030204" pitchFamily="18" charset="0"/>
                          </a:rPr>
                          <m:t>𝑉</m:t>
                        </m:r>
                      </m:e>
                      <m:sub>
                        <m:r>
                          <a:rPr lang="pt-BR" i="1">
                            <a:solidFill>
                              <a:srgbClr val="FF0000"/>
                            </a:solidFill>
                            <a:latin typeface="Cambria Math" panose="02040503050406030204" pitchFamily="18" charset="0"/>
                          </a:rPr>
                          <m:t>𝐺𝑆</m:t>
                        </m:r>
                      </m:sub>
                    </m:sSub>
                    <m:r>
                      <a:rPr lang="pt-BR" i="1">
                        <a:solidFill>
                          <a:srgbClr val="FF0000"/>
                        </a:solidFill>
                        <a:latin typeface="Cambria Math" panose="02040503050406030204" pitchFamily="18" charset="0"/>
                      </a:rPr>
                      <m:t>=−0,5</m:t>
                    </m:r>
                    <m:r>
                      <a:rPr lang="pt-BR" i="1">
                        <a:solidFill>
                          <a:srgbClr val="FF0000"/>
                        </a:solidFill>
                        <a:latin typeface="Cambria Math" panose="02040503050406030204" pitchFamily="18" charset="0"/>
                      </a:rPr>
                      <m:t>𝑉</m:t>
                    </m:r>
                  </m:oMath>
                </a14:m>
                <a:endParaRPr lang="pt-BR" i="1" dirty="0">
                  <a:solidFill>
                    <a:srgbClr val="FF0000"/>
                  </a:solidFill>
                  <a:latin typeface="Cambria Math" panose="02040503050406030204" pitchFamily="18" charset="0"/>
                </a:endParaRPr>
              </a:p>
              <a:p>
                <a:pPr marL="0" indent="0">
                  <a:buNone/>
                </a:pPr>
                <a14:m>
                  <m:oMathPara xmlns:m="http://schemas.openxmlformats.org/officeDocument/2006/math">
                    <m:oMathParaPr>
                      <m:jc m:val="left"/>
                    </m:oMathParaPr>
                    <m:oMath xmlns:m="http://schemas.openxmlformats.org/officeDocument/2006/math">
                      <m:sSub>
                        <m:sSubPr>
                          <m:ctrlPr>
                            <a:rPr lang="pt-BR" sz="2200" i="1">
                              <a:solidFill>
                                <a:srgbClr val="FF0000"/>
                              </a:solidFill>
                              <a:latin typeface="Cambria Math" panose="02040503050406030204" pitchFamily="18" charset="0"/>
                            </a:rPr>
                          </m:ctrlPr>
                        </m:sSubPr>
                        <m:e>
                          <m:r>
                            <a:rPr lang="pt-BR" sz="2200" i="1">
                              <a:solidFill>
                                <a:srgbClr val="FF0000"/>
                              </a:solidFill>
                              <a:latin typeface="Cambria Math" panose="02040503050406030204" pitchFamily="18" charset="0"/>
                            </a:rPr>
                            <m:t>𝑔</m:t>
                          </m:r>
                        </m:e>
                        <m:sub>
                          <m:r>
                            <a:rPr lang="pt-BR" sz="2200" i="1">
                              <a:solidFill>
                                <a:srgbClr val="FF0000"/>
                              </a:solidFill>
                              <a:latin typeface="Cambria Math" panose="02040503050406030204" pitchFamily="18" charset="0"/>
                            </a:rPr>
                            <m:t>𝑚</m:t>
                          </m:r>
                        </m:sub>
                      </m:sSub>
                      <m:r>
                        <a:rPr lang="pt-BR" sz="2200" i="1">
                          <a:solidFill>
                            <a:srgbClr val="FF0000"/>
                          </a:solidFill>
                          <a:latin typeface="Cambria Math" panose="02040503050406030204" pitchFamily="18" charset="0"/>
                        </a:rPr>
                        <m:t>=</m:t>
                      </m:r>
                      <m:sSub>
                        <m:sSubPr>
                          <m:ctrlPr>
                            <a:rPr lang="pt-BR" sz="2200" i="1">
                              <a:solidFill>
                                <a:srgbClr val="FF0000"/>
                              </a:solidFill>
                              <a:latin typeface="Cambria Math" panose="02040503050406030204" pitchFamily="18" charset="0"/>
                            </a:rPr>
                          </m:ctrlPr>
                        </m:sSubPr>
                        <m:e>
                          <m:r>
                            <a:rPr lang="pt-BR" sz="2200" i="1">
                              <a:solidFill>
                                <a:srgbClr val="FF0000"/>
                              </a:solidFill>
                              <a:latin typeface="Cambria Math" panose="02040503050406030204" pitchFamily="18" charset="0"/>
                            </a:rPr>
                            <m:t>𝑔</m:t>
                          </m:r>
                        </m:e>
                        <m:sub>
                          <m:r>
                            <a:rPr lang="pt-BR" sz="2200" i="1">
                              <a:solidFill>
                                <a:srgbClr val="FF0000"/>
                              </a:solidFill>
                              <a:latin typeface="Cambria Math" panose="02040503050406030204" pitchFamily="18" charset="0"/>
                            </a:rPr>
                            <m:t>𝑚</m:t>
                          </m:r>
                          <m:r>
                            <a:rPr lang="pt-BR" sz="2200" b="0" i="1" smtClean="0">
                              <a:solidFill>
                                <a:srgbClr val="FF0000"/>
                              </a:solidFill>
                              <a:latin typeface="Cambria Math" panose="02040503050406030204" pitchFamily="18" charset="0"/>
                            </a:rPr>
                            <m:t>0</m:t>
                          </m:r>
                        </m:sub>
                      </m:sSub>
                      <m:d>
                        <m:dPr>
                          <m:begChr m:val="["/>
                          <m:endChr m:val="]"/>
                          <m:ctrlPr>
                            <a:rPr lang="pt-BR" sz="2200" i="1" smtClean="0">
                              <a:solidFill>
                                <a:srgbClr val="FF0000"/>
                              </a:solidFill>
                              <a:latin typeface="Cambria Math" panose="02040503050406030204" pitchFamily="18" charset="0"/>
                            </a:rPr>
                          </m:ctrlPr>
                        </m:dPr>
                        <m:e>
                          <m:r>
                            <a:rPr lang="pt-BR" sz="2200" b="0" i="1" smtClean="0">
                              <a:solidFill>
                                <a:srgbClr val="FF0000"/>
                              </a:solidFill>
                              <a:latin typeface="Cambria Math" panose="02040503050406030204" pitchFamily="18" charset="0"/>
                            </a:rPr>
                            <m:t>1−</m:t>
                          </m:r>
                          <m:f>
                            <m:fPr>
                              <m:ctrlPr>
                                <a:rPr lang="pt-BR" sz="2200" b="0" i="1" smtClean="0">
                                  <a:solidFill>
                                    <a:srgbClr val="FF0000"/>
                                  </a:solidFill>
                                  <a:latin typeface="Cambria Math" panose="02040503050406030204" pitchFamily="18" charset="0"/>
                                </a:rPr>
                              </m:ctrlPr>
                            </m:fPr>
                            <m:num>
                              <m:sSub>
                                <m:sSubPr>
                                  <m:ctrlPr>
                                    <a:rPr lang="pt-BR" sz="2200" b="0" i="1" smtClean="0">
                                      <a:solidFill>
                                        <a:srgbClr val="FF0000"/>
                                      </a:solidFill>
                                      <a:latin typeface="Cambria Math" panose="02040503050406030204" pitchFamily="18" charset="0"/>
                                    </a:rPr>
                                  </m:ctrlPr>
                                </m:sSubPr>
                                <m:e>
                                  <m:r>
                                    <a:rPr lang="pt-BR" sz="2200" b="0" i="1" smtClean="0">
                                      <a:solidFill>
                                        <a:srgbClr val="FF0000"/>
                                      </a:solidFill>
                                      <a:latin typeface="Cambria Math" panose="02040503050406030204" pitchFamily="18" charset="0"/>
                                    </a:rPr>
                                    <m:t>𝑉</m:t>
                                  </m:r>
                                </m:e>
                                <m:sub>
                                  <m:r>
                                    <a:rPr lang="pt-BR" sz="2200" b="0" i="1" smtClean="0">
                                      <a:solidFill>
                                        <a:srgbClr val="FF0000"/>
                                      </a:solidFill>
                                      <a:latin typeface="Cambria Math" panose="02040503050406030204" pitchFamily="18" charset="0"/>
                                    </a:rPr>
                                    <m:t>𝐺𝑆</m:t>
                                  </m:r>
                                </m:sub>
                              </m:sSub>
                            </m:num>
                            <m:den>
                              <m:sSub>
                                <m:sSubPr>
                                  <m:ctrlPr>
                                    <a:rPr lang="pt-BR" sz="2200" b="0" i="1" smtClean="0">
                                      <a:solidFill>
                                        <a:srgbClr val="FF0000"/>
                                      </a:solidFill>
                                      <a:latin typeface="Cambria Math" panose="02040503050406030204" pitchFamily="18" charset="0"/>
                                    </a:rPr>
                                  </m:ctrlPr>
                                </m:sSubPr>
                                <m:e>
                                  <m:r>
                                    <a:rPr lang="pt-BR" sz="2200" b="0" i="1" smtClean="0">
                                      <a:solidFill>
                                        <a:srgbClr val="FF0000"/>
                                      </a:solidFill>
                                      <a:latin typeface="Cambria Math" panose="02040503050406030204" pitchFamily="18" charset="0"/>
                                    </a:rPr>
                                    <m:t>𝑉</m:t>
                                  </m:r>
                                </m:e>
                                <m:sub>
                                  <m:r>
                                    <a:rPr lang="pt-BR" sz="2200" b="0" i="1" smtClean="0">
                                      <a:solidFill>
                                        <a:srgbClr val="FF0000"/>
                                      </a:solidFill>
                                      <a:latin typeface="Cambria Math" panose="02040503050406030204" pitchFamily="18" charset="0"/>
                                    </a:rPr>
                                    <m:t>𝑝</m:t>
                                  </m:r>
                                </m:sub>
                              </m:sSub>
                            </m:den>
                          </m:f>
                        </m:e>
                      </m:d>
                      <m:r>
                        <a:rPr lang="pt-BR" sz="2200" b="0" i="1" smtClean="0">
                          <a:solidFill>
                            <a:srgbClr val="FF0000"/>
                          </a:solidFill>
                          <a:latin typeface="Cambria Math" panose="02040503050406030204" pitchFamily="18" charset="0"/>
                        </a:rPr>
                        <m:t>=4</m:t>
                      </m:r>
                      <m:r>
                        <a:rPr lang="pt-BR" sz="2200" b="0" i="1" smtClean="0">
                          <a:solidFill>
                            <a:srgbClr val="FF0000"/>
                          </a:solidFill>
                          <a:latin typeface="Cambria Math" panose="02040503050406030204" pitchFamily="18" charset="0"/>
                        </a:rPr>
                        <m:t>𝑚𝑆</m:t>
                      </m:r>
                      <m:d>
                        <m:dPr>
                          <m:begChr m:val="["/>
                          <m:endChr m:val="]"/>
                          <m:ctrlPr>
                            <a:rPr lang="pt-BR" sz="2200" i="1">
                              <a:solidFill>
                                <a:srgbClr val="FF0000"/>
                              </a:solidFill>
                              <a:latin typeface="Cambria Math" panose="02040503050406030204" pitchFamily="18" charset="0"/>
                            </a:rPr>
                          </m:ctrlPr>
                        </m:dPr>
                        <m:e>
                          <m:r>
                            <a:rPr lang="pt-BR" sz="2200" i="1">
                              <a:solidFill>
                                <a:srgbClr val="FF0000"/>
                              </a:solidFill>
                              <a:latin typeface="Cambria Math" panose="02040503050406030204" pitchFamily="18" charset="0"/>
                            </a:rPr>
                            <m:t>1−</m:t>
                          </m:r>
                          <m:f>
                            <m:fPr>
                              <m:ctrlPr>
                                <a:rPr lang="pt-BR" sz="2200" i="1">
                                  <a:solidFill>
                                    <a:srgbClr val="FF0000"/>
                                  </a:solidFill>
                                  <a:latin typeface="Cambria Math" panose="02040503050406030204" pitchFamily="18" charset="0"/>
                                </a:rPr>
                              </m:ctrlPr>
                            </m:fPr>
                            <m:num>
                              <m:r>
                                <a:rPr lang="pt-BR" sz="2200" b="0" i="1" smtClean="0">
                                  <a:solidFill>
                                    <a:srgbClr val="FF0000"/>
                                  </a:solidFill>
                                  <a:latin typeface="Cambria Math" panose="02040503050406030204" pitchFamily="18" charset="0"/>
                                </a:rPr>
                                <m:t>−0,5</m:t>
                              </m:r>
                            </m:num>
                            <m:den>
                              <m:r>
                                <a:rPr lang="pt-BR" sz="2200" b="0" i="1" smtClean="0">
                                  <a:solidFill>
                                    <a:srgbClr val="FF0000"/>
                                  </a:solidFill>
                                  <a:latin typeface="Cambria Math" panose="02040503050406030204" pitchFamily="18" charset="0"/>
                                </a:rPr>
                                <m:t>−4</m:t>
                              </m:r>
                            </m:den>
                          </m:f>
                        </m:e>
                      </m:d>
                      <m:r>
                        <a:rPr lang="pt-BR" sz="2200" b="0" i="1" smtClean="0">
                          <a:solidFill>
                            <a:srgbClr val="FF0000"/>
                          </a:solidFill>
                          <a:latin typeface="Cambria Math" panose="02040503050406030204" pitchFamily="18" charset="0"/>
                        </a:rPr>
                        <m:t>=3,5</m:t>
                      </m:r>
                      <m:r>
                        <a:rPr lang="pt-BR" sz="2200" b="0" i="1" smtClean="0">
                          <a:solidFill>
                            <a:srgbClr val="FF0000"/>
                          </a:solidFill>
                          <a:latin typeface="Cambria Math" panose="02040503050406030204" pitchFamily="18" charset="0"/>
                        </a:rPr>
                        <m:t>𝑚𝑆</m:t>
                      </m:r>
                    </m:oMath>
                  </m:oMathPara>
                </a14:m>
                <a:endParaRPr lang="pt-BR" sz="2200" dirty="0">
                  <a:solidFill>
                    <a:srgbClr val="FF0000"/>
                  </a:solidFill>
                </a:endParaRPr>
              </a:p>
              <a:p>
                <a:pPr marL="0" indent="0">
                  <a:buNone/>
                </a:pPr>
                <a:endParaRPr lang="pt-BR" sz="2200" dirty="0">
                  <a:solidFill>
                    <a:srgbClr val="FF0000"/>
                  </a:solidFill>
                </a:endParaRPr>
              </a:p>
              <a:p>
                <a:pPr marL="0" indent="0">
                  <a:buNone/>
                </a:pPr>
                <a:r>
                  <a:rPr lang="pt-BR" dirty="0">
                    <a:solidFill>
                      <a:srgbClr val="FF0000"/>
                    </a:solidFill>
                  </a:rPr>
                  <a:t>Em </a:t>
                </a:r>
                <a14:m>
                  <m:oMath xmlns:m="http://schemas.openxmlformats.org/officeDocument/2006/math">
                    <m:sSub>
                      <m:sSubPr>
                        <m:ctrlPr>
                          <a:rPr lang="pt-BR" i="1">
                            <a:solidFill>
                              <a:srgbClr val="FF0000"/>
                            </a:solidFill>
                            <a:latin typeface="Cambria Math" panose="02040503050406030204" pitchFamily="18" charset="0"/>
                          </a:rPr>
                        </m:ctrlPr>
                      </m:sSubPr>
                      <m:e>
                        <m:r>
                          <a:rPr lang="pt-BR" i="1">
                            <a:solidFill>
                              <a:srgbClr val="FF0000"/>
                            </a:solidFill>
                            <a:latin typeface="Cambria Math" panose="02040503050406030204" pitchFamily="18" charset="0"/>
                          </a:rPr>
                          <m:t>𝑉</m:t>
                        </m:r>
                      </m:e>
                      <m:sub>
                        <m:r>
                          <a:rPr lang="pt-BR" i="1">
                            <a:solidFill>
                              <a:srgbClr val="FF0000"/>
                            </a:solidFill>
                            <a:latin typeface="Cambria Math" panose="02040503050406030204" pitchFamily="18" charset="0"/>
                          </a:rPr>
                          <m:t>𝐺𝑆</m:t>
                        </m:r>
                      </m:sub>
                    </m:sSub>
                    <m:r>
                      <a:rPr lang="pt-BR" i="1">
                        <a:solidFill>
                          <a:srgbClr val="FF0000"/>
                        </a:solidFill>
                        <a:latin typeface="Cambria Math" panose="02040503050406030204" pitchFamily="18" charset="0"/>
                      </a:rPr>
                      <m:t>=−</m:t>
                    </m:r>
                    <m:r>
                      <a:rPr lang="pt-BR" b="0" i="1" smtClean="0">
                        <a:solidFill>
                          <a:srgbClr val="FF0000"/>
                        </a:solidFill>
                        <a:latin typeface="Cambria Math" panose="02040503050406030204" pitchFamily="18" charset="0"/>
                      </a:rPr>
                      <m:t>1</m:t>
                    </m:r>
                    <m:r>
                      <a:rPr lang="pt-BR" i="1">
                        <a:solidFill>
                          <a:srgbClr val="FF0000"/>
                        </a:solidFill>
                        <a:latin typeface="Cambria Math" panose="02040503050406030204" pitchFamily="18" charset="0"/>
                      </a:rPr>
                      <m:t>,5</m:t>
                    </m:r>
                    <m:r>
                      <a:rPr lang="pt-BR" i="1">
                        <a:solidFill>
                          <a:srgbClr val="FF0000"/>
                        </a:solidFill>
                        <a:latin typeface="Cambria Math" panose="02040503050406030204" pitchFamily="18" charset="0"/>
                      </a:rPr>
                      <m:t>𝑉</m:t>
                    </m:r>
                  </m:oMath>
                </a14:m>
                <a:endParaRPr lang="pt-BR" i="1" dirty="0">
                  <a:solidFill>
                    <a:srgbClr val="FF0000"/>
                  </a:solidFill>
                  <a:latin typeface="Cambria Math" panose="02040503050406030204" pitchFamily="18" charset="0"/>
                </a:endParaRPr>
              </a:p>
              <a:p>
                <a:pPr marL="0" indent="0">
                  <a:buNone/>
                </a:pPr>
                <a14:m>
                  <m:oMathPara xmlns:m="http://schemas.openxmlformats.org/officeDocument/2006/math">
                    <m:oMathParaPr>
                      <m:jc m:val="left"/>
                    </m:oMathParaPr>
                    <m:oMath xmlns:m="http://schemas.openxmlformats.org/officeDocument/2006/math">
                      <m:sSub>
                        <m:sSubPr>
                          <m:ctrlPr>
                            <a:rPr lang="pt-BR" sz="2200" i="1">
                              <a:solidFill>
                                <a:srgbClr val="FF0000"/>
                              </a:solidFill>
                              <a:latin typeface="Cambria Math" panose="02040503050406030204" pitchFamily="18" charset="0"/>
                            </a:rPr>
                          </m:ctrlPr>
                        </m:sSubPr>
                        <m:e>
                          <m:r>
                            <a:rPr lang="pt-BR" sz="2200" i="1">
                              <a:solidFill>
                                <a:srgbClr val="FF0000"/>
                              </a:solidFill>
                              <a:latin typeface="Cambria Math" panose="02040503050406030204" pitchFamily="18" charset="0"/>
                            </a:rPr>
                            <m:t>𝑔</m:t>
                          </m:r>
                        </m:e>
                        <m:sub>
                          <m:r>
                            <a:rPr lang="pt-BR" sz="2200" i="1">
                              <a:solidFill>
                                <a:srgbClr val="FF0000"/>
                              </a:solidFill>
                              <a:latin typeface="Cambria Math" panose="02040503050406030204" pitchFamily="18" charset="0"/>
                            </a:rPr>
                            <m:t>𝑚</m:t>
                          </m:r>
                        </m:sub>
                      </m:sSub>
                      <m:r>
                        <a:rPr lang="pt-BR" sz="2200" i="1">
                          <a:solidFill>
                            <a:srgbClr val="FF0000"/>
                          </a:solidFill>
                          <a:latin typeface="Cambria Math" panose="02040503050406030204" pitchFamily="18" charset="0"/>
                        </a:rPr>
                        <m:t>=</m:t>
                      </m:r>
                      <m:sSub>
                        <m:sSubPr>
                          <m:ctrlPr>
                            <a:rPr lang="pt-BR" sz="2200" i="1">
                              <a:solidFill>
                                <a:srgbClr val="FF0000"/>
                              </a:solidFill>
                              <a:latin typeface="Cambria Math" panose="02040503050406030204" pitchFamily="18" charset="0"/>
                            </a:rPr>
                          </m:ctrlPr>
                        </m:sSubPr>
                        <m:e>
                          <m:r>
                            <a:rPr lang="pt-BR" sz="2200" i="1">
                              <a:solidFill>
                                <a:srgbClr val="FF0000"/>
                              </a:solidFill>
                              <a:latin typeface="Cambria Math" panose="02040503050406030204" pitchFamily="18" charset="0"/>
                            </a:rPr>
                            <m:t>𝑔</m:t>
                          </m:r>
                        </m:e>
                        <m:sub>
                          <m:r>
                            <a:rPr lang="pt-BR" sz="2200" i="1">
                              <a:solidFill>
                                <a:srgbClr val="FF0000"/>
                              </a:solidFill>
                              <a:latin typeface="Cambria Math" panose="02040503050406030204" pitchFamily="18" charset="0"/>
                            </a:rPr>
                            <m:t>𝑚</m:t>
                          </m:r>
                          <m:r>
                            <a:rPr lang="pt-BR" sz="2200" i="1">
                              <a:solidFill>
                                <a:srgbClr val="FF0000"/>
                              </a:solidFill>
                              <a:latin typeface="Cambria Math" panose="02040503050406030204" pitchFamily="18" charset="0"/>
                            </a:rPr>
                            <m:t>0</m:t>
                          </m:r>
                        </m:sub>
                      </m:sSub>
                      <m:d>
                        <m:dPr>
                          <m:begChr m:val="["/>
                          <m:endChr m:val="]"/>
                          <m:ctrlPr>
                            <a:rPr lang="pt-BR" sz="2200" i="1">
                              <a:solidFill>
                                <a:srgbClr val="FF0000"/>
                              </a:solidFill>
                              <a:latin typeface="Cambria Math" panose="02040503050406030204" pitchFamily="18" charset="0"/>
                            </a:rPr>
                          </m:ctrlPr>
                        </m:dPr>
                        <m:e>
                          <m:r>
                            <a:rPr lang="pt-BR" sz="2200" i="1">
                              <a:solidFill>
                                <a:srgbClr val="FF0000"/>
                              </a:solidFill>
                              <a:latin typeface="Cambria Math" panose="02040503050406030204" pitchFamily="18" charset="0"/>
                            </a:rPr>
                            <m:t>1−</m:t>
                          </m:r>
                          <m:f>
                            <m:fPr>
                              <m:ctrlPr>
                                <a:rPr lang="pt-BR" sz="2200" i="1">
                                  <a:solidFill>
                                    <a:srgbClr val="FF0000"/>
                                  </a:solidFill>
                                  <a:latin typeface="Cambria Math" panose="02040503050406030204" pitchFamily="18" charset="0"/>
                                </a:rPr>
                              </m:ctrlPr>
                            </m:fPr>
                            <m:num>
                              <m:sSub>
                                <m:sSubPr>
                                  <m:ctrlPr>
                                    <a:rPr lang="pt-BR" sz="2200" i="1">
                                      <a:solidFill>
                                        <a:srgbClr val="FF0000"/>
                                      </a:solidFill>
                                      <a:latin typeface="Cambria Math" panose="02040503050406030204" pitchFamily="18" charset="0"/>
                                    </a:rPr>
                                  </m:ctrlPr>
                                </m:sSubPr>
                                <m:e>
                                  <m:r>
                                    <a:rPr lang="pt-BR" sz="2200" i="1">
                                      <a:solidFill>
                                        <a:srgbClr val="FF0000"/>
                                      </a:solidFill>
                                      <a:latin typeface="Cambria Math" panose="02040503050406030204" pitchFamily="18" charset="0"/>
                                    </a:rPr>
                                    <m:t>𝑉</m:t>
                                  </m:r>
                                </m:e>
                                <m:sub>
                                  <m:r>
                                    <a:rPr lang="pt-BR" sz="2200" i="1">
                                      <a:solidFill>
                                        <a:srgbClr val="FF0000"/>
                                      </a:solidFill>
                                      <a:latin typeface="Cambria Math" panose="02040503050406030204" pitchFamily="18" charset="0"/>
                                    </a:rPr>
                                    <m:t>𝐺𝑆</m:t>
                                  </m:r>
                                </m:sub>
                              </m:sSub>
                            </m:num>
                            <m:den>
                              <m:sSub>
                                <m:sSubPr>
                                  <m:ctrlPr>
                                    <a:rPr lang="pt-BR" sz="2200" i="1">
                                      <a:solidFill>
                                        <a:srgbClr val="FF0000"/>
                                      </a:solidFill>
                                      <a:latin typeface="Cambria Math" panose="02040503050406030204" pitchFamily="18" charset="0"/>
                                    </a:rPr>
                                  </m:ctrlPr>
                                </m:sSubPr>
                                <m:e>
                                  <m:r>
                                    <a:rPr lang="pt-BR" sz="2200" i="1">
                                      <a:solidFill>
                                        <a:srgbClr val="FF0000"/>
                                      </a:solidFill>
                                      <a:latin typeface="Cambria Math" panose="02040503050406030204" pitchFamily="18" charset="0"/>
                                    </a:rPr>
                                    <m:t>𝑉</m:t>
                                  </m:r>
                                </m:e>
                                <m:sub>
                                  <m:r>
                                    <a:rPr lang="pt-BR" sz="2200" i="1">
                                      <a:solidFill>
                                        <a:srgbClr val="FF0000"/>
                                      </a:solidFill>
                                      <a:latin typeface="Cambria Math" panose="02040503050406030204" pitchFamily="18" charset="0"/>
                                    </a:rPr>
                                    <m:t>𝑝</m:t>
                                  </m:r>
                                </m:sub>
                              </m:sSub>
                            </m:den>
                          </m:f>
                        </m:e>
                      </m:d>
                      <m:r>
                        <a:rPr lang="pt-BR" sz="2200" i="1">
                          <a:solidFill>
                            <a:srgbClr val="FF0000"/>
                          </a:solidFill>
                          <a:latin typeface="Cambria Math" panose="02040503050406030204" pitchFamily="18" charset="0"/>
                        </a:rPr>
                        <m:t>=4</m:t>
                      </m:r>
                      <m:r>
                        <a:rPr lang="pt-BR" sz="2200" i="1">
                          <a:solidFill>
                            <a:srgbClr val="FF0000"/>
                          </a:solidFill>
                          <a:latin typeface="Cambria Math" panose="02040503050406030204" pitchFamily="18" charset="0"/>
                        </a:rPr>
                        <m:t>𝑚𝑆</m:t>
                      </m:r>
                      <m:d>
                        <m:dPr>
                          <m:begChr m:val="["/>
                          <m:endChr m:val="]"/>
                          <m:ctrlPr>
                            <a:rPr lang="pt-BR" sz="2200" i="1">
                              <a:solidFill>
                                <a:srgbClr val="FF0000"/>
                              </a:solidFill>
                              <a:latin typeface="Cambria Math" panose="02040503050406030204" pitchFamily="18" charset="0"/>
                            </a:rPr>
                          </m:ctrlPr>
                        </m:dPr>
                        <m:e>
                          <m:r>
                            <a:rPr lang="pt-BR" sz="2200" i="1">
                              <a:solidFill>
                                <a:srgbClr val="FF0000"/>
                              </a:solidFill>
                              <a:latin typeface="Cambria Math" panose="02040503050406030204" pitchFamily="18" charset="0"/>
                            </a:rPr>
                            <m:t>1−</m:t>
                          </m:r>
                          <m:f>
                            <m:fPr>
                              <m:ctrlPr>
                                <a:rPr lang="pt-BR" sz="2200" i="1">
                                  <a:solidFill>
                                    <a:srgbClr val="FF0000"/>
                                  </a:solidFill>
                                  <a:latin typeface="Cambria Math" panose="02040503050406030204" pitchFamily="18" charset="0"/>
                                </a:rPr>
                              </m:ctrlPr>
                            </m:fPr>
                            <m:num>
                              <m:r>
                                <a:rPr lang="pt-BR" sz="2200" i="1">
                                  <a:solidFill>
                                    <a:srgbClr val="FF0000"/>
                                  </a:solidFill>
                                  <a:latin typeface="Cambria Math" panose="02040503050406030204" pitchFamily="18" charset="0"/>
                                </a:rPr>
                                <m:t>−</m:t>
                              </m:r>
                              <m:r>
                                <a:rPr lang="pt-BR" sz="2200" b="0" i="1" smtClean="0">
                                  <a:solidFill>
                                    <a:srgbClr val="FF0000"/>
                                  </a:solidFill>
                                  <a:latin typeface="Cambria Math" panose="02040503050406030204" pitchFamily="18" charset="0"/>
                                </a:rPr>
                                <m:t>1</m:t>
                              </m:r>
                              <m:r>
                                <a:rPr lang="pt-BR" sz="2200" i="1">
                                  <a:solidFill>
                                    <a:srgbClr val="FF0000"/>
                                  </a:solidFill>
                                  <a:latin typeface="Cambria Math" panose="02040503050406030204" pitchFamily="18" charset="0"/>
                                </a:rPr>
                                <m:t>,5</m:t>
                              </m:r>
                            </m:num>
                            <m:den>
                              <m:r>
                                <a:rPr lang="pt-BR" sz="2200" i="1">
                                  <a:solidFill>
                                    <a:srgbClr val="FF0000"/>
                                  </a:solidFill>
                                  <a:latin typeface="Cambria Math" panose="02040503050406030204" pitchFamily="18" charset="0"/>
                                </a:rPr>
                                <m:t>−4</m:t>
                              </m:r>
                            </m:den>
                          </m:f>
                        </m:e>
                      </m:d>
                      <m:r>
                        <a:rPr lang="pt-BR" sz="2200" i="1">
                          <a:solidFill>
                            <a:srgbClr val="FF0000"/>
                          </a:solidFill>
                          <a:latin typeface="Cambria Math" panose="02040503050406030204" pitchFamily="18" charset="0"/>
                        </a:rPr>
                        <m:t>=</m:t>
                      </m:r>
                      <m:r>
                        <a:rPr lang="pt-BR" sz="2200" b="0" i="1" smtClean="0">
                          <a:solidFill>
                            <a:srgbClr val="FF0000"/>
                          </a:solidFill>
                          <a:latin typeface="Cambria Math" panose="02040503050406030204" pitchFamily="18" charset="0"/>
                        </a:rPr>
                        <m:t>2</m:t>
                      </m:r>
                      <m:r>
                        <a:rPr lang="pt-BR" sz="2200" i="1">
                          <a:solidFill>
                            <a:srgbClr val="FF0000"/>
                          </a:solidFill>
                          <a:latin typeface="Cambria Math" panose="02040503050406030204" pitchFamily="18" charset="0"/>
                        </a:rPr>
                        <m:t>,5</m:t>
                      </m:r>
                      <m:r>
                        <a:rPr lang="pt-BR" sz="2200" i="1">
                          <a:solidFill>
                            <a:srgbClr val="FF0000"/>
                          </a:solidFill>
                          <a:latin typeface="Cambria Math" panose="02040503050406030204" pitchFamily="18" charset="0"/>
                        </a:rPr>
                        <m:t>𝑚𝑆</m:t>
                      </m:r>
                    </m:oMath>
                  </m:oMathPara>
                </a14:m>
                <a:endParaRPr lang="pt-BR" sz="2200" dirty="0">
                  <a:solidFill>
                    <a:srgbClr val="FF0000"/>
                  </a:solidFill>
                </a:endParaRPr>
              </a:p>
              <a:p>
                <a:pPr marL="0" indent="0">
                  <a:buNone/>
                </a:pPr>
                <a:endParaRPr lang="pt-BR" dirty="0">
                  <a:solidFill>
                    <a:srgbClr val="FF0000"/>
                  </a:solidFill>
                </a:endParaRPr>
              </a:p>
              <a:p>
                <a:pPr marL="0" indent="0">
                  <a:buNone/>
                </a:pPr>
                <a:r>
                  <a:rPr lang="pt-BR" dirty="0">
                    <a:solidFill>
                      <a:srgbClr val="FF0000"/>
                    </a:solidFill>
                  </a:rPr>
                  <a:t>Em </a:t>
                </a:r>
                <a14:m>
                  <m:oMath xmlns:m="http://schemas.openxmlformats.org/officeDocument/2006/math">
                    <m:sSub>
                      <m:sSubPr>
                        <m:ctrlPr>
                          <a:rPr lang="pt-BR" i="1">
                            <a:solidFill>
                              <a:srgbClr val="FF0000"/>
                            </a:solidFill>
                            <a:latin typeface="Cambria Math" panose="02040503050406030204" pitchFamily="18" charset="0"/>
                          </a:rPr>
                        </m:ctrlPr>
                      </m:sSubPr>
                      <m:e>
                        <m:r>
                          <a:rPr lang="pt-BR" i="1">
                            <a:solidFill>
                              <a:srgbClr val="FF0000"/>
                            </a:solidFill>
                            <a:latin typeface="Cambria Math" panose="02040503050406030204" pitchFamily="18" charset="0"/>
                          </a:rPr>
                          <m:t>𝑉</m:t>
                        </m:r>
                      </m:e>
                      <m:sub>
                        <m:r>
                          <a:rPr lang="pt-BR" i="1">
                            <a:solidFill>
                              <a:srgbClr val="FF0000"/>
                            </a:solidFill>
                            <a:latin typeface="Cambria Math" panose="02040503050406030204" pitchFamily="18" charset="0"/>
                          </a:rPr>
                          <m:t>𝐺𝑆</m:t>
                        </m:r>
                      </m:sub>
                    </m:sSub>
                    <m:r>
                      <a:rPr lang="pt-BR" i="1">
                        <a:solidFill>
                          <a:srgbClr val="FF0000"/>
                        </a:solidFill>
                        <a:latin typeface="Cambria Math" panose="02040503050406030204" pitchFamily="18" charset="0"/>
                      </a:rPr>
                      <m:t>=−</m:t>
                    </m:r>
                    <m:r>
                      <a:rPr lang="pt-BR" b="0" i="1" smtClean="0">
                        <a:solidFill>
                          <a:srgbClr val="FF0000"/>
                        </a:solidFill>
                        <a:latin typeface="Cambria Math" panose="02040503050406030204" pitchFamily="18" charset="0"/>
                      </a:rPr>
                      <m:t>2</m:t>
                    </m:r>
                    <m:r>
                      <a:rPr lang="pt-BR" i="1">
                        <a:solidFill>
                          <a:srgbClr val="FF0000"/>
                        </a:solidFill>
                        <a:latin typeface="Cambria Math" panose="02040503050406030204" pitchFamily="18" charset="0"/>
                      </a:rPr>
                      <m:t>,5</m:t>
                    </m:r>
                    <m:r>
                      <a:rPr lang="pt-BR" i="1">
                        <a:solidFill>
                          <a:srgbClr val="FF0000"/>
                        </a:solidFill>
                        <a:latin typeface="Cambria Math" panose="02040503050406030204" pitchFamily="18" charset="0"/>
                      </a:rPr>
                      <m:t>𝑉</m:t>
                    </m:r>
                  </m:oMath>
                </a14:m>
                <a:endParaRPr lang="pt-BR" i="1" dirty="0">
                  <a:solidFill>
                    <a:srgbClr val="FF0000"/>
                  </a:solidFill>
                  <a:latin typeface="Cambria Math" panose="02040503050406030204" pitchFamily="18" charset="0"/>
                </a:endParaRPr>
              </a:p>
              <a:p>
                <a:pPr marL="0" indent="0">
                  <a:buNone/>
                </a:pPr>
                <a14:m>
                  <m:oMathPara xmlns:m="http://schemas.openxmlformats.org/officeDocument/2006/math">
                    <m:oMathParaPr>
                      <m:jc m:val="left"/>
                    </m:oMathParaPr>
                    <m:oMath xmlns:m="http://schemas.openxmlformats.org/officeDocument/2006/math">
                      <m:sSub>
                        <m:sSubPr>
                          <m:ctrlPr>
                            <a:rPr lang="pt-BR" sz="2200" i="1">
                              <a:solidFill>
                                <a:srgbClr val="FF0000"/>
                              </a:solidFill>
                              <a:latin typeface="Cambria Math" panose="02040503050406030204" pitchFamily="18" charset="0"/>
                            </a:rPr>
                          </m:ctrlPr>
                        </m:sSubPr>
                        <m:e>
                          <m:r>
                            <a:rPr lang="pt-BR" sz="2200" i="1">
                              <a:solidFill>
                                <a:srgbClr val="FF0000"/>
                              </a:solidFill>
                              <a:latin typeface="Cambria Math" panose="02040503050406030204" pitchFamily="18" charset="0"/>
                            </a:rPr>
                            <m:t>𝑔</m:t>
                          </m:r>
                        </m:e>
                        <m:sub>
                          <m:r>
                            <a:rPr lang="pt-BR" sz="2200" i="1">
                              <a:solidFill>
                                <a:srgbClr val="FF0000"/>
                              </a:solidFill>
                              <a:latin typeface="Cambria Math" panose="02040503050406030204" pitchFamily="18" charset="0"/>
                            </a:rPr>
                            <m:t>𝑚</m:t>
                          </m:r>
                        </m:sub>
                      </m:sSub>
                      <m:r>
                        <a:rPr lang="pt-BR" sz="2200" i="1">
                          <a:solidFill>
                            <a:srgbClr val="FF0000"/>
                          </a:solidFill>
                          <a:latin typeface="Cambria Math" panose="02040503050406030204" pitchFamily="18" charset="0"/>
                        </a:rPr>
                        <m:t>=</m:t>
                      </m:r>
                      <m:sSub>
                        <m:sSubPr>
                          <m:ctrlPr>
                            <a:rPr lang="pt-BR" sz="2200" i="1">
                              <a:solidFill>
                                <a:srgbClr val="FF0000"/>
                              </a:solidFill>
                              <a:latin typeface="Cambria Math" panose="02040503050406030204" pitchFamily="18" charset="0"/>
                            </a:rPr>
                          </m:ctrlPr>
                        </m:sSubPr>
                        <m:e>
                          <m:r>
                            <a:rPr lang="pt-BR" sz="2200" i="1">
                              <a:solidFill>
                                <a:srgbClr val="FF0000"/>
                              </a:solidFill>
                              <a:latin typeface="Cambria Math" panose="02040503050406030204" pitchFamily="18" charset="0"/>
                            </a:rPr>
                            <m:t>𝑔</m:t>
                          </m:r>
                        </m:e>
                        <m:sub>
                          <m:r>
                            <a:rPr lang="pt-BR" sz="2200" i="1">
                              <a:solidFill>
                                <a:srgbClr val="FF0000"/>
                              </a:solidFill>
                              <a:latin typeface="Cambria Math" panose="02040503050406030204" pitchFamily="18" charset="0"/>
                            </a:rPr>
                            <m:t>𝑚</m:t>
                          </m:r>
                          <m:r>
                            <a:rPr lang="pt-BR" sz="2200" i="1">
                              <a:solidFill>
                                <a:srgbClr val="FF0000"/>
                              </a:solidFill>
                              <a:latin typeface="Cambria Math" panose="02040503050406030204" pitchFamily="18" charset="0"/>
                            </a:rPr>
                            <m:t>0</m:t>
                          </m:r>
                        </m:sub>
                      </m:sSub>
                      <m:d>
                        <m:dPr>
                          <m:begChr m:val="["/>
                          <m:endChr m:val="]"/>
                          <m:ctrlPr>
                            <a:rPr lang="pt-BR" sz="2200" i="1">
                              <a:solidFill>
                                <a:srgbClr val="FF0000"/>
                              </a:solidFill>
                              <a:latin typeface="Cambria Math" panose="02040503050406030204" pitchFamily="18" charset="0"/>
                            </a:rPr>
                          </m:ctrlPr>
                        </m:dPr>
                        <m:e>
                          <m:r>
                            <a:rPr lang="pt-BR" sz="2200" i="1">
                              <a:solidFill>
                                <a:srgbClr val="FF0000"/>
                              </a:solidFill>
                              <a:latin typeface="Cambria Math" panose="02040503050406030204" pitchFamily="18" charset="0"/>
                            </a:rPr>
                            <m:t>1−</m:t>
                          </m:r>
                          <m:f>
                            <m:fPr>
                              <m:ctrlPr>
                                <a:rPr lang="pt-BR" sz="2200" i="1">
                                  <a:solidFill>
                                    <a:srgbClr val="FF0000"/>
                                  </a:solidFill>
                                  <a:latin typeface="Cambria Math" panose="02040503050406030204" pitchFamily="18" charset="0"/>
                                </a:rPr>
                              </m:ctrlPr>
                            </m:fPr>
                            <m:num>
                              <m:sSub>
                                <m:sSubPr>
                                  <m:ctrlPr>
                                    <a:rPr lang="pt-BR" sz="2200" i="1">
                                      <a:solidFill>
                                        <a:srgbClr val="FF0000"/>
                                      </a:solidFill>
                                      <a:latin typeface="Cambria Math" panose="02040503050406030204" pitchFamily="18" charset="0"/>
                                    </a:rPr>
                                  </m:ctrlPr>
                                </m:sSubPr>
                                <m:e>
                                  <m:r>
                                    <a:rPr lang="pt-BR" sz="2200" i="1">
                                      <a:solidFill>
                                        <a:srgbClr val="FF0000"/>
                                      </a:solidFill>
                                      <a:latin typeface="Cambria Math" panose="02040503050406030204" pitchFamily="18" charset="0"/>
                                    </a:rPr>
                                    <m:t>𝑉</m:t>
                                  </m:r>
                                </m:e>
                                <m:sub>
                                  <m:r>
                                    <a:rPr lang="pt-BR" sz="2200" i="1">
                                      <a:solidFill>
                                        <a:srgbClr val="FF0000"/>
                                      </a:solidFill>
                                      <a:latin typeface="Cambria Math" panose="02040503050406030204" pitchFamily="18" charset="0"/>
                                    </a:rPr>
                                    <m:t>𝐺𝑆</m:t>
                                  </m:r>
                                </m:sub>
                              </m:sSub>
                            </m:num>
                            <m:den>
                              <m:sSub>
                                <m:sSubPr>
                                  <m:ctrlPr>
                                    <a:rPr lang="pt-BR" sz="2200" i="1">
                                      <a:solidFill>
                                        <a:srgbClr val="FF0000"/>
                                      </a:solidFill>
                                      <a:latin typeface="Cambria Math" panose="02040503050406030204" pitchFamily="18" charset="0"/>
                                    </a:rPr>
                                  </m:ctrlPr>
                                </m:sSubPr>
                                <m:e>
                                  <m:r>
                                    <a:rPr lang="pt-BR" sz="2200" i="1">
                                      <a:solidFill>
                                        <a:srgbClr val="FF0000"/>
                                      </a:solidFill>
                                      <a:latin typeface="Cambria Math" panose="02040503050406030204" pitchFamily="18" charset="0"/>
                                    </a:rPr>
                                    <m:t>𝑉</m:t>
                                  </m:r>
                                </m:e>
                                <m:sub>
                                  <m:r>
                                    <a:rPr lang="pt-BR" sz="2200" i="1">
                                      <a:solidFill>
                                        <a:srgbClr val="FF0000"/>
                                      </a:solidFill>
                                      <a:latin typeface="Cambria Math" panose="02040503050406030204" pitchFamily="18" charset="0"/>
                                    </a:rPr>
                                    <m:t>𝑝</m:t>
                                  </m:r>
                                </m:sub>
                              </m:sSub>
                            </m:den>
                          </m:f>
                        </m:e>
                      </m:d>
                      <m:r>
                        <a:rPr lang="pt-BR" sz="2200" i="1">
                          <a:solidFill>
                            <a:srgbClr val="FF0000"/>
                          </a:solidFill>
                          <a:latin typeface="Cambria Math" panose="02040503050406030204" pitchFamily="18" charset="0"/>
                        </a:rPr>
                        <m:t>=4</m:t>
                      </m:r>
                      <m:r>
                        <a:rPr lang="pt-BR" sz="2200" i="1">
                          <a:solidFill>
                            <a:srgbClr val="FF0000"/>
                          </a:solidFill>
                          <a:latin typeface="Cambria Math" panose="02040503050406030204" pitchFamily="18" charset="0"/>
                        </a:rPr>
                        <m:t>𝑚𝑆</m:t>
                      </m:r>
                      <m:d>
                        <m:dPr>
                          <m:begChr m:val="["/>
                          <m:endChr m:val="]"/>
                          <m:ctrlPr>
                            <a:rPr lang="pt-BR" sz="2200" i="1">
                              <a:solidFill>
                                <a:srgbClr val="FF0000"/>
                              </a:solidFill>
                              <a:latin typeface="Cambria Math" panose="02040503050406030204" pitchFamily="18" charset="0"/>
                            </a:rPr>
                          </m:ctrlPr>
                        </m:dPr>
                        <m:e>
                          <m:r>
                            <a:rPr lang="pt-BR" sz="2200" i="1">
                              <a:solidFill>
                                <a:srgbClr val="FF0000"/>
                              </a:solidFill>
                              <a:latin typeface="Cambria Math" panose="02040503050406030204" pitchFamily="18" charset="0"/>
                            </a:rPr>
                            <m:t>1−</m:t>
                          </m:r>
                          <m:f>
                            <m:fPr>
                              <m:ctrlPr>
                                <a:rPr lang="pt-BR" sz="2200" i="1">
                                  <a:solidFill>
                                    <a:srgbClr val="FF0000"/>
                                  </a:solidFill>
                                  <a:latin typeface="Cambria Math" panose="02040503050406030204" pitchFamily="18" charset="0"/>
                                </a:rPr>
                              </m:ctrlPr>
                            </m:fPr>
                            <m:num>
                              <m:r>
                                <a:rPr lang="pt-BR" sz="2200" i="1">
                                  <a:solidFill>
                                    <a:srgbClr val="FF0000"/>
                                  </a:solidFill>
                                  <a:latin typeface="Cambria Math" panose="02040503050406030204" pitchFamily="18" charset="0"/>
                                </a:rPr>
                                <m:t>−</m:t>
                              </m:r>
                              <m:r>
                                <a:rPr lang="pt-BR" sz="2200" b="0" i="1" smtClean="0">
                                  <a:solidFill>
                                    <a:srgbClr val="FF0000"/>
                                  </a:solidFill>
                                  <a:latin typeface="Cambria Math" panose="02040503050406030204" pitchFamily="18" charset="0"/>
                                </a:rPr>
                                <m:t>2</m:t>
                              </m:r>
                              <m:r>
                                <a:rPr lang="pt-BR" sz="2200" i="1">
                                  <a:solidFill>
                                    <a:srgbClr val="FF0000"/>
                                  </a:solidFill>
                                  <a:latin typeface="Cambria Math" panose="02040503050406030204" pitchFamily="18" charset="0"/>
                                </a:rPr>
                                <m:t>,5</m:t>
                              </m:r>
                            </m:num>
                            <m:den>
                              <m:r>
                                <a:rPr lang="pt-BR" sz="2200" i="1">
                                  <a:solidFill>
                                    <a:srgbClr val="FF0000"/>
                                  </a:solidFill>
                                  <a:latin typeface="Cambria Math" panose="02040503050406030204" pitchFamily="18" charset="0"/>
                                </a:rPr>
                                <m:t>−4</m:t>
                              </m:r>
                            </m:den>
                          </m:f>
                        </m:e>
                      </m:d>
                      <m:r>
                        <a:rPr lang="pt-BR" sz="2200" i="1">
                          <a:solidFill>
                            <a:srgbClr val="FF0000"/>
                          </a:solidFill>
                          <a:latin typeface="Cambria Math" panose="02040503050406030204" pitchFamily="18" charset="0"/>
                        </a:rPr>
                        <m:t>=</m:t>
                      </m:r>
                      <m:r>
                        <a:rPr lang="pt-BR" sz="2200" b="0" i="1" smtClean="0">
                          <a:solidFill>
                            <a:srgbClr val="FF0000"/>
                          </a:solidFill>
                          <a:latin typeface="Cambria Math" panose="02040503050406030204" pitchFamily="18" charset="0"/>
                        </a:rPr>
                        <m:t>1</m:t>
                      </m:r>
                      <m:r>
                        <a:rPr lang="pt-BR" sz="2200" i="1">
                          <a:solidFill>
                            <a:srgbClr val="FF0000"/>
                          </a:solidFill>
                          <a:latin typeface="Cambria Math" panose="02040503050406030204" pitchFamily="18" charset="0"/>
                        </a:rPr>
                        <m:t>,5</m:t>
                      </m:r>
                      <m:r>
                        <a:rPr lang="pt-BR" sz="2200" i="1">
                          <a:solidFill>
                            <a:srgbClr val="FF0000"/>
                          </a:solidFill>
                          <a:latin typeface="Cambria Math" panose="02040503050406030204" pitchFamily="18" charset="0"/>
                        </a:rPr>
                        <m:t>𝑚𝑆</m:t>
                      </m:r>
                    </m:oMath>
                  </m:oMathPara>
                </a14:m>
                <a:endParaRPr lang="pt-BR" sz="2200" dirty="0">
                  <a:solidFill>
                    <a:srgbClr val="FF0000"/>
                  </a:solidFill>
                </a:endParaRPr>
              </a:p>
            </p:txBody>
          </p:sp>
        </mc:Choice>
        <mc:Fallback xmlns="">
          <p:sp>
            <p:nvSpPr>
              <p:cNvPr id="6" name="Content Placeholder 5">
                <a:extLst>
                  <a:ext uri="{FF2B5EF4-FFF2-40B4-BE49-F238E27FC236}">
                    <a16:creationId xmlns:a16="http://schemas.microsoft.com/office/drawing/2014/main" id="{D62F4239-A9FE-4D9C-ACA3-0A057F569E02}"/>
                  </a:ext>
                </a:extLst>
              </p:cNvPr>
              <p:cNvSpPr>
                <a:spLocks noGrp="1" noRot="1" noChangeAspect="1" noMove="1" noResize="1" noEditPoints="1" noAdjustHandles="1" noChangeArrowheads="1" noChangeShapeType="1" noTextEdit="1"/>
              </p:cNvSpPr>
              <p:nvPr>
                <p:ph sz="half" idx="2"/>
              </p:nvPr>
            </p:nvSpPr>
            <p:spPr>
              <a:xfrm>
                <a:off x="6003235" y="1825624"/>
                <a:ext cx="6112565" cy="5032375"/>
              </a:xfrm>
              <a:blipFill>
                <a:blip r:embed="rId3"/>
                <a:stretch>
                  <a:fillRect l="-1795" t="-1695"/>
                </a:stretch>
              </a:blipFill>
            </p:spPr>
            <p:txBody>
              <a:bodyPr/>
              <a:lstStyle/>
              <a:p>
                <a:r>
                  <a:rPr lang="pt-BR">
                    <a:noFill/>
                  </a:rPr>
                  <a:t> </a:t>
                </a:r>
              </a:p>
            </p:txBody>
          </p:sp>
        </mc:Fallback>
      </mc:AlternateContent>
      <p:sp>
        <p:nvSpPr>
          <p:cNvPr id="4" name="Footer Placeholder 3">
            <a:extLst>
              <a:ext uri="{FF2B5EF4-FFF2-40B4-BE49-F238E27FC236}">
                <a16:creationId xmlns:a16="http://schemas.microsoft.com/office/drawing/2014/main" id="{4625CFF9-6ED7-4238-9CEB-6C0CFA3A5978}"/>
              </a:ext>
            </a:extLst>
          </p:cNvPr>
          <p:cNvSpPr>
            <a:spLocks noGrp="1"/>
          </p:cNvSpPr>
          <p:nvPr>
            <p:ph type="ftr" sz="quarter" idx="11"/>
          </p:nvPr>
        </p:nvSpPr>
        <p:spPr/>
        <p:txBody>
          <a:bodyPr/>
          <a:lstStyle/>
          <a:p>
            <a:r>
              <a:rPr lang="en-US" altLang="en-US"/>
              <a:t>Prof. Elyr Teixeira</a:t>
            </a:r>
            <a:endParaRPr lang="en-US" altLang="en-US" dirty="0"/>
          </a:p>
        </p:txBody>
      </p:sp>
      <p:sp>
        <p:nvSpPr>
          <p:cNvPr id="5" name="Slide Number Placeholder 4">
            <a:extLst>
              <a:ext uri="{FF2B5EF4-FFF2-40B4-BE49-F238E27FC236}">
                <a16:creationId xmlns:a16="http://schemas.microsoft.com/office/drawing/2014/main" id="{1D11E116-B9CF-4DBE-A019-00686EF14B53}"/>
              </a:ext>
            </a:extLst>
          </p:cNvPr>
          <p:cNvSpPr>
            <a:spLocks noGrp="1"/>
          </p:cNvSpPr>
          <p:nvPr>
            <p:ph type="sldNum" sz="quarter" idx="12"/>
          </p:nvPr>
        </p:nvSpPr>
        <p:spPr/>
        <p:txBody>
          <a:bodyPr/>
          <a:lstStyle/>
          <a:p>
            <a:fld id="{D70E266F-DC34-4EBC-B26B-29CFE51B5C59}" type="slidenum">
              <a:rPr lang="en-US" altLang="en-US" smtClean="0"/>
              <a:pPr/>
              <a:t>268</a:t>
            </a:fld>
            <a:endParaRPr lang="en-US" altLang="en-US"/>
          </a:p>
        </p:txBody>
      </p:sp>
    </p:spTree>
    <p:extLst>
      <p:ext uri="{BB962C8B-B14F-4D97-AF65-F5344CB8AC3E}">
        <p14:creationId xmlns:p14="http://schemas.microsoft.com/office/powerpoint/2010/main" val="2653566848"/>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EFDB53-2365-4348-9BA2-380F7C1FD016}"/>
              </a:ext>
            </a:extLst>
          </p:cNvPr>
          <p:cNvSpPr>
            <a:spLocks noGrp="1"/>
          </p:cNvSpPr>
          <p:nvPr>
            <p:ph type="title"/>
          </p:nvPr>
        </p:nvSpPr>
        <p:spPr>
          <a:xfrm>
            <a:off x="838199" y="365125"/>
            <a:ext cx="11476383" cy="1325563"/>
          </a:xfrm>
        </p:spPr>
        <p:txBody>
          <a:bodyPr/>
          <a:lstStyle/>
          <a:p>
            <a:r>
              <a:rPr lang="pt-BR" dirty="0"/>
              <a:t>Impedância de entrada</a:t>
            </a:r>
          </a:p>
        </p:txBody>
      </p:sp>
      <mc:AlternateContent xmlns:mc="http://schemas.openxmlformats.org/markup-compatibility/2006" xmlns:a14="http://schemas.microsoft.com/office/drawing/2010/main">
        <mc:Choice Requires="a14">
          <p:sp>
            <p:nvSpPr>
              <p:cNvPr id="18" name="Content Placeholder 17">
                <a:extLst>
                  <a:ext uri="{FF2B5EF4-FFF2-40B4-BE49-F238E27FC236}">
                    <a16:creationId xmlns:a16="http://schemas.microsoft.com/office/drawing/2014/main" id="{EF574545-E901-4961-B03C-92056C62F80E}"/>
                  </a:ext>
                </a:extLst>
              </p:cNvPr>
              <p:cNvSpPr>
                <a:spLocks noGrp="1"/>
              </p:cNvSpPr>
              <p:nvPr>
                <p:ph idx="1"/>
              </p:nvPr>
            </p:nvSpPr>
            <p:spPr>
              <a:xfrm>
                <a:off x="838199" y="1847850"/>
                <a:ext cx="11032957" cy="4351338"/>
              </a:xfrm>
            </p:spPr>
            <p:txBody>
              <a:bodyPr/>
              <a:lstStyle/>
              <a:p>
                <a:endParaRPr lang="pt-BR" dirty="0"/>
              </a:p>
              <a:p>
                <a:pPr marL="0" indent="0">
                  <a:buNone/>
                </a:pPr>
                <a:r>
                  <a:rPr lang="pt-BR" dirty="0"/>
                  <a:t>Tipicamente a Impedância de entrada de um JFET é de </a:t>
                </a:r>
                <a14:m>
                  <m:oMath xmlns:m="http://schemas.openxmlformats.org/officeDocument/2006/math">
                    <m:sSup>
                      <m:sSupPr>
                        <m:ctrlPr>
                          <a:rPr lang="pt-BR" i="1" smtClean="0">
                            <a:latin typeface="Cambria Math" panose="02040503050406030204" pitchFamily="18" charset="0"/>
                          </a:rPr>
                        </m:ctrlPr>
                      </m:sSupPr>
                      <m:e>
                        <m:r>
                          <a:rPr lang="pt-BR" b="0" i="1" smtClean="0">
                            <a:latin typeface="Cambria Math" panose="02040503050406030204" pitchFamily="18" charset="0"/>
                          </a:rPr>
                          <m:t>10</m:t>
                        </m:r>
                      </m:e>
                      <m:sup>
                        <m:r>
                          <a:rPr lang="pt-BR" b="0" i="1" smtClean="0">
                            <a:latin typeface="Cambria Math" panose="02040503050406030204" pitchFamily="18" charset="0"/>
                          </a:rPr>
                          <m:t>9</m:t>
                        </m:r>
                      </m:sup>
                    </m:sSup>
                    <m:r>
                      <a:rPr lang="pt-BR" b="0" i="1" smtClean="0">
                        <a:latin typeface="Cambria Math" panose="02040503050406030204" pitchFamily="18" charset="0"/>
                      </a:rPr>
                      <m:t>,</m:t>
                    </m:r>
                  </m:oMath>
                </a14:m>
                <a:r>
                  <a:rPr lang="pt-BR" dirty="0"/>
                  <a:t> enquanto um valor de </a:t>
                </a:r>
                <a14:m>
                  <m:oMath xmlns:m="http://schemas.openxmlformats.org/officeDocument/2006/math">
                    <m:sSup>
                      <m:sSupPr>
                        <m:ctrlPr>
                          <a:rPr lang="pt-BR" i="1">
                            <a:latin typeface="Cambria Math" panose="02040503050406030204" pitchFamily="18" charset="0"/>
                          </a:rPr>
                        </m:ctrlPr>
                      </m:sSupPr>
                      <m:e>
                        <m:r>
                          <a:rPr lang="pt-BR" i="1">
                            <a:latin typeface="Cambria Math" panose="02040503050406030204" pitchFamily="18" charset="0"/>
                          </a:rPr>
                          <m:t>10</m:t>
                        </m:r>
                      </m:e>
                      <m:sup>
                        <m:r>
                          <a:rPr lang="pt-BR" b="0" i="1" smtClean="0">
                            <a:latin typeface="Cambria Math" panose="02040503050406030204" pitchFamily="18" charset="0"/>
                          </a:rPr>
                          <m:t>12</m:t>
                        </m:r>
                      </m:sup>
                    </m:sSup>
                    <m:r>
                      <a:rPr lang="pt-BR" b="0" i="1" smtClean="0">
                        <a:latin typeface="Cambria Math" panose="02040503050406030204" pitchFamily="18" charset="0"/>
                      </a:rPr>
                      <m:t> </m:t>
                    </m:r>
                    <m:r>
                      <a:rPr lang="pt-BR" b="0" i="1" smtClean="0">
                        <a:latin typeface="Cambria Math" panose="02040503050406030204" pitchFamily="18" charset="0"/>
                      </a:rPr>
                      <m:t>𝑎</m:t>
                    </m:r>
                    <m:sSup>
                      <m:sSupPr>
                        <m:ctrlPr>
                          <a:rPr lang="pt-BR" i="1">
                            <a:latin typeface="Cambria Math" panose="02040503050406030204" pitchFamily="18" charset="0"/>
                          </a:rPr>
                        </m:ctrlPr>
                      </m:sSupPr>
                      <m:e>
                        <m:r>
                          <a:rPr lang="pt-BR" i="1">
                            <a:latin typeface="Cambria Math" panose="02040503050406030204" pitchFamily="18" charset="0"/>
                          </a:rPr>
                          <m:t>10</m:t>
                        </m:r>
                      </m:e>
                      <m:sup>
                        <m:r>
                          <a:rPr lang="pt-BR" b="0" i="1" smtClean="0">
                            <a:latin typeface="Cambria Math" panose="02040503050406030204" pitchFamily="18" charset="0"/>
                          </a:rPr>
                          <m:t>15</m:t>
                        </m:r>
                      </m:sup>
                    </m:sSup>
                  </m:oMath>
                </a14:m>
                <a:r>
                  <a:rPr lang="pt-BR" dirty="0"/>
                  <a:t> são para </a:t>
                </a:r>
                <a:r>
                  <a:rPr lang="pt-BR" dirty="0" err="1"/>
                  <a:t>MOSFETs</a:t>
                </a:r>
                <a:r>
                  <a:rPr lang="pt-BR" dirty="0"/>
                  <a:t> e os </a:t>
                </a:r>
                <a:r>
                  <a:rPr lang="pt-BR" dirty="0" err="1"/>
                  <a:t>MESFETs</a:t>
                </a:r>
                <a:r>
                  <a:rPr lang="pt-BR" dirty="0"/>
                  <a:t>.</a:t>
                </a:r>
              </a:p>
              <a:p>
                <a:pPr marL="0" indent="0">
                  <a:buNone/>
                </a:pPr>
                <a:endParaRPr lang="pt-BR" dirty="0"/>
              </a:p>
              <a:p>
                <a:endParaRPr lang="pt-BR" dirty="0"/>
              </a:p>
              <a:p>
                <a:endParaRPr lang="pt-BR" dirty="0"/>
              </a:p>
            </p:txBody>
          </p:sp>
        </mc:Choice>
        <mc:Fallback xmlns="">
          <p:sp>
            <p:nvSpPr>
              <p:cNvPr id="18" name="Content Placeholder 17">
                <a:extLst>
                  <a:ext uri="{FF2B5EF4-FFF2-40B4-BE49-F238E27FC236}">
                    <a16:creationId xmlns:a16="http://schemas.microsoft.com/office/drawing/2014/main" id="{EF574545-E901-4961-B03C-92056C62F80E}"/>
                  </a:ext>
                </a:extLst>
              </p:cNvPr>
              <p:cNvSpPr>
                <a:spLocks noGrp="1" noRot="1" noChangeAspect="1" noMove="1" noResize="1" noEditPoints="1" noAdjustHandles="1" noChangeArrowheads="1" noChangeShapeType="1" noTextEdit="1"/>
              </p:cNvSpPr>
              <p:nvPr>
                <p:ph idx="1"/>
              </p:nvPr>
            </p:nvSpPr>
            <p:spPr>
              <a:xfrm>
                <a:off x="838199" y="1847850"/>
                <a:ext cx="11032957" cy="4351338"/>
              </a:xfrm>
              <a:blipFill>
                <a:blip r:embed="rId3"/>
                <a:stretch>
                  <a:fillRect l="-939"/>
                </a:stretch>
              </a:blipFill>
            </p:spPr>
            <p:txBody>
              <a:bodyPr/>
              <a:lstStyle/>
              <a:p>
                <a:r>
                  <a:rPr lang="pt-BR">
                    <a:noFill/>
                  </a:rPr>
                  <a:t> </a:t>
                </a:r>
              </a:p>
            </p:txBody>
          </p:sp>
        </mc:Fallback>
      </mc:AlternateContent>
      <p:sp>
        <p:nvSpPr>
          <p:cNvPr id="5" name="Footer Placeholder 4">
            <a:extLst>
              <a:ext uri="{FF2B5EF4-FFF2-40B4-BE49-F238E27FC236}">
                <a16:creationId xmlns:a16="http://schemas.microsoft.com/office/drawing/2014/main" id="{41554B8A-C821-4231-B519-831B8BC2087A}"/>
              </a:ext>
            </a:extLst>
          </p:cNvPr>
          <p:cNvSpPr>
            <a:spLocks noGrp="1"/>
          </p:cNvSpPr>
          <p:nvPr>
            <p:ph type="ftr" sz="quarter" idx="11"/>
          </p:nvPr>
        </p:nvSpPr>
        <p:spPr/>
        <p:txBody>
          <a:bodyPr/>
          <a:lstStyle/>
          <a:p>
            <a:r>
              <a:rPr lang="en-US" altLang="en-US"/>
              <a:t>Prof. Elyr Teixeira</a:t>
            </a:r>
            <a:endParaRPr lang="en-US" altLang="en-US" dirty="0"/>
          </a:p>
        </p:txBody>
      </p:sp>
      <p:sp>
        <p:nvSpPr>
          <p:cNvPr id="6" name="Slide Number Placeholder 5">
            <a:extLst>
              <a:ext uri="{FF2B5EF4-FFF2-40B4-BE49-F238E27FC236}">
                <a16:creationId xmlns:a16="http://schemas.microsoft.com/office/drawing/2014/main" id="{1D0E0701-5F56-4CFC-BB73-40BFF6BDD898}"/>
              </a:ext>
            </a:extLst>
          </p:cNvPr>
          <p:cNvSpPr>
            <a:spLocks noGrp="1"/>
          </p:cNvSpPr>
          <p:nvPr>
            <p:ph type="sldNum" sz="quarter" idx="12"/>
          </p:nvPr>
        </p:nvSpPr>
        <p:spPr/>
        <p:txBody>
          <a:bodyPr/>
          <a:lstStyle/>
          <a:p>
            <a:fld id="{48BF32D8-1DE8-449E-9DAA-0E19DCA81A04}" type="slidenum">
              <a:rPr lang="en-US" altLang="en-US" smtClean="0"/>
              <a:pPr/>
              <a:t>269</a:t>
            </a:fld>
            <a:endParaRPr lang="en-US" altLang="en-US"/>
          </a:p>
        </p:txBody>
      </p:sp>
      <p:graphicFrame>
        <p:nvGraphicFramePr>
          <p:cNvPr id="19" name="Object 9">
            <a:extLst>
              <a:ext uri="{FF2B5EF4-FFF2-40B4-BE49-F238E27FC236}">
                <a16:creationId xmlns:a16="http://schemas.microsoft.com/office/drawing/2014/main" id="{D7B2C179-641B-4EEB-AEED-2C5AF4818B38}"/>
              </a:ext>
            </a:extLst>
          </p:cNvPr>
          <p:cNvGraphicFramePr>
            <a:graphicFrameLocks noChangeAspect="1"/>
          </p:cNvGraphicFramePr>
          <p:nvPr>
            <p:extLst>
              <p:ext uri="{D42A27DB-BD31-4B8C-83A1-F6EECF244321}">
                <p14:modId xmlns:p14="http://schemas.microsoft.com/office/powerpoint/2010/main" val="1945111986"/>
              </p:ext>
            </p:extLst>
          </p:nvPr>
        </p:nvGraphicFramePr>
        <p:xfrm>
          <a:off x="4878509" y="2026015"/>
          <a:ext cx="1476168" cy="527360"/>
        </p:xfrm>
        <a:graphic>
          <a:graphicData uri="http://schemas.openxmlformats.org/presentationml/2006/ole">
            <mc:AlternateContent xmlns:mc="http://schemas.openxmlformats.org/markup-compatibility/2006">
              <mc:Choice xmlns:v="urn:schemas-microsoft-com:vml" Requires="v">
                <p:oleObj spid="_x0000_s5185" name="Equation" r:id="rId4" imgW="596641" imgH="215806" progId="Equation.3">
                  <p:embed/>
                </p:oleObj>
              </mc:Choice>
              <mc:Fallback>
                <p:oleObj name="Equation" r:id="rId4" imgW="596641" imgH="215806" progId="Equation.3">
                  <p:embed/>
                  <p:pic>
                    <p:nvPicPr>
                      <p:cNvPr id="3074" name="Object 9">
                        <a:extLst>
                          <a:ext uri="{FF2B5EF4-FFF2-40B4-BE49-F238E27FC236}">
                            <a16:creationId xmlns:a16="http://schemas.microsoft.com/office/drawing/2014/main" id="{33DAE94E-9D5D-4726-839F-EDDBEA4BBA4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78509" y="2026015"/>
                        <a:ext cx="1476168" cy="527360"/>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7723091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a:extLst>
              <a:ext uri="{FF2B5EF4-FFF2-40B4-BE49-F238E27FC236}">
                <a16:creationId xmlns:a16="http://schemas.microsoft.com/office/drawing/2014/main" id="{8DA1EF68-9BE3-41EA-848A-97E5604106C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5717" t="2673" r="8527" b="63745"/>
          <a:stretch/>
        </p:blipFill>
        <p:spPr bwMode="auto">
          <a:xfrm>
            <a:off x="6040353" y="4386471"/>
            <a:ext cx="2646448" cy="23923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a:extLst>
              <a:ext uri="{FF2B5EF4-FFF2-40B4-BE49-F238E27FC236}">
                <a16:creationId xmlns:a16="http://schemas.microsoft.com/office/drawing/2014/main" id="{60318CE3-A74A-4912-AEC0-7767E1913C64}"/>
              </a:ext>
            </a:extLst>
          </p:cNvPr>
          <p:cNvSpPr>
            <a:spLocks noGrp="1"/>
          </p:cNvSpPr>
          <p:nvPr>
            <p:ph type="title"/>
          </p:nvPr>
        </p:nvSpPr>
        <p:spPr>
          <a:xfrm>
            <a:off x="838200" y="365125"/>
            <a:ext cx="11145252" cy="1325563"/>
          </a:xfrm>
        </p:spPr>
        <p:txBody>
          <a:bodyPr/>
          <a:lstStyle/>
          <a:p>
            <a:r>
              <a:rPr lang="pt-BR" dirty="0"/>
              <a:t>Transistor de efeito de campo</a:t>
            </a:r>
          </a:p>
        </p:txBody>
      </p:sp>
      <p:sp>
        <p:nvSpPr>
          <p:cNvPr id="12" name="Content Placeholder 11">
            <a:extLst>
              <a:ext uri="{FF2B5EF4-FFF2-40B4-BE49-F238E27FC236}">
                <a16:creationId xmlns:a16="http://schemas.microsoft.com/office/drawing/2014/main" id="{3C230A5E-84E4-4B42-8961-82519E35CA71}"/>
              </a:ext>
            </a:extLst>
          </p:cNvPr>
          <p:cNvSpPr>
            <a:spLocks noGrp="1"/>
          </p:cNvSpPr>
          <p:nvPr>
            <p:ph sz="half" idx="1"/>
          </p:nvPr>
        </p:nvSpPr>
        <p:spPr/>
        <p:txBody>
          <a:bodyPr>
            <a:normAutofit/>
          </a:bodyPr>
          <a:lstStyle/>
          <a:p>
            <a:r>
              <a:rPr lang="pt-BR" dirty="0"/>
              <a:t>O que é?</a:t>
            </a:r>
          </a:p>
          <a:p>
            <a:r>
              <a:rPr lang="pt-BR" dirty="0"/>
              <a:t>Para que serve?</a:t>
            </a:r>
          </a:p>
          <a:p>
            <a:r>
              <a:rPr lang="pt-BR" dirty="0">
                <a:solidFill>
                  <a:srgbClr val="FF0000"/>
                </a:solidFill>
              </a:rPr>
              <a:t>Tipos?</a:t>
            </a:r>
          </a:p>
          <a:p>
            <a:r>
              <a:rPr lang="pt-BR" dirty="0"/>
              <a:t>Quais são os seus terminais?</a:t>
            </a:r>
          </a:p>
        </p:txBody>
      </p:sp>
      <p:sp>
        <p:nvSpPr>
          <p:cNvPr id="4" name="Footer Placeholder 3">
            <a:extLst>
              <a:ext uri="{FF2B5EF4-FFF2-40B4-BE49-F238E27FC236}">
                <a16:creationId xmlns:a16="http://schemas.microsoft.com/office/drawing/2014/main" id="{6330B3CD-9841-4D4E-9506-9840AD233098}"/>
              </a:ext>
            </a:extLst>
          </p:cNvPr>
          <p:cNvSpPr>
            <a:spLocks noGrp="1"/>
          </p:cNvSpPr>
          <p:nvPr>
            <p:ph type="ftr" sz="quarter" idx="11"/>
          </p:nvPr>
        </p:nvSpPr>
        <p:spPr/>
        <p:txBody>
          <a:bodyPr/>
          <a:lstStyle/>
          <a:p>
            <a:r>
              <a:rPr lang="en-US" altLang="en-US"/>
              <a:t>Prof. Elyr Teixeira</a:t>
            </a:r>
            <a:endParaRPr lang="en-US" altLang="en-US" dirty="0"/>
          </a:p>
        </p:txBody>
      </p:sp>
      <p:sp>
        <p:nvSpPr>
          <p:cNvPr id="5" name="Slide Number Placeholder 4">
            <a:extLst>
              <a:ext uri="{FF2B5EF4-FFF2-40B4-BE49-F238E27FC236}">
                <a16:creationId xmlns:a16="http://schemas.microsoft.com/office/drawing/2014/main" id="{C55BA64F-DB98-42F0-A898-A5F1D2D44C9C}"/>
              </a:ext>
            </a:extLst>
          </p:cNvPr>
          <p:cNvSpPr>
            <a:spLocks noGrp="1"/>
          </p:cNvSpPr>
          <p:nvPr>
            <p:ph type="sldNum" sz="quarter" idx="12"/>
          </p:nvPr>
        </p:nvSpPr>
        <p:spPr/>
        <p:txBody>
          <a:bodyPr/>
          <a:lstStyle/>
          <a:p>
            <a:fld id="{D70E266F-DC34-4EBC-B26B-29CFE51B5C59}" type="slidenum">
              <a:rPr lang="en-US" altLang="en-US" smtClean="0"/>
              <a:pPr/>
              <a:t>27</a:t>
            </a:fld>
            <a:endParaRPr lang="en-US" altLang="en-US"/>
          </a:p>
        </p:txBody>
      </p:sp>
      <p:pic>
        <p:nvPicPr>
          <p:cNvPr id="7172" name="Picture 4" descr="Resultado de imagem para transistor bipolar junction">
            <a:extLst>
              <a:ext uri="{FF2B5EF4-FFF2-40B4-BE49-F238E27FC236}">
                <a16:creationId xmlns:a16="http://schemas.microsoft.com/office/drawing/2014/main" id="{F50C1FDC-E895-45A1-B7A7-81055FD268E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1492" r="-166"/>
          <a:stretch/>
        </p:blipFill>
        <p:spPr bwMode="auto">
          <a:xfrm>
            <a:off x="9348702" y="4001294"/>
            <a:ext cx="1612901" cy="282416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40942484-DD8F-4206-842F-CBE6A9FD07D2}"/>
              </a:ext>
            </a:extLst>
          </p:cNvPr>
          <p:cNvSpPr txBox="1"/>
          <p:nvPr/>
        </p:nvSpPr>
        <p:spPr>
          <a:xfrm>
            <a:off x="5829477" y="5605478"/>
            <a:ext cx="263214" cy="400110"/>
          </a:xfrm>
          <a:prstGeom prst="rect">
            <a:avLst/>
          </a:prstGeom>
          <a:noFill/>
        </p:spPr>
        <p:txBody>
          <a:bodyPr wrap="none" rtlCol="0">
            <a:spAutoFit/>
          </a:bodyPr>
          <a:lstStyle/>
          <a:p>
            <a:r>
              <a:rPr lang="pt-BR" sz="2000" b="1" dirty="0">
                <a:solidFill>
                  <a:srgbClr val="FF0000"/>
                </a:solidFill>
              </a:rPr>
              <a:t>-</a:t>
            </a:r>
            <a:endParaRPr lang="pt-BR" b="1" dirty="0">
              <a:solidFill>
                <a:srgbClr val="FF0000"/>
              </a:solidFill>
            </a:endParaRPr>
          </a:p>
        </p:txBody>
      </p:sp>
      <p:sp>
        <p:nvSpPr>
          <p:cNvPr id="11" name="TextBox 10">
            <a:extLst>
              <a:ext uri="{FF2B5EF4-FFF2-40B4-BE49-F238E27FC236}">
                <a16:creationId xmlns:a16="http://schemas.microsoft.com/office/drawing/2014/main" id="{ADC1CDE4-10B7-4396-82E4-57BFFF8FC1A6}"/>
              </a:ext>
            </a:extLst>
          </p:cNvPr>
          <p:cNvSpPr txBox="1"/>
          <p:nvPr/>
        </p:nvSpPr>
        <p:spPr>
          <a:xfrm>
            <a:off x="9085488" y="4963652"/>
            <a:ext cx="263214" cy="400110"/>
          </a:xfrm>
          <a:prstGeom prst="rect">
            <a:avLst/>
          </a:prstGeom>
          <a:noFill/>
        </p:spPr>
        <p:txBody>
          <a:bodyPr wrap="none" rtlCol="0">
            <a:spAutoFit/>
          </a:bodyPr>
          <a:lstStyle/>
          <a:p>
            <a:r>
              <a:rPr lang="pt-BR" sz="2000" b="1" dirty="0">
                <a:solidFill>
                  <a:srgbClr val="FF0000"/>
                </a:solidFill>
              </a:rPr>
              <a:t>-</a:t>
            </a:r>
            <a:endParaRPr lang="pt-BR" b="1" dirty="0">
              <a:solidFill>
                <a:srgbClr val="FF0000"/>
              </a:solidFill>
            </a:endParaRPr>
          </a:p>
        </p:txBody>
      </p:sp>
    </p:spTree>
    <p:extLst>
      <p:ext uri="{BB962C8B-B14F-4D97-AF65-F5344CB8AC3E}">
        <p14:creationId xmlns:p14="http://schemas.microsoft.com/office/powerpoint/2010/main" val="1859331170"/>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7BAF35-C381-451A-933E-FB79F7A9930B}"/>
              </a:ext>
            </a:extLst>
          </p:cNvPr>
          <p:cNvSpPr>
            <a:spLocks noGrp="1"/>
          </p:cNvSpPr>
          <p:nvPr>
            <p:ph type="title"/>
          </p:nvPr>
        </p:nvSpPr>
        <p:spPr/>
        <p:txBody>
          <a:bodyPr/>
          <a:lstStyle/>
          <a:p>
            <a:r>
              <a:rPr lang="pt-BR" dirty="0"/>
              <a:t>Impedância de saída</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B3148E4-566D-43FC-846B-85B7EB5DD066}"/>
                  </a:ext>
                </a:extLst>
              </p:cNvPr>
              <p:cNvSpPr>
                <a:spLocks noGrp="1"/>
              </p:cNvSpPr>
              <p:nvPr>
                <p:ph idx="1"/>
              </p:nvPr>
            </p:nvSpPr>
            <p:spPr>
              <a:xfrm>
                <a:off x="208722" y="2796452"/>
                <a:ext cx="6395245" cy="3182763"/>
              </a:xfrm>
            </p:spPr>
            <p:txBody>
              <a:bodyPr/>
              <a:lstStyle/>
              <a:p>
                <a:pPr marL="0" indent="0">
                  <a:buNone/>
                </a:pPr>
                <a:r>
                  <a:rPr lang="en-US" altLang="en-US" sz="2400" i="1" dirty="0">
                    <a:latin typeface="Times New Roman" panose="02020603050405020304" pitchFamily="18" charset="0"/>
                    <a:cs typeface="Times New Roman" panose="02020603050405020304" pitchFamily="18" charset="0"/>
                  </a:rPr>
                  <a:t>y</a:t>
                </a:r>
                <a:r>
                  <a:rPr lang="en-US" altLang="en-US" sz="2400" i="1" baseline="-25000" dirty="0" err="1">
                    <a:latin typeface="Times New Roman" panose="02020603050405020304" pitchFamily="18" charset="0"/>
                    <a:cs typeface="Times New Roman" panose="02020603050405020304" pitchFamily="18" charset="0"/>
                  </a:rPr>
                  <a:t>os</a:t>
                </a:r>
                <a:r>
                  <a:rPr lang="en-US" altLang="en-US" sz="2400" dirty="0">
                    <a:latin typeface="Times New Roman" panose="02020603050405020304" pitchFamily="18" charset="0"/>
                    <a:cs typeface="Times New Roman" panose="02020603050405020304" pitchFamily="18" charset="0"/>
                  </a:rPr>
                  <a:t>= </a:t>
                </a:r>
                <a:r>
                  <a:rPr lang="en-US" altLang="en-US" sz="2400" dirty="0" err="1">
                    <a:latin typeface="Times New Roman" panose="02020603050405020304" pitchFamily="18" charset="0"/>
                    <a:cs typeface="Times New Roman" panose="02020603050405020304" pitchFamily="18" charset="0"/>
                  </a:rPr>
                  <a:t>parâmetro</a:t>
                </a:r>
                <a:r>
                  <a:rPr lang="en-US" altLang="en-US" sz="2400" dirty="0">
                    <a:latin typeface="Times New Roman" panose="02020603050405020304" pitchFamily="18" charset="0"/>
                    <a:cs typeface="Times New Roman" panose="02020603050405020304" pitchFamily="18" charset="0"/>
                  </a:rPr>
                  <a:t> de </a:t>
                </a:r>
                <a:r>
                  <a:rPr lang="en-US" altLang="en-US" sz="2400" dirty="0" err="1">
                    <a:latin typeface="Times New Roman" panose="02020603050405020304" pitchFamily="18" charset="0"/>
                    <a:cs typeface="Times New Roman" panose="02020603050405020304" pitchFamily="18" charset="0"/>
                  </a:rPr>
                  <a:t>admitância</a:t>
                </a:r>
                <a:r>
                  <a:rPr lang="en-US" altLang="en-US" sz="2400" dirty="0">
                    <a:latin typeface="Times New Roman" panose="02020603050405020304" pitchFamily="18" charset="0"/>
                    <a:cs typeface="Times New Roman" panose="02020603050405020304" pitchFamily="18" charset="0"/>
                  </a:rPr>
                  <a:t> </a:t>
                </a:r>
                <a:r>
                  <a:rPr lang="en-US" altLang="en-US" sz="2400" dirty="0" err="1">
                    <a:latin typeface="Times New Roman" panose="02020603050405020304" pitchFamily="18" charset="0"/>
                    <a:cs typeface="Times New Roman" panose="02020603050405020304" pitchFamily="18" charset="0"/>
                  </a:rPr>
                  <a:t>listado</a:t>
                </a:r>
                <a:r>
                  <a:rPr lang="en-US" altLang="en-US" sz="2400" dirty="0">
                    <a:latin typeface="Times New Roman" panose="02020603050405020304" pitchFamily="18" charset="0"/>
                    <a:cs typeface="Times New Roman" panose="02020603050405020304" pitchFamily="18" charset="0"/>
                  </a:rPr>
                  <a:t> </a:t>
                </a:r>
                <a:r>
                  <a:rPr lang="en-US" altLang="en-US" sz="2400" dirty="0" err="1">
                    <a:latin typeface="Times New Roman" panose="02020603050405020304" pitchFamily="18" charset="0"/>
                    <a:cs typeface="Times New Roman" panose="02020603050405020304" pitchFamily="18" charset="0"/>
                  </a:rPr>
                  <a:t>em</a:t>
                </a:r>
                <a:r>
                  <a:rPr lang="en-US" altLang="en-US" sz="2400" dirty="0">
                    <a:latin typeface="Times New Roman" panose="02020603050405020304" pitchFamily="18" charset="0"/>
                    <a:cs typeface="Times New Roman" panose="02020603050405020304" pitchFamily="18" charset="0"/>
                  </a:rPr>
                  <a:t> </a:t>
                </a:r>
                <a:r>
                  <a:rPr lang="en-US" altLang="en-US" sz="2400" dirty="0" err="1">
                    <a:latin typeface="Times New Roman" panose="02020603050405020304" pitchFamily="18" charset="0"/>
                    <a:cs typeface="Times New Roman" panose="02020603050405020304" pitchFamily="18" charset="0"/>
                  </a:rPr>
                  <a:t>folhas</a:t>
                </a:r>
                <a:r>
                  <a:rPr lang="en-US" altLang="en-US" sz="2400" dirty="0">
                    <a:latin typeface="Times New Roman" panose="02020603050405020304" pitchFamily="18" charset="0"/>
                    <a:cs typeface="Times New Roman" panose="02020603050405020304" pitchFamily="18" charset="0"/>
                  </a:rPr>
                  <a:t> de dados do FET</a:t>
                </a:r>
              </a:p>
              <a:p>
                <a:r>
                  <a:rPr lang="pt-BR" dirty="0"/>
                  <a:t>A inclinação horizontal da curva característica define r</a:t>
                </a:r>
                <a:r>
                  <a:rPr lang="pt-BR" baseline="-25000" dirty="0"/>
                  <a:t>d</a:t>
                </a:r>
              </a:p>
              <a:p>
                <a:r>
                  <a:rPr lang="pt-BR" dirty="0"/>
                  <a:t>Quanto mais negativo foi </a:t>
                </a:r>
                <a14:m>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𝐺𝑆</m:t>
                        </m:r>
                      </m:sub>
                    </m:sSub>
                  </m:oMath>
                </a14:m>
                <a:r>
                  <a:rPr lang="pt-BR" dirty="0"/>
                  <a:t> maior será r</a:t>
                </a:r>
                <a:r>
                  <a:rPr lang="pt-BR" baseline="-25000" dirty="0"/>
                  <a:t>d</a:t>
                </a:r>
              </a:p>
            </p:txBody>
          </p:sp>
        </mc:Choice>
        <mc:Fallback xmlns="">
          <p:sp>
            <p:nvSpPr>
              <p:cNvPr id="3" name="Content Placeholder 2">
                <a:extLst>
                  <a:ext uri="{FF2B5EF4-FFF2-40B4-BE49-F238E27FC236}">
                    <a16:creationId xmlns:a16="http://schemas.microsoft.com/office/drawing/2014/main" id="{5B3148E4-566D-43FC-846B-85B7EB5DD066}"/>
                  </a:ext>
                </a:extLst>
              </p:cNvPr>
              <p:cNvSpPr>
                <a:spLocks noGrp="1" noRot="1" noChangeAspect="1" noMove="1" noResize="1" noEditPoints="1" noAdjustHandles="1" noChangeArrowheads="1" noChangeShapeType="1" noTextEdit="1"/>
              </p:cNvSpPr>
              <p:nvPr>
                <p:ph idx="1"/>
              </p:nvPr>
            </p:nvSpPr>
            <p:spPr>
              <a:xfrm>
                <a:off x="208722" y="2796452"/>
                <a:ext cx="6395245" cy="3182763"/>
              </a:xfrm>
              <a:blipFill>
                <a:blip r:embed="rId3"/>
                <a:stretch>
                  <a:fillRect l="-1430" t="-958" r="-763"/>
                </a:stretch>
              </a:blipFill>
            </p:spPr>
            <p:txBody>
              <a:bodyPr/>
              <a:lstStyle/>
              <a:p>
                <a:r>
                  <a:rPr lang="pt-BR">
                    <a:noFill/>
                  </a:rPr>
                  <a:t> </a:t>
                </a:r>
              </a:p>
            </p:txBody>
          </p:sp>
        </mc:Fallback>
      </mc:AlternateContent>
      <p:sp>
        <p:nvSpPr>
          <p:cNvPr id="4" name="Footer Placeholder 3">
            <a:extLst>
              <a:ext uri="{FF2B5EF4-FFF2-40B4-BE49-F238E27FC236}">
                <a16:creationId xmlns:a16="http://schemas.microsoft.com/office/drawing/2014/main" id="{1961A398-1194-47EA-8D2A-D76599F978A4}"/>
              </a:ext>
            </a:extLst>
          </p:cNvPr>
          <p:cNvSpPr>
            <a:spLocks noGrp="1"/>
          </p:cNvSpPr>
          <p:nvPr>
            <p:ph type="ftr" sz="quarter" idx="11"/>
          </p:nvPr>
        </p:nvSpPr>
        <p:spPr/>
        <p:txBody>
          <a:bodyPr/>
          <a:lstStyle/>
          <a:p>
            <a:r>
              <a:rPr lang="en-US" altLang="en-US"/>
              <a:t>Prof. Elyr Teixeira</a:t>
            </a:r>
            <a:endParaRPr lang="en-US" altLang="en-US" dirty="0"/>
          </a:p>
        </p:txBody>
      </p:sp>
      <p:sp>
        <p:nvSpPr>
          <p:cNvPr id="5" name="Slide Number Placeholder 4">
            <a:extLst>
              <a:ext uri="{FF2B5EF4-FFF2-40B4-BE49-F238E27FC236}">
                <a16:creationId xmlns:a16="http://schemas.microsoft.com/office/drawing/2014/main" id="{DB744026-ABBD-49FC-8159-03BB9C514DCD}"/>
              </a:ext>
            </a:extLst>
          </p:cNvPr>
          <p:cNvSpPr>
            <a:spLocks noGrp="1"/>
          </p:cNvSpPr>
          <p:nvPr>
            <p:ph type="sldNum" sz="quarter" idx="12"/>
          </p:nvPr>
        </p:nvSpPr>
        <p:spPr/>
        <p:txBody>
          <a:bodyPr/>
          <a:lstStyle/>
          <a:p>
            <a:fld id="{D70E266F-DC34-4EBC-B26B-29CFE51B5C59}" type="slidenum">
              <a:rPr lang="en-US" altLang="en-US" smtClean="0"/>
              <a:pPr/>
              <a:t>270</a:t>
            </a:fld>
            <a:endParaRPr lang="en-US" altLang="en-US"/>
          </a:p>
        </p:txBody>
      </p:sp>
      <p:pic>
        <p:nvPicPr>
          <p:cNvPr id="6" name="Picture 2">
            <a:extLst>
              <a:ext uri="{FF2B5EF4-FFF2-40B4-BE49-F238E27FC236}">
                <a16:creationId xmlns:a16="http://schemas.microsoft.com/office/drawing/2014/main" id="{F8B0136D-5AA1-4E09-94C1-AB2720CBCF5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19392" y="1019167"/>
            <a:ext cx="5472608" cy="50964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7" name="Object 10">
            <a:extLst>
              <a:ext uri="{FF2B5EF4-FFF2-40B4-BE49-F238E27FC236}">
                <a16:creationId xmlns:a16="http://schemas.microsoft.com/office/drawing/2014/main" id="{572AD595-4F0D-48C3-8223-8253657230E7}"/>
              </a:ext>
            </a:extLst>
          </p:cNvPr>
          <p:cNvGraphicFramePr>
            <a:graphicFrameLocks noChangeAspect="1"/>
          </p:cNvGraphicFramePr>
          <p:nvPr>
            <p:extLst>
              <p:ext uri="{D42A27DB-BD31-4B8C-83A1-F6EECF244321}">
                <p14:modId xmlns:p14="http://schemas.microsoft.com/office/powerpoint/2010/main" val="1357092647"/>
              </p:ext>
            </p:extLst>
          </p:nvPr>
        </p:nvGraphicFramePr>
        <p:xfrm>
          <a:off x="556591" y="1769713"/>
          <a:ext cx="1946655" cy="947714"/>
        </p:xfrm>
        <a:graphic>
          <a:graphicData uri="http://schemas.openxmlformats.org/presentationml/2006/ole">
            <mc:AlternateContent xmlns:mc="http://schemas.openxmlformats.org/markup-compatibility/2006">
              <mc:Choice xmlns:v="urn:schemas-microsoft-com:vml" Requires="v">
                <p:oleObj spid="_x0000_s6254" name="Equation" r:id="rId5" imgW="888614" imgH="431613" progId="Equation.3">
                  <p:embed/>
                </p:oleObj>
              </mc:Choice>
              <mc:Fallback>
                <p:oleObj name="Equation" r:id="rId5" imgW="888614" imgH="431613" progId="Equation.3">
                  <p:embed/>
                  <p:pic>
                    <p:nvPicPr>
                      <p:cNvPr id="20" name="Object 10">
                        <a:extLst>
                          <a:ext uri="{FF2B5EF4-FFF2-40B4-BE49-F238E27FC236}">
                            <a16:creationId xmlns:a16="http://schemas.microsoft.com/office/drawing/2014/main" id="{DAB1D931-EF17-4F9E-AC45-5D22791B207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6591" y="1769713"/>
                        <a:ext cx="1946655" cy="947714"/>
                      </a:xfrm>
                      <a:prstGeom prst="rect">
                        <a:avLst/>
                      </a:prstGeom>
                      <a:noFill/>
                      <a:ln>
                        <a:noFill/>
                      </a:ln>
                      <a:effectLst/>
                    </p:spPr>
                  </p:pic>
                </p:oleObj>
              </mc:Fallback>
            </mc:AlternateContent>
          </a:graphicData>
        </a:graphic>
      </p:graphicFrame>
      <p:graphicFrame>
        <p:nvGraphicFramePr>
          <p:cNvPr id="8" name="Object 11">
            <a:extLst>
              <a:ext uri="{FF2B5EF4-FFF2-40B4-BE49-F238E27FC236}">
                <a16:creationId xmlns:a16="http://schemas.microsoft.com/office/drawing/2014/main" id="{BD137461-E8BB-4F6D-9354-9B7E2C293E06}"/>
              </a:ext>
            </a:extLst>
          </p:cNvPr>
          <p:cNvGraphicFramePr>
            <a:graphicFrameLocks noChangeAspect="1"/>
          </p:cNvGraphicFramePr>
          <p:nvPr>
            <p:extLst>
              <p:ext uri="{D42A27DB-BD31-4B8C-83A1-F6EECF244321}">
                <p14:modId xmlns:p14="http://schemas.microsoft.com/office/powerpoint/2010/main" val="3969217675"/>
              </p:ext>
            </p:extLst>
          </p:nvPr>
        </p:nvGraphicFramePr>
        <p:xfrm>
          <a:off x="3289852" y="1684882"/>
          <a:ext cx="3314115" cy="1108897"/>
        </p:xfrm>
        <a:graphic>
          <a:graphicData uri="http://schemas.openxmlformats.org/presentationml/2006/ole">
            <mc:AlternateContent xmlns:mc="http://schemas.openxmlformats.org/markup-compatibility/2006">
              <mc:Choice xmlns:v="urn:schemas-microsoft-com:vml" Requires="v">
                <p:oleObj spid="_x0000_s6255" name="Equação" r:id="rId7" imgW="1282700" imgH="431800" progId="Equation.3">
                  <p:embed/>
                </p:oleObj>
              </mc:Choice>
              <mc:Fallback>
                <p:oleObj name="Equação" r:id="rId7" imgW="1282700" imgH="431800" progId="Equation.3">
                  <p:embed/>
                  <p:pic>
                    <p:nvPicPr>
                      <p:cNvPr id="21" name="Object 11">
                        <a:extLst>
                          <a:ext uri="{FF2B5EF4-FFF2-40B4-BE49-F238E27FC236}">
                            <a16:creationId xmlns:a16="http://schemas.microsoft.com/office/drawing/2014/main" id="{97075BA4-F2A2-4F87-BC92-2393A7A2422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289852" y="1684882"/>
                        <a:ext cx="3314115" cy="1108897"/>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2378752469"/>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2E588687-A92C-411C-B4DD-5289F865A9A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03504" y="1825625"/>
            <a:ext cx="6264696" cy="38323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a:extLst>
              <a:ext uri="{FF2B5EF4-FFF2-40B4-BE49-F238E27FC236}">
                <a16:creationId xmlns:a16="http://schemas.microsoft.com/office/drawing/2014/main" id="{0ADFE4C3-ED32-4787-B5C9-EABF2A6F7728}"/>
              </a:ext>
            </a:extLst>
          </p:cNvPr>
          <p:cNvSpPr>
            <a:spLocks noGrp="1"/>
          </p:cNvSpPr>
          <p:nvPr>
            <p:ph type="title"/>
          </p:nvPr>
        </p:nvSpPr>
        <p:spPr/>
        <p:txBody>
          <a:bodyPr/>
          <a:lstStyle/>
          <a:p>
            <a:r>
              <a:rPr lang="pt-BR" dirty="0"/>
              <a:t>Circuito equivalente </a:t>
            </a:r>
            <a:r>
              <a:rPr lang="pt-BR" dirty="0" err="1"/>
              <a:t>ca</a:t>
            </a:r>
            <a:r>
              <a:rPr lang="pt-BR" dirty="0"/>
              <a:t> para </a:t>
            </a:r>
            <a:r>
              <a:rPr lang="pt-BR" dirty="0" err="1"/>
              <a:t>jfet</a:t>
            </a:r>
            <a:endParaRPr lang="pt-BR"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F845FCB-1D2C-49A6-95A3-45AC41561B60}"/>
                  </a:ext>
                </a:extLst>
              </p:cNvPr>
              <p:cNvSpPr>
                <a:spLocks noGrp="1"/>
              </p:cNvSpPr>
              <p:nvPr>
                <p:ph sz="half" idx="1"/>
              </p:nvPr>
            </p:nvSpPr>
            <p:spPr>
              <a:xfrm>
                <a:off x="838200" y="1825625"/>
                <a:ext cx="6109252" cy="4351338"/>
              </a:xfrm>
            </p:spPr>
            <p:txBody>
              <a:bodyPr/>
              <a:lstStyle/>
              <a:p>
                <a:r>
                  <a:rPr lang="pt-BR" dirty="0"/>
                  <a:t>O controle de </a:t>
                </a:r>
                <a14:m>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𝐼</m:t>
                        </m:r>
                      </m:e>
                      <m:sub>
                        <m:r>
                          <a:rPr lang="pt-BR" b="0" i="1" smtClean="0">
                            <a:latin typeface="Cambria Math" panose="02040503050406030204" pitchFamily="18" charset="0"/>
                          </a:rPr>
                          <m:t>𝐷</m:t>
                        </m:r>
                      </m:sub>
                    </m:sSub>
                  </m:oMath>
                </a14:m>
                <a:r>
                  <a:rPr lang="pt-BR" dirty="0"/>
                  <a:t> por </a:t>
                </a:r>
                <a14:m>
                  <m:oMath xmlns:m="http://schemas.openxmlformats.org/officeDocument/2006/math">
                    <m:sSub>
                      <m:sSubPr>
                        <m:ctrlPr>
                          <a:rPr lang="pt-BR" i="1">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𝑔𝑠</m:t>
                        </m:r>
                      </m:sub>
                    </m:sSub>
                  </m:oMath>
                </a14:m>
                <a:r>
                  <a:rPr lang="pt-BR" dirty="0"/>
                  <a:t> é incluído como uma fonte de corrente </a:t>
                </a:r>
                <a14:m>
                  <m:oMath xmlns:m="http://schemas.openxmlformats.org/officeDocument/2006/math">
                    <m:sSub>
                      <m:sSubPr>
                        <m:ctrlPr>
                          <a:rPr lang="pt-BR" i="1">
                            <a:latin typeface="Cambria Math" panose="02040503050406030204" pitchFamily="18" charset="0"/>
                          </a:rPr>
                        </m:ctrlPr>
                      </m:sSubPr>
                      <m:e>
                        <m:sSub>
                          <m:sSubPr>
                            <m:ctrlPr>
                              <a:rPr lang="pt-BR" i="1">
                                <a:latin typeface="Cambria Math" panose="02040503050406030204" pitchFamily="18" charset="0"/>
                              </a:rPr>
                            </m:ctrlPr>
                          </m:sSubPr>
                          <m:e>
                            <m:r>
                              <a:rPr lang="pt-BR" b="0" i="1" smtClean="0">
                                <a:latin typeface="Cambria Math" panose="02040503050406030204" pitchFamily="18" charset="0"/>
                              </a:rPr>
                              <m:t>𝑔</m:t>
                            </m:r>
                          </m:e>
                          <m:sub>
                            <m:r>
                              <a:rPr lang="pt-BR" b="0" i="1" smtClean="0">
                                <a:latin typeface="Cambria Math" panose="02040503050406030204" pitchFamily="18" charset="0"/>
                              </a:rPr>
                              <m:t>𝑚</m:t>
                            </m:r>
                          </m:sub>
                        </m:sSub>
                        <m:r>
                          <a:rPr lang="pt-BR" i="1">
                            <a:latin typeface="Cambria Math" panose="02040503050406030204" pitchFamily="18" charset="0"/>
                          </a:rPr>
                          <m:t>𝑉</m:t>
                        </m:r>
                      </m:e>
                      <m:sub>
                        <m:r>
                          <a:rPr lang="pt-BR" i="1">
                            <a:latin typeface="Cambria Math" panose="02040503050406030204" pitchFamily="18" charset="0"/>
                          </a:rPr>
                          <m:t>𝑔𝑠</m:t>
                        </m:r>
                      </m:sub>
                    </m:sSub>
                  </m:oMath>
                </a14:m>
                <a:r>
                  <a:rPr lang="pt-BR" dirty="0"/>
                  <a:t> conectada do dreno para a fonte.</a:t>
                </a:r>
              </a:p>
              <a:p>
                <a:r>
                  <a:rPr lang="pt-BR" dirty="0"/>
                  <a:t>A impedância de entrada é representada pelo circuito aberto nos terminais de entrada, e a impedância de saída é representada pelo resistor </a:t>
                </a:r>
                <a14:m>
                  <m:oMath xmlns:m="http://schemas.openxmlformats.org/officeDocument/2006/math">
                    <m:sSub>
                      <m:sSubPr>
                        <m:ctrlPr>
                          <a:rPr lang="pt-BR" i="1">
                            <a:latin typeface="Cambria Math" panose="02040503050406030204" pitchFamily="18" charset="0"/>
                          </a:rPr>
                        </m:ctrlPr>
                      </m:sSubPr>
                      <m:e>
                        <m:r>
                          <a:rPr lang="pt-BR" b="0" i="1" smtClean="0">
                            <a:latin typeface="Cambria Math" panose="02040503050406030204" pitchFamily="18" charset="0"/>
                          </a:rPr>
                          <m:t>𝑟</m:t>
                        </m:r>
                      </m:e>
                      <m:sub>
                        <m:r>
                          <a:rPr lang="pt-BR" b="0" i="1" smtClean="0">
                            <a:latin typeface="Cambria Math" panose="02040503050406030204" pitchFamily="18" charset="0"/>
                          </a:rPr>
                          <m:t>𝑑</m:t>
                        </m:r>
                      </m:sub>
                    </m:sSub>
                    <m:r>
                      <a:rPr lang="pt-BR" b="0" i="0" smtClean="0">
                        <a:latin typeface="Cambria Math" panose="02040503050406030204" pitchFamily="18" charset="0"/>
                      </a:rPr>
                      <m:t>.</m:t>
                    </m:r>
                  </m:oMath>
                </a14:m>
                <a:endParaRPr lang="pt-BR" dirty="0"/>
              </a:p>
              <a:p>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𝑉</m:t>
                        </m:r>
                      </m:e>
                      <m:sub>
                        <m:r>
                          <a:rPr lang="pt-BR" i="1">
                            <a:latin typeface="Cambria Math" panose="02040503050406030204" pitchFamily="18" charset="0"/>
                          </a:rPr>
                          <m:t>𝑔𝑠</m:t>
                        </m:r>
                      </m:sub>
                    </m:sSub>
                  </m:oMath>
                </a14:m>
                <a:r>
                  <a:rPr lang="pt-BR" dirty="0"/>
                  <a:t> (em minúsculo) representa análise CA.</a:t>
                </a:r>
              </a:p>
              <a:p>
                <a:r>
                  <a:rPr lang="pt-BR" dirty="0"/>
                  <a:t>Fonte comum entre entrada e saída.</a:t>
                </a:r>
              </a:p>
            </p:txBody>
          </p:sp>
        </mc:Choice>
        <mc:Fallback xmlns="">
          <p:sp>
            <p:nvSpPr>
              <p:cNvPr id="3" name="Content Placeholder 2">
                <a:extLst>
                  <a:ext uri="{FF2B5EF4-FFF2-40B4-BE49-F238E27FC236}">
                    <a16:creationId xmlns:a16="http://schemas.microsoft.com/office/drawing/2014/main" id="{2F845FCB-1D2C-49A6-95A3-45AC41561B60}"/>
                  </a:ext>
                </a:extLst>
              </p:cNvPr>
              <p:cNvSpPr>
                <a:spLocks noGrp="1" noRot="1" noChangeAspect="1" noMove="1" noResize="1" noEditPoints="1" noAdjustHandles="1" noChangeArrowheads="1" noChangeShapeType="1" noTextEdit="1"/>
              </p:cNvSpPr>
              <p:nvPr>
                <p:ph sz="half" idx="1"/>
              </p:nvPr>
            </p:nvSpPr>
            <p:spPr>
              <a:xfrm>
                <a:off x="838200" y="1825625"/>
                <a:ext cx="6109252" cy="4351338"/>
              </a:xfrm>
              <a:blipFill>
                <a:blip r:embed="rId3"/>
                <a:stretch>
                  <a:fillRect l="-1597" t="-1821" r="-1098"/>
                </a:stretch>
              </a:blipFill>
            </p:spPr>
            <p:txBody>
              <a:bodyPr/>
              <a:lstStyle/>
              <a:p>
                <a:r>
                  <a:rPr lang="pt-BR">
                    <a:noFill/>
                  </a:rPr>
                  <a:t> </a:t>
                </a:r>
              </a:p>
            </p:txBody>
          </p:sp>
        </mc:Fallback>
      </mc:AlternateContent>
      <p:sp>
        <p:nvSpPr>
          <p:cNvPr id="4" name="Footer Placeholder 3">
            <a:extLst>
              <a:ext uri="{FF2B5EF4-FFF2-40B4-BE49-F238E27FC236}">
                <a16:creationId xmlns:a16="http://schemas.microsoft.com/office/drawing/2014/main" id="{CEBC6AF5-B422-4B07-81CB-C7789F3B8808}"/>
              </a:ext>
            </a:extLst>
          </p:cNvPr>
          <p:cNvSpPr>
            <a:spLocks noGrp="1"/>
          </p:cNvSpPr>
          <p:nvPr>
            <p:ph type="ftr" sz="quarter" idx="11"/>
          </p:nvPr>
        </p:nvSpPr>
        <p:spPr/>
        <p:txBody>
          <a:bodyPr/>
          <a:lstStyle/>
          <a:p>
            <a:r>
              <a:rPr lang="en-US" altLang="en-US"/>
              <a:t>Prof. Elyr Teixeira</a:t>
            </a:r>
            <a:endParaRPr lang="en-US" altLang="en-US" dirty="0"/>
          </a:p>
        </p:txBody>
      </p:sp>
      <p:sp>
        <p:nvSpPr>
          <p:cNvPr id="5" name="Slide Number Placeholder 4">
            <a:extLst>
              <a:ext uri="{FF2B5EF4-FFF2-40B4-BE49-F238E27FC236}">
                <a16:creationId xmlns:a16="http://schemas.microsoft.com/office/drawing/2014/main" id="{14C1EF1B-4882-4592-8533-1815F15EE9B1}"/>
              </a:ext>
            </a:extLst>
          </p:cNvPr>
          <p:cNvSpPr>
            <a:spLocks noGrp="1"/>
          </p:cNvSpPr>
          <p:nvPr>
            <p:ph type="sldNum" sz="quarter" idx="12"/>
          </p:nvPr>
        </p:nvSpPr>
        <p:spPr/>
        <p:txBody>
          <a:bodyPr/>
          <a:lstStyle/>
          <a:p>
            <a:fld id="{D70E266F-DC34-4EBC-B26B-29CFE51B5C59}" type="slidenum">
              <a:rPr lang="en-US" altLang="en-US" smtClean="0"/>
              <a:pPr/>
              <a:t>271</a:t>
            </a:fld>
            <a:endParaRPr lang="en-US" altLang="en-US"/>
          </a:p>
        </p:txBody>
      </p:sp>
    </p:spTree>
    <p:extLst>
      <p:ext uri="{BB962C8B-B14F-4D97-AF65-F5344CB8AC3E}">
        <p14:creationId xmlns:p14="http://schemas.microsoft.com/office/powerpoint/2010/main" val="1039086275"/>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2E588687-A92C-411C-B4DD-5289F865A9A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03504" y="1825625"/>
            <a:ext cx="6264696" cy="38323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a:extLst>
              <a:ext uri="{FF2B5EF4-FFF2-40B4-BE49-F238E27FC236}">
                <a16:creationId xmlns:a16="http://schemas.microsoft.com/office/drawing/2014/main" id="{0ADFE4C3-ED32-4787-B5C9-EABF2A6F7728}"/>
              </a:ext>
            </a:extLst>
          </p:cNvPr>
          <p:cNvSpPr>
            <a:spLocks noGrp="1"/>
          </p:cNvSpPr>
          <p:nvPr>
            <p:ph type="title"/>
          </p:nvPr>
        </p:nvSpPr>
        <p:spPr/>
        <p:txBody>
          <a:bodyPr/>
          <a:lstStyle/>
          <a:p>
            <a:r>
              <a:rPr lang="pt-BR" dirty="0"/>
              <a:t>Circuito equivalente </a:t>
            </a:r>
            <a:r>
              <a:rPr lang="pt-BR" dirty="0" err="1"/>
              <a:t>ca</a:t>
            </a:r>
            <a:r>
              <a:rPr lang="pt-BR" dirty="0"/>
              <a:t> para </a:t>
            </a:r>
            <a:r>
              <a:rPr lang="pt-BR" dirty="0" err="1"/>
              <a:t>jfet</a:t>
            </a:r>
            <a:endParaRPr lang="pt-BR"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F845FCB-1D2C-49A6-95A3-45AC41561B60}"/>
                  </a:ext>
                </a:extLst>
              </p:cNvPr>
              <p:cNvSpPr>
                <a:spLocks noGrp="1"/>
              </p:cNvSpPr>
              <p:nvPr>
                <p:ph sz="half" idx="1"/>
              </p:nvPr>
            </p:nvSpPr>
            <p:spPr>
              <a:xfrm>
                <a:off x="838200" y="1825625"/>
                <a:ext cx="5413513" cy="4351338"/>
              </a:xfrm>
            </p:spPr>
            <p:txBody>
              <a:bodyPr/>
              <a:lstStyle/>
              <a:p>
                <a:r>
                  <a:rPr lang="pt-BR" dirty="0"/>
                  <a:t>Em situações em que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𝑟</m:t>
                        </m:r>
                      </m:e>
                      <m:sub>
                        <m:r>
                          <a:rPr lang="pt-BR" i="1">
                            <a:latin typeface="Cambria Math" panose="02040503050406030204" pitchFamily="18" charset="0"/>
                          </a:rPr>
                          <m:t>𝑑</m:t>
                        </m:r>
                      </m:sub>
                    </m:sSub>
                  </m:oMath>
                </a14:m>
                <a:r>
                  <a:rPr lang="pt-BR" dirty="0"/>
                  <a:t> é ignorado (considerado muito alto), o circuito equivalente é simplesmente uma fonte de corrente cujo valor é controlado pelo sinal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𝑉</m:t>
                        </m:r>
                      </m:e>
                      <m:sub>
                        <m:r>
                          <a:rPr lang="pt-BR" i="1">
                            <a:latin typeface="Cambria Math" panose="02040503050406030204" pitchFamily="18" charset="0"/>
                          </a:rPr>
                          <m:t>𝑔𝑠</m:t>
                        </m:r>
                      </m:sub>
                    </m:sSub>
                  </m:oMath>
                </a14:m>
                <a:r>
                  <a:rPr lang="pt-BR" dirty="0"/>
                  <a:t> e pelo parâmetro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𝑔</m:t>
                        </m:r>
                      </m:e>
                      <m:sub>
                        <m:r>
                          <a:rPr lang="pt-BR" i="1">
                            <a:latin typeface="Cambria Math" panose="02040503050406030204" pitchFamily="18" charset="0"/>
                          </a:rPr>
                          <m:t>𝑚</m:t>
                        </m:r>
                      </m:sub>
                    </m:sSub>
                  </m:oMath>
                </a14:m>
                <a:r>
                  <a:rPr lang="pt-BR" dirty="0"/>
                  <a:t>.</a:t>
                </a:r>
              </a:p>
            </p:txBody>
          </p:sp>
        </mc:Choice>
        <mc:Fallback xmlns="">
          <p:sp>
            <p:nvSpPr>
              <p:cNvPr id="3" name="Content Placeholder 2">
                <a:extLst>
                  <a:ext uri="{FF2B5EF4-FFF2-40B4-BE49-F238E27FC236}">
                    <a16:creationId xmlns:a16="http://schemas.microsoft.com/office/drawing/2014/main" id="{2F845FCB-1D2C-49A6-95A3-45AC41561B60}"/>
                  </a:ext>
                </a:extLst>
              </p:cNvPr>
              <p:cNvSpPr>
                <a:spLocks noGrp="1" noRot="1" noChangeAspect="1" noMove="1" noResize="1" noEditPoints="1" noAdjustHandles="1" noChangeArrowheads="1" noChangeShapeType="1" noTextEdit="1"/>
              </p:cNvSpPr>
              <p:nvPr>
                <p:ph sz="half" idx="1"/>
              </p:nvPr>
            </p:nvSpPr>
            <p:spPr>
              <a:xfrm>
                <a:off x="838200" y="1825625"/>
                <a:ext cx="5413513" cy="4351338"/>
              </a:xfrm>
              <a:blipFill>
                <a:blip r:embed="rId3"/>
                <a:stretch>
                  <a:fillRect l="-1802" t="-2101"/>
                </a:stretch>
              </a:blipFill>
            </p:spPr>
            <p:txBody>
              <a:bodyPr/>
              <a:lstStyle/>
              <a:p>
                <a:r>
                  <a:rPr lang="pt-BR">
                    <a:noFill/>
                  </a:rPr>
                  <a:t> </a:t>
                </a:r>
              </a:p>
            </p:txBody>
          </p:sp>
        </mc:Fallback>
      </mc:AlternateContent>
      <p:sp>
        <p:nvSpPr>
          <p:cNvPr id="4" name="Footer Placeholder 3">
            <a:extLst>
              <a:ext uri="{FF2B5EF4-FFF2-40B4-BE49-F238E27FC236}">
                <a16:creationId xmlns:a16="http://schemas.microsoft.com/office/drawing/2014/main" id="{CEBC6AF5-B422-4B07-81CB-C7789F3B8808}"/>
              </a:ext>
            </a:extLst>
          </p:cNvPr>
          <p:cNvSpPr>
            <a:spLocks noGrp="1"/>
          </p:cNvSpPr>
          <p:nvPr>
            <p:ph type="ftr" sz="quarter" idx="11"/>
          </p:nvPr>
        </p:nvSpPr>
        <p:spPr/>
        <p:txBody>
          <a:bodyPr/>
          <a:lstStyle/>
          <a:p>
            <a:r>
              <a:rPr lang="en-US" altLang="en-US"/>
              <a:t>Prof. Elyr Teixeira</a:t>
            </a:r>
            <a:endParaRPr lang="en-US" altLang="en-US" dirty="0"/>
          </a:p>
        </p:txBody>
      </p:sp>
      <p:sp>
        <p:nvSpPr>
          <p:cNvPr id="5" name="Slide Number Placeholder 4">
            <a:extLst>
              <a:ext uri="{FF2B5EF4-FFF2-40B4-BE49-F238E27FC236}">
                <a16:creationId xmlns:a16="http://schemas.microsoft.com/office/drawing/2014/main" id="{14C1EF1B-4882-4592-8533-1815F15EE9B1}"/>
              </a:ext>
            </a:extLst>
          </p:cNvPr>
          <p:cNvSpPr>
            <a:spLocks noGrp="1"/>
          </p:cNvSpPr>
          <p:nvPr>
            <p:ph type="sldNum" sz="quarter" idx="12"/>
          </p:nvPr>
        </p:nvSpPr>
        <p:spPr/>
        <p:txBody>
          <a:bodyPr/>
          <a:lstStyle/>
          <a:p>
            <a:fld id="{D70E266F-DC34-4EBC-B26B-29CFE51B5C59}" type="slidenum">
              <a:rPr lang="en-US" altLang="en-US" smtClean="0"/>
              <a:pPr/>
              <a:t>272</a:t>
            </a:fld>
            <a:endParaRPr lang="en-US" altLang="en-US"/>
          </a:p>
        </p:txBody>
      </p:sp>
    </p:spTree>
    <p:extLst>
      <p:ext uri="{BB962C8B-B14F-4D97-AF65-F5344CB8AC3E}">
        <p14:creationId xmlns:p14="http://schemas.microsoft.com/office/powerpoint/2010/main" val="606092417"/>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DFE4C3-ED32-4787-B5C9-EABF2A6F7728}"/>
              </a:ext>
            </a:extLst>
          </p:cNvPr>
          <p:cNvSpPr>
            <a:spLocks noGrp="1"/>
          </p:cNvSpPr>
          <p:nvPr>
            <p:ph type="title"/>
          </p:nvPr>
        </p:nvSpPr>
        <p:spPr/>
        <p:txBody>
          <a:bodyPr/>
          <a:lstStyle/>
          <a:p>
            <a:r>
              <a:rPr lang="pt-BR" dirty="0"/>
              <a:t>Circuito equivalente </a:t>
            </a:r>
            <a:r>
              <a:rPr lang="pt-BR" dirty="0" err="1"/>
              <a:t>ca</a:t>
            </a:r>
            <a:r>
              <a:rPr lang="pt-BR" dirty="0"/>
              <a:t> para </a:t>
            </a:r>
            <a:r>
              <a:rPr lang="pt-BR" dirty="0" err="1"/>
              <a:t>jfet</a:t>
            </a:r>
            <a:endParaRPr lang="pt-BR"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F845FCB-1D2C-49A6-95A3-45AC41561B60}"/>
                  </a:ext>
                </a:extLst>
              </p:cNvPr>
              <p:cNvSpPr>
                <a:spLocks noGrp="1"/>
              </p:cNvSpPr>
              <p:nvPr>
                <p:ph sz="half" idx="1"/>
              </p:nvPr>
            </p:nvSpPr>
            <p:spPr>
              <a:xfrm>
                <a:off x="838200" y="1825625"/>
                <a:ext cx="6109252" cy="4351338"/>
              </a:xfrm>
            </p:spPr>
            <p:txBody>
              <a:bodyPr/>
              <a:lstStyle/>
              <a:p>
                <a:r>
                  <a:rPr lang="pt-BR" dirty="0"/>
                  <a:t>Ex: Sabendo que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𝑔</m:t>
                        </m:r>
                      </m:e>
                      <m:sub>
                        <m:r>
                          <a:rPr lang="pt-BR" b="0" i="1" smtClean="0">
                            <a:latin typeface="Cambria Math" panose="02040503050406030204" pitchFamily="18" charset="0"/>
                          </a:rPr>
                          <m:t>𝑓𝑠</m:t>
                        </m:r>
                      </m:sub>
                    </m:sSub>
                  </m:oMath>
                </a14:m>
                <a:r>
                  <a:rPr lang="pt-BR" dirty="0"/>
                  <a:t> = 3,8mS 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𝑔</m:t>
                        </m:r>
                      </m:e>
                      <m:sub>
                        <m:r>
                          <a:rPr lang="pt-BR" b="0" i="1" smtClean="0">
                            <a:latin typeface="Cambria Math" panose="02040503050406030204" pitchFamily="18" charset="0"/>
                          </a:rPr>
                          <m:t>𝑜𝑠</m:t>
                        </m:r>
                      </m:sub>
                    </m:sSub>
                    <m:r>
                      <a:rPr lang="pt-BR" b="0" i="1" smtClean="0">
                        <a:latin typeface="Cambria Math" panose="02040503050406030204" pitchFamily="18" charset="0"/>
                      </a:rPr>
                      <m:t>=20</m:t>
                    </m:r>
                    <m:r>
                      <a:rPr lang="pt-BR" b="0" i="1" smtClean="0">
                        <a:latin typeface="Cambria Math" panose="02040503050406030204" pitchFamily="18" charset="0"/>
                        <a:ea typeface="Cambria Math" panose="02040503050406030204" pitchFamily="18" charset="0"/>
                      </a:rPr>
                      <m:t>𝜇</m:t>
                    </m:r>
                    <m:r>
                      <a:rPr lang="pt-BR" b="0" i="1" smtClean="0">
                        <a:latin typeface="Cambria Math" panose="02040503050406030204" pitchFamily="18" charset="0"/>
                        <a:ea typeface="Cambria Math" panose="02040503050406030204" pitchFamily="18" charset="0"/>
                      </a:rPr>
                      <m:t>𝑆</m:t>
                    </m:r>
                  </m:oMath>
                </a14:m>
                <a:r>
                  <a:rPr lang="pt-BR" dirty="0"/>
                  <a:t>, esbouce o modelo equivalente CA do JFET.</a:t>
                </a:r>
              </a:p>
              <a:p>
                <a:pPr marL="0" indent="0">
                  <a:buNone/>
                </a:pPr>
                <a:endParaRPr lang="pt-BR" dirty="0"/>
              </a:p>
            </p:txBody>
          </p:sp>
        </mc:Choice>
        <mc:Fallback xmlns="">
          <p:sp>
            <p:nvSpPr>
              <p:cNvPr id="3" name="Content Placeholder 2">
                <a:extLst>
                  <a:ext uri="{FF2B5EF4-FFF2-40B4-BE49-F238E27FC236}">
                    <a16:creationId xmlns:a16="http://schemas.microsoft.com/office/drawing/2014/main" id="{2F845FCB-1D2C-49A6-95A3-45AC41561B60}"/>
                  </a:ext>
                </a:extLst>
              </p:cNvPr>
              <p:cNvSpPr>
                <a:spLocks noGrp="1" noRot="1" noChangeAspect="1" noMove="1" noResize="1" noEditPoints="1" noAdjustHandles="1" noChangeArrowheads="1" noChangeShapeType="1" noTextEdit="1"/>
              </p:cNvSpPr>
              <p:nvPr>
                <p:ph sz="half" idx="1"/>
              </p:nvPr>
            </p:nvSpPr>
            <p:spPr>
              <a:xfrm>
                <a:off x="838200" y="1825625"/>
                <a:ext cx="6109252" cy="4351338"/>
              </a:xfrm>
              <a:blipFill>
                <a:blip r:embed="rId2"/>
                <a:stretch>
                  <a:fillRect l="-1597" t="-1821"/>
                </a:stretch>
              </a:blipFill>
            </p:spPr>
            <p:txBody>
              <a:bodyPr/>
              <a:lstStyle/>
              <a:p>
                <a:r>
                  <a:rPr lang="pt-BR">
                    <a:noFill/>
                  </a:rPr>
                  <a:t> </a:t>
                </a:r>
              </a:p>
            </p:txBody>
          </p:sp>
        </mc:Fallback>
      </mc:AlternateContent>
      <p:sp>
        <p:nvSpPr>
          <p:cNvPr id="4" name="Footer Placeholder 3">
            <a:extLst>
              <a:ext uri="{FF2B5EF4-FFF2-40B4-BE49-F238E27FC236}">
                <a16:creationId xmlns:a16="http://schemas.microsoft.com/office/drawing/2014/main" id="{CEBC6AF5-B422-4B07-81CB-C7789F3B8808}"/>
              </a:ext>
            </a:extLst>
          </p:cNvPr>
          <p:cNvSpPr>
            <a:spLocks noGrp="1"/>
          </p:cNvSpPr>
          <p:nvPr>
            <p:ph type="ftr" sz="quarter" idx="11"/>
          </p:nvPr>
        </p:nvSpPr>
        <p:spPr/>
        <p:txBody>
          <a:bodyPr/>
          <a:lstStyle/>
          <a:p>
            <a:r>
              <a:rPr lang="en-US" altLang="en-US"/>
              <a:t>Prof. Elyr Teixeira</a:t>
            </a:r>
            <a:endParaRPr lang="en-US" altLang="en-US" dirty="0"/>
          </a:p>
        </p:txBody>
      </p:sp>
      <p:sp>
        <p:nvSpPr>
          <p:cNvPr id="5" name="Slide Number Placeholder 4">
            <a:extLst>
              <a:ext uri="{FF2B5EF4-FFF2-40B4-BE49-F238E27FC236}">
                <a16:creationId xmlns:a16="http://schemas.microsoft.com/office/drawing/2014/main" id="{14C1EF1B-4882-4592-8533-1815F15EE9B1}"/>
              </a:ext>
            </a:extLst>
          </p:cNvPr>
          <p:cNvSpPr>
            <a:spLocks noGrp="1"/>
          </p:cNvSpPr>
          <p:nvPr>
            <p:ph type="sldNum" sz="quarter" idx="12"/>
          </p:nvPr>
        </p:nvSpPr>
        <p:spPr/>
        <p:txBody>
          <a:bodyPr/>
          <a:lstStyle/>
          <a:p>
            <a:fld id="{D70E266F-DC34-4EBC-B26B-29CFE51B5C59}" type="slidenum">
              <a:rPr lang="en-US" altLang="en-US" smtClean="0"/>
              <a:pPr/>
              <a:t>273</a:t>
            </a:fld>
            <a:endParaRPr lang="en-US" altLang="en-US"/>
          </a:p>
        </p:txBody>
      </p:sp>
    </p:spTree>
    <p:extLst>
      <p:ext uri="{BB962C8B-B14F-4D97-AF65-F5344CB8AC3E}">
        <p14:creationId xmlns:p14="http://schemas.microsoft.com/office/powerpoint/2010/main" val="359112911"/>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DFE4C3-ED32-4787-B5C9-EABF2A6F7728}"/>
              </a:ext>
            </a:extLst>
          </p:cNvPr>
          <p:cNvSpPr>
            <a:spLocks noGrp="1"/>
          </p:cNvSpPr>
          <p:nvPr>
            <p:ph type="title"/>
          </p:nvPr>
        </p:nvSpPr>
        <p:spPr/>
        <p:txBody>
          <a:bodyPr/>
          <a:lstStyle/>
          <a:p>
            <a:r>
              <a:rPr lang="pt-BR" dirty="0"/>
              <a:t>Circuito equivalente </a:t>
            </a:r>
            <a:r>
              <a:rPr lang="pt-BR" dirty="0" err="1"/>
              <a:t>ca</a:t>
            </a:r>
            <a:r>
              <a:rPr lang="pt-BR" dirty="0"/>
              <a:t> para </a:t>
            </a:r>
            <a:r>
              <a:rPr lang="pt-BR" dirty="0" err="1"/>
              <a:t>jfet</a:t>
            </a:r>
            <a:endParaRPr lang="pt-BR"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F845FCB-1D2C-49A6-95A3-45AC41561B60}"/>
                  </a:ext>
                </a:extLst>
              </p:cNvPr>
              <p:cNvSpPr>
                <a:spLocks noGrp="1"/>
              </p:cNvSpPr>
              <p:nvPr>
                <p:ph sz="half" idx="1"/>
              </p:nvPr>
            </p:nvSpPr>
            <p:spPr>
              <a:xfrm>
                <a:off x="838200" y="1825625"/>
                <a:ext cx="6109252" cy="4351338"/>
              </a:xfrm>
            </p:spPr>
            <p:txBody>
              <a:bodyPr/>
              <a:lstStyle/>
              <a:p>
                <a:r>
                  <a:rPr lang="pt-BR" dirty="0"/>
                  <a:t>Ex: Sabendo que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𝑔</m:t>
                        </m:r>
                      </m:e>
                      <m:sub>
                        <m:r>
                          <a:rPr lang="pt-BR" b="0" i="1" smtClean="0">
                            <a:latin typeface="Cambria Math" panose="02040503050406030204" pitchFamily="18" charset="0"/>
                          </a:rPr>
                          <m:t>𝑓𝑠</m:t>
                        </m:r>
                      </m:sub>
                    </m:sSub>
                  </m:oMath>
                </a14:m>
                <a:r>
                  <a:rPr lang="pt-BR" dirty="0"/>
                  <a:t> = 3,8mS 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𝑔</m:t>
                        </m:r>
                      </m:e>
                      <m:sub>
                        <m:r>
                          <a:rPr lang="pt-BR" b="0" i="1" smtClean="0">
                            <a:latin typeface="Cambria Math" panose="02040503050406030204" pitchFamily="18" charset="0"/>
                          </a:rPr>
                          <m:t>𝑜𝑠</m:t>
                        </m:r>
                      </m:sub>
                    </m:sSub>
                    <m:r>
                      <a:rPr lang="pt-BR" b="0" i="1" smtClean="0">
                        <a:latin typeface="Cambria Math" panose="02040503050406030204" pitchFamily="18" charset="0"/>
                      </a:rPr>
                      <m:t>=20</m:t>
                    </m:r>
                    <m:r>
                      <a:rPr lang="pt-BR" b="0" i="1" smtClean="0">
                        <a:latin typeface="Cambria Math" panose="02040503050406030204" pitchFamily="18" charset="0"/>
                        <a:ea typeface="Cambria Math" panose="02040503050406030204" pitchFamily="18" charset="0"/>
                      </a:rPr>
                      <m:t>𝜇</m:t>
                    </m:r>
                    <m:r>
                      <a:rPr lang="pt-BR" b="0" i="1" smtClean="0">
                        <a:latin typeface="Cambria Math" panose="02040503050406030204" pitchFamily="18" charset="0"/>
                        <a:ea typeface="Cambria Math" panose="02040503050406030204" pitchFamily="18" charset="0"/>
                      </a:rPr>
                      <m:t>𝑆</m:t>
                    </m:r>
                  </m:oMath>
                </a14:m>
                <a:r>
                  <a:rPr lang="pt-BR" dirty="0"/>
                  <a:t>, esbouce o modelo equivalente CA do JFET.</a:t>
                </a:r>
              </a:p>
              <a:p>
                <a:pPr marL="0" indent="0">
                  <a:buNone/>
                </a:pPr>
                <a:r>
                  <a:rPr lang="pt-BR" dirty="0">
                    <a:solidFill>
                      <a:srgbClr val="FF0000"/>
                    </a:solidFill>
                  </a:rPr>
                  <a:t>R: </a:t>
                </a:r>
              </a:p>
              <a:p>
                <a:pPr marL="0" indent="0">
                  <a:buNone/>
                </a:pPr>
                <a14:m>
                  <m:oMath xmlns:m="http://schemas.openxmlformats.org/officeDocument/2006/math">
                    <m:sSub>
                      <m:sSubPr>
                        <m:ctrlPr>
                          <a:rPr lang="pt-BR" i="1">
                            <a:solidFill>
                              <a:srgbClr val="FF0000"/>
                            </a:solidFill>
                            <a:latin typeface="Cambria Math" panose="02040503050406030204" pitchFamily="18" charset="0"/>
                          </a:rPr>
                        </m:ctrlPr>
                      </m:sSubPr>
                      <m:e>
                        <m:sSub>
                          <m:sSubPr>
                            <m:ctrlPr>
                              <a:rPr lang="pt-BR" i="1">
                                <a:solidFill>
                                  <a:srgbClr val="FF0000"/>
                                </a:solidFill>
                                <a:latin typeface="Cambria Math" panose="02040503050406030204" pitchFamily="18" charset="0"/>
                              </a:rPr>
                            </m:ctrlPr>
                          </m:sSubPr>
                          <m:e>
                            <m:r>
                              <a:rPr lang="pt-BR" i="1">
                                <a:solidFill>
                                  <a:srgbClr val="FF0000"/>
                                </a:solidFill>
                                <a:latin typeface="Cambria Math" panose="02040503050406030204" pitchFamily="18" charset="0"/>
                              </a:rPr>
                              <m:t>𝑔</m:t>
                            </m:r>
                          </m:e>
                          <m:sub>
                            <m:r>
                              <a:rPr lang="pt-BR" b="0" i="1" smtClean="0">
                                <a:solidFill>
                                  <a:srgbClr val="FF0000"/>
                                </a:solidFill>
                                <a:latin typeface="Cambria Math" panose="02040503050406030204" pitchFamily="18" charset="0"/>
                              </a:rPr>
                              <m:t>𝑚</m:t>
                            </m:r>
                          </m:sub>
                        </m:sSub>
                        <m:r>
                          <a:rPr lang="pt-BR" b="0" i="1" smtClean="0">
                            <a:solidFill>
                              <a:srgbClr val="FF0000"/>
                            </a:solidFill>
                            <a:latin typeface="Cambria Math" panose="02040503050406030204" pitchFamily="18" charset="0"/>
                          </a:rPr>
                          <m:t>=</m:t>
                        </m:r>
                        <m:r>
                          <a:rPr lang="pt-BR" i="1">
                            <a:solidFill>
                              <a:srgbClr val="FF0000"/>
                            </a:solidFill>
                            <a:latin typeface="Cambria Math" panose="02040503050406030204" pitchFamily="18" charset="0"/>
                          </a:rPr>
                          <m:t>𝑔</m:t>
                        </m:r>
                      </m:e>
                      <m:sub>
                        <m:r>
                          <a:rPr lang="pt-BR" i="1">
                            <a:solidFill>
                              <a:srgbClr val="FF0000"/>
                            </a:solidFill>
                            <a:latin typeface="Cambria Math" panose="02040503050406030204" pitchFamily="18" charset="0"/>
                          </a:rPr>
                          <m:t>𝑓𝑠</m:t>
                        </m:r>
                      </m:sub>
                    </m:sSub>
                    <m:r>
                      <a:rPr lang="pt-BR" b="0" i="1" smtClean="0">
                        <a:solidFill>
                          <a:srgbClr val="FF0000"/>
                        </a:solidFill>
                        <a:latin typeface="Cambria Math" panose="02040503050406030204" pitchFamily="18" charset="0"/>
                      </a:rPr>
                      <m:t>=3,8</m:t>
                    </m:r>
                    <m:r>
                      <a:rPr lang="pt-BR" b="0" i="1" smtClean="0">
                        <a:solidFill>
                          <a:srgbClr val="FF0000"/>
                        </a:solidFill>
                        <a:latin typeface="Cambria Math" panose="02040503050406030204" pitchFamily="18" charset="0"/>
                      </a:rPr>
                      <m:t>𝑚𝑆</m:t>
                    </m:r>
                  </m:oMath>
                </a14:m>
                <a:r>
                  <a:rPr lang="pt-BR" dirty="0">
                    <a:solidFill>
                      <a:srgbClr val="FF0000"/>
                    </a:solidFill>
                  </a:rPr>
                  <a:t> e </a:t>
                </a:r>
              </a:p>
              <a:p>
                <a:pPr marL="0" indent="0">
                  <a:buNone/>
                </a:pPr>
                <a14:m>
                  <m:oMath xmlns:m="http://schemas.openxmlformats.org/officeDocument/2006/math">
                    <m:sSub>
                      <m:sSubPr>
                        <m:ctrlPr>
                          <a:rPr lang="pt-BR" i="1">
                            <a:solidFill>
                              <a:srgbClr val="FF0000"/>
                            </a:solidFill>
                            <a:latin typeface="Cambria Math" panose="02040503050406030204" pitchFamily="18" charset="0"/>
                          </a:rPr>
                        </m:ctrlPr>
                      </m:sSubPr>
                      <m:e>
                        <m:r>
                          <a:rPr lang="pt-BR" b="0" i="1" smtClean="0">
                            <a:solidFill>
                              <a:srgbClr val="FF0000"/>
                            </a:solidFill>
                            <a:latin typeface="Cambria Math" panose="02040503050406030204" pitchFamily="18" charset="0"/>
                          </a:rPr>
                          <m:t>𝑟</m:t>
                        </m:r>
                      </m:e>
                      <m:sub>
                        <m:r>
                          <a:rPr lang="pt-BR" b="0" i="1" smtClean="0">
                            <a:solidFill>
                              <a:srgbClr val="FF0000"/>
                            </a:solidFill>
                            <a:latin typeface="Cambria Math" panose="02040503050406030204" pitchFamily="18" charset="0"/>
                          </a:rPr>
                          <m:t>𝑑</m:t>
                        </m:r>
                      </m:sub>
                    </m:sSub>
                    <m:r>
                      <a:rPr lang="pt-BR" b="0" i="1" smtClean="0">
                        <a:solidFill>
                          <a:srgbClr val="FF0000"/>
                        </a:solidFill>
                        <a:latin typeface="Cambria Math" panose="02040503050406030204" pitchFamily="18" charset="0"/>
                      </a:rPr>
                      <m:t>=</m:t>
                    </m:r>
                    <m:f>
                      <m:fPr>
                        <m:ctrlPr>
                          <a:rPr lang="pt-BR" b="0" i="1" smtClean="0">
                            <a:solidFill>
                              <a:srgbClr val="FF0000"/>
                            </a:solidFill>
                            <a:latin typeface="Cambria Math" panose="02040503050406030204" pitchFamily="18" charset="0"/>
                          </a:rPr>
                        </m:ctrlPr>
                      </m:fPr>
                      <m:num>
                        <m:r>
                          <a:rPr lang="pt-BR" b="0" i="1" smtClean="0">
                            <a:solidFill>
                              <a:srgbClr val="FF0000"/>
                            </a:solidFill>
                            <a:latin typeface="Cambria Math" panose="02040503050406030204" pitchFamily="18" charset="0"/>
                          </a:rPr>
                          <m:t>1</m:t>
                        </m:r>
                      </m:num>
                      <m:den>
                        <m:sSub>
                          <m:sSubPr>
                            <m:ctrlPr>
                              <a:rPr lang="pt-BR" i="1">
                                <a:solidFill>
                                  <a:srgbClr val="FF0000"/>
                                </a:solidFill>
                                <a:latin typeface="Cambria Math" panose="02040503050406030204" pitchFamily="18" charset="0"/>
                              </a:rPr>
                            </m:ctrlPr>
                          </m:sSubPr>
                          <m:e>
                            <m:r>
                              <a:rPr lang="pt-BR" i="1">
                                <a:solidFill>
                                  <a:srgbClr val="FF0000"/>
                                </a:solidFill>
                                <a:latin typeface="Cambria Math" panose="02040503050406030204" pitchFamily="18" charset="0"/>
                              </a:rPr>
                              <m:t>𝑔</m:t>
                            </m:r>
                          </m:e>
                          <m:sub>
                            <m:r>
                              <a:rPr lang="pt-BR" b="0" i="1" smtClean="0">
                                <a:solidFill>
                                  <a:srgbClr val="FF0000"/>
                                </a:solidFill>
                                <a:latin typeface="Cambria Math" panose="02040503050406030204" pitchFamily="18" charset="0"/>
                              </a:rPr>
                              <m:t>𝑜𝑠</m:t>
                            </m:r>
                          </m:sub>
                        </m:sSub>
                      </m:den>
                    </m:f>
                    <m:r>
                      <a:rPr lang="pt-BR" b="0" i="1" smtClean="0">
                        <a:solidFill>
                          <a:srgbClr val="FF0000"/>
                        </a:solidFill>
                        <a:latin typeface="Cambria Math" panose="02040503050406030204" pitchFamily="18" charset="0"/>
                      </a:rPr>
                      <m:t>=</m:t>
                    </m:r>
                    <m:f>
                      <m:fPr>
                        <m:ctrlPr>
                          <a:rPr lang="pt-BR" b="0" i="1" smtClean="0">
                            <a:solidFill>
                              <a:srgbClr val="FF0000"/>
                            </a:solidFill>
                            <a:latin typeface="Cambria Math" panose="02040503050406030204" pitchFamily="18" charset="0"/>
                          </a:rPr>
                        </m:ctrlPr>
                      </m:fPr>
                      <m:num>
                        <m:r>
                          <a:rPr lang="pt-BR" b="0" i="1" smtClean="0">
                            <a:solidFill>
                              <a:srgbClr val="FF0000"/>
                            </a:solidFill>
                            <a:latin typeface="Cambria Math" panose="02040503050406030204" pitchFamily="18" charset="0"/>
                          </a:rPr>
                          <m:t>1</m:t>
                        </m:r>
                      </m:num>
                      <m:den>
                        <m:r>
                          <a:rPr lang="pt-BR" b="0" i="1" smtClean="0">
                            <a:solidFill>
                              <a:srgbClr val="FF0000"/>
                            </a:solidFill>
                            <a:latin typeface="Cambria Math" panose="02040503050406030204" pitchFamily="18" charset="0"/>
                          </a:rPr>
                          <m:t>20</m:t>
                        </m:r>
                        <m:r>
                          <a:rPr lang="pt-BR" i="1">
                            <a:solidFill>
                              <a:srgbClr val="FF0000"/>
                            </a:solidFill>
                            <a:latin typeface="Cambria Math" panose="02040503050406030204" pitchFamily="18" charset="0"/>
                            <a:ea typeface="Cambria Math" panose="02040503050406030204" pitchFamily="18" charset="0"/>
                          </a:rPr>
                          <m:t>𝜇</m:t>
                        </m:r>
                        <m:r>
                          <a:rPr lang="pt-BR" i="1">
                            <a:solidFill>
                              <a:srgbClr val="FF0000"/>
                            </a:solidFill>
                            <a:latin typeface="Cambria Math" panose="02040503050406030204" pitchFamily="18" charset="0"/>
                            <a:ea typeface="Cambria Math" panose="02040503050406030204" pitchFamily="18" charset="0"/>
                          </a:rPr>
                          <m:t>𝑆</m:t>
                        </m:r>
                      </m:den>
                    </m:f>
                    <m:r>
                      <a:rPr lang="pt-BR" b="0" i="1" smtClean="0">
                        <a:solidFill>
                          <a:srgbClr val="FF0000"/>
                        </a:solidFill>
                        <a:latin typeface="Cambria Math" panose="02040503050406030204" pitchFamily="18" charset="0"/>
                      </a:rPr>
                      <m:t>=50</m:t>
                    </m:r>
                    <m:r>
                      <a:rPr lang="pt-BR" b="0" i="1" smtClean="0">
                        <a:solidFill>
                          <a:srgbClr val="FF0000"/>
                        </a:solidFill>
                        <a:latin typeface="Cambria Math" panose="02040503050406030204" pitchFamily="18" charset="0"/>
                      </a:rPr>
                      <m:t>𝑘</m:t>
                    </m:r>
                    <m:r>
                      <a:rPr lang="pt-BR" b="0" i="1" smtClean="0">
                        <a:solidFill>
                          <a:srgbClr val="FF0000"/>
                        </a:solidFill>
                        <a:latin typeface="Cambria Math" panose="02040503050406030204" pitchFamily="18" charset="0"/>
                        <a:ea typeface="Cambria Math" panose="02040503050406030204" pitchFamily="18" charset="0"/>
                      </a:rPr>
                      <m:t>𝛺</m:t>
                    </m:r>
                  </m:oMath>
                </a14:m>
                <a:r>
                  <a:rPr lang="pt-BR" dirty="0">
                    <a:solidFill>
                      <a:srgbClr val="FF0000"/>
                    </a:solidFill>
                  </a:rPr>
                  <a:t> </a:t>
                </a:r>
              </a:p>
            </p:txBody>
          </p:sp>
        </mc:Choice>
        <mc:Fallback xmlns="">
          <p:sp>
            <p:nvSpPr>
              <p:cNvPr id="3" name="Content Placeholder 2">
                <a:extLst>
                  <a:ext uri="{FF2B5EF4-FFF2-40B4-BE49-F238E27FC236}">
                    <a16:creationId xmlns:a16="http://schemas.microsoft.com/office/drawing/2014/main" id="{2F845FCB-1D2C-49A6-95A3-45AC41561B60}"/>
                  </a:ext>
                </a:extLst>
              </p:cNvPr>
              <p:cNvSpPr>
                <a:spLocks noGrp="1" noRot="1" noChangeAspect="1" noMove="1" noResize="1" noEditPoints="1" noAdjustHandles="1" noChangeArrowheads="1" noChangeShapeType="1" noTextEdit="1"/>
              </p:cNvSpPr>
              <p:nvPr>
                <p:ph sz="half" idx="1"/>
              </p:nvPr>
            </p:nvSpPr>
            <p:spPr>
              <a:xfrm>
                <a:off x="838200" y="1825625"/>
                <a:ext cx="6109252" cy="4351338"/>
              </a:xfrm>
              <a:blipFill>
                <a:blip r:embed="rId2"/>
                <a:stretch>
                  <a:fillRect l="-1796" t="-1821"/>
                </a:stretch>
              </a:blipFill>
            </p:spPr>
            <p:txBody>
              <a:bodyPr/>
              <a:lstStyle/>
              <a:p>
                <a:r>
                  <a:rPr lang="pt-BR">
                    <a:noFill/>
                  </a:rPr>
                  <a:t> </a:t>
                </a:r>
              </a:p>
            </p:txBody>
          </p:sp>
        </mc:Fallback>
      </mc:AlternateContent>
      <p:sp>
        <p:nvSpPr>
          <p:cNvPr id="4" name="Footer Placeholder 3">
            <a:extLst>
              <a:ext uri="{FF2B5EF4-FFF2-40B4-BE49-F238E27FC236}">
                <a16:creationId xmlns:a16="http://schemas.microsoft.com/office/drawing/2014/main" id="{CEBC6AF5-B422-4B07-81CB-C7789F3B8808}"/>
              </a:ext>
            </a:extLst>
          </p:cNvPr>
          <p:cNvSpPr>
            <a:spLocks noGrp="1"/>
          </p:cNvSpPr>
          <p:nvPr>
            <p:ph type="ftr" sz="quarter" idx="11"/>
          </p:nvPr>
        </p:nvSpPr>
        <p:spPr/>
        <p:txBody>
          <a:bodyPr/>
          <a:lstStyle/>
          <a:p>
            <a:r>
              <a:rPr lang="en-US" altLang="en-US"/>
              <a:t>Prof. Elyr Teixeira</a:t>
            </a:r>
            <a:endParaRPr lang="en-US" altLang="en-US" dirty="0"/>
          </a:p>
        </p:txBody>
      </p:sp>
      <p:sp>
        <p:nvSpPr>
          <p:cNvPr id="5" name="Slide Number Placeholder 4">
            <a:extLst>
              <a:ext uri="{FF2B5EF4-FFF2-40B4-BE49-F238E27FC236}">
                <a16:creationId xmlns:a16="http://schemas.microsoft.com/office/drawing/2014/main" id="{14C1EF1B-4882-4592-8533-1815F15EE9B1}"/>
              </a:ext>
            </a:extLst>
          </p:cNvPr>
          <p:cNvSpPr>
            <a:spLocks noGrp="1"/>
          </p:cNvSpPr>
          <p:nvPr>
            <p:ph type="sldNum" sz="quarter" idx="12"/>
          </p:nvPr>
        </p:nvSpPr>
        <p:spPr/>
        <p:txBody>
          <a:bodyPr/>
          <a:lstStyle/>
          <a:p>
            <a:fld id="{D70E266F-DC34-4EBC-B26B-29CFE51B5C59}" type="slidenum">
              <a:rPr lang="en-US" altLang="en-US" smtClean="0"/>
              <a:pPr/>
              <a:t>274</a:t>
            </a:fld>
            <a:endParaRPr lang="en-US" altLang="en-US"/>
          </a:p>
        </p:txBody>
      </p:sp>
    </p:spTree>
    <p:extLst>
      <p:ext uri="{BB962C8B-B14F-4D97-AF65-F5344CB8AC3E}">
        <p14:creationId xmlns:p14="http://schemas.microsoft.com/office/powerpoint/2010/main" val="1422641250"/>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1FC91F8C-3E1F-44BF-BFAA-BB7A50B3693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90387" y="2130860"/>
            <a:ext cx="5832648" cy="39273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a:extLst>
              <a:ext uri="{FF2B5EF4-FFF2-40B4-BE49-F238E27FC236}">
                <a16:creationId xmlns:a16="http://schemas.microsoft.com/office/drawing/2014/main" id="{0ADFE4C3-ED32-4787-B5C9-EABF2A6F7728}"/>
              </a:ext>
            </a:extLst>
          </p:cNvPr>
          <p:cNvSpPr>
            <a:spLocks noGrp="1"/>
          </p:cNvSpPr>
          <p:nvPr>
            <p:ph type="title"/>
          </p:nvPr>
        </p:nvSpPr>
        <p:spPr/>
        <p:txBody>
          <a:bodyPr/>
          <a:lstStyle/>
          <a:p>
            <a:r>
              <a:rPr lang="pt-BR" dirty="0"/>
              <a:t>Circuito equivalente </a:t>
            </a:r>
            <a:r>
              <a:rPr lang="pt-BR" dirty="0" err="1"/>
              <a:t>ca</a:t>
            </a:r>
            <a:r>
              <a:rPr lang="pt-BR" dirty="0"/>
              <a:t> para </a:t>
            </a:r>
            <a:r>
              <a:rPr lang="pt-BR" dirty="0" err="1"/>
              <a:t>jfet</a:t>
            </a:r>
            <a:endParaRPr lang="pt-BR"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F845FCB-1D2C-49A6-95A3-45AC41561B60}"/>
                  </a:ext>
                </a:extLst>
              </p:cNvPr>
              <p:cNvSpPr>
                <a:spLocks noGrp="1"/>
              </p:cNvSpPr>
              <p:nvPr>
                <p:ph sz="half" idx="1"/>
              </p:nvPr>
            </p:nvSpPr>
            <p:spPr>
              <a:xfrm>
                <a:off x="838200" y="1825625"/>
                <a:ext cx="6109252" cy="4351338"/>
              </a:xfrm>
            </p:spPr>
            <p:txBody>
              <a:bodyPr/>
              <a:lstStyle/>
              <a:p>
                <a:r>
                  <a:rPr lang="pt-BR" dirty="0"/>
                  <a:t>Ex: Sabendo que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𝑔</m:t>
                        </m:r>
                      </m:e>
                      <m:sub>
                        <m:r>
                          <a:rPr lang="pt-BR" b="0" i="1" smtClean="0">
                            <a:latin typeface="Cambria Math" panose="02040503050406030204" pitchFamily="18" charset="0"/>
                          </a:rPr>
                          <m:t>𝑓𝑠</m:t>
                        </m:r>
                      </m:sub>
                    </m:sSub>
                  </m:oMath>
                </a14:m>
                <a:r>
                  <a:rPr lang="pt-BR" dirty="0"/>
                  <a:t> = 3,8mS 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𝑔</m:t>
                        </m:r>
                      </m:e>
                      <m:sub>
                        <m:r>
                          <a:rPr lang="pt-BR" b="0" i="1" smtClean="0">
                            <a:latin typeface="Cambria Math" panose="02040503050406030204" pitchFamily="18" charset="0"/>
                          </a:rPr>
                          <m:t>𝑜𝑠</m:t>
                        </m:r>
                      </m:sub>
                    </m:sSub>
                    <m:r>
                      <a:rPr lang="pt-BR" b="0" i="1" smtClean="0">
                        <a:latin typeface="Cambria Math" panose="02040503050406030204" pitchFamily="18" charset="0"/>
                      </a:rPr>
                      <m:t>=20</m:t>
                    </m:r>
                    <m:r>
                      <a:rPr lang="pt-BR" b="0" i="1" smtClean="0">
                        <a:latin typeface="Cambria Math" panose="02040503050406030204" pitchFamily="18" charset="0"/>
                        <a:ea typeface="Cambria Math" panose="02040503050406030204" pitchFamily="18" charset="0"/>
                      </a:rPr>
                      <m:t>𝜇</m:t>
                    </m:r>
                    <m:r>
                      <a:rPr lang="pt-BR" b="0" i="1" smtClean="0">
                        <a:latin typeface="Cambria Math" panose="02040503050406030204" pitchFamily="18" charset="0"/>
                        <a:ea typeface="Cambria Math" panose="02040503050406030204" pitchFamily="18" charset="0"/>
                      </a:rPr>
                      <m:t>𝑆</m:t>
                    </m:r>
                  </m:oMath>
                </a14:m>
                <a:r>
                  <a:rPr lang="pt-BR" dirty="0"/>
                  <a:t>, esbouce o modelo equivalente CA do JFET.</a:t>
                </a:r>
              </a:p>
              <a:p>
                <a:pPr marL="0" indent="0">
                  <a:buNone/>
                </a:pPr>
                <a:r>
                  <a:rPr lang="pt-BR" dirty="0">
                    <a:solidFill>
                      <a:srgbClr val="FF0000"/>
                    </a:solidFill>
                  </a:rPr>
                  <a:t>R: </a:t>
                </a:r>
              </a:p>
              <a:p>
                <a:pPr marL="0" indent="0">
                  <a:buNone/>
                </a:pPr>
                <a14:m>
                  <m:oMath xmlns:m="http://schemas.openxmlformats.org/officeDocument/2006/math">
                    <m:sSub>
                      <m:sSubPr>
                        <m:ctrlPr>
                          <a:rPr lang="pt-BR" i="1">
                            <a:solidFill>
                              <a:srgbClr val="FF0000"/>
                            </a:solidFill>
                            <a:latin typeface="Cambria Math" panose="02040503050406030204" pitchFamily="18" charset="0"/>
                          </a:rPr>
                        </m:ctrlPr>
                      </m:sSubPr>
                      <m:e>
                        <m:sSub>
                          <m:sSubPr>
                            <m:ctrlPr>
                              <a:rPr lang="pt-BR" i="1">
                                <a:solidFill>
                                  <a:srgbClr val="FF0000"/>
                                </a:solidFill>
                                <a:latin typeface="Cambria Math" panose="02040503050406030204" pitchFamily="18" charset="0"/>
                              </a:rPr>
                            </m:ctrlPr>
                          </m:sSubPr>
                          <m:e>
                            <m:r>
                              <a:rPr lang="pt-BR" i="1">
                                <a:solidFill>
                                  <a:srgbClr val="FF0000"/>
                                </a:solidFill>
                                <a:latin typeface="Cambria Math" panose="02040503050406030204" pitchFamily="18" charset="0"/>
                              </a:rPr>
                              <m:t>𝑔</m:t>
                            </m:r>
                          </m:e>
                          <m:sub>
                            <m:r>
                              <a:rPr lang="pt-BR" b="0" i="1" smtClean="0">
                                <a:solidFill>
                                  <a:srgbClr val="FF0000"/>
                                </a:solidFill>
                                <a:latin typeface="Cambria Math" panose="02040503050406030204" pitchFamily="18" charset="0"/>
                              </a:rPr>
                              <m:t>𝑚</m:t>
                            </m:r>
                          </m:sub>
                        </m:sSub>
                        <m:r>
                          <a:rPr lang="pt-BR" b="0" i="1" smtClean="0">
                            <a:solidFill>
                              <a:srgbClr val="FF0000"/>
                            </a:solidFill>
                            <a:latin typeface="Cambria Math" panose="02040503050406030204" pitchFamily="18" charset="0"/>
                          </a:rPr>
                          <m:t>=</m:t>
                        </m:r>
                        <m:r>
                          <a:rPr lang="pt-BR" i="1">
                            <a:solidFill>
                              <a:srgbClr val="FF0000"/>
                            </a:solidFill>
                            <a:latin typeface="Cambria Math" panose="02040503050406030204" pitchFamily="18" charset="0"/>
                          </a:rPr>
                          <m:t>𝑔</m:t>
                        </m:r>
                      </m:e>
                      <m:sub>
                        <m:r>
                          <a:rPr lang="pt-BR" i="1">
                            <a:solidFill>
                              <a:srgbClr val="FF0000"/>
                            </a:solidFill>
                            <a:latin typeface="Cambria Math" panose="02040503050406030204" pitchFamily="18" charset="0"/>
                          </a:rPr>
                          <m:t>𝑓𝑠</m:t>
                        </m:r>
                      </m:sub>
                    </m:sSub>
                    <m:r>
                      <a:rPr lang="pt-BR" b="0" i="1" smtClean="0">
                        <a:solidFill>
                          <a:srgbClr val="FF0000"/>
                        </a:solidFill>
                        <a:latin typeface="Cambria Math" panose="02040503050406030204" pitchFamily="18" charset="0"/>
                      </a:rPr>
                      <m:t>=3,8</m:t>
                    </m:r>
                    <m:r>
                      <a:rPr lang="pt-BR" b="0" i="1" smtClean="0">
                        <a:solidFill>
                          <a:srgbClr val="FF0000"/>
                        </a:solidFill>
                        <a:latin typeface="Cambria Math" panose="02040503050406030204" pitchFamily="18" charset="0"/>
                      </a:rPr>
                      <m:t>𝑚𝑆</m:t>
                    </m:r>
                  </m:oMath>
                </a14:m>
                <a:r>
                  <a:rPr lang="pt-BR" dirty="0">
                    <a:solidFill>
                      <a:srgbClr val="FF0000"/>
                    </a:solidFill>
                  </a:rPr>
                  <a:t> e </a:t>
                </a:r>
              </a:p>
              <a:p>
                <a:pPr marL="0" indent="0">
                  <a:buNone/>
                </a:pPr>
                <a14:m>
                  <m:oMath xmlns:m="http://schemas.openxmlformats.org/officeDocument/2006/math">
                    <m:sSub>
                      <m:sSubPr>
                        <m:ctrlPr>
                          <a:rPr lang="pt-BR" i="1">
                            <a:solidFill>
                              <a:srgbClr val="FF0000"/>
                            </a:solidFill>
                            <a:latin typeface="Cambria Math" panose="02040503050406030204" pitchFamily="18" charset="0"/>
                          </a:rPr>
                        </m:ctrlPr>
                      </m:sSubPr>
                      <m:e>
                        <m:r>
                          <a:rPr lang="pt-BR" b="0" i="1" smtClean="0">
                            <a:solidFill>
                              <a:srgbClr val="FF0000"/>
                            </a:solidFill>
                            <a:latin typeface="Cambria Math" panose="02040503050406030204" pitchFamily="18" charset="0"/>
                          </a:rPr>
                          <m:t>𝑟</m:t>
                        </m:r>
                      </m:e>
                      <m:sub>
                        <m:r>
                          <a:rPr lang="pt-BR" b="0" i="1" smtClean="0">
                            <a:solidFill>
                              <a:srgbClr val="FF0000"/>
                            </a:solidFill>
                            <a:latin typeface="Cambria Math" panose="02040503050406030204" pitchFamily="18" charset="0"/>
                          </a:rPr>
                          <m:t>𝑑</m:t>
                        </m:r>
                      </m:sub>
                    </m:sSub>
                    <m:r>
                      <a:rPr lang="pt-BR" b="0" i="1" smtClean="0">
                        <a:solidFill>
                          <a:srgbClr val="FF0000"/>
                        </a:solidFill>
                        <a:latin typeface="Cambria Math" panose="02040503050406030204" pitchFamily="18" charset="0"/>
                      </a:rPr>
                      <m:t>=</m:t>
                    </m:r>
                    <m:f>
                      <m:fPr>
                        <m:ctrlPr>
                          <a:rPr lang="pt-BR" b="0" i="1" smtClean="0">
                            <a:solidFill>
                              <a:srgbClr val="FF0000"/>
                            </a:solidFill>
                            <a:latin typeface="Cambria Math" panose="02040503050406030204" pitchFamily="18" charset="0"/>
                          </a:rPr>
                        </m:ctrlPr>
                      </m:fPr>
                      <m:num>
                        <m:r>
                          <a:rPr lang="pt-BR" b="0" i="1" smtClean="0">
                            <a:solidFill>
                              <a:srgbClr val="FF0000"/>
                            </a:solidFill>
                            <a:latin typeface="Cambria Math" panose="02040503050406030204" pitchFamily="18" charset="0"/>
                          </a:rPr>
                          <m:t>1</m:t>
                        </m:r>
                      </m:num>
                      <m:den>
                        <m:sSub>
                          <m:sSubPr>
                            <m:ctrlPr>
                              <a:rPr lang="pt-BR" i="1">
                                <a:solidFill>
                                  <a:srgbClr val="FF0000"/>
                                </a:solidFill>
                                <a:latin typeface="Cambria Math" panose="02040503050406030204" pitchFamily="18" charset="0"/>
                              </a:rPr>
                            </m:ctrlPr>
                          </m:sSubPr>
                          <m:e>
                            <m:r>
                              <a:rPr lang="pt-BR" i="1">
                                <a:solidFill>
                                  <a:srgbClr val="FF0000"/>
                                </a:solidFill>
                                <a:latin typeface="Cambria Math" panose="02040503050406030204" pitchFamily="18" charset="0"/>
                              </a:rPr>
                              <m:t>𝑔</m:t>
                            </m:r>
                          </m:e>
                          <m:sub>
                            <m:r>
                              <a:rPr lang="pt-BR" b="0" i="1" smtClean="0">
                                <a:solidFill>
                                  <a:srgbClr val="FF0000"/>
                                </a:solidFill>
                                <a:latin typeface="Cambria Math" panose="02040503050406030204" pitchFamily="18" charset="0"/>
                              </a:rPr>
                              <m:t>𝑜𝑠</m:t>
                            </m:r>
                          </m:sub>
                        </m:sSub>
                      </m:den>
                    </m:f>
                    <m:r>
                      <a:rPr lang="pt-BR" b="0" i="1" smtClean="0">
                        <a:solidFill>
                          <a:srgbClr val="FF0000"/>
                        </a:solidFill>
                        <a:latin typeface="Cambria Math" panose="02040503050406030204" pitchFamily="18" charset="0"/>
                      </a:rPr>
                      <m:t>=</m:t>
                    </m:r>
                    <m:f>
                      <m:fPr>
                        <m:ctrlPr>
                          <a:rPr lang="pt-BR" b="0" i="1" smtClean="0">
                            <a:solidFill>
                              <a:srgbClr val="FF0000"/>
                            </a:solidFill>
                            <a:latin typeface="Cambria Math" panose="02040503050406030204" pitchFamily="18" charset="0"/>
                          </a:rPr>
                        </m:ctrlPr>
                      </m:fPr>
                      <m:num>
                        <m:r>
                          <a:rPr lang="pt-BR" b="0" i="1" smtClean="0">
                            <a:solidFill>
                              <a:srgbClr val="FF0000"/>
                            </a:solidFill>
                            <a:latin typeface="Cambria Math" panose="02040503050406030204" pitchFamily="18" charset="0"/>
                          </a:rPr>
                          <m:t>1</m:t>
                        </m:r>
                      </m:num>
                      <m:den>
                        <m:r>
                          <a:rPr lang="pt-BR" b="0" i="1" smtClean="0">
                            <a:solidFill>
                              <a:srgbClr val="FF0000"/>
                            </a:solidFill>
                            <a:latin typeface="Cambria Math" panose="02040503050406030204" pitchFamily="18" charset="0"/>
                          </a:rPr>
                          <m:t>20</m:t>
                        </m:r>
                        <m:r>
                          <a:rPr lang="pt-BR" i="1">
                            <a:solidFill>
                              <a:srgbClr val="FF0000"/>
                            </a:solidFill>
                            <a:latin typeface="Cambria Math" panose="02040503050406030204" pitchFamily="18" charset="0"/>
                            <a:ea typeface="Cambria Math" panose="02040503050406030204" pitchFamily="18" charset="0"/>
                          </a:rPr>
                          <m:t>𝜇</m:t>
                        </m:r>
                        <m:r>
                          <a:rPr lang="pt-BR" i="1">
                            <a:solidFill>
                              <a:srgbClr val="FF0000"/>
                            </a:solidFill>
                            <a:latin typeface="Cambria Math" panose="02040503050406030204" pitchFamily="18" charset="0"/>
                            <a:ea typeface="Cambria Math" panose="02040503050406030204" pitchFamily="18" charset="0"/>
                          </a:rPr>
                          <m:t>𝑆</m:t>
                        </m:r>
                      </m:den>
                    </m:f>
                    <m:r>
                      <a:rPr lang="pt-BR" b="0" i="1" smtClean="0">
                        <a:solidFill>
                          <a:srgbClr val="FF0000"/>
                        </a:solidFill>
                        <a:latin typeface="Cambria Math" panose="02040503050406030204" pitchFamily="18" charset="0"/>
                      </a:rPr>
                      <m:t>=50</m:t>
                    </m:r>
                    <m:r>
                      <a:rPr lang="pt-BR" b="0" i="1" smtClean="0">
                        <a:solidFill>
                          <a:srgbClr val="FF0000"/>
                        </a:solidFill>
                        <a:latin typeface="Cambria Math" panose="02040503050406030204" pitchFamily="18" charset="0"/>
                      </a:rPr>
                      <m:t>𝑘</m:t>
                    </m:r>
                    <m:r>
                      <a:rPr lang="pt-BR" b="0" i="1" smtClean="0">
                        <a:solidFill>
                          <a:srgbClr val="FF0000"/>
                        </a:solidFill>
                        <a:latin typeface="Cambria Math" panose="02040503050406030204" pitchFamily="18" charset="0"/>
                        <a:ea typeface="Cambria Math" panose="02040503050406030204" pitchFamily="18" charset="0"/>
                      </a:rPr>
                      <m:t>𝛺</m:t>
                    </m:r>
                  </m:oMath>
                </a14:m>
                <a:r>
                  <a:rPr lang="pt-BR" dirty="0">
                    <a:solidFill>
                      <a:srgbClr val="FF0000"/>
                    </a:solidFill>
                  </a:rPr>
                  <a:t> </a:t>
                </a:r>
              </a:p>
            </p:txBody>
          </p:sp>
        </mc:Choice>
        <mc:Fallback xmlns="">
          <p:sp>
            <p:nvSpPr>
              <p:cNvPr id="3" name="Content Placeholder 2">
                <a:extLst>
                  <a:ext uri="{FF2B5EF4-FFF2-40B4-BE49-F238E27FC236}">
                    <a16:creationId xmlns:a16="http://schemas.microsoft.com/office/drawing/2014/main" id="{2F845FCB-1D2C-49A6-95A3-45AC41561B60}"/>
                  </a:ext>
                </a:extLst>
              </p:cNvPr>
              <p:cNvSpPr>
                <a:spLocks noGrp="1" noRot="1" noChangeAspect="1" noMove="1" noResize="1" noEditPoints="1" noAdjustHandles="1" noChangeArrowheads="1" noChangeShapeType="1" noTextEdit="1"/>
              </p:cNvSpPr>
              <p:nvPr>
                <p:ph sz="half" idx="1"/>
              </p:nvPr>
            </p:nvSpPr>
            <p:spPr>
              <a:xfrm>
                <a:off x="838200" y="1825625"/>
                <a:ext cx="6109252" cy="4351338"/>
              </a:xfrm>
              <a:blipFill>
                <a:blip r:embed="rId3"/>
                <a:stretch>
                  <a:fillRect l="-1796" t="-1821"/>
                </a:stretch>
              </a:blipFill>
            </p:spPr>
            <p:txBody>
              <a:bodyPr/>
              <a:lstStyle/>
              <a:p>
                <a:r>
                  <a:rPr lang="pt-BR">
                    <a:noFill/>
                  </a:rPr>
                  <a:t> </a:t>
                </a:r>
              </a:p>
            </p:txBody>
          </p:sp>
        </mc:Fallback>
      </mc:AlternateContent>
      <p:sp>
        <p:nvSpPr>
          <p:cNvPr id="4" name="Footer Placeholder 3">
            <a:extLst>
              <a:ext uri="{FF2B5EF4-FFF2-40B4-BE49-F238E27FC236}">
                <a16:creationId xmlns:a16="http://schemas.microsoft.com/office/drawing/2014/main" id="{CEBC6AF5-B422-4B07-81CB-C7789F3B8808}"/>
              </a:ext>
            </a:extLst>
          </p:cNvPr>
          <p:cNvSpPr>
            <a:spLocks noGrp="1"/>
          </p:cNvSpPr>
          <p:nvPr>
            <p:ph type="ftr" sz="quarter" idx="11"/>
          </p:nvPr>
        </p:nvSpPr>
        <p:spPr/>
        <p:txBody>
          <a:bodyPr/>
          <a:lstStyle/>
          <a:p>
            <a:r>
              <a:rPr lang="en-US" altLang="en-US"/>
              <a:t>Prof. Elyr Teixeira</a:t>
            </a:r>
            <a:endParaRPr lang="en-US" altLang="en-US" dirty="0"/>
          </a:p>
        </p:txBody>
      </p:sp>
      <p:sp>
        <p:nvSpPr>
          <p:cNvPr id="5" name="Slide Number Placeholder 4">
            <a:extLst>
              <a:ext uri="{FF2B5EF4-FFF2-40B4-BE49-F238E27FC236}">
                <a16:creationId xmlns:a16="http://schemas.microsoft.com/office/drawing/2014/main" id="{14C1EF1B-4882-4592-8533-1815F15EE9B1}"/>
              </a:ext>
            </a:extLst>
          </p:cNvPr>
          <p:cNvSpPr>
            <a:spLocks noGrp="1"/>
          </p:cNvSpPr>
          <p:nvPr>
            <p:ph type="sldNum" sz="quarter" idx="12"/>
          </p:nvPr>
        </p:nvSpPr>
        <p:spPr/>
        <p:txBody>
          <a:bodyPr/>
          <a:lstStyle/>
          <a:p>
            <a:fld id="{D70E266F-DC34-4EBC-B26B-29CFE51B5C59}" type="slidenum">
              <a:rPr lang="en-US" altLang="en-US" smtClean="0"/>
              <a:pPr/>
              <a:t>275</a:t>
            </a:fld>
            <a:endParaRPr lang="en-US" altLang="en-US"/>
          </a:p>
        </p:txBody>
      </p:sp>
    </p:spTree>
    <p:extLst>
      <p:ext uri="{BB962C8B-B14F-4D97-AF65-F5344CB8AC3E}">
        <p14:creationId xmlns:p14="http://schemas.microsoft.com/office/powerpoint/2010/main" val="2718291350"/>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ítulo 1"/>
          <p:cNvSpPr>
            <a:spLocks noGrp="1"/>
          </p:cNvSpPr>
          <p:nvPr>
            <p:ph type="ctrTitle"/>
          </p:nvPr>
        </p:nvSpPr>
        <p:spPr>
          <a:xfrm>
            <a:off x="1" y="1866505"/>
            <a:ext cx="12192000" cy="3161171"/>
          </a:xfrm>
        </p:spPr>
        <p:txBody>
          <a:bodyPr>
            <a:normAutofit fontScale="90000"/>
          </a:bodyPr>
          <a:lstStyle/>
          <a:p>
            <a:br>
              <a:rPr lang="pt-BR" b="1" dirty="0">
                <a:solidFill>
                  <a:schemeClr val="accent6">
                    <a:lumMod val="50000"/>
                  </a:schemeClr>
                </a:solidFill>
              </a:rPr>
            </a:br>
            <a:r>
              <a:rPr lang="pt-BR" dirty="0">
                <a:solidFill>
                  <a:schemeClr val="tx1"/>
                </a:solidFill>
              </a:rPr>
              <a:t>eletrônica analógica</a:t>
            </a:r>
            <a:br>
              <a:rPr lang="pt-BR" dirty="0">
                <a:solidFill>
                  <a:schemeClr val="tx1"/>
                </a:solidFill>
              </a:rPr>
            </a:br>
            <a:br>
              <a:rPr lang="pt-BR" sz="5400" dirty="0">
                <a:solidFill>
                  <a:schemeClr val="tx1"/>
                </a:solidFill>
              </a:rPr>
            </a:br>
            <a:r>
              <a:rPr lang="pt-BR" sz="5400" dirty="0">
                <a:solidFill>
                  <a:schemeClr val="bg1"/>
                </a:solidFill>
              </a:rPr>
              <a:t>análise CA para </a:t>
            </a:r>
            <a:br>
              <a:rPr lang="pt-BR" sz="5400" dirty="0">
                <a:solidFill>
                  <a:schemeClr val="bg1"/>
                </a:solidFill>
              </a:rPr>
            </a:br>
            <a:r>
              <a:rPr lang="pt-BR" sz="5400" dirty="0">
                <a:solidFill>
                  <a:schemeClr val="bg1"/>
                </a:solidFill>
              </a:rPr>
              <a:t>configurações de </a:t>
            </a:r>
            <a:r>
              <a:rPr lang="pt-BR" sz="5400" dirty="0" err="1">
                <a:solidFill>
                  <a:schemeClr val="bg1"/>
                </a:solidFill>
              </a:rPr>
              <a:t>jfet</a:t>
            </a:r>
            <a:br>
              <a:rPr lang="pt-BR" sz="5400" dirty="0">
                <a:solidFill>
                  <a:schemeClr val="bg1"/>
                </a:solidFill>
              </a:rPr>
            </a:br>
            <a:br>
              <a:rPr lang="pt-BR" b="1" dirty="0">
                <a:solidFill>
                  <a:schemeClr val="tx1"/>
                </a:solidFill>
              </a:rPr>
            </a:br>
            <a:r>
              <a:rPr lang="pt-BR" sz="3600" b="1" dirty="0">
                <a:solidFill>
                  <a:schemeClr val="tx1"/>
                </a:solidFill>
              </a:rPr>
              <a:t>curso </a:t>
            </a:r>
            <a:r>
              <a:rPr lang="pt-BR" sz="3600" dirty="0">
                <a:solidFill>
                  <a:schemeClr val="tx1"/>
                </a:solidFill>
              </a:rPr>
              <a:t>de </a:t>
            </a:r>
            <a:r>
              <a:rPr lang="pt-BR" sz="3600" b="1" dirty="0">
                <a:solidFill>
                  <a:schemeClr val="tx1"/>
                </a:solidFill>
              </a:rPr>
              <a:t>Eng. elétrica</a:t>
            </a:r>
            <a:endParaRPr lang="pt-BR" b="1" dirty="0">
              <a:solidFill>
                <a:schemeClr val="tx1"/>
              </a:solidFill>
            </a:endParaRPr>
          </a:p>
        </p:txBody>
      </p:sp>
      <p:sp>
        <p:nvSpPr>
          <p:cNvPr id="3" name="Subtítulo 2"/>
          <p:cNvSpPr>
            <a:spLocks noGrp="1"/>
          </p:cNvSpPr>
          <p:nvPr>
            <p:ph type="subTitle" idx="1"/>
          </p:nvPr>
        </p:nvSpPr>
        <p:spPr>
          <a:xfrm>
            <a:off x="1524000" y="5562814"/>
            <a:ext cx="9144000" cy="875694"/>
          </a:xfrm>
        </p:spPr>
        <p:txBody>
          <a:bodyPr>
            <a:noAutofit/>
          </a:bodyPr>
          <a:lstStyle/>
          <a:p>
            <a:pPr>
              <a:lnSpc>
                <a:spcPct val="100000"/>
              </a:lnSpc>
            </a:pPr>
            <a:r>
              <a:rPr lang="pt-BR" sz="2000" i="1" dirty="0"/>
              <a:t>Prof. Elyr Teixeira, </a:t>
            </a:r>
            <a:r>
              <a:rPr lang="pt-BR" sz="2000" i="1" dirty="0" err="1"/>
              <a:t>D.Sc</a:t>
            </a:r>
            <a:r>
              <a:rPr lang="pt-BR" sz="2000" i="1" dirty="0"/>
              <a:t>.</a:t>
            </a:r>
          </a:p>
          <a:p>
            <a:pPr>
              <a:lnSpc>
                <a:spcPct val="100000"/>
              </a:lnSpc>
            </a:pPr>
            <a:r>
              <a:rPr lang="pt-BR" sz="2000" dirty="0"/>
              <a:t>2018</a:t>
            </a:r>
          </a:p>
        </p:txBody>
      </p:sp>
      <p:sp>
        <p:nvSpPr>
          <p:cNvPr id="4" name="Retângulo 3"/>
          <p:cNvSpPr/>
          <p:nvPr/>
        </p:nvSpPr>
        <p:spPr>
          <a:xfrm>
            <a:off x="5198533" y="6438508"/>
            <a:ext cx="1778000" cy="2501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Imagem" descr="Imagem">
            <a:extLst>
              <a:ext uri="{FF2B5EF4-FFF2-40B4-BE49-F238E27FC236}">
                <a16:creationId xmlns:a16="http://schemas.microsoft.com/office/drawing/2014/main" id="{2F330037-3211-40E1-A39A-B1AF9C2A5D6D}"/>
              </a:ext>
            </a:extLst>
          </p:cNvPr>
          <p:cNvPicPr>
            <a:picLocks noChangeAspect="1"/>
          </p:cNvPicPr>
          <p:nvPr/>
        </p:nvPicPr>
        <p:blipFill>
          <a:blip r:embed="rId2">
            <a:extLst/>
          </a:blip>
          <a:stretch>
            <a:fillRect/>
          </a:stretch>
        </p:blipFill>
        <p:spPr>
          <a:xfrm>
            <a:off x="190662" y="119213"/>
            <a:ext cx="3999142" cy="752172"/>
          </a:xfrm>
          <a:prstGeom prst="rect">
            <a:avLst/>
          </a:prstGeom>
          <a:ln w="12700">
            <a:miter lim="400000"/>
          </a:ln>
        </p:spPr>
      </p:pic>
    </p:spTree>
    <p:extLst>
      <p:ext uri="{BB962C8B-B14F-4D97-AF65-F5344CB8AC3E}">
        <p14:creationId xmlns:p14="http://schemas.microsoft.com/office/powerpoint/2010/main" val="248293576"/>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5A0ABEB7-CF8C-448A-9BC1-16199CEA2F10}"/>
              </a:ext>
            </a:extLst>
          </p:cNvPr>
          <p:cNvPicPr>
            <a:picLocks noGrp="1" noChangeAspect="1" noChangeArrowheads="1"/>
          </p:cNvPicPr>
          <p:nvPr>
            <p:ph sz="half" idx="2"/>
          </p:nvPr>
        </p:nvPicPr>
        <p:blipFill>
          <a:blip r:embed="rId2" cstate="print">
            <a:extLst>
              <a:ext uri="{28A0092B-C50C-407E-A947-70E740481C1C}">
                <a14:useLocalDpi xmlns:a14="http://schemas.microsoft.com/office/drawing/2010/main" val="0"/>
              </a:ext>
            </a:extLst>
          </a:blip>
          <a:srcRect/>
          <a:stretch>
            <a:fillRect/>
          </a:stretch>
        </p:blipFill>
        <p:spPr bwMode="auto">
          <a:xfrm>
            <a:off x="5458121" y="1460449"/>
            <a:ext cx="7619270" cy="57627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a:extLst>
              <a:ext uri="{FF2B5EF4-FFF2-40B4-BE49-F238E27FC236}">
                <a16:creationId xmlns:a16="http://schemas.microsoft.com/office/drawing/2014/main" id="{56744F75-2BC3-4392-A685-BE1A89F4931A}"/>
              </a:ext>
            </a:extLst>
          </p:cNvPr>
          <p:cNvSpPr>
            <a:spLocks noGrp="1"/>
          </p:cNvSpPr>
          <p:nvPr>
            <p:ph type="title"/>
          </p:nvPr>
        </p:nvSpPr>
        <p:spPr/>
        <p:txBody>
          <a:bodyPr/>
          <a:lstStyle/>
          <a:p>
            <a:r>
              <a:rPr lang="pt-BR" dirty="0"/>
              <a:t>Configuração com polarização fixa</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511762F-1F4A-4B65-AC57-6DA37E218E98}"/>
                  </a:ext>
                </a:extLst>
              </p:cNvPr>
              <p:cNvSpPr>
                <a:spLocks noGrp="1"/>
              </p:cNvSpPr>
              <p:nvPr>
                <p:ph sz="half" idx="1"/>
              </p:nvPr>
            </p:nvSpPr>
            <p:spPr>
              <a:xfrm>
                <a:off x="838199" y="1825624"/>
                <a:ext cx="5458905" cy="5032375"/>
              </a:xfrm>
            </p:spPr>
            <p:txBody>
              <a:bodyPr>
                <a:normAutofit fontScale="92500" lnSpcReduction="20000"/>
              </a:bodyPr>
              <a:lstStyle/>
              <a:p>
                <a:r>
                  <a:rPr lang="pt-BR" dirty="0"/>
                  <a:t>Nos interessa determinar os parâmetros: </a:t>
                </a:r>
                <a14:m>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𝑍</m:t>
                        </m:r>
                      </m:e>
                      <m:sub>
                        <m:r>
                          <a:rPr lang="pt-BR" b="0" i="1" smtClean="0">
                            <a:latin typeface="Cambria Math" panose="02040503050406030204" pitchFamily="18" charset="0"/>
                          </a:rPr>
                          <m:t>𝑖</m:t>
                        </m:r>
                      </m:sub>
                    </m:sSub>
                    <m:r>
                      <a:rPr lang="pt-BR" b="0" i="1" smtClean="0">
                        <a:latin typeface="Cambria Math" panose="02040503050406030204" pitchFamily="18" charset="0"/>
                      </a:rPr>
                      <m:t>,</m:t>
                    </m:r>
                    <m:sSub>
                      <m:sSubPr>
                        <m:ctrlPr>
                          <a:rPr lang="pt-BR" i="1" smtClean="0">
                            <a:latin typeface="Cambria Math" panose="02040503050406030204" pitchFamily="18" charset="0"/>
                          </a:rPr>
                        </m:ctrlPr>
                      </m:sSubPr>
                      <m:e>
                        <m:r>
                          <a:rPr lang="pt-BR" b="0" i="1" smtClean="0">
                            <a:latin typeface="Cambria Math" panose="02040503050406030204" pitchFamily="18" charset="0"/>
                          </a:rPr>
                          <m:t>𝑍</m:t>
                        </m:r>
                      </m:e>
                      <m:sub>
                        <m:r>
                          <a:rPr lang="pt-BR" b="0" i="1" smtClean="0">
                            <a:latin typeface="Cambria Math" panose="02040503050406030204" pitchFamily="18" charset="0"/>
                          </a:rPr>
                          <m:t>𝑜</m:t>
                        </m:r>
                      </m:sub>
                    </m:sSub>
                    <m:r>
                      <a:rPr lang="pt-BR" b="0" i="1" smtClean="0">
                        <a:latin typeface="Cambria Math" panose="02040503050406030204" pitchFamily="18" charset="0"/>
                      </a:rPr>
                      <m:t> </m:t>
                    </m:r>
                    <m:r>
                      <a:rPr lang="pt-BR" b="0" i="1" smtClean="0">
                        <a:latin typeface="Cambria Math" panose="02040503050406030204" pitchFamily="18" charset="0"/>
                      </a:rPr>
                      <m:t>𝑒</m:t>
                    </m:r>
                    <m:r>
                      <a:rPr lang="pt-BR" b="0" i="1" smtClean="0">
                        <a:latin typeface="Cambria Math" panose="02040503050406030204" pitchFamily="18" charset="0"/>
                      </a:rPr>
                      <m:t> </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𝐴</m:t>
                        </m:r>
                      </m:e>
                      <m:sub>
                        <m:r>
                          <a:rPr lang="pt-BR" b="0" i="1" smtClean="0">
                            <a:latin typeface="Cambria Math" panose="02040503050406030204" pitchFamily="18" charset="0"/>
                          </a:rPr>
                          <m:t>𝑣</m:t>
                        </m:r>
                      </m:sub>
                    </m:sSub>
                  </m:oMath>
                </a14:m>
                <a:r>
                  <a:rPr lang="pt-BR" dirty="0"/>
                  <a:t> para cada configuração.</a:t>
                </a:r>
              </a:p>
              <a:p>
                <a:endParaRPr lang="pt-BR" dirty="0"/>
              </a:p>
              <a:p>
                <a:r>
                  <a:rPr lang="pt-BR" dirty="0"/>
                  <a:t>A configuração com polarização fixa (ao lado), inclui os capacitores de acoplamento </a:t>
                </a:r>
                <a14:m>
                  <m:oMath xmlns:m="http://schemas.openxmlformats.org/officeDocument/2006/math">
                    <m:sSub>
                      <m:sSubPr>
                        <m:ctrlPr>
                          <a:rPr lang="pt-BR" i="1">
                            <a:latin typeface="Cambria Math" panose="02040503050406030204" pitchFamily="18" charset="0"/>
                          </a:rPr>
                        </m:ctrlPr>
                      </m:sSubPr>
                      <m:e>
                        <m:r>
                          <a:rPr lang="pt-BR" b="0" i="1" smtClean="0">
                            <a:latin typeface="Cambria Math" panose="02040503050406030204" pitchFamily="18" charset="0"/>
                          </a:rPr>
                          <m:t>𝐶</m:t>
                        </m:r>
                      </m:e>
                      <m:sub>
                        <m:r>
                          <a:rPr lang="pt-BR" b="0" i="1" smtClean="0">
                            <a:latin typeface="Cambria Math" panose="02040503050406030204" pitchFamily="18" charset="0"/>
                          </a:rPr>
                          <m:t>1</m:t>
                        </m:r>
                      </m:sub>
                    </m:sSub>
                  </m:oMath>
                </a14:m>
                <a:r>
                  <a:rPr lang="pt-BR" dirty="0"/>
                  <a:t> e </a:t>
                </a:r>
                <a14:m>
                  <m:oMath xmlns:m="http://schemas.openxmlformats.org/officeDocument/2006/math">
                    <m:sSub>
                      <m:sSubPr>
                        <m:ctrlPr>
                          <a:rPr lang="pt-BR" i="1">
                            <a:latin typeface="Cambria Math" panose="02040503050406030204" pitchFamily="18" charset="0"/>
                          </a:rPr>
                        </m:ctrlPr>
                      </m:sSubPr>
                      <m:e>
                        <m:r>
                          <a:rPr lang="pt-BR" b="0" i="1" smtClean="0">
                            <a:latin typeface="Cambria Math" panose="02040503050406030204" pitchFamily="18" charset="0"/>
                          </a:rPr>
                          <m:t>𝐶</m:t>
                        </m:r>
                      </m:e>
                      <m:sub>
                        <m:r>
                          <a:rPr lang="pt-BR" b="0" i="1" smtClean="0">
                            <a:latin typeface="Cambria Math" panose="02040503050406030204" pitchFamily="18" charset="0"/>
                          </a:rPr>
                          <m:t>2</m:t>
                        </m:r>
                      </m:sub>
                    </m:sSub>
                  </m:oMath>
                </a14:m>
                <a:r>
                  <a:rPr lang="pt-BR" dirty="0"/>
                  <a:t>, que isolam o circuito de polarização do sinal e da carga.</a:t>
                </a:r>
              </a:p>
              <a:p>
                <a:endParaRPr lang="pt-BR" dirty="0"/>
              </a:p>
              <a:p>
                <a:r>
                  <a:rPr lang="pt-BR" dirty="0"/>
                  <a:t>Uma vez que </a:t>
                </a:r>
                <a14:m>
                  <m:oMath xmlns:m="http://schemas.openxmlformats.org/officeDocument/2006/math">
                    <m:sSub>
                      <m:sSubPr>
                        <m:ctrlPr>
                          <a:rPr lang="pt-BR" i="1">
                            <a:latin typeface="Cambria Math" panose="02040503050406030204" pitchFamily="18" charset="0"/>
                          </a:rPr>
                        </m:ctrlPr>
                      </m:sSubPr>
                      <m:e>
                        <m:r>
                          <a:rPr lang="pt-BR" b="0" i="1" smtClean="0">
                            <a:latin typeface="Cambria Math" panose="02040503050406030204" pitchFamily="18" charset="0"/>
                          </a:rPr>
                          <m:t>𝑔</m:t>
                        </m:r>
                      </m:e>
                      <m:sub>
                        <m:r>
                          <a:rPr lang="pt-BR" b="0" i="1" smtClean="0">
                            <a:latin typeface="Cambria Math" panose="02040503050406030204" pitchFamily="18" charset="0"/>
                          </a:rPr>
                          <m:t>𝑚</m:t>
                        </m:r>
                      </m:sub>
                    </m:sSub>
                  </m:oMath>
                </a14:m>
                <a:r>
                  <a:rPr lang="pt-BR" dirty="0"/>
                  <a:t> e </a:t>
                </a:r>
                <a14:m>
                  <m:oMath xmlns:m="http://schemas.openxmlformats.org/officeDocument/2006/math">
                    <m:sSub>
                      <m:sSubPr>
                        <m:ctrlPr>
                          <a:rPr lang="pt-BR" i="1">
                            <a:latin typeface="Cambria Math" panose="02040503050406030204" pitchFamily="18" charset="0"/>
                          </a:rPr>
                        </m:ctrlPr>
                      </m:sSubPr>
                      <m:e>
                        <m:r>
                          <a:rPr lang="pt-BR" b="0" i="1" smtClean="0">
                            <a:latin typeface="Cambria Math" panose="02040503050406030204" pitchFamily="18" charset="0"/>
                          </a:rPr>
                          <m:t>𝑟</m:t>
                        </m:r>
                      </m:e>
                      <m:sub>
                        <m:r>
                          <a:rPr lang="pt-BR" b="0" i="1" smtClean="0">
                            <a:latin typeface="Cambria Math" panose="02040503050406030204" pitchFamily="18" charset="0"/>
                          </a:rPr>
                          <m:t>𝑑</m:t>
                        </m:r>
                      </m:sub>
                    </m:sSub>
                  </m:oMath>
                </a14:m>
                <a:r>
                  <a:rPr lang="pt-BR" dirty="0"/>
                  <a:t> são determinados a partir da polarização CC, da folha de dados, ou da curva de transferência, o modelo CA equivalente pode ser substituído entre os terminais apropriados.</a:t>
                </a:r>
              </a:p>
            </p:txBody>
          </p:sp>
        </mc:Choice>
        <mc:Fallback xmlns="">
          <p:sp>
            <p:nvSpPr>
              <p:cNvPr id="3" name="Content Placeholder 2">
                <a:extLst>
                  <a:ext uri="{FF2B5EF4-FFF2-40B4-BE49-F238E27FC236}">
                    <a16:creationId xmlns:a16="http://schemas.microsoft.com/office/drawing/2014/main" id="{7511762F-1F4A-4B65-AC57-6DA37E218E98}"/>
                  </a:ext>
                </a:extLst>
              </p:cNvPr>
              <p:cNvSpPr>
                <a:spLocks noGrp="1" noRot="1" noChangeAspect="1" noMove="1" noResize="1" noEditPoints="1" noAdjustHandles="1" noChangeArrowheads="1" noChangeShapeType="1" noTextEdit="1"/>
              </p:cNvSpPr>
              <p:nvPr>
                <p:ph sz="half" idx="1"/>
              </p:nvPr>
            </p:nvSpPr>
            <p:spPr>
              <a:xfrm>
                <a:off x="838199" y="1825624"/>
                <a:ext cx="5458905" cy="5032375"/>
              </a:xfrm>
              <a:blipFill>
                <a:blip r:embed="rId3"/>
                <a:stretch>
                  <a:fillRect l="-1451" t="-2785" r="-1004"/>
                </a:stretch>
              </a:blipFill>
            </p:spPr>
            <p:txBody>
              <a:bodyPr/>
              <a:lstStyle/>
              <a:p>
                <a:r>
                  <a:rPr lang="pt-BR">
                    <a:noFill/>
                  </a:rPr>
                  <a:t> </a:t>
                </a:r>
              </a:p>
            </p:txBody>
          </p:sp>
        </mc:Fallback>
      </mc:AlternateContent>
      <p:sp>
        <p:nvSpPr>
          <p:cNvPr id="4" name="Footer Placeholder 3">
            <a:extLst>
              <a:ext uri="{FF2B5EF4-FFF2-40B4-BE49-F238E27FC236}">
                <a16:creationId xmlns:a16="http://schemas.microsoft.com/office/drawing/2014/main" id="{274DA907-7D9B-40D6-852D-4DBFF60B2A00}"/>
              </a:ext>
            </a:extLst>
          </p:cNvPr>
          <p:cNvSpPr>
            <a:spLocks noGrp="1"/>
          </p:cNvSpPr>
          <p:nvPr>
            <p:ph type="ftr" sz="quarter" idx="11"/>
          </p:nvPr>
        </p:nvSpPr>
        <p:spPr/>
        <p:txBody>
          <a:bodyPr/>
          <a:lstStyle/>
          <a:p>
            <a:r>
              <a:rPr lang="en-US" altLang="en-US"/>
              <a:t>Prof. Elyr Teixeira</a:t>
            </a:r>
            <a:endParaRPr lang="en-US" altLang="en-US" dirty="0"/>
          </a:p>
        </p:txBody>
      </p:sp>
      <p:sp>
        <p:nvSpPr>
          <p:cNvPr id="5" name="Slide Number Placeholder 4">
            <a:extLst>
              <a:ext uri="{FF2B5EF4-FFF2-40B4-BE49-F238E27FC236}">
                <a16:creationId xmlns:a16="http://schemas.microsoft.com/office/drawing/2014/main" id="{C4CF7EE7-D855-4875-8A66-37FE25414A41}"/>
              </a:ext>
            </a:extLst>
          </p:cNvPr>
          <p:cNvSpPr>
            <a:spLocks noGrp="1"/>
          </p:cNvSpPr>
          <p:nvPr>
            <p:ph type="sldNum" sz="quarter" idx="12"/>
          </p:nvPr>
        </p:nvSpPr>
        <p:spPr/>
        <p:txBody>
          <a:bodyPr/>
          <a:lstStyle/>
          <a:p>
            <a:fld id="{D70E266F-DC34-4EBC-B26B-29CFE51B5C59}" type="slidenum">
              <a:rPr lang="en-US" altLang="en-US" smtClean="0"/>
              <a:pPr/>
              <a:t>277</a:t>
            </a:fld>
            <a:endParaRPr lang="en-US" altLang="en-US"/>
          </a:p>
        </p:txBody>
      </p:sp>
    </p:spTree>
    <p:extLst>
      <p:ext uri="{BB962C8B-B14F-4D97-AF65-F5344CB8AC3E}">
        <p14:creationId xmlns:p14="http://schemas.microsoft.com/office/powerpoint/2010/main" val="1568897159"/>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B3622D-E5C0-46AE-B40C-8F3562886E35}"/>
              </a:ext>
            </a:extLst>
          </p:cNvPr>
          <p:cNvSpPr>
            <a:spLocks noGrp="1"/>
          </p:cNvSpPr>
          <p:nvPr>
            <p:ph type="title"/>
          </p:nvPr>
        </p:nvSpPr>
        <p:spPr/>
        <p:txBody>
          <a:bodyPr/>
          <a:lstStyle/>
          <a:p>
            <a:r>
              <a:rPr lang="pt-BR" dirty="0"/>
              <a:t>Configuração com polarização fixa</a:t>
            </a:r>
          </a:p>
        </p:txBody>
      </p:sp>
      <p:sp>
        <p:nvSpPr>
          <p:cNvPr id="5" name="Footer Placeholder 4">
            <a:extLst>
              <a:ext uri="{FF2B5EF4-FFF2-40B4-BE49-F238E27FC236}">
                <a16:creationId xmlns:a16="http://schemas.microsoft.com/office/drawing/2014/main" id="{BE99AF09-B21E-47B5-A85C-F59153504213}"/>
              </a:ext>
            </a:extLst>
          </p:cNvPr>
          <p:cNvSpPr>
            <a:spLocks noGrp="1"/>
          </p:cNvSpPr>
          <p:nvPr>
            <p:ph type="ftr" sz="quarter" idx="11"/>
          </p:nvPr>
        </p:nvSpPr>
        <p:spPr/>
        <p:txBody>
          <a:bodyPr/>
          <a:lstStyle/>
          <a:p>
            <a:r>
              <a:rPr lang="en-US" altLang="en-US"/>
              <a:t>Prof. Elyr Teixeira</a:t>
            </a:r>
            <a:endParaRPr lang="en-US" altLang="en-US" dirty="0"/>
          </a:p>
        </p:txBody>
      </p:sp>
      <p:sp>
        <p:nvSpPr>
          <p:cNvPr id="6" name="Slide Number Placeholder 5">
            <a:extLst>
              <a:ext uri="{FF2B5EF4-FFF2-40B4-BE49-F238E27FC236}">
                <a16:creationId xmlns:a16="http://schemas.microsoft.com/office/drawing/2014/main" id="{E9202AB1-8CC5-41BF-AA2B-94E333EC16E8}"/>
              </a:ext>
            </a:extLst>
          </p:cNvPr>
          <p:cNvSpPr>
            <a:spLocks noGrp="1"/>
          </p:cNvSpPr>
          <p:nvPr>
            <p:ph type="sldNum" sz="quarter" idx="12"/>
          </p:nvPr>
        </p:nvSpPr>
        <p:spPr/>
        <p:txBody>
          <a:bodyPr/>
          <a:lstStyle/>
          <a:p>
            <a:fld id="{48BF32D8-1DE8-449E-9DAA-0E19DCA81A04}" type="slidenum">
              <a:rPr lang="en-US" altLang="en-US" smtClean="0"/>
              <a:pPr/>
              <a:t>278</a:t>
            </a:fld>
            <a:endParaRPr lang="en-US" altLang="en-US"/>
          </a:p>
        </p:txBody>
      </p:sp>
      <p:pic>
        <p:nvPicPr>
          <p:cNvPr id="7" name="Picture 2">
            <a:extLst>
              <a:ext uri="{FF2B5EF4-FFF2-40B4-BE49-F238E27FC236}">
                <a16:creationId xmlns:a16="http://schemas.microsoft.com/office/drawing/2014/main" id="{7124218C-FCC6-46EF-BF79-E5C85ACE6DE7}"/>
              </a:ext>
            </a:extLst>
          </p:cNvPr>
          <p:cNvPicPr>
            <a:picLocks noGrp="1" noChangeAspect="1" noChangeArrowheads="1"/>
          </p:cNvPicPr>
          <p:nvPr>
            <p:ph sz="half" idx="1"/>
          </p:nvPr>
        </p:nvPicPr>
        <p:blipFill rotWithShape="1">
          <a:blip r:embed="rId2" cstate="print">
            <a:extLst>
              <a:ext uri="{28A0092B-C50C-407E-A947-70E740481C1C}">
                <a14:useLocalDpi xmlns:a14="http://schemas.microsoft.com/office/drawing/2010/main" val="0"/>
              </a:ext>
            </a:extLst>
          </a:blip>
          <a:srcRect r="22305" b="19578"/>
          <a:stretch/>
        </p:blipFill>
        <p:spPr bwMode="auto">
          <a:xfrm>
            <a:off x="-245399" y="1843320"/>
            <a:ext cx="4713704" cy="369029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27603149"/>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B3622D-E5C0-46AE-B40C-8F3562886E35}"/>
              </a:ext>
            </a:extLst>
          </p:cNvPr>
          <p:cNvSpPr>
            <a:spLocks noGrp="1"/>
          </p:cNvSpPr>
          <p:nvPr>
            <p:ph type="title"/>
          </p:nvPr>
        </p:nvSpPr>
        <p:spPr/>
        <p:txBody>
          <a:bodyPr/>
          <a:lstStyle/>
          <a:p>
            <a:r>
              <a:rPr lang="pt-BR" dirty="0"/>
              <a:t>Configuração com polarização fixa</a:t>
            </a:r>
          </a:p>
        </p:txBody>
      </p:sp>
      <p:sp>
        <p:nvSpPr>
          <p:cNvPr id="5" name="Footer Placeholder 4">
            <a:extLst>
              <a:ext uri="{FF2B5EF4-FFF2-40B4-BE49-F238E27FC236}">
                <a16:creationId xmlns:a16="http://schemas.microsoft.com/office/drawing/2014/main" id="{BE99AF09-B21E-47B5-A85C-F59153504213}"/>
              </a:ext>
            </a:extLst>
          </p:cNvPr>
          <p:cNvSpPr>
            <a:spLocks noGrp="1"/>
          </p:cNvSpPr>
          <p:nvPr>
            <p:ph type="ftr" sz="quarter" idx="11"/>
          </p:nvPr>
        </p:nvSpPr>
        <p:spPr/>
        <p:txBody>
          <a:bodyPr/>
          <a:lstStyle/>
          <a:p>
            <a:r>
              <a:rPr lang="en-US" altLang="en-US"/>
              <a:t>Prof. Elyr Teixeira</a:t>
            </a:r>
            <a:endParaRPr lang="en-US" altLang="en-US" dirty="0"/>
          </a:p>
        </p:txBody>
      </p:sp>
      <p:sp>
        <p:nvSpPr>
          <p:cNvPr id="6" name="Slide Number Placeholder 5">
            <a:extLst>
              <a:ext uri="{FF2B5EF4-FFF2-40B4-BE49-F238E27FC236}">
                <a16:creationId xmlns:a16="http://schemas.microsoft.com/office/drawing/2014/main" id="{E9202AB1-8CC5-41BF-AA2B-94E333EC16E8}"/>
              </a:ext>
            </a:extLst>
          </p:cNvPr>
          <p:cNvSpPr>
            <a:spLocks noGrp="1"/>
          </p:cNvSpPr>
          <p:nvPr>
            <p:ph type="sldNum" sz="quarter" idx="12"/>
          </p:nvPr>
        </p:nvSpPr>
        <p:spPr/>
        <p:txBody>
          <a:bodyPr/>
          <a:lstStyle/>
          <a:p>
            <a:fld id="{48BF32D8-1DE8-449E-9DAA-0E19DCA81A04}" type="slidenum">
              <a:rPr lang="en-US" altLang="en-US" smtClean="0"/>
              <a:pPr/>
              <a:t>279</a:t>
            </a:fld>
            <a:endParaRPr lang="en-US" altLang="en-US"/>
          </a:p>
        </p:txBody>
      </p:sp>
      <p:pic>
        <p:nvPicPr>
          <p:cNvPr id="7" name="Picture 2">
            <a:extLst>
              <a:ext uri="{FF2B5EF4-FFF2-40B4-BE49-F238E27FC236}">
                <a16:creationId xmlns:a16="http://schemas.microsoft.com/office/drawing/2014/main" id="{7124218C-FCC6-46EF-BF79-E5C85ACE6DE7}"/>
              </a:ext>
            </a:extLst>
          </p:cNvPr>
          <p:cNvPicPr>
            <a:picLocks noGrp="1" noChangeAspect="1" noChangeArrowheads="1"/>
          </p:cNvPicPr>
          <p:nvPr>
            <p:ph sz="half" idx="1"/>
          </p:nvPr>
        </p:nvPicPr>
        <p:blipFill rotWithShape="1">
          <a:blip r:embed="rId2" cstate="print">
            <a:extLst>
              <a:ext uri="{28A0092B-C50C-407E-A947-70E740481C1C}">
                <a14:useLocalDpi xmlns:a14="http://schemas.microsoft.com/office/drawing/2010/main" val="0"/>
              </a:ext>
            </a:extLst>
          </a:blip>
          <a:srcRect r="22305" b="19578"/>
          <a:stretch/>
        </p:blipFill>
        <p:spPr bwMode="auto">
          <a:xfrm>
            <a:off x="-245399" y="1843320"/>
            <a:ext cx="4713704" cy="369029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Arrow: Right 8">
            <a:extLst>
              <a:ext uri="{FF2B5EF4-FFF2-40B4-BE49-F238E27FC236}">
                <a16:creationId xmlns:a16="http://schemas.microsoft.com/office/drawing/2014/main" id="{0A85BF87-A9E6-4CD8-8E84-7F0C113535E4}"/>
              </a:ext>
            </a:extLst>
          </p:cNvPr>
          <p:cNvSpPr/>
          <p:nvPr/>
        </p:nvSpPr>
        <p:spPr>
          <a:xfrm>
            <a:off x="4590854" y="3855563"/>
            <a:ext cx="669303" cy="23567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sp>
        <p:nvSpPr>
          <p:cNvPr id="11" name="Content Placeholder 10">
            <a:extLst>
              <a:ext uri="{FF2B5EF4-FFF2-40B4-BE49-F238E27FC236}">
                <a16:creationId xmlns:a16="http://schemas.microsoft.com/office/drawing/2014/main" id="{0D2B72B4-AFC3-4C94-918B-2D2E0B1A498E}"/>
              </a:ext>
            </a:extLst>
          </p:cNvPr>
          <p:cNvSpPr>
            <a:spLocks noGrp="1"/>
          </p:cNvSpPr>
          <p:nvPr>
            <p:ph sz="half" idx="2"/>
          </p:nvPr>
        </p:nvSpPr>
        <p:spPr/>
        <p:txBody>
          <a:bodyPr/>
          <a:lstStyle/>
          <a:p>
            <a:endParaRPr lang="pt-BR"/>
          </a:p>
        </p:txBody>
      </p:sp>
    </p:spTree>
    <p:extLst>
      <p:ext uri="{BB962C8B-B14F-4D97-AF65-F5344CB8AC3E}">
        <p14:creationId xmlns:p14="http://schemas.microsoft.com/office/powerpoint/2010/main" val="3660438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a:extLst>
              <a:ext uri="{FF2B5EF4-FFF2-40B4-BE49-F238E27FC236}">
                <a16:creationId xmlns:a16="http://schemas.microsoft.com/office/drawing/2014/main" id="{23AEB622-2DCC-4011-A40A-96FD1A0115E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48557" b="56102"/>
          <a:stretch/>
        </p:blipFill>
        <p:spPr bwMode="auto">
          <a:xfrm>
            <a:off x="5274215" y="1027906"/>
            <a:ext cx="3807494" cy="31273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4" descr="Resultado de imagem para transistor bipolar junction">
            <a:extLst>
              <a:ext uri="{FF2B5EF4-FFF2-40B4-BE49-F238E27FC236}">
                <a16:creationId xmlns:a16="http://schemas.microsoft.com/office/drawing/2014/main" id="{5A34AAE1-7A8E-423F-A425-0FC96F96501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46667"/>
          <a:stretch/>
        </p:blipFill>
        <p:spPr bwMode="auto">
          <a:xfrm>
            <a:off x="9528604" y="1199355"/>
            <a:ext cx="1767298" cy="282416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a:extLst>
              <a:ext uri="{FF2B5EF4-FFF2-40B4-BE49-F238E27FC236}">
                <a16:creationId xmlns:a16="http://schemas.microsoft.com/office/drawing/2014/main" id="{8DA1EF68-9BE3-41EA-848A-97E5604106C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5717" t="2673" r="8527" b="63745"/>
          <a:stretch/>
        </p:blipFill>
        <p:spPr bwMode="auto">
          <a:xfrm>
            <a:off x="6040353" y="4386471"/>
            <a:ext cx="2646448" cy="23923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a:extLst>
              <a:ext uri="{FF2B5EF4-FFF2-40B4-BE49-F238E27FC236}">
                <a16:creationId xmlns:a16="http://schemas.microsoft.com/office/drawing/2014/main" id="{60318CE3-A74A-4912-AEC0-7767E1913C64}"/>
              </a:ext>
            </a:extLst>
          </p:cNvPr>
          <p:cNvSpPr>
            <a:spLocks noGrp="1"/>
          </p:cNvSpPr>
          <p:nvPr>
            <p:ph type="title"/>
          </p:nvPr>
        </p:nvSpPr>
        <p:spPr>
          <a:xfrm>
            <a:off x="838200" y="365125"/>
            <a:ext cx="11145252" cy="1325563"/>
          </a:xfrm>
        </p:spPr>
        <p:txBody>
          <a:bodyPr/>
          <a:lstStyle/>
          <a:p>
            <a:r>
              <a:rPr lang="pt-BR" dirty="0"/>
              <a:t>Transistor de efeito de campo</a:t>
            </a:r>
          </a:p>
        </p:txBody>
      </p:sp>
      <p:sp>
        <p:nvSpPr>
          <p:cNvPr id="12" name="Content Placeholder 11">
            <a:extLst>
              <a:ext uri="{FF2B5EF4-FFF2-40B4-BE49-F238E27FC236}">
                <a16:creationId xmlns:a16="http://schemas.microsoft.com/office/drawing/2014/main" id="{3C230A5E-84E4-4B42-8961-82519E35CA71}"/>
              </a:ext>
            </a:extLst>
          </p:cNvPr>
          <p:cNvSpPr>
            <a:spLocks noGrp="1"/>
          </p:cNvSpPr>
          <p:nvPr>
            <p:ph sz="half" idx="1"/>
          </p:nvPr>
        </p:nvSpPr>
        <p:spPr/>
        <p:txBody>
          <a:bodyPr>
            <a:normAutofit/>
          </a:bodyPr>
          <a:lstStyle/>
          <a:p>
            <a:r>
              <a:rPr lang="pt-BR" dirty="0"/>
              <a:t>O que é?</a:t>
            </a:r>
          </a:p>
          <a:p>
            <a:r>
              <a:rPr lang="pt-BR" dirty="0"/>
              <a:t>Para que serve?</a:t>
            </a:r>
          </a:p>
          <a:p>
            <a:r>
              <a:rPr lang="pt-BR" dirty="0">
                <a:solidFill>
                  <a:srgbClr val="FF0000"/>
                </a:solidFill>
              </a:rPr>
              <a:t>Tipos?</a:t>
            </a:r>
          </a:p>
          <a:p>
            <a:r>
              <a:rPr lang="pt-BR" dirty="0"/>
              <a:t>Quais são os seus terminais?</a:t>
            </a:r>
          </a:p>
        </p:txBody>
      </p:sp>
      <p:sp>
        <p:nvSpPr>
          <p:cNvPr id="4" name="Footer Placeholder 3">
            <a:extLst>
              <a:ext uri="{FF2B5EF4-FFF2-40B4-BE49-F238E27FC236}">
                <a16:creationId xmlns:a16="http://schemas.microsoft.com/office/drawing/2014/main" id="{6330B3CD-9841-4D4E-9506-9840AD233098}"/>
              </a:ext>
            </a:extLst>
          </p:cNvPr>
          <p:cNvSpPr>
            <a:spLocks noGrp="1"/>
          </p:cNvSpPr>
          <p:nvPr>
            <p:ph type="ftr" sz="quarter" idx="11"/>
          </p:nvPr>
        </p:nvSpPr>
        <p:spPr/>
        <p:txBody>
          <a:bodyPr/>
          <a:lstStyle/>
          <a:p>
            <a:r>
              <a:rPr lang="en-US" altLang="en-US"/>
              <a:t>Prof. Elyr Teixeira</a:t>
            </a:r>
            <a:endParaRPr lang="en-US" altLang="en-US" dirty="0"/>
          </a:p>
        </p:txBody>
      </p:sp>
      <p:sp>
        <p:nvSpPr>
          <p:cNvPr id="5" name="Slide Number Placeholder 4">
            <a:extLst>
              <a:ext uri="{FF2B5EF4-FFF2-40B4-BE49-F238E27FC236}">
                <a16:creationId xmlns:a16="http://schemas.microsoft.com/office/drawing/2014/main" id="{C55BA64F-DB98-42F0-A898-A5F1D2D44C9C}"/>
              </a:ext>
            </a:extLst>
          </p:cNvPr>
          <p:cNvSpPr>
            <a:spLocks noGrp="1"/>
          </p:cNvSpPr>
          <p:nvPr>
            <p:ph type="sldNum" sz="quarter" idx="12"/>
          </p:nvPr>
        </p:nvSpPr>
        <p:spPr/>
        <p:txBody>
          <a:bodyPr/>
          <a:lstStyle/>
          <a:p>
            <a:fld id="{D70E266F-DC34-4EBC-B26B-29CFE51B5C59}" type="slidenum">
              <a:rPr lang="en-US" altLang="en-US" smtClean="0"/>
              <a:pPr/>
              <a:t>28</a:t>
            </a:fld>
            <a:endParaRPr lang="en-US" altLang="en-US"/>
          </a:p>
        </p:txBody>
      </p:sp>
      <p:pic>
        <p:nvPicPr>
          <p:cNvPr id="7172" name="Picture 4" descr="Resultado de imagem para transistor bipolar junction">
            <a:extLst>
              <a:ext uri="{FF2B5EF4-FFF2-40B4-BE49-F238E27FC236}">
                <a16:creationId xmlns:a16="http://schemas.microsoft.com/office/drawing/2014/main" id="{F50C1FDC-E895-45A1-B7A7-81055FD268E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1492" r="-166"/>
          <a:stretch/>
        </p:blipFill>
        <p:spPr bwMode="auto">
          <a:xfrm>
            <a:off x="9348702" y="4001294"/>
            <a:ext cx="1612901" cy="2824163"/>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B2AF86B5-2996-45B3-A0B4-5FB963182ADE}"/>
              </a:ext>
            </a:extLst>
          </p:cNvPr>
          <p:cNvSpPr txBox="1"/>
          <p:nvPr/>
        </p:nvSpPr>
        <p:spPr>
          <a:xfrm>
            <a:off x="5814391" y="2753139"/>
            <a:ext cx="312906" cy="400110"/>
          </a:xfrm>
          <a:prstGeom prst="rect">
            <a:avLst/>
          </a:prstGeom>
          <a:noFill/>
        </p:spPr>
        <p:txBody>
          <a:bodyPr wrap="none" rtlCol="0">
            <a:spAutoFit/>
          </a:bodyPr>
          <a:lstStyle/>
          <a:p>
            <a:r>
              <a:rPr lang="pt-BR" sz="2000" b="1" dirty="0">
                <a:solidFill>
                  <a:srgbClr val="FF0000"/>
                </a:solidFill>
              </a:rPr>
              <a:t>+</a:t>
            </a:r>
            <a:endParaRPr lang="pt-BR" b="1" dirty="0">
              <a:solidFill>
                <a:srgbClr val="FF0000"/>
              </a:solidFill>
            </a:endParaRPr>
          </a:p>
        </p:txBody>
      </p:sp>
      <p:sp>
        <p:nvSpPr>
          <p:cNvPr id="13" name="TextBox 12">
            <a:extLst>
              <a:ext uri="{FF2B5EF4-FFF2-40B4-BE49-F238E27FC236}">
                <a16:creationId xmlns:a16="http://schemas.microsoft.com/office/drawing/2014/main" id="{B03376DE-7CDC-475B-8C0A-935BD7E2FAF0}"/>
              </a:ext>
            </a:extLst>
          </p:cNvPr>
          <p:cNvSpPr txBox="1"/>
          <p:nvPr/>
        </p:nvSpPr>
        <p:spPr>
          <a:xfrm>
            <a:off x="9286993" y="2124808"/>
            <a:ext cx="312906" cy="400110"/>
          </a:xfrm>
          <a:prstGeom prst="rect">
            <a:avLst/>
          </a:prstGeom>
          <a:noFill/>
        </p:spPr>
        <p:txBody>
          <a:bodyPr wrap="none" rtlCol="0">
            <a:spAutoFit/>
          </a:bodyPr>
          <a:lstStyle/>
          <a:p>
            <a:r>
              <a:rPr lang="pt-BR" sz="2000" b="1" dirty="0">
                <a:solidFill>
                  <a:srgbClr val="FF0000"/>
                </a:solidFill>
              </a:rPr>
              <a:t>+</a:t>
            </a:r>
            <a:endParaRPr lang="pt-BR" b="1" dirty="0">
              <a:solidFill>
                <a:srgbClr val="FF0000"/>
              </a:solidFill>
            </a:endParaRPr>
          </a:p>
        </p:txBody>
      </p:sp>
      <p:sp>
        <p:nvSpPr>
          <p:cNvPr id="14" name="TextBox 13">
            <a:extLst>
              <a:ext uri="{FF2B5EF4-FFF2-40B4-BE49-F238E27FC236}">
                <a16:creationId xmlns:a16="http://schemas.microsoft.com/office/drawing/2014/main" id="{71BA6210-A002-461C-9081-67FE8FBD3A43}"/>
              </a:ext>
            </a:extLst>
          </p:cNvPr>
          <p:cNvSpPr txBox="1"/>
          <p:nvPr/>
        </p:nvSpPr>
        <p:spPr>
          <a:xfrm>
            <a:off x="5829477" y="5605478"/>
            <a:ext cx="263214" cy="400110"/>
          </a:xfrm>
          <a:prstGeom prst="rect">
            <a:avLst/>
          </a:prstGeom>
          <a:noFill/>
        </p:spPr>
        <p:txBody>
          <a:bodyPr wrap="none" rtlCol="0">
            <a:spAutoFit/>
          </a:bodyPr>
          <a:lstStyle/>
          <a:p>
            <a:r>
              <a:rPr lang="pt-BR" sz="2000" b="1" dirty="0">
                <a:solidFill>
                  <a:srgbClr val="FF0000"/>
                </a:solidFill>
              </a:rPr>
              <a:t>-</a:t>
            </a:r>
            <a:endParaRPr lang="pt-BR" b="1" dirty="0">
              <a:solidFill>
                <a:srgbClr val="FF0000"/>
              </a:solidFill>
            </a:endParaRPr>
          </a:p>
        </p:txBody>
      </p:sp>
      <p:sp>
        <p:nvSpPr>
          <p:cNvPr id="15" name="TextBox 14">
            <a:extLst>
              <a:ext uri="{FF2B5EF4-FFF2-40B4-BE49-F238E27FC236}">
                <a16:creationId xmlns:a16="http://schemas.microsoft.com/office/drawing/2014/main" id="{5A2247BD-105D-467C-AA64-C25F6EF1506F}"/>
              </a:ext>
            </a:extLst>
          </p:cNvPr>
          <p:cNvSpPr txBox="1"/>
          <p:nvPr/>
        </p:nvSpPr>
        <p:spPr>
          <a:xfrm>
            <a:off x="9085488" y="4963652"/>
            <a:ext cx="263214" cy="400110"/>
          </a:xfrm>
          <a:prstGeom prst="rect">
            <a:avLst/>
          </a:prstGeom>
          <a:noFill/>
        </p:spPr>
        <p:txBody>
          <a:bodyPr wrap="none" rtlCol="0">
            <a:spAutoFit/>
          </a:bodyPr>
          <a:lstStyle/>
          <a:p>
            <a:r>
              <a:rPr lang="pt-BR" sz="2000" b="1" dirty="0">
                <a:solidFill>
                  <a:srgbClr val="FF0000"/>
                </a:solidFill>
              </a:rPr>
              <a:t>-</a:t>
            </a:r>
            <a:endParaRPr lang="pt-BR" b="1" dirty="0">
              <a:solidFill>
                <a:srgbClr val="FF0000"/>
              </a:solidFill>
            </a:endParaRPr>
          </a:p>
        </p:txBody>
      </p:sp>
    </p:spTree>
    <p:extLst>
      <p:ext uri="{BB962C8B-B14F-4D97-AF65-F5344CB8AC3E}">
        <p14:creationId xmlns:p14="http://schemas.microsoft.com/office/powerpoint/2010/main" val="1662218864"/>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B3622D-E5C0-46AE-B40C-8F3562886E35}"/>
              </a:ext>
            </a:extLst>
          </p:cNvPr>
          <p:cNvSpPr>
            <a:spLocks noGrp="1"/>
          </p:cNvSpPr>
          <p:nvPr>
            <p:ph type="title"/>
          </p:nvPr>
        </p:nvSpPr>
        <p:spPr/>
        <p:txBody>
          <a:bodyPr/>
          <a:lstStyle/>
          <a:p>
            <a:r>
              <a:rPr lang="pt-BR" dirty="0"/>
              <a:t>Configuração com polarização fixa</a:t>
            </a:r>
          </a:p>
        </p:txBody>
      </p:sp>
      <p:sp>
        <p:nvSpPr>
          <p:cNvPr id="5" name="Footer Placeholder 4">
            <a:extLst>
              <a:ext uri="{FF2B5EF4-FFF2-40B4-BE49-F238E27FC236}">
                <a16:creationId xmlns:a16="http://schemas.microsoft.com/office/drawing/2014/main" id="{BE99AF09-B21E-47B5-A85C-F59153504213}"/>
              </a:ext>
            </a:extLst>
          </p:cNvPr>
          <p:cNvSpPr>
            <a:spLocks noGrp="1"/>
          </p:cNvSpPr>
          <p:nvPr>
            <p:ph type="ftr" sz="quarter" idx="11"/>
          </p:nvPr>
        </p:nvSpPr>
        <p:spPr/>
        <p:txBody>
          <a:bodyPr/>
          <a:lstStyle/>
          <a:p>
            <a:r>
              <a:rPr lang="en-US" altLang="en-US"/>
              <a:t>Prof. Elyr Teixeira</a:t>
            </a:r>
            <a:endParaRPr lang="en-US" altLang="en-US" dirty="0"/>
          </a:p>
        </p:txBody>
      </p:sp>
      <p:sp>
        <p:nvSpPr>
          <p:cNvPr id="6" name="Slide Number Placeholder 5">
            <a:extLst>
              <a:ext uri="{FF2B5EF4-FFF2-40B4-BE49-F238E27FC236}">
                <a16:creationId xmlns:a16="http://schemas.microsoft.com/office/drawing/2014/main" id="{E9202AB1-8CC5-41BF-AA2B-94E333EC16E8}"/>
              </a:ext>
            </a:extLst>
          </p:cNvPr>
          <p:cNvSpPr>
            <a:spLocks noGrp="1"/>
          </p:cNvSpPr>
          <p:nvPr>
            <p:ph type="sldNum" sz="quarter" idx="12"/>
          </p:nvPr>
        </p:nvSpPr>
        <p:spPr/>
        <p:txBody>
          <a:bodyPr/>
          <a:lstStyle/>
          <a:p>
            <a:fld id="{48BF32D8-1DE8-449E-9DAA-0E19DCA81A04}" type="slidenum">
              <a:rPr lang="en-US" altLang="en-US" smtClean="0"/>
              <a:pPr/>
              <a:t>280</a:t>
            </a:fld>
            <a:endParaRPr lang="en-US" altLang="en-US"/>
          </a:p>
        </p:txBody>
      </p:sp>
      <p:pic>
        <p:nvPicPr>
          <p:cNvPr id="8" name="Picture 2">
            <a:extLst>
              <a:ext uri="{FF2B5EF4-FFF2-40B4-BE49-F238E27FC236}">
                <a16:creationId xmlns:a16="http://schemas.microsoft.com/office/drawing/2014/main" id="{E77EDAEC-C103-4D32-881B-FAAAA9FBAE7B}"/>
              </a:ext>
            </a:extLst>
          </p:cNvPr>
          <p:cNvPicPr>
            <a:picLocks noGrp="1" noChangeAspect="1" noChangeArrowheads="1"/>
          </p:cNvPicPr>
          <p:nvPr>
            <p:ph sz="half" idx="2"/>
          </p:nvPr>
        </p:nvPicPr>
        <p:blipFill rotWithShape="1">
          <a:blip r:embed="rId2" cstate="print">
            <a:extLst>
              <a:ext uri="{28A0092B-C50C-407E-A947-70E740481C1C}">
                <a14:useLocalDpi xmlns:a14="http://schemas.microsoft.com/office/drawing/2010/main" val="0"/>
              </a:ext>
            </a:extLst>
          </a:blip>
          <a:srcRect l="23357" r="11259" b="17698"/>
          <a:stretch/>
        </p:blipFill>
        <p:spPr bwMode="auto">
          <a:xfrm>
            <a:off x="4920792" y="2309526"/>
            <a:ext cx="7271208" cy="3410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2">
            <a:extLst>
              <a:ext uri="{FF2B5EF4-FFF2-40B4-BE49-F238E27FC236}">
                <a16:creationId xmlns:a16="http://schemas.microsoft.com/office/drawing/2014/main" id="{7124218C-FCC6-46EF-BF79-E5C85ACE6DE7}"/>
              </a:ext>
            </a:extLst>
          </p:cNvPr>
          <p:cNvPicPr>
            <a:picLocks noGrp="1" noChangeAspect="1" noChangeArrowheads="1"/>
          </p:cNvPicPr>
          <p:nvPr>
            <p:ph sz="half" idx="1"/>
          </p:nvPr>
        </p:nvPicPr>
        <p:blipFill rotWithShape="1">
          <a:blip r:embed="rId3" cstate="print">
            <a:extLst>
              <a:ext uri="{28A0092B-C50C-407E-A947-70E740481C1C}">
                <a14:useLocalDpi xmlns:a14="http://schemas.microsoft.com/office/drawing/2010/main" val="0"/>
              </a:ext>
            </a:extLst>
          </a:blip>
          <a:srcRect r="22305" b="19578"/>
          <a:stretch/>
        </p:blipFill>
        <p:spPr bwMode="auto">
          <a:xfrm>
            <a:off x="-245399" y="1843320"/>
            <a:ext cx="4713704" cy="369029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Arrow: Right 8">
            <a:extLst>
              <a:ext uri="{FF2B5EF4-FFF2-40B4-BE49-F238E27FC236}">
                <a16:creationId xmlns:a16="http://schemas.microsoft.com/office/drawing/2014/main" id="{0A85BF87-A9E6-4CD8-8E84-7F0C113535E4}"/>
              </a:ext>
            </a:extLst>
          </p:cNvPr>
          <p:cNvSpPr/>
          <p:nvPr/>
        </p:nvSpPr>
        <p:spPr>
          <a:xfrm>
            <a:off x="4590854" y="3855563"/>
            <a:ext cx="669303" cy="23567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2212747602"/>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46B1A750-8FB2-41C5-AAA6-F11704B412B4}"/>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3357" r="11259" b="17698"/>
          <a:stretch/>
        </p:blipFill>
        <p:spPr bwMode="auto">
          <a:xfrm>
            <a:off x="4920792" y="2309526"/>
            <a:ext cx="7271208" cy="3410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a:extLst>
              <a:ext uri="{FF2B5EF4-FFF2-40B4-BE49-F238E27FC236}">
                <a16:creationId xmlns:a16="http://schemas.microsoft.com/office/drawing/2014/main" id="{2D567488-BC92-4F2E-BD25-7943351A8196}"/>
              </a:ext>
            </a:extLst>
          </p:cNvPr>
          <p:cNvSpPr>
            <a:spLocks noGrp="1"/>
          </p:cNvSpPr>
          <p:nvPr>
            <p:ph type="title"/>
          </p:nvPr>
        </p:nvSpPr>
        <p:spPr/>
        <p:txBody>
          <a:bodyPr/>
          <a:lstStyle/>
          <a:p>
            <a:r>
              <a:rPr lang="pt-BR" dirty="0"/>
              <a:t>Configuração com polarização fixa</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F0A4027-8A39-4AF4-9CCB-DD51D726FCCB}"/>
                  </a:ext>
                </a:extLst>
              </p:cNvPr>
              <p:cNvSpPr>
                <a:spLocks noGrp="1"/>
              </p:cNvSpPr>
              <p:nvPr>
                <p:ph sz="half" idx="1"/>
              </p:nvPr>
            </p:nvSpPr>
            <p:spPr>
              <a:xfrm>
                <a:off x="838200" y="1825624"/>
                <a:ext cx="4469091" cy="4829699"/>
              </a:xfrm>
            </p:spPr>
            <p:txBody>
              <a:bodyPr>
                <a:normAutofit/>
              </a:bodyPr>
              <a:lstStyle/>
              <a:p>
                <a:r>
                  <a:rPr lang="pt-BR" sz="2400" dirty="0"/>
                  <a:t>Os capacitores possuem </a:t>
                </a:r>
                <a:r>
                  <a:rPr lang="pt-BR" sz="2400" dirty="0" err="1"/>
                  <a:t>curto-circuitos</a:t>
                </a:r>
                <a:r>
                  <a:rPr lang="pt-BR" sz="2400" dirty="0"/>
                  <a:t> equivalentes porque sua reatância </a:t>
                </a:r>
                <a14:m>
                  <m:oMath xmlns:m="http://schemas.openxmlformats.org/officeDocument/2006/math">
                    <m:sSub>
                      <m:sSubPr>
                        <m:ctrlPr>
                          <a:rPr lang="pt-BR" sz="2400" i="1" smtClean="0">
                            <a:latin typeface="Cambria Math" panose="02040503050406030204" pitchFamily="18" charset="0"/>
                          </a:rPr>
                        </m:ctrlPr>
                      </m:sSubPr>
                      <m:e>
                        <m:r>
                          <a:rPr lang="pt-BR" sz="2400" b="0" i="1" smtClean="0">
                            <a:latin typeface="Cambria Math" panose="02040503050406030204" pitchFamily="18" charset="0"/>
                          </a:rPr>
                          <m:t>𝑋</m:t>
                        </m:r>
                      </m:e>
                      <m:sub>
                        <m:r>
                          <a:rPr lang="pt-BR" sz="2400" b="0" i="1" smtClean="0">
                            <a:latin typeface="Cambria Math" panose="02040503050406030204" pitchFamily="18" charset="0"/>
                          </a:rPr>
                          <m:t>𝑐</m:t>
                        </m:r>
                      </m:sub>
                    </m:sSub>
                    <m:r>
                      <a:rPr lang="pt-BR" sz="2400" b="0" i="1" smtClean="0">
                        <a:latin typeface="Cambria Math" panose="02040503050406030204" pitchFamily="18" charset="0"/>
                      </a:rPr>
                      <m:t>=1/(2</m:t>
                    </m:r>
                    <m:r>
                      <a:rPr lang="pt-BR" sz="2400" b="0" i="1" smtClean="0">
                        <a:latin typeface="Cambria Math" panose="02040503050406030204" pitchFamily="18" charset="0"/>
                        <a:ea typeface="Cambria Math" panose="02040503050406030204" pitchFamily="18" charset="0"/>
                      </a:rPr>
                      <m:t>𝜋</m:t>
                    </m:r>
                    <m:r>
                      <a:rPr lang="pt-BR" sz="2400" b="0" i="1" smtClean="0">
                        <a:latin typeface="Cambria Math" panose="02040503050406030204" pitchFamily="18" charset="0"/>
                        <a:ea typeface="Cambria Math" panose="02040503050406030204" pitchFamily="18" charset="0"/>
                      </a:rPr>
                      <m:t>𝑓𝐶</m:t>
                    </m:r>
                    <m:r>
                      <a:rPr lang="pt-BR" sz="2400" b="0" i="1" smtClean="0">
                        <a:latin typeface="Cambria Math" panose="02040503050406030204" pitchFamily="18" charset="0"/>
                        <a:ea typeface="Cambria Math" panose="02040503050406030204" pitchFamily="18" charset="0"/>
                      </a:rPr>
                      <m:t>)</m:t>
                    </m:r>
                  </m:oMath>
                </a14:m>
                <a:r>
                  <a:rPr lang="pt-BR" sz="2400" dirty="0"/>
                  <a:t> é muito pequena se comparado com a impedância do circuito.</a:t>
                </a:r>
              </a:p>
              <a:p>
                <a:endParaRPr lang="pt-BR" sz="2400" dirty="0"/>
              </a:p>
              <a:p>
                <a:r>
                  <a:rPr lang="pt-BR" sz="2400" dirty="0"/>
                  <a:t>Fontes CC (</a:t>
                </a:r>
                <a14:m>
                  <m:oMath xmlns:m="http://schemas.openxmlformats.org/officeDocument/2006/math">
                    <m:sSub>
                      <m:sSubPr>
                        <m:ctrlPr>
                          <a:rPr lang="pt-BR" sz="2400" i="1">
                            <a:latin typeface="Cambria Math" panose="02040503050406030204" pitchFamily="18" charset="0"/>
                          </a:rPr>
                        </m:ctrlPr>
                      </m:sSubPr>
                      <m:e>
                        <m:r>
                          <a:rPr lang="pt-BR" sz="2400" b="0" i="1" smtClean="0">
                            <a:latin typeface="Cambria Math" panose="02040503050406030204" pitchFamily="18" charset="0"/>
                          </a:rPr>
                          <m:t>𝑉</m:t>
                        </m:r>
                      </m:e>
                      <m:sub>
                        <m:r>
                          <a:rPr lang="pt-BR" sz="2400" b="0" i="1" smtClean="0">
                            <a:latin typeface="Cambria Math" panose="02040503050406030204" pitchFamily="18" charset="0"/>
                          </a:rPr>
                          <m:t>𝐺𝐺</m:t>
                        </m:r>
                      </m:sub>
                    </m:sSub>
                  </m:oMath>
                </a14:m>
                <a:r>
                  <a:rPr lang="pt-BR" sz="2400" dirty="0"/>
                  <a:t> e </a:t>
                </a:r>
                <a14:m>
                  <m:oMath xmlns:m="http://schemas.openxmlformats.org/officeDocument/2006/math">
                    <m:sSub>
                      <m:sSubPr>
                        <m:ctrlPr>
                          <a:rPr lang="pt-BR" sz="2400" i="1">
                            <a:latin typeface="Cambria Math" panose="02040503050406030204" pitchFamily="18" charset="0"/>
                          </a:rPr>
                        </m:ctrlPr>
                      </m:sSubPr>
                      <m:e>
                        <m:r>
                          <a:rPr lang="pt-BR" sz="2400" b="0" i="1" smtClean="0">
                            <a:latin typeface="Cambria Math" panose="02040503050406030204" pitchFamily="18" charset="0"/>
                          </a:rPr>
                          <m:t>𝑉</m:t>
                        </m:r>
                      </m:e>
                      <m:sub>
                        <m:r>
                          <a:rPr lang="pt-BR" sz="2400" b="0" i="1" smtClean="0">
                            <a:latin typeface="Cambria Math" panose="02040503050406030204" pitchFamily="18" charset="0"/>
                          </a:rPr>
                          <m:t>𝐷𝐷</m:t>
                        </m:r>
                      </m:sub>
                    </m:sSub>
                  </m:oMath>
                </a14:m>
                <a:r>
                  <a:rPr lang="pt-BR" sz="2400" dirty="0"/>
                  <a:t>) são colocadas em 0V por um curto-circuito equivalente.</a:t>
                </a:r>
              </a:p>
              <a:p>
                <a:endParaRPr lang="pt-BR" sz="2400" dirty="0"/>
              </a:p>
              <a:p>
                <a:r>
                  <a:rPr lang="pt-BR" sz="2400" dirty="0"/>
                  <a:t>Redesenhando a figura ao lado, teremos,</a:t>
                </a:r>
              </a:p>
              <a:p>
                <a:endParaRPr lang="pt-BR" sz="2400" dirty="0"/>
              </a:p>
            </p:txBody>
          </p:sp>
        </mc:Choice>
        <mc:Fallback xmlns="">
          <p:sp>
            <p:nvSpPr>
              <p:cNvPr id="3" name="Content Placeholder 2">
                <a:extLst>
                  <a:ext uri="{FF2B5EF4-FFF2-40B4-BE49-F238E27FC236}">
                    <a16:creationId xmlns:a16="http://schemas.microsoft.com/office/drawing/2014/main" id="{3F0A4027-8A39-4AF4-9CCB-DD51D726FCCB}"/>
                  </a:ext>
                </a:extLst>
              </p:cNvPr>
              <p:cNvSpPr>
                <a:spLocks noGrp="1" noRot="1" noChangeAspect="1" noMove="1" noResize="1" noEditPoints="1" noAdjustHandles="1" noChangeArrowheads="1" noChangeShapeType="1" noTextEdit="1"/>
              </p:cNvSpPr>
              <p:nvPr>
                <p:ph sz="half" idx="1"/>
              </p:nvPr>
            </p:nvSpPr>
            <p:spPr>
              <a:xfrm>
                <a:off x="838200" y="1825624"/>
                <a:ext cx="4469091" cy="4829699"/>
              </a:xfrm>
              <a:blipFill>
                <a:blip r:embed="rId3"/>
                <a:stretch>
                  <a:fillRect l="-1910" t="-1765" r="-819"/>
                </a:stretch>
              </a:blipFill>
            </p:spPr>
            <p:txBody>
              <a:bodyPr/>
              <a:lstStyle/>
              <a:p>
                <a:r>
                  <a:rPr lang="pt-BR">
                    <a:noFill/>
                  </a:rPr>
                  <a:t> </a:t>
                </a:r>
              </a:p>
            </p:txBody>
          </p:sp>
        </mc:Fallback>
      </mc:AlternateContent>
      <p:sp>
        <p:nvSpPr>
          <p:cNvPr id="5" name="Footer Placeholder 4">
            <a:extLst>
              <a:ext uri="{FF2B5EF4-FFF2-40B4-BE49-F238E27FC236}">
                <a16:creationId xmlns:a16="http://schemas.microsoft.com/office/drawing/2014/main" id="{80FB6840-B9F9-4DC1-BF4D-3AAE5C74D1D8}"/>
              </a:ext>
            </a:extLst>
          </p:cNvPr>
          <p:cNvSpPr>
            <a:spLocks noGrp="1"/>
          </p:cNvSpPr>
          <p:nvPr>
            <p:ph type="ftr" sz="quarter" idx="11"/>
          </p:nvPr>
        </p:nvSpPr>
        <p:spPr/>
        <p:txBody>
          <a:bodyPr/>
          <a:lstStyle/>
          <a:p>
            <a:r>
              <a:rPr lang="en-US" altLang="en-US"/>
              <a:t>Prof. Elyr Teixeira</a:t>
            </a:r>
            <a:endParaRPr lang="en-US" altLang="en-US" dirty="0"/>
          </a:p>
        </p:txBody>
      </p:sp>
      <p:sp>
        <p:nvSpPr>
          <p:cNvPr id="6" name="Slide Number Placeholder 5">
            <a:extLst>
              <a:ext uri="{FF2B5EF4-FFF2-40B4-BE49-F238E27FC236}">
                <a16:creationId xmlns:a16="http://schemas.microsoft.com/office/drawing/2014/main" id="{6AC36621-2363-4199-96BD-61B8CAE12247}"/>
              </a:ext>
            </a:extLst>
          </p:cNvPr>
          <p:cNvSpPr>
            <a:spLocks noGrp="1"/>
          </p:cNvSpPr>
          <p:nvPr>
            <p:ph type="sldNum" sz="quarter" idx="12"/>
          </p:nvPr>
        </p:nvSpPr>
        <p:spPr/>
        <p:txBody>
          <a:bodyPr/>
          <a:lstStyle/>
          <a:p>
            <a:fld id="{48BF32D8-1DE8-449E-9DAA-0E19DCA81A04}" type="slidenum">
              <a:rPr lang="en-US" altLang="en-US" smtClean="0"/>
              <a:pPr/>
              <a:t>281</a:t>
            </a:fld>
            <a:endParaRPr lang="en-US" altLang="en-US"/>
          </a:p>
        </p:txBody>
      </p:sp>
    </p:spTree>
    <p:extLst>
      <p:ext uri="{BB962C8B-B14F-4D97-AF65-F5344CB8AC3E}">
        <p14:creationId xmlns:p14="http://schemas.microsoft.com/office/powerpoint/2010/main" val="1729798245"/>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9C38CA-6226-45BB-9890-79F372238B3C}"/>
              </a:ext>
            </a:extLst>
          </p:cNvPr>
          <p:cNvSpPr>
            <a:spLocks noGrp="1"/>
          </p:cNvSpPr>
          <p:nvPr>
            <p:ph type="title"/>
          </p:nvPr>
        </p:nvSpPr>
        <p:spPr/>
        <p:txBody>
          <a:bodyPr/>
          <a:lstStyle/>
          <a:p>
            <a:r>
              <a:rPr lang="pt-BR" dirty="0"/>
              <a:t>Configuração com polarização fixa</a:t>
            </a:r>
          </a:p>
        </p:txBody>
      </p:sp>
      <p:sp>
        <p:nvSpPr>
          <p:cNvPr id="5" name="Footer Placeholder 4">
            <a:extLst>
              <a:ext uri="{FF2B5EF4-FFF2-40B4-BE49-F238E27FC236}">
                <a16:creationId xmlns:a16="http://schemas.microsoft.com/office/drawing/2014/main" id="{92AB6143-81D9-434B-AD0F-02951C9DFFD3}"/>
              </a:ext>
            </a:extLst>
          </p:cNvPr>
          <p:cNvSpPr>
            <a:spLocks noGrp="1"/>
          </p:cNvSpPr>
          <p:nvPr>
            <p:ph type="ftr" sz="quarter" idx="11"/>
          </p:nvPr>
        </p:nvSpPr>
        <p:spPr/>
        <p:txBody>
          <a:bodyPr/>
          <a:lstStyle/>
          <a:p>
            <a:r>
              <a:rPr lang="en-US" altLang="en-US"/>
              <a:t>Prof. Elyr Teixeira</a:t>
            </a:r>
            <a:endParaRPr lang="en-US" altLang="en-US" dirty="0"/>
          </a:p>
        </p:txBody>
      </p:sp>
      <p:sp>
        <p:nvSpPr>
          <p:cNvPr id="6" name="Slide Number Placeholder 5">
            <a:extLst>
              <a:ext uri="{FF2B5EF4-FFF2-40B4-BE49-F238E27FC236}">
                <a16:creationId xmlns:a16="http://schemas.microsoft.com/office/drawing/2014/main" id="{4B29C4EC-A7B5-4800-890D-A93F4BF3CC1B}"/>
              </a:ext>
            </a:extLst>
          </p:cNvPr>
          <p:cNvSpPr>
            <a:spLocks noGrp="1"/>
          </p:cNvSpPr>
          <p:nvPr>
            <p:ph type="sldNum" sz="quarter" idx="12"/>
          </p:nvPr>
        </p:nvSpPr>
        <p:spPr/>
        <p:txBody>
          <a:bodyPr/>
          <a:lstStyle/>
          <a:p>
            <a:fld id="{48BF32D8-1DE8-449E-9DAA-0E19DCA81A04}" type="slidenum">
              <a:rPr lang="en-US" altLang="en-US" smtClean="0"/>
              <a:pPr/>
              <a:t>282</a:t>
            </a:fld>
            <a:endParaRPr lang="en-US" altLang="en-US"/>
          </a:p>
        </p:txBody>
      </p:sp>
      <p:pic>
        <p:nvPicPr>
          <p:cNvPr id="7" name="Picture 2">
            <a:extLst>
              <a:ext uri="{FF2B5EF4-FFF2-40B4-BE49-F238E27FC236}">
                <a16:creationId xmlns:a16="http://schemas.microsoft.com/office/drawing/2014/main" id="{1BFB9B9E-DD83-4EBE-8F76-A53E39932FF9}"/>
              </a:ext>
            </a:extLst>
          </p:cNvPr>
          <p:cNvPicPr>
            <a:picLocks noGrp="1" noChangeAspect="1" noChangeArrowheads="1"/>
          </p:cNvPicPr>
          <p:nvPr>
            <p:ph sz="half" idx="1"/>
          </p:nvPr>
        </p:nvPicPr>
        <p:blipFill rotWithShape="1">
          <a:blip r:embed="rId2" cstate="print">
            <a:extLst>
              <a:ext uri="{28A0092B-C50C-407E-A947-70E740481C1C}">
                <a14:useLocalDpi xmlns:a14="http://schemas.microsoft.com/office/drawing/2010/main" val="0"/>
              </a:ext>
            </a:extLst>
          </a:blip>
          <a:srcRect l="23357" r="11259" b="17698"/>
          <a:stretch/>
        </p:blipFill>
        <p:spPr bwMode="auto">
          <a:xfrm>
            <a:off x="-3632" y="2477633"/>
            <a:ext cx="5670506" cy="26599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63512050"/>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9C38CA-6226-45BB-9890-79F372238B3C}"/>
              </a:ext>
            </a:extLst>
          </p:cNvPr>
          <p:cNvSpPr>
            <a:spLocks noGrp="1"/>
          </p:cNvSpPr>
          <p:nvPr>
            <p:ph type="title"/>
          </p:nvPr>
        </p:nvSpPr>
        <p:spPr/>
        <p:txBody>
          <a:bodyPr/>
          <a:lstStyle/>
          <a:p>
            <a:r>
              <a:rPr lang="pt-BR" dirty="0"/>
              <a:t>Configuração com polarização fixa</a:t>
            </a:r>
          </a:p>
        </p:txBody>
      </p:sp>
      <p:sp>
        <p:nvSpPr>
          <p:cNvPr id="5" name="Footer Placeholder 4">
            <a:extLst>
              <a:ext uri="{FF2B5EF4-FFF2-40B4-BE49-F238E27FC236}">
                <a16:creationId xmlns:a16="http://schemas.microsoft.com/office/drawing/2014/main" id="{92AB6143-81D9-434B-AD0F-02951C9DFFD3}"/>
              </a:ext>
            </a:extLst>
          </p:cNvPr>
          <p:cNvSpPr>
            <a:spLocks noGrp="1"/>
          </p:cNvSpPr>
          <p:nvPr>
            <p:ph type="ftr" sz="quarter" idx="11"/>
          </p:nvPr>
        </p:nvSpPr>
        <p:spPr/>
        <p:txBody>
          <a:bodyPr/>
          <a:lstStyle/>
          <a:p>
            <a:r>
              <a:rPr lang="en-US" altLang="en-US"/>
              <a:t>Prof. Elyr Teixeira</a:t>
            </a:r>
            <a:endParaRPr lang="en-US" altLang="en-US" dirty="0"/>
          </a:p>
        </p:txBody>
      </p:sp>
      <p:sp>
        <p:nvSpPr>
          <p:cNvPr id="6" name="Slide Number Placeholder 5">
            <a:extLst>
              <a:ext uri="{FF2B5EF4-FFF2-40B4-BE49-F238E27FC236}">
                <a16:creationId xmlns:a16="http://schemas.microsoft.com/office/drawing/2014/main" id="{4B29C4EC-A7B5-4800-890D-A93F4BF3CC1B}"/>
              </a:ext>
            </a:extLst>
          </p:cNvPr>
          <p:cNvSpPr>
            <a:spLocks noGrp="1"/>
          </p:cNvSpPr>
          <p:nvPr>
            <p:ph type="sldNum" sz="quarter" idx="12"/>
          </p:nvPr>
        </p:nvSpPr>
        <p:spPr/>
        <p:txBody>
          <a:bodyPr/>
          <a:lstStyle/>
          <a:p>
            <a:fld id="{48BF32D8-1DE8-449E-9DAA-0E19DCA81A04}" type="slidenum">
              <a:rPr lang="en-US" altLang="en-US" smtClean="0"/>
              <a:pPr/>
              <a:t>283</a:t>
            </a:fld>
            <a:endParaRPr lang="en-US" altLang="en-US"/>
          </a:p>
        </p:txBody>
      </p:sp>
      <p:pic>
        <p:nvPicPr>
          <p:cNvPr id="7" name="Picture 2">
            <a:extLst>
              <a:ext uri="{FF2B5EF4-FFF2-40B4-BE49-F238E27FC236}">
                <a16:creationId xmlns:a16="http://schemas.microsoft.com/office/drawing/2014/main" id="{1BFB9B9E-DD83-4EBE-8F76-A53E39932FF9}"/>
              </a:ext>
            </a:extLst>
          </p:cNvPr>
          <p:cNvPicPr>
            <a:picLocks noGrp="1" noChangeAspect="1" noChangeArrowheads="1"/>
          </p:cNvPicPr>
          <p:nvPr>
            <p:ph sz="half" idx="1"/>
          </p:nvPr>
        </p:nvPicPr>
        <p:blipFill rotWithShape="1">
          <a:blip r:embed="rId2" cstate="print">
            <a:extLst>
              <a:ext uri="{28A0092B-C50C-407E-A947-70E740481C1C}">
                <a14:useLocalDpi xmlns:a14="http://schemas.microsoft.com/office/drawing/2010/main" val="0"/>
              </a:ext>
            </a:extLst>
          </a:blip>
          <a:srcRect l="23357" r="11259" b="17698"/>
          <a:stretch/>
        </p:blipFill>
        <p:spPr bwMode="auto">
          <a:xfrm>
            <a:off x="-3632" y="2477633"/>
            <a:ext cx="5670506" cy="26599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Arrow: Right 8">
            <a:extLst>
              <a:ext uri="{FF2B5EF4-FFF2-40B4-BE49-F238E27FC236}">
                <a16:creationId xmlns:a16="http://schemas.microsoft.com/office/drawing/2014/main" id="{5718D279-180E-406C-BAEE-D980E78FEB39}"/>
              </a:ext>
            </a:extLst>
          </p:cNvPr>
          <p:cNvSpPr/>
          <p:nvPr/>
        </p:nvSpPr>
        <p:spPr>
          <a:xfrm>
            <a:off x="5761348" y="3571951"/>
            <a:ext cx="669303" cy="23567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2250156087"/>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9C38CA-6226-45BB-9890-79F372238B3C}"/>
              </a:ext>
            </a:extLst>
          </p:cNvPr>
          <p:cNvSpPr>
            <a:spLocks noGrp="1"/>
          </p:cNvSpPr>
          <p:nvPr>
            <p:ph type="title"/>
          </p:nvPr>
        </p:nvSpPr>
        <p:spPr/>
        <p:txBody>
          <a:bodyPr/>
          <a:lstStyle/>
          <a:p>
            <a:r>
              <a:rPr lang="pt-BR" dirty="0"/>
              <a:t>Configuração com polarização fixa</a:t>
            </a:r>
          </a:p>
        </p:txBody>
      </p:sp>
      <p:sp>
        <p:nvSpPr>
          <p:cNvPr id="5" name="Footer Placeholder 4">
            <a:extLst>
              <a:ext uri="{FF2B5EF4-FFF2-40B4-BE49-F238E27FC236}">
                <a16:creationId xmlns:a16="http://schemas.microsoft.com/office/drawing/2014/main" id="{92AB6143-81D9-434B-AD0F-02951C9DFFD3}"/>
              </a:ext>
            </a:extLst>
          </p:cNvPr>
          <p:cNvSpPr>
            <a:spLocks noGrp="1"/>
          </p:cNvSpPr>
          <p:nvPr>
            <p:ph type="ftr" sz="quarter" idx="11"/>
          </p:nvPr>
        </p:nvSpPr>
        <p:spPr/>
        <p:txBody>
          <a:bodyPr/>
          <a:lstStyle/>
          <a:p>
            <a:r>
              <a:rPr lang="en-US" altLang="en-US"/>
              <a:t>Prof. Elyr Teixeira</a:t>
            </a:r>
            <a:endParaRPr lang="en-US" altLang="en-US" dirty="0"/>
          </a:p>
        </p:txBody>
      </p:sp>
      <p:sp>
        <p:nvSpPr>
          <p:cNvPr id="6" name="Slide Number Placeholder 5">
            <a:extLst>
              <a:ext uri="{FF2B5EF4-FFF2-40B4-BE49-F238E27FC236}">
                <a16:creationId xmlns:a16="http://schemas.microsoft.com/office/drawing/2014/main" id="{4B29C4EC-A7B5-4800-890D-A93F4BF3CC1B}"/>
              </a:ext>
            </a:extLst>
          </p:cNvPr>
          <p:cNvSpPr>
            <a:spLocks noGrp="1"/>
          </p:cNvSpPr>
          <p:nvPr>
            <p:ph type="sldNum" sz="quarter" idx="12"/>
          </p:nvPr>
        </p:nvSpPr>
        <p:spPr/>
        <p:txBody>
          <a:bodyPr/>
          <a:lstStyle/>
          <a:p>
            <a:fld id="{48BF32D8-1DE8-449E-9DAA-0E19DCA81A04}" type="slidenum">
              <a:rPr lang="en-US" altLang="en-US" smtClean="0"/>
              <a:pPr/>
              <a:t>284</a:t>
            </a:fld>
            <a:endParaRPr lang="en-US" altLang="en-US"/>
          </a:p>
        </p:txBody>
      </p:sp>
      <p:pic>
        <p:nvPicPr>
          <p:cNvPr id="7" name="Picture 2">
            <a:extLst>
              <a:ext uri="{FF2B5EF4-FFF2-40B4-BE49-F238E27FC236}">
                <a16:creationId xmlns:a16="http://schemas.microsoft.com/office/drawing/2014/main" id="{1BFB9B9E-DD83-4EBE-8F76-A53E39932FF9}"/>
              </a:ext>
            </a:extLst>
          </p:cNvPr>
          <p:cNvPicPr>
            <a:picLocks noGrp="1" noChangeAspect="1" noChangeArrowheads="1"/>
          </p:cNvPicPr>
          <p:nvPr>
            <p:ph sz="half" idx="1"/>
          </p:nvPr>
        </p:nvPicPr>
        <p:blipFill rotWithShape="1">
          <a:blip r:embed="rId2" cstate="print">
            <a:extLst>
              <a:ext uri="{28A0092B-C50C-407E-A947-70E740481C1C}">
                <a14:useLocalDpi xmlns:a14="http://schemas.microsoft.com/office/drawing/2010/main" val="0"/>
              </a:ext>
            </a:extLst>
          </a:blip>
          <a:srcRect l="23357" r="11259" b="17698"/>
          <a:stretch/>
        </p:blipFill>
        <p:spPr bwMode="auto">
          <a:xfrm>
            <a:off x="-3632" y="2477633"/>
            <a:ext cx="5670506" cy="26599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2">
            <a:extLst>
              <a:ext uri="{FF2B5EF4-FFF2-40B4-BE49-F238E27FC236}">
                <a16:creationId xmlns:a16="http://schemas.microsoft.com/office/drawing/2014/main" id="{8D7A852F-7ECF-4DE8-90D5-7E2F26C0F235}"/>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21404"/>
          <a:stretch/>
        </p:blipFill>
        <p:spPr bwMode="auto">
          <a:xfrm>
            <a:off x="6756136" y="2561262"/>
            <a:ext cx="5435864" cy="26599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Arrow: Right 8">
            <a:extLst>
              <a:ext uri="{FF2B5EF4-FFF2-40B4-BE49-F238E27FC236}">
                <a16:creationId xmlns:a16="http://schemas.microsoft.com/office/drawing/2014/main" id="{5718D279-180E-406C-BAEE-D980E78FEB39}"/>
              </a:ext>
            </a:extLst>
          </p:cNvPr>
          <p:cNvSpPr/>
          <p:nvPr/>
        </p:nvSpPr>
        <p:spPr>
          <a:xfrm>
            <a:off x="5761348" y="3571951"/>
            <a:ext cx="669303" cy="23567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2674972953"/>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
            <a:extLst>
              <a:ext uri="{FF2B5EF4-FFF2-40B4-BE49-F238E27FC236}">
                <a16:creationId xmlns:a16="http://schemas.microsoft.com/office/drawing/2014/main" id="{C4F63967-C86E-46B2-BC20-32C74EE52633}"/>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b="21404"/>
          <a:stretch/>
        </p:blipFill>
        <p:spPr bwMode="auto">
          <a:xfrm>
            <a:off x="6488084" y="2561262"/>
            <a:ext cx="5703916" cy="27911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a:extLst>
              <a:ext uri="{FF2B5EF4-FFF2-40B4-BE49-F238E27FC236}">
                <a16:creationId xmlns:a16="http://schemas.microsoft.com/office/drawing/2014/main" id="{739C38CA-6226-45BB-9890-79F372238B3C}"/>
              </a:ext>
            </a:extLst>
          </p:cNvPr>
          <p:cNvSpPr>
            <a:spLocks noGrp="1"/>
          </p:cNvSpPr>
          <p:nvPr>
            <p:ph type="title"/>
          </p:nvPr>
        </p:nvSpPr>
        <p:spPr/>
        <p:txBody>
          <a:bodyPr/>
          <a:lstStyle/>
          <a:p>
            <a:r>
              <a:rPr lang="pt-BR" dirty="0"/>
              <a:t>Configuração com polarização fixa</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5F9FD90-BFDF-4A57-B841-A663CA552885}"/>
                  </a:ext>
                </a:extLst>
              </p:cNvPr>
              <p:cNvSpPr>
                <a:spLocks noGrp="1"/>
              </p:cNvSpPr>
              <p:nvPr>
                <p:ph sz="half" idx="1"/>
              </p:nvPr>
            </p:nvSpPr>
            <p:spPr>
              <a:xfrm>
                <a:off x="838199" y="1825625"/>
                <a:ext cx="7391401" cy="4351338"/>
              </a:xfrm>
            </p:spPr>
            <p:txBody>
              <a:bodyPr/>
              <a:lstStyle/>
              <a:p>
                <a:r>
                  <a:rPr lang="pt-BR" dirty="0"/>
                  <a:t>O sinal de entrada é representado por </a:t>
                </a:r>
                <a14:m>
                  <m:oMath xmlns:m="http://schemas.openxmlformats.org/officeDocument/2006/math">
                    <m:sSub>
                      <m:sSubPr>
                        <m:ctrlPr>
                          <a:rPr lang="pt-BR" sz="2800" i="1">
                            <a:latin typeface="Cambria Math" panose="02040503050406030204" pitchFamily="18" charset="0"/>
                          </a:rPr>
                        </m:ctrlPr>
                      </m:sSubPr>
                      <m:e>
                        <m:r>
                          <a:rPr lang="pt-BR" sz="2800" b="0" i="1" smtClean="0">
                            <a:latin typeface="Cambria Math" panose="02040503050406030204" pitchFamily="18" charset="0"/>
                          </a:rPr>
                          <m:t>𝑉</m:t>
                        </m:r>
                      </m:e>
                      <m:sub>
                        <m:r>
                          <a:rPr lang="pt-BR" sz="2800" b="0" i="1" smtClean="0">
                            <a:latin typeface="Cambria Math" panose="02040503050406030204" pitchFamily="18" charset="0"/>
                          </a:rPr>
                          <m:t>𝑖</m:t>
                        </m:r>
                      </m:sub>
                    </m:sSub>
                  </m:oMath>
                </a14:m>
                <a:r>
                  <a:rPr lang="pt-BR" dirty="0"/>
                  <a:t> e o sinal de saída através de </a:t>
                </a:r>
                <a14:m>
                  <m:oMath xmlns:m="http://schemas.openxmlformats.org/officeDocument/2006/math">
                    <m:sSub>
                      <m:sSubPr>
                        <m:ctrlPr>
                          <a:rPr lang="pt-BR" sz="2800" i="1">
                            <a:latin typeface="Cambria Math" panose="02040503050406030204" pitchFamily="18" charset="0"/>
                          </a:rPr>
                        </m:ctrlPr>
                      </m:sSubPr>
                      <m:e>
                        <m:r>
                          <a:rPr lang="pt-BR" sz="2800" b="0" i="1" smtClean="0">
                            <a:latin typeface="Cambria Math" panose="02040503050406030204" pitchFamily="18" charset="0"/>
                          </a:rPr>
                          <m:t>𝑅</m:t>
                        </m:r>
                      </m:e>
                      <m:sub>
                        <m:r>
                          <a:rPr lang="pt-BR" sz="2800" b="0" i="1" smtClean="0">
                            <a:latin typeface="Cambria Math" panose="02040503050406030204" pitchFamily="18" charset="0"/>
                          </a:rPr>
                          <m:t>𝐷</m:t>
                        </m:r>
                      </m:sub>
                    </m:sSub>
                  </m:oMath>
                </a14:m>
                <a:r>
                  <a:rPr lang="pt-BR" dirty="0"/>
                  <a:t>//</a:t>
                </a:r>
                <a:r>
                  <a:rPr lang="pt-BR" sz="2800" dirty="0"/>
                  <a:t> </a:t>
                </a:r>
                <a14:m>
                  <m:oMath xmlns:m="http://schemas.openxmlformats.org/officeDocument/2006/math">
                    <m:sSub>
                      <m:sSubPr>
                        <m:ctrlPr>
                          <a:rPr lang="pt-BR" sz="2800" i="1">
                            <a:latin typeface="Cambria Math" panose="02040503050406030204" pitchFamily="18" charset="0"/>
                          </a:rPr>
                        </m:ctrlPr>
                      </m:sSubPr>
                      <m:e>
                        <m:r>
                          <a:rPr lang="pt-BR" sz="2800" b="0" i="1" smtClean="0">
                            <a:latin typeface="Cambria Math" panose="02040503050406030204" pitchFamily="18" charset="0"/>
                          </a:rPr>
                          <m:t>𝑟</m:t>
                        </m:r>
                      </m:e>
                      <m:sub>
                        <m:r>
                          <a:rPr lang="pt-BR" sz="2800" b="0" i="1" smtClean="0">
                            <a:latin typeface="Cambria Math" panose="02040503050406030204" pitchFamily="18" charset="0"/>
                          </a:rPr>
                          <m:t>𝑑</m:t>
                        </m:r>
                      </m:sub>
                    </m:sSub>
                  </m:oMath>
                </a14:m>
                <a:r>
                  <a:rPr lang="pt-BR" dirty="0"/>
                  <a:t> é representado por </a:t>
                </a:r>
                <a14:m>
                  <m:oMath xmlns:m="http://schemas.openxmlformats.org/officeDocument/2006/math">
                    <m:sSub>
                      <m:sSubPr>
                        <m:ctrlPr>
                          <a:rPr lang="pt-BR" sz="2800" i="1">
                            <a:latin typeface="Cambria Math" panose="02040503050406030204" pitchFamily="18" charset="0"/>
                          </a:rPr>
                        </m:ctrlPr>
                      </m:sSubPr>
                      <m:e>
                        <m:r>
                          <a:rPr lang="pt-BR" sz="2800" b="0" i="1" smtClean="0">
                            <a:latin typeface="Cambria Math" panose="02040503050406030204" pitchFamily="18" charset="0"/>
                          </a:rPr>
                          <m:t>𝑉</m:t>
                        </m:r>
                      </m:e>
                      <m:sub>
                        <m:r>
                          <a:rPr lang="pt-BR" sz="2800" b="0" i="1" smtClean="0">
                            <a:latin typeface="Cambria Math" panose="02040503050406030204" pitchFamily="18" charset="0"/>
                          </a:rPr>
                          <m:t>𝑜</m:t>
                        </m:r>
                      </m:sub>
                    </m:sSub>
                  </m:oMath>
                </a14:m>
                <a:r>
                  <a:rPr lang="pt-BR" dirty="0"/>
                  <a:t>.</a:t>
                </a:r>
              </a:p>
              <a:p>
                <a:endParaRPr lang="pt-BR" dirty="0"/>
              </a:p>
              <a:p>
                <a:endParaRPr lang="pt-BR" dirty="0"/>
              </a:p>
            </p:txBody>
          </p:sp>
        </mc:Choice>
        <mc:Fallback xmlns="">
          <p:sp>
            <p:nvSpPr>
              <p:cNvPr id="3" name="Content Placeholder 2">
                <a:extLst>
                  <a:ext uri="{FF2B5EF4-FFF2-40B4-BE49-F238E27FC236}">
                    <a16:creationId xmlns:a16="http://schemas.microsoft.com/office/drawing/2014/main" id="{05F9FD90-BFDF-4A57-B841-A663CA552885}"/>
                  </a:ext>
                </a:extLst>
              </p:cNvPr>
              <p:cNvSpPr>
                <a:spLocks noGrp="1" noRot="1" noChangeAspect="1" noMove="1" noResize="1" noEditPoints="1" noAdjustHandles="1" noChangeArrowheads="1" noChangeShapeType="1" noTextEdit="1"/>
              </p:cNvSpPr>
              <p:nvPr>
                <p:ph sz="half" idx="1"/>
              </p:nvPr>
            </p:nvSpPr>
            <p:spPr>
              <a:xfrm>
                <a:off x="838199" y="1825625"/>
                <a:ext cx="7391401" cy="4351338"/>
              </a:xfrm>
              <a:blipFill>
                <a:blip r:embed="rId3"/>
                <a:stretch>
                  <a:fillRect l="-1237" t="-1541"/>
                </a:stretch>
              </a:blipFill>
            </p:spPr>
            <p:txBody>
              <a:bodyPr/>
              <a:lstStyle/>
              <a:p>
                <a:r>
                  <a:rPr lang="pt-BR">
                    <a:noFill/>
                  </a:rPr>
                  <a:t> </a:t>
                </a:r>
              </a:p>
            </p:txBody>
          </p:sp>
        </mc:Fallback>
      </mc:AlternateContent>
      <p:sp>
        <p:nvSpPr>
          <p:cNvPr id="5" name="Footer Placeholder 4">
            <a:extLst>
              <a:ext uri="{FF2B5EF4-FFF2-40B4-BE49-F238E27FC236}">
                <a16:creationId xmlns:a16="http://schemas.microsoft.com/office/drawing/2014/main" id="{92AB6143-81D9-434B-AD0F-02951C9DFFD3}"/>
              </a:ext>
            </a:extLst>
          </p:cNvPr>
          <p:cNvSpPr>
            <a:spLocks noGrp="1"/>
          </p:cNvSpPr>
          <p:nvPr>
            <p:ph type="ftr" sz="quarter" idx="11"/>
          </p:nvPr>
        </p:nvSpPr>
        <p:spPr/>
        <p:txBody>
          <a:bodyPr/>
          <a:lstStyle/>
          <a:p>
            <a:r>
              <a:rPr lang="en-US" altLang="en-US"/>
              <a:t>Prof. Elyr Teixeira</a:t>
            </a:r>
            <a:endParaRPr lang="en-US" altLang="en-US" dirty="0"/>
          </a:p>
        </p:txBody>
      </p:sp>
      <p:sp>
        <p:nvSpPr>
          <p:cNvPr id="6" name="Slide Number Placeholder 5">
            <a:extLst>
              <a:ext uri="{FF2B5EF4-FFF2-40B4-BE49-F238E27FC236}">
                <a16:creationId xmlns:a16="http://schemas.microsoft.com/office/drawing/2014/main" id="{4B29C4EC-A7B5-4800-890D-A93F4BF3CC1B}"/>
              </a:ext>
            </a:extLst>
          </p:cNvPr>
          <p:cNvSpPr>
            <a:spLocks noGrp="1"/>
          </p:cNvSpPr>
          <p:nvPr>
            <p:ph type="sldNum" sz="quarter" idx="12"/>
          </p:nvPr>
        </p:nvSpPr>
        <p:spPr/>
        <p:txBody>
          <a:bodyPr/>
          <a:lstStyle/>
          <a:p>
            <a:fld id="{48BF32D8-1DE8-449E-9DAA-0E19DCA81A04}" type="slidenum">
              <a:rPr lang="en-US" altLang="en-US" smtClean="0"/>
              <a:pPr/>
              <a:t>285</a:t>
            </a:fld>
            <a:endParaRPr lang="en-US" altLang="en-US"/>
          </a:p>
        </p:txBody>
      </p:sp>
    </p:spTree>
    <p:extLst>
      <p:ext uri="{BB962C8B-B14F-4D97-AF65-F5344CB8AC3E}">
        <p14:creationId xmlns:p14="http://schemas.microsoft.com/office/powerpoint/2010/main" val="3961138081"/>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CE8EF034-08B7-4D04-81CF-6CE2710CD053}"/>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21404"/>
          <a:stretch/>
        </p:blipFill>
        <p:spPr bwMode="auto">
          <a:xfrm>
            <a:off x="6488084" y="2561262"/>
            <a:ext cx="5703916" cy="27911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a:extLst>
              <a:ext uri="{FF2B5EF4-FFF2-40B4-BE49-F238E27FC236}">
                <a16:creationId xmlns:a16="http://schemas.microsoft.com/office/drawing/2014/main" id="{739C38CA-6226-45BB-9890-79F372238B3C}"/>
              </a:ext>
            </a:extLst>
          </p:cNvPr>
          <p:cNvSpPr>
            <a:spLocks noGrp="1"/>
          </p:cNvSpPr>
          <p:nvPr>
            <p:ph type="title"/>
          </p:nvPr>
        </p:nvSpPr>
        <p:spPr/>
        <p:txBody>
          <a:bodyPr/>
          <a:lstStyle/>
          <a:p>
            <a:r>
              <a:rPr lang="pt-BR" dirty="0"/>
              <a:t>Configuração com polarização fixa</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5F9FD90-BFDF-4A57-B841-A663CA552885}"/>
                  </a:ext>
                </a:extLst>
              </p:cNvPr>
              <p:cNvSpPr>
                <a:spLocks noGrp="1"/>
              </p:cNvSpPr>
              <p:nvPr>
                <p:ph sz="half" idx="1"/>
              </p:nvPr>
            </p:nvSpPr>
            <p:spPr>
              <a:xfrm>
                <a:off x="838199" y="1825625"/>
                <a:ext cx="7391401" cy="4351338"/>
              </a:xfrm>
            </p:spPr>
            <p:txBody>
              <a:bodyPr/>
              <a:lstStyle/>
              <a:p>
                <a:r>
                  <a:rPr lang="pt-BR" dirty="0"/>
                  <a:t>O sinal de entrada é representado por </a:t>
                </a:r>
                <a14:m>
                  <m:oMath xmlns:m="http://schemas.openxmlformats.org/officeDocument/2006/math">
                    <m:sSub>
                      <m:sSubPr>
                        <m:ctrlPr>
                          <a:rPr lang="pt-BR" sz="2800" i="1">
                            <a:latin typeface="Cambria Math" panose="02040503050406030204" pitchFamily="18" charset="0"/>
                          </a:rPr>
                        </m:ctrlPr>
                      </m:sSubPr>
                      <m:e>
                        <m:r>
                          <a:rPr lang="pt-BR" sz="2800" b="0" i="1" smtClean="0">
                            <a:latin typeface="Cambria Math" panose="02040503050406030204" pitchFamily="18" charset="0"/>
                          </a:rPr>
                          <m:t>𝑉</m:t>
                        </m:r>
                      </m:e>
                      <m:sub>
                        <m:r>
                          <a:rPr lang="pt-BR" sz="2800" b="0" i="1" smtClean="0">
                            <a:latin typeface="Cambria Math" panose="02040503050406030204" pitchFamily="18" charset="0"/>
                          </a:rPr>
                          <m:t>𝑖</m:t>
                        </m:r>
                      </m:sub>
                    </m:sSub>
                  </m:oMath>
                </a14:m>
                <a:r>
                  <a:rPr lang="pt-BR" dirty="0"/>
                  <a:t> e o sinal de saída através de </a:t>
                </a:r>
                <a14:m>
                  <m:oMath xmlns:m="http://schemas.openxmlformats.org/officeDocument/2006/math">
                    <m:sSub>
                      <m:sSubPr>
                        <m:ctrlPr>
                          <a:rPr lang="pt-BR" sz="2800" i="1">
                            <a:latin typeface="Cambria Math" panose="02040503050406030204" pitchFamily="18" charset="0"/>
                          </a:rPr>
                        </m:ctrlPr>
                      </m:sSubPr>
                      <m:e>
                        <m:r>
                          <a:rPr lang="pt-BR" sz="2800" b="0" i="1" smtClean="0">
                            <a:latin typeface="Cambria Math" panose="02040503050406030204" pitchFamily="18" charset="0"/>
                          </a:rPr>
                          <m:t>𝑅</m:t>
                        </m:r>
                      </m:e>
                      <m:sub>
                        <m:r>
                          <a:rPr lang="pt-BR" sz="2800" b="0" i="1" smtClean="0">
                            <a:latin typeface="Cambria Math" panose="02040503050406030204" pitchFamily="18" charset="0"/>
                          </a:rPr>
                          <m:t>𝐷</m:t>
                        </m:r>
                      </m:sub>
                    </m:sSub>
                  </m:oMath>
                </a14:m>
                <a:r>
                  <a:rPr lang="pt-BR" dirty="0"/>
                  <a:t>//</a:t>
                </a:r>
                <a:r>
                  <a:rPr lang="pt-BR" sz="2800" dirty="0"/>
                  <a:t> </a:t>
                </a:r>
                <a14:m>
                  <m:oMath xmlns:m="http://schemas.openxmlformats.org/officeDocument/2006/math">
                    <m:sSub>
                      <m:sSubPr>
                        <m:ctrlPr>
                          <a:rPr lang="pt-BR" sz="2800" i="1">
                            <a:latin typeface="Cambria Math" panose="02040503050406030204" pitchFamily="18" charset="0"/>
                          </a:rPr>
                        </m:ctrlPr>
                      </m:sSubPr>
                      <m:e>
                        <m:r>
                          <a:rPr lang="pt-BR" sz="2800" b="0" i="1" smtClean="0">
                            <a:latin typeface="Cambria Math" panose="02040503050406030204" pitchFamily="18" charset="0"/>
                          </a:rPr>
                          <m:t>𝑟</m:t>
                        </m:r>
                      </m:e>
                      <m:sub>
                        <m:r>
                          <a:rPr lang="pt-BR" sz="2800" b="0" i="1" smtClean="0">
                            <a:latin typeface="Cambria Math" panose="02040503050406030204" pitchFamily="18" charset="0"/>
                          </a:rPr>
                          <m:t>𝑑</m:t>
                        </m:r>
                      </m:sub>
                    </m:sSub>
                  </m:oMath>
                </a14:m>
                <a:r>
                  <a:rPr lang="pt-BR" dirty="0"/>
                  <a:t> é representado por </a:t>
                </a:r>
                <a14:m>
                  <m:oMath xmlns:m="http://schemas.openxmlformats.org/officeDocument/2006/math">
                    <m:sSub>
                      <m:sSubPr>
                        <m:ctrlPr>
                          <a:rPr lang="pt-BR" sz="2800" i="1">
                            <a:latin typeface="Cambria Math" panose="02040503050406030204" pitchFamily="18" charset="0"/>
                          </a:rPr>
                        </m:ctrlPr>
                      </m:sSubPr>
                      <m:e>
                        <m:r>
                          <a:rPr lang="pt-BR" sz="2800" b="0" i="1" smtClean="0">
                            <a:latin typeface="Cambria Math" panose="02040503050406030204" pitchFamily="18" charset="0"/>
                          </a:rPr>
                          <m:t>𝑉</m:t>
                        </m:r>
                      </m:e>
                      <m:sub>
                        <m:r>
                          <a:rPr lang="pt-BR" sz="2800" b="0" i="1" smtClean="0">
                            <a:latin typeface="Cambria Math" panose="02040503050406030204" pitchFamily="18" charset="0"/>
                          </a:rPr>
                          <m:t>𝑜</m:t>
                        </m:r>
                      </m:sub>
                    </m:sSub>
                  </m:oMath>
                </a14:m>
                <a:r>
                  <a:rPr lang="pt-BR" dirty="0"/>
                  <a:t>.</a:t>
                </a:r>
              </a:p>
              <a:p>
                <a:endParaRPr lang="pt-BR" dirty="0"/>
              </a:p>
              <a:p>
                <a:endParaRPr lang="pt-BR" dirty="0"/>
              </a:p>
            </p:txBody>
          </p:sp>
        </mc:Choice>
        <mc:Fallback xmlns="">
          <p:sp>
            <p:nvSpPr>
              <p:cNvPr id="3" name="Content Placeholder 2">
                <a:extLst>
                  <a:ext uri="{FF2B5EF4-FFF2-40B4-BE49-F238E27FC236}">
                    <a16:creationId xmlns:a16="http://schemas.microsoft.com/office/drawing/2014/main" id="{05F9FD90-BFDF-4A57-B841-A663CA552885}"/>
                  </a:ext>
                </a:extLst>
              </p:cNvPr>
              <p:cNvSpPr>
                <a:spLocks noGrp="1" noRot="1" noChangeAspect="1" noMove="1" noResize="1" noEditPoints="1" noAdjustHandles="1" noChangeArrowheads="1" noChangeShapeType="1" noTextEdit="1"/>
              </p:cNvSpPr>
              <p:nvPr>
                <p:ph sz="half" idx="1"/>
              </p:nvPr>
            </p:nvSpPr>
            <p:spPr>
              <a:xfrm>
                <a:off x="838199" y="1825625"/>
                <a:ext cx="7391401" cy="4351338"/>
              </a:xfrm>
              <a:blipFill>
                <a:blip r:embed="rId4"/>
                <a:stretch>
                  <a:fillRect l="-1237" t="-1541"/>
                </a:stretch>
              </a:blipFill>
            </p:spPr>
            <p:txBody>
              <a:bodyPr/>
              <a:lstStyle/>
              <a:p>
                <a:r>
                  <a:rPr lang="pt-BR">
                    <a:noFill/>
                  </a:rPr>
                  <a:t> </a:t>
                </a:r>
              </a:p>
            </p:txBody>
          </p:sp>
        </mc:Fallback>
      </mc:AlternateContent>
      <p:sp>
        <p:nvSpPr>
          <p:cNvPr id="6" name="Slide Number Placeholder 5">
            <a:extLst>
              <a:ext uri="{FF2B5EF4-FFF2-40B4-BE49-F238E27FC236}">
                <a16:creationId xmlns:a16="http://schemas.microsoft.com/office/drawing/2014/main" id="{4B29C4EC-A7B5-4800-890D-A93F4BF3CC1B}"/>
              </a:ext>
            </a:extLst>
          </p:cNvPr>
          <p:cNvSpPr>
            <a:spLocks noGrp="1"/>
          </p:cNvSpPr>
          <p:nvPr>
            <p:ph type="sldNum" sz="quarter" idx="12"/>
          </p:nvPr>
        </p:nvSpPr>
        <p:spPr/>
        <p:txBody>
          <a:bodyPr/>
          <a:lstStyle/>
          <a:p>
            <a:fld id="{48BF32D8-1DE8-449E-9DAA-0E19DCA81A04}" type="slidenum">
              <a:rPr lang="en-US" altLang="en-US" smtClean="0"/>
              <a:pPr/>
              <a:t>286</a:t>
            </a:fld>
            <a:endParaRPr lang="en-US" altLang="en-US"/>
          </a:p>
        </p:txBody>
      </p:sp>
      <p:grpSp>
        <p:nvGrpSpPr>
          <p:cNvPr id="9" name="Group 24">
            <a:extLst>
              <a:ext uri="{FF2B5EF4-FFF2-40B4-BE49-F238E27FC236}">
                <a16:creationId xmlns:a16="http://schemas.microsoft.com/office/drawing/2014/main" id="{1FB4B1CD-50BE-41E0-9A8F-C793FF0DABFA}"/>
              </a:ext>
            </a:extLst>
          </p:cNvPr>
          <p:cNvGrpSpPr>
            <a:grpSpLocks/>
          </p:cNvGrpSpPr>
          <p:nvPr/>
        </p:nvGrpSpPr>
        <p:grpSpPr bwMode="auto">
          <a:xfrm>
            <a:off x="5259420" y="2778702"/>
            <a:ext cx="1255680" cy="626899"/>
            <a:chOff x="1104" y="1344"/>
            <a:chExt cx="720" cy="336"/>
          </a:xfrm>
          <a:noFill/>
        </p:grpSpPr>
        <p:sp>
          <p:nvSpPr>
            <p:cNvPr id="10" name="AutoShape 18">
              <a:extLst>
                <a:ext uri="{FF2B5EF4-FFF2-40B4-BE49-F238E27FC236}">
                  <a16:creationId xmlns:a16="http://schemas.microsoft.com/office/drawing/2014/main" id="{65045463-64BB-498A-9F65-69A89EB5DC91}"/>
                </a:ext>
              </a:extLst>
            </p:cNvPr>
            <p:cNvSpPr>
              <a:spLocks noChangeArrowheads="1"/>
            </p:cNvSpPr>
            <p:nvPr/>
          </p:nvSpPr>
          <p:spPr bwMode="auto">
            <a:xfrm>
              <a:off x="1104" y="1344"/>
              <a:ext cx="720" cy="336"/>
            </a:xfrm>
            <a:prstGeom prst="roundRect">
              <a:avLst>
                <a:gd name="adj" fmla="val 16667"/>
              </a:avLst>
            </a:prstGeom>
            <a:grpFill/>
            <a:ln w="9525">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pt-BR" altLang="pt-BR"/>
            </a:p>
          </p:txBody>
        </p:sp>
        <p:graphicFrame>
          <p:nvGraphicFramePr>
            <p:cNvPr id="11" name="Object 11">
              <a:extLst>
                <a:ext uri="{FF2B5EF4-FFF2-40B4-BE49-F238E27FC236}">
                  <a16:creationId xmlns:a16="http://schemas.microsoft.com/office/drawing/2014/main" id="{2B225904-15DF-4C70-B5E4-90EDE8FCCC12}"/>
                </a:ext>
              </a:extLst>
            </p:cNvPr>
            <p:cNvGraphicFramePr>
              <a:graphicFrameLocks noChangeAspect="1"/>
            </p:cNvGraphicFramePr>
            <p:nvPr/>
          </p:nvGraphicFramePr>
          <p:xfrm>
            <a:off x="1198" y="1395"/>
            <a:ext cx="533" cy="233"/>
          </p:xfrm>
          <a:graphic>
            <a:graphicData uri="http://schemas.openxmlformats.org/presentationml/2006/ole">
              <mc:AlternateContent xmlns:mc="http://schemas.openxmlformats.org/markup-compatibility/2006">
                <mc:Choice xmlns:v="urn:schemas-microsoft-com:vml" Requires="v">
                  <p:oleObj spid="_x0000_s10279" name="Equation" r:id="rId5" imgW="520700" imgH="228600" progId="Equation.3">
                    <p:embed/>
                  </p:oleObj>
                </mc:Choice>
                <mc:Fallback>
                  <p:oleObj name="Equation" r:id="rId5" imgW="520700" imgH="228600" progId="Equation.3">
                    <p:embed/>
                    <p:pic>
                      <p:nvPicPr>
                        <p:cNvPr id="11" name="Object 11">
                          <a:extLst>
                            <a:ext uri="{FF2B5EF4-FFF2-40B4-BE49-F238E27FC236}">
                              <a16:creationId xmlns:a16="http://schemas.microsoft.com/office/drawing/2014/main" id="{2B225904-15DF-4C70-B5E4-90EDE8FCCC1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98" y="1395"/>
                          <a:ext cx="533"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17" name="Text Box 14">
            <a:extLst>
              <a:ext uri="{FF2B5EF4-FFF2-40B4-BE49-F238E27FC236}">
                <a16:creationId xmlns:a16="http://schemas.microsoft.com/office/drawing/2014/main" id="{98A832F4-01CC-41BA-B31C-81AB822F595A}"/>
              </a:ext>
            </a:extLst>
          </p:cNvPr>
          <p:cNvSpPr txBox="1">
            <a:spLocks noChangeArrowheads="1"/>
          </p:cNvSpPr>
          <p:nvPr/>
        </p:nvSpPr>
        <p:spPr bwMode="auto">
          <a:xfrm>
            <a:off x="1004887" y="2845814"/>
            <a:ext cx="379571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buFont typeface="Arial" panose="020B0604020202020204" pitchFamily="34" charset="0"/>
              <a:buChar char="•"/>
            </a:pPr>
            <a:r>
              <a:rPr lang="en-US" altLang="pt-BR" sz="2400" b="1" dirty="0">
                <a:latin typeface="Times New Roman" panose="02020603050405020304" pitchFamily="18" charset="0"/>
                <a:cs typeface="Times New Roman" panose="02020603050405020304" pitchFamily="18" charset="0"/>
              </a:rPr>
              <a:t> Impedância de entrada:</a:t>
            </a:r>
          </a:p>
        </p:txBody>
      </p:sp>
    </p:spTree>
    <p:extLst>
      <p:ext uri="{BB962C8B-B14F-4D97-AF65-F5344CB8AC3E}">
        <p14:creationId xmlns:p14="http://schemas.microsoft.com/office/powerpoint/2010/main" val="837509046"/>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CE8EF034-08B7-4D04-81CF-6CE2710CD053}"/>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21404"/>
          <a:stretch/>
        </p:blipFill>
        <p:spPr bwMode="auto">
          <a:xfrm>
            <a:off x="6488084" y="2561262"/>
            <a:ext cx="5703916" cy="27911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a:extLst>
              <a:ext uri="{FF2B5EF4-FFF2-40B4-BE49-F238E27FC236}">
                <a16:creationId xmlns:a16="http://schemas.microsoft.com/office/drawing/2014/main" id="{739C38CA-6226-45BB-9890-79F372238B3C}"/>
              </a:ext>
            </a:extLst>
          </p:cNvPr>
          <p:cNvSpPr>
            <a:spLocks noGrp="1"/>
          </p:cNvSpPr>
          <p:nvPr>
            <p:ph type="title"/>
          </p:nvPr>
        </p:nvSpPr>
        <p:spPr/>
        <p:txBody>
          <a:bodyPr/>
          <a:lstStyle/>
          <a:p>
            <a:r>
              <a:rPr lang="pt-BR" dirty="0"/>
              <a:t>Configuração com polarização fixa</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5F9FD90-BFDF-4A57-B841-A663CA552885}"/>
                  </a:ext>
                </a:extLst>
              </p:cNvPr>
              <p:cNvSpPr>
                <a:spLocks noGrp="1"/>
              </p:cNvSpPr>
              <p:nvPr>
                <p:ph sz="half" idx="1"/>
              </p:nvPr>
            </p:nvSpPr>
            <p:spPr>
              <a:xfrm>
                <a:off x="838199" y="1825625"/>
                <a:ext cx="7391401" cy="4351338"/>
              </a:xfrm>
            </p:spPr>
            <p:txBody>
              <a:bodyPr/>
              <a:lstStyle/>
              <a:p>
                <a:r>
                  <a:rPr lang="pt-BR" dirty="0"/>
                  <a:t>O sinal de entrada é representado por </a:t>
                </a:r>
                <a14:m>
                  <m:oMath xmlns:m="http://schemas.openxmlformats.org/officeDocument/2006/math">
                    <m:sSub>
                      <m:sSubPr>
                        <m:ctrlPr>
                          <a:rPr lang="pt-BR" sz="2800" i="1">
                            <a:latin typeface="Cambria Math" panose="02040503050406030204" pitchFamily="18" charset="0"/>
                          </a:rPr>
                        </m:ctrlPr>
                      </m:sSubPr>
                      <m:e>
                        <m:r>
                          <a:rPr lang="pt-BR" sz="2800" b="0" i="1" smtClean="0">
                            <a:latin typeface="Cambria Math" panose="02040503050406030204" pitchFamily="18" charset="0"/>
                          </a:rPr>
                          <m:t>𝑉</m:t>
                        </m:r>
                      </m:e>
                      <m:sub>
                        <m:r>
                          <a:rPr lang="pt-BR" sz="2800" b="0" i="1" smtClean="0">
                            <a:latin typeface="Cambria Math" panose="02040503050406030204" pitchFamily="18" charset="0"/>
                          </a:rPr>
                          <m:t>𝑖</m:t>
                        </m:r>
                      </m:sub>
                    </m:sSub>
                  </m:oMath>
                </a14:m>
                <a:r>
                  <a:rPr lang="pt-BR" dirty="0"/>
                  <a:t> e o sinal de saída através de </a:t>
                </a:r>
                <a14:m>
                  <m:oMath xmlns:m="http://schemas.openxmlformats.org/officeDocument/2006/math">
                    <m:sSub>
                      <m:sSubPr>
                        <m:ctrlPr>
                          <a:rPr lang="pt-BR" sz="2800" i="1">
                            <a:latin typeface="Cambria Math" panose="02040503050406030204" pitchFamily="18" charset="0"/>
                          </a:rPr>
                        </m:ctrlPr>
                      </m:sSubPr>
                      <m:e>
                        <m:r>
                          <a:rPr lang="pt-BR" sz="2800" b="0" i="1" smtClean="0">
                            <a:latin typeface="Cambria Math" panose="02040503050406030204" pitchFamily="18" charset="0"/>
                          </a:rPr>
                          <m:t>𝑅</m:t>
                        </m:r>
                      </m:e>
                      <m:sub>
                        <m:r>
                          <a:rPr lang="pt-BR" sz="2800" b="0" i="1" smtClean="0">
                            <a:latin typeface="Cambria Math" panose="02040503050406030204" pitchFamily="18" charset="0"/>
                          </a:rPr>
                          <m:t>𝐷</m:t>
                        </m:r>
                      </m:sub>
                    </m:sSub>
                  </m:oMath>
                </a14:m>
                <a:r>
                  <a:rPr lang="pt-BR" dirty="0"/>
                  <a:t>//</a:t>
                </a:r>
                <a:r>
                  <a:rPr lang="pt-BR" sz="2800" dirty="0"/>
                  <a:t> </a:t>
                </a:r>
                <a14:m>
                  <m:oMath xmlns:m="http://schemas.openxmlformats.org/officeDocument/2006/math">
                    <m:sSub>
                      <m:sSubPr>
                        <m:ctrlPr>
                          <a:rPr lang="pt-BR" sz="2800" i="1">
                            <a:latin typeface="Cambria Math" panose="02040503050406030204" pitchFamily="18" charset="0"/>
                          </a:rPr>
                        </m:ctrlPr>
                      </m:sSubPr>
                      <m:e>
                        <m:r>
                          <a:rPr lang="pt-BR" sz="2800" b="0" i="1" smtClean="0">
                            <a:latin typeface="Cambria Math" panose="02040503050406030204" pitchFamily="18" charset="0"/>
                          </a:rPr>
                          <m:t>𝑟</m:t>
                        </m:r>
                      </m:e>
                      <m:sub>
                        <m:r>
                          <a:rPr lang="pt-BR" sz="2800" b="0" i="1" smtClean="0">
                            <a:latin typeface="Cambria Math" panose="02040503050406030204" pitchFamily="18" charset="0"/>
                          </a:rPr>
                          <m:t>𝑑</m:t>
                        </m:r>
                      </m:sub>
                    </m:sSub>
                  </m:oMath>
                </a14:m>
                <a:r>
                  <a:rPr lang="pt-BR" dirty="0"/>
                  <a:t> é representado por </a:t>
                </a:r>
                <a14:m>
                  <m:oMath xmlns:m="http://schemas.openxmlformats.org/officeDocument/2006/math">
                    <m:sSub>
                      <m:sSubPr>
                        <m:ctrlPr>
                          <a:rPr lang="pt-BR" sz="2800" i="1">
                            <a:latin typeface="Cambria Math" panose="02040503050406030204" pitchFamily="18" charset="0"/>
                          </a:rPr>
                        </m:ctrlPr>
                      </m:sSubPr>
                      <m:e>
                        <m:r>
                          <a:rPr lang="pt-BR" sz="2800" b="0" i="1" smtClean="0">
                            <a:latin typeface="Cambria Math" panose="02040503050406030204" pitchFamily="18" charset="0"/>
                          </a:rPr>
                          <m:t>𝑉</m:t>
                        </m:r>
                      </m:e>
                      <m:sub>
                        <m:r>
                          <a:rPr lang="pt-BR" sz="2800" b="0" i="1" smtClean="0">
                            <a:latin typeface="Cambria Math" panose="02040503050406030204" pitchFamily="18" charset="0"/>
                          </a:rPr>
                          <m:t>𝑜</m:t>
                        </m:r>
                      </m:sub>
                    </m:sSub>
                  </m:oMath>
                </a14:m>
                <a:r>
                  <a:rPr lang="pt-BR" dirty="0"/>
                  <a:t>.</a:t>
                </a:r>
              </a:p>
              <a:p>
                <a:endParaRPr lang="pt-BR" dirty="0"/>
              </a:p>
              <a:p>
                <a:endParaRPr lang="pt-BR" dirty="0"/>
              </a:p>
            </p:txBody>
          </p:sp>
        </mc:Choice>
        <mc:Fallback xmlns="">
          <p:sp>
            <p:nvSpPr>
              <p:cNvPr id="3" name="Content Placeholder 2">
                <a:extLst>
                  <a:ext uri="{FF2B5EF4-FFF2-40B4-BE49-F238E27FC236}">
                    <a16:creationId xmlns:a16="http://schemas.microsoft.com/office/drawing/2014/main" id="{05F9FD90-BFDF-4A57-B841-A663CA552885}"/>
                  </a:ext>
                </a:extLst>
              </p:cNvPr>
              <p:cNvSpPr>
                <a:spLocks noGrp="1" noRot="1" noChangeAspect="1" noMove="1" noResize="1" noEditPoints="1" noAdjustHandles="1" noChangeArrowheads="1" noChangeShapeType="1" noTextEdit="1"/>
              </p:cNvSpPr>
              <p:nvPr>
                <p:ph sz="half" idx="1"/>
              </p:nvPr>
            </p:nvSpPr>
            <p:spPr>
              <a:xfrm>
                <a:off x="838199" y="1825625"/>
                <a:ext cx="7391401" cy="4351338"/>
              </a:xfrm>
              <a:blipFill>
                <a:blip r:embed="rId4"/>
                <a:stretch>
                  <a:fillRect l="-1237" t="-1541"/>
                </a:stretch>
              </a:blipFill>
            </p:spPr>
            <p:txBody>
              <a:bodyPr/>
              <a:lstStyle/>
              <a:p>
                <a:r>
                  <a:rPr lang="pt-BR">
                    <a:noFill/>
                  </a:rPr>
                  <a:t> </a:t>
                </a:r>
              </a:p>
            </p:txBody>
          </p:sp>
        </mc:Fallback>
      </mc:AlternateContent>
      <p:sp>
        <p:nvSpPr>
          <p:cNvPr id="6" name="Slide Number Placeholder 5">
            <a:extLst>
              <a:ext uri="{FF2B5EF4-FFF2-40B4-BE49-F238E27FC236}">
                <a16:creationId xmlns:a16="http://schemas.microsoft.com/office/drawing/2014/main" id="{4B29C4EC-A7B5-4800-890D-A93F4BF3CC1B}"/>
              </a:ext>
            </a:extLst>
          </p:cNvPr>
          <p:cNvSpPr>
            <a:spLocks noGrp="1"/>
          </p:cNvSpPr>
          <p:nvPr>
            <p:ph type="sldNum" sz="quarter" idx="12"/>
          </p:nvPr>
        </p:nvSpPr>
        <p:spPr/>
        <p:txBody>
          <a:bodyPr/>
          <a:lstStyle/>
          <a:p>
            <a:fld id="{48BF32D8-1DE8-449E-9DAA-0E19DCA81A04}" type="slidenum">
              <a:rPr lang="en-US" altLang="en-US" smtClean="0"/>
              <a:pPr/>
              <a:t>287</a:t>
            </a:fld>
            <a:endParaRPr lang="en-US" altLang="en-US"/>
          </a:p>
        </p:txBody>
      </p:sp>
      <p:grpSp>
        <p:nvGrpSpPr>
          <p:cNvPr id="9" name="Group 24">
            <a:extLst>
              <a:ext uri="{FF2B5EF4-FFF2-40B4-BE49-F238E27FC236}">
                <a16:creationId xmlns:a16="http://schemas.microsoft.com/office/drawing/2014/main" id="{1FB4B1CD-50BE-41E0-9A8F-C793FF0DABFA}"/>
              </a:ext>
            </a:extLst>
          </p:cNvPr>
          <p:cNvGrpSpPr>
            <a:grpSpLocks/>
          </p:cNvGrpSpPr>
          <p:nvPr/>
        </p:nvGrpSpPr>
        <p:grpSpPr bwMode="auto">
          <a:xfrm>
            <a:off x="5259420" y="2778702"/>
            <a:ext cx="1255680" cy="626899"/>
            <a:chOff x="1104" y="1344"/>
            <a:chExt cx="720" cy="336"/>
          </a:xfrm>
          <a:noFill/>
        </p:grpSpPr>
        <p:sp>
          <p:nvSpPr>
            <p:cNvPr id="10" name="AutoShape 18">
              <a:extLst>
                <a:ext uri="{FF2B5EF4-FFF2-40B4-BE49-F238E27FC236}">
                  <a16:creationId xmlns:a16="http://schemas.microsoft.com/office/drawing/2014/main" id="{65045463-64BB-498A-9F65-69A89EB5DC91}"/>
                </a:ext>
              </a:extLst>
            </p:cNvPr>
            <p:cNvSpPr>
              <a:spLocks noChangeArrowheads="1"/>
            </p:cNvSpPr>
            <p:nvPr/>
          </p:nvSpPr>
          <p:spPr bwMode="auto">
            <a:xfrm>
              <a:off x="1104" y="1344"/>
              <a:ext cx="720" cy="336"/>
            </a:xfrm>
            <a:prstGeom prst="roundRect">
              <a:avLst>
                <a:gd name="adj" fmla="val 16667"/>
              </a:avLst>
            </a:prstGeom>
            <a:grpFill/>
            <a:ln w="9525">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pt-BR" altLang="pt-BR"/>
            </a:p>
          </p:txBody>
        </p:sp>
        <p:graphicFrame>
          <p:nvGraphicFramePr>
            <p:cNvPr id="11" name="Object 11">
              <a:extLst>
                <a:ext uri="{FF2B5EF4-FFF2-40B4-BE49-F238E27FC236}">
                  <a16:creationId xmlns:a16="http://schemas.microsoft.com/office/drawing/2014/main" id="{2B225904-15DF-4C70-B5E4-90EDE8FCCC12}"/>
                </a:ext>
              </a:extLst>
            </p:cNvPr>
            <p:cNvGraphicFramePr>
              <a:graphicFrameLocks noChangeAspect="1"/>
            </p:cNvGraphicFramePr>
            <p:nvPr/>
          </p:nvGraphicFramePr>
          <p:xfrm>
            <a:off x="1198" y="1395"/>
            <a:ext cx="533" cy="233"/>
          </p:xfrm>
          <a:graphic>
            <a:graphicData uri="http://schemas.openxmlformats.org/presentationml/2006/ole">
              <mc:AlternateContent xmlns:mc="http://schemas.openxmlformats.org/markup-compatibility/2006">
                <mc:Choice xmlns:v="urn:schemas-microsoft-com:vml" Requires="v">
                  <p:oleObj spid="_x0000_s11377" name="Equation" r:id="rId5" imgW="520700" imgH="228600" progId="Equation.3">
                    <p:embed/>
                  </p:oleObj>
                </mc:Choice>
                <mc:Fallback>
                  <p:oleObj name="Equation" r:id="rId5" imgW="520700" imgH="228600" progId="Equation.3">
                    <p:embed/>
                    <p:pic>
                      <p:nvPicPr>
                        <p:cNvPr id="11" name="Object 11">
                          <a:extLst>
                            <a:ext uri="{FF2B5EF4-FFF2-40B4-BE49-F238E27FC236}">
                              <a16:creationId xmlns:a16="http://schemas.microsoft.com/office/drawing/2014/main" id="{2B225904-15DF-4C70-B5E4-90EDE8FCCC1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98" y="1395"/>
                          <a:ext cx="533"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nvGrpSpPr>
          <p:cNvPr id="12" name="Group 23">
            <a:extLst>
              <a:ext uri="{FF2B5EF4-FFF2-40B4-BE49-F238E27FC236}">
                <a16:creationId xmlns:a16="http://schemas.microsoft.com/office/drawing/2014/main" id="{588A6588-4FB0-4E07-88D6-3682442730C3}"/>
              </a:ext>
            </a:extLst>
          </p:cNvPr>
          <p:cNvGrpSpPr>
            <a:grpSpLocks/>
          </p:cNvGrpSpPr>
          <p:nvPr/>
        </p:nvGrpSpPr>
        <p:grpSpPr bwMode="auto">
          <a:xfrm>
            <a:off x="4673436" y="3481988"/>
            <a:ext cx="1841664" cy="1253797"/>
            <a:chOff x="895" y="2064"/>
            <a:chExt cx="1056" cy="672"/>
          </a:xfrm>
          <a:noFill/>
        </p:grpSpPr>
        <p:sp>
          <p:nvSpPr>
            <p:cNvPr id="13" name="AutoShape 19">
              <a:extLst>
                <a:ext uri="{FF2B5EF4-FFF2-40B4-BE49-F238E27FC236}">
                  <a16:creationId xmlns:a16="http://schemas.microsoft.com/office/drawing/2014/main" id="{2D622BD6-56EB-48F6-AEA9-13B362822FFC}"/>
                </a:ext>
              </a:extLst>
            </p:cNvPr>
            <p:cNvSpPr>
              <a:spLocks noChangeArrowheads="1"/>
            </p:cNvSpPr>
            <p:nvPr/>
          </p:nvSpPr>
          <p:spPr bwMode="auto">
            <a:xfrm>
              <a:off x="895" y="2064"/>
              <a:ext cx="1056" cy="672"/>
            </a:xfrm>
            <a:prstGeom prst="roundRect">
              <a:avLst>
                <a:gd name="adj" fmla="val 16667"/>
              </a:avLst>
            </a:prstGeom>
            <a:grpFill/>
            <a:ln w="9525">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pt-BR" altLang="pt-BR"/>
            </a:p>
          </p:txBody>
        </p:sp>
        <p:grpSp>
          <p:nvGrpSpPr>
            <p:cNvPr id="14" name="Group 22">
              <a:extLst>
                <a:ext uri="{FF2B5EF4-FFF2-40B4-BE49-F238E27FC236}">
                  <a16:creationId xmlns:a16="http://schemas.microsoft.com/office/drawing/2014/main" id="{EECAA773-76FA-4861-B9A3-F87CFABC9EBA}"/>
                </a:ext>
              </a:extLst>
            </p:cNvPr>
            <p:cNvGrpSpPr>
              <a:grpSpLocks/>
            </p:cNvGrpSpPr>
            <p:nvPr/>
          </p:nvGrpSpPr>
          <p:grpSpPr bwMode="auto">
            <a:xfrm>
              <a:off x="909" y="2098"/>
              <a:ext cx="1030" cy="604"/>
              <a:chOff x="953" y="2125"/>
              <a:chExt cx="1030" cy="604"/>
            </a:xfrm>
            <a:grpFill/>
          </p:grpSpPr>
          <p:graphicFrame>
            <p:nvGraphicFramePr>
              <p:cNvPr id="15" name="Object 12">
                <a:extLst>
                  <a:ext uri="{FF2B5EF4-FFF2-40B4-BE49-F238E27FC236}">
                    <a16:creationId xmlns:a16="http://schemas.microsoft.com/office/drawing/2014/main" id="{28283753-B881-449E-A166-94A686833081}"/>
                  </a:ext>
                </a:extLst>
              </p:cNvPr>
              <p:cNvGraphicFramePr>
                <a:graphicFrameLocks noChangeAspect="1"/>
              </p:cNvGraphicFramePr>
              <p:nvPr/>
            </p:nvGraphicFramePr>
            <p:xfrm>
              <a:off x="1135" y="2125"/>
              <a:ext cx="667" cy="206"/>
            </p:xfrm>
            <a:graphic>
              <a:graphicData uri="http://schemas.openxmlformats.org/presentationml/2006/ole">
                <mc:AlternateContent xmlns:mc="http://schemas.openxmlformats.org/markup-compatibility/2006">
                  <mc:Choice xmlns:v="urn:schemas-microsoft-com:vml" Requires="v">
                    <p:oleObj spid="_x0000_s11378" name="Equation" r:id="rId7" imgW="736600" imgH="228600" progId="Equation.3">
                      <p:embed/>
                    </p:oleObj>
                  </mc:Choice>
                  <mc:Fallback>
                    <p:oleObj name="Equation" r:id="rId7" imgW="736600" imgH="228600" progId="Equation.3">
                      <p:embed/>
                      <p:pic>
                        <p:nvPicPr>
                          <p:cNvPr id="15" name="Object 12">
                            <a:extLst>
                              <a:ext uri="{FF2B5EF4-FFF2-40B4-BE49-F238E27FC236}">
                                <a16:creationId xmlns:a16="http://schemas.microsoft.com/office/drawing/2014/main" id="{28283753-B881-449E-A166-94A68683308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35" y="2125"/>
                            <a:ext cx="667" cy="2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6" name="Object 13">
                <a:extLst>
                  <a:ext uri="{FF2B5EF4-FFF2-40B4-BE49-F238E27FC236}">
                    <a16:creationId xmlns:a16="http://schemas.microsoft.com/office/drawing/2014/main" id="{720E11E7-6231-47E9-BC13-D945C6C5CFAD}"/>
                  </a:ext>
                </a:extLst>
              </p:cNvPr>
              <p:cNvGraphicFramePr>
                <a:graphicFrameLocks noChangeAspect="1"/>
              </p:cNvGraphicFramePr>
              <p:nvPr/>
            </p:nvGraphicFramePr>
            <p:xfrm>
              <a:off x="953" y="2382"/>
              <a:ext cx="1030" cy="347"/>
            </p:xfrm>
            <a:graphic>
              <a:graphicData uri="http://schemas.openxmlformats.org/presentationml/2006/ole">
                <mc:AlternateContent xmlns:mc="http://schemas.openxmlformats.org/markup-compatibility/2006">
                  <mc:Choice xmlns:v="urn:schemas-microsoft-com:vml" Requires="v">
                    <p:oleObj spid="_x0000_s11379" name="Equation" r:id="rId9" imgW="1129810" imgH="380835" progId="Equation.3">
                      <p:embed/>
                    </p:oleObj>
                  </mc:Choice>
                  <mc:Fallback>
                    <p:oleObj name="Equation" r:id="rId9" imgW="1129810" imgH="380835" progId="Equation.3">
                      <p:embed/>
                      <p:pic>
                        <p:nvPicPr>
                          <p:cNvPr id="16" name="Object 13">
                            <a:extLst>
                              <a:ext uri="{FF2B5EF4-FFF2-40B4-BE49-F238E27FC236}">
                                <a16:creationId xmlns:a16="http://schemas.microsoft.com/office/drawing/2014/main" id="{720E11E7-6231-47E9-BC13-D945C6C5CFA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53" y="2382"/>
                            <a:ext cx="1030" cy="3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sp>
        <p:nvSpPr>
          <p:cNvPr id="17" name="Text Box 14">
            <a:extLst>
              <a:ext uri="{FF2B5EF4-FFF2-40B4-BE49-F238E27FC236}">
                <a16:creationId xmlns:a16="http://schemas.microsoft.com/office/drawing/2014/main" id="{98A832F4-01CC-41BA-B31C-81AB822F595A}"/>
              </a:ext>
            </a:extLst>
          </p:cNvPr>
          <p:cNvSpPr txBox="1">
            <a:spLocks noChangeArrowheads="1"/>
          </p:cNvSpPr>
          <p:nvPr/>
        </p:nvSpPr>
        <p:spPr bwMode="auto">
          <a:xfrm>
            <a:off x="1004887" y="2845814"/>
            <a:ext cx="379571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buFont typeface="Arial" panose="020B0604020202020204" pitchFamily="34" charset="0"/>
              <a:buChar char="•"/>
            </a:pPr>
            <a:r>
              <a:rPr lang="en-US" altLang="pt-BR" sz="2400" b="1" dirty="0">
                <a:latin typeface="Times New Roman" panose="02020603050405020304" pitchFamily="18" charset="0"/>
                <a:cs typeface="Times New Roman" panose="02020603050405020304" pitchFamily="18" charset="0"/>
              </a:rPr>
              <a:t> Impedância de entrada:</a:t>
            </a:r>
          </a:p>
        </p:txBody>
      </p:sp>
      <p:sp>
        <p:nvSpPr>
          <p:cNvPr id="18" name="Text Box 15">
            <a:extLst>
              <a:ext uri="{FF2B5EF4-FFF2-40B4-BE49-F238E27FC236}">
                <a16:creationId xmlns:a16="http://schemas.microsoft.com/office/drawing/2014/main" id="{DF9ED48D-6E7A-4A8C-9A1B-3DAC9EA78418}"/>
              </a:ext>
            </a:extLst>
          </p:cNvPr>
          <p:cNvSpPr txBox="1">
            <a:spLocks noChangeArrowheads="1"/>
          </p:cNvSpPr>
          <p:nvPr/>
        </p:nvSpPr>
        <p:spPr bwMode="auto">
          <a:xfrm>
            <a:off x="1004887" y="3754780"/>
            <a:ext cx="341471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buFont typeface="Arial" panose="020B0604020202020204" pitchFamily="34" charset="0"/>
              <a:buChar char="•"/>
            </a:pPr>
            <a:r>
              <a:rPr lang="en-US" altLang="pt-BR" sz="2400" b="1" dirty="0">
                <a:latin typeface="Times New Roman" panose="02020603050405020304" pitchFamily="18" charset="0"/>
                <a:cs typeface="Times New Roman" panose="02020603050405020304" pitchFamily="18" charset="0"/>
              </a:rPr>
              <a:t> Impedância de </a:t>
            </a:r>
            <a:r>
              <a:rPr lang="en-US" altLang="pt-BR" sz="2400" b="1" dirty="0" err="1">
                <a:latin typeface="Times New Roman" panose="02020603050405020304" pitchFamily="18" charset="0"/>
                <a:cs typeface="Times New Roman" panose="02020603050405020304" pitchFamily="18" charset="0"/>
              </a:rPr>
              <a:t>saída</a:t>
            </a:r>
            <a:r>
              <a:rPr lang="en-US" altLang="pt-BR" sz="2400" b="1" dirty="0">
                <a:latin typeface="Times New Roman" panose="02020603050405020304" pitchFamily="18" charset="0"/>
                <a:cs typeface="Times New Roman" panose="02020603050405020304" pitchFamily="18" charset="0"/>
              </a:rPr>
              <a:t>:</a:t>
            </a:r>
          </a:p>
        </p:txBody>
      </p:sp>
      <p:sp>
        <p:nvSpPr>
          <p:cNvPr id="24" name="Footer Placeholder 4">
            <a:extLst>
              <a:ext uri="{FF2B5EF4-FFF2-40B4-BE49-F238E27FC236}">
                <a16:creationId xmlns:a16="http://schemas.microsoft.com/office/drawing/2014/main" id="{63E7F1A5-9BF7-4386-9CE1-FEB4976FFC76}"/>
              </a:ext>
            </a:extLst>
          </p:cNvPr>
          <p:cNvSpPr>
            <a:spLocks noGrp="1"/>
          </p:cNvSpPr>
          <p:nvPr>
            <p:ph type="ftr" sz="quarter" idx="11"/>
          </p:nvPr>
        </p:nvSpPr>
        <p:spPr>
          <a:xfrm>
            <a:off x="4038600" y="6356350"/>
            <a:ext cx="4114800" cy="365125"/>
          </a:xfrm>
        </p:spPr>
        <p:txBody>
          <a:bodyPr/>
          <a:lstStyle/>
          <a:p>
            <a:r>
              <a:rPr lang="en-US" altLang="en-US" dirty="0"/>
              <a:t>Prof. Elyr Teixeira</a:t>
            </a:r>
          </a:p>
        </p:txBody>
      </p:sp>
    </p:spTree>
    <p:extLst>
      <p:ext uri="{BB962C8B-B14F-4D97-AF65-F5344CB8AC3E}">
        <p14:creationId xmlns:p14="http://schemas.microsoft.com/office/powerpoint/2010/main" val="917354961"/>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CE8EF034-08B7-4D04-81CF-6CE2710CD053}"/>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21404"/>
          <a:stretch/>
        </p:blipFill>
        <p:spPr bwMode="auto">
          <a:xfrm>
            <a:off x="6488084" y="2561262"/>
            <a:ext cx="5703916" cy="27911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a:extLst>
              <a:ext uri="{FF2B5EF4-FFF2-40B4-BE49-F238E27FC236}">
                <a16:creationId xmlns:a16="http://schemas.microsoft.com/office/drawing/2014/main" id="{739C38CA-6226-45BB-9890-79F372238B3C}"/>
              </a:ext>
            </a:extLst>
          </p:cNvPr>
          <p:cNvSpPr>
            <a:spLocks noGrp="1"/>
          </p:cNvSpPr>
          <p:nvPr>
            <p:ph type="title"/>
          </p:nvPr>
        </p:nvSpPr>
        <p:spPr/>
        <p:txBody>
          <a:bodyPr/>
          <a:lstStyle/>
          <a:p>
            <a:r>
              <a:rPr lang="pt-BR" dirty="0"/>
              <a:t>Configuração com polarização fixa</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5F9FD90-BFDF-4A57-B841-A663CA552885}"/>
                  </a:ext>
                </a:extLst>
              </p:cNvPr>
              <p:cNvSpPr>
                <a:spLocks noGrp="1"/>
              </p:cNvSpPr>
              <p:nvPr>
                <p:ph sz="half" idx="1"/>
              </p:nvPr>
            </p:nvSpPr>
            <p:spPr>
              <a:xfrm>
                <a:off x="838199" y="1825625"/>
                <a:ext cx="7391401" cy="4351338"/>
              </a:xfrm>
            </p:spPr>
            <p:txBody>
              <a:bodyPr/>
              <a:lstStyle/>
              <a:p>
                <a:r>
                  <a:rPr lang="pt-BR" dirty="0"/>
                  <a:t>O sinal de entrada é representado por </a:t>
                </a:r>
                <a14:m>
                  <m:oMath xmlns:m="http://schemas.openxmlformats.org/officeDocument/2006/math">
                    <m:sSub>
                      <m:sSubPr>
                        <m:ctrlPr>
                          <a:rPr lang="pt-BR" sz="2800" i="1">
                            <a:latin typeface="Cambria Math" panose="02040503050406030204" pitchFamily="18" charset="0"/>
                          </a:rPr>
                        </m:ctrlPr>
                      </m:sSubPr>
                      <m:e>
                        <m:r>
                          <a:rPr lang="pt-BR" sz="2800" b="0" i="1" smtClean="0">
                            <a:latin typeface="Cambria Math" panose="02040503050406030204" pitchFamily="18" charset="0"/>
                          </a:rPr>
                          <m:t>𝑉</m:t>
                        </m:r>
                      </m:e>
                      <m:sub>
                        <m:r>
                          <a:rPr lang="pt-BR" sz="2800" b="0" i="1" smtClean="0">
                            <a:latin typeface="Cambria Math" panose="02040503050406030204" pitchFamily="18" charset="0"/>
                          </a:rPr>
                          <m:t>𝑖</m:t>
                        </m:r>
                      </m:sub>
                    </m:sSub>
                  </m:oMath>
                </a14:m>
                <a:r>
                  <a:rPr lang="pt-BR" dirty="0"/>
                  <a:t> e o sinal de saída através de </a:t>
                </a:r>
                <a14:m>
                  <m:oMath xmlns:m="http://schemas.openxmlformats.org/officeDocument/2006/math">
                    <m:sSub>
                      <m:sSubPr>
                        <m:ctrlPr>
                          <a:rPr lang="pt-BR" sz="2800" i="1">
                            <a:latin typeface="Cambria Math" panose="02040503050406030204" pitchFamily="18" charset="0"/>
                          </a:rPr>
                        </m:ctrlPr>
                      </m:sSubPr>
                      <m:e>
                        <m:r>
                          <a:rPr lang="pt-BR" sz="2800" b="0" i="1" smtClean="0">
                            <a:latin typeface="Cambria Math" panose="02040503050406030204" pitchFamily="18" charset="0"/>
                          </a:rPr>
                          <m:t>𝑅</m:t>
                        </m:r>
                      </m:e>
                      <m:sub>
                        <m:r>
                          <a:rPr lang="pt-BR" sz="2800" b="0" i="1" smtClean="0">
                            <a:latin typeface="Cambria Math" panose="02040503050406030204" pitchFamily="18" charset="0"/>
                          </a:rPr>
                          <m:t>𝐷</m:t>
                        </m:r>
                      </m:sub>
                    </m:sSub>
                  </m:oMath>
                </a14:m>
                <a:r>
                  <a:rPr lang="pt-BR" dirty="0"/>
                  <a:t>//</a:t>
                </a:r>
                <a:r>
                  <a:rPr lang="pt-BR" sz="2800" dirty="0"/>
                  <a:t> </a:t>
                </a:r>
                <a14:m>
                  <m:oMath xmlns:m="http://schemas.openxmlformats.org/officeDocument/2006/math">
                    <m:sSub>
                      <m:sSubPr>
                        <m:ctrlPr>
                          <a:rPr lang="pt-BR" sz="2800" i="1">
                            <a:latin typeface="Cambria Math" panose="02040503050406030204" pitchFamily="18" charset="0"/>
                          </a:rPr>
                        </m:ctrlPr>
                      </m:sSubPr>
                      <m:e>
                        <m:r>
                          <a:rPr lang="pt-BR" sz="2800" b="0" i="1" smtClean="0">
                            <a:latin typeface="Cambria Math" panose="02040503050406030204" pitchFamily="18" charset="0"/>
                          </a:rPr>
                          <m:t>𝑟</m:t>
                        </m:r>
                      </m:e>
                      <m:sub>
                        <m:r>
                          <a:rPr lang="pt-BR" sz="2800" b="0" i="1" smtClean="0">
                            <a:latin typeface="Cambria Math" panose="02040503050406030204" pitchFamily="18" charset="0"/>
                          </a:rPr>
                          <m:t>𝑑</m:t>
                        </m:r>
                      </m:sub>
                    </m:sSub>
                  </m:oMath>
                </a14:m>
                <a:r>
                  <a:rPr lang="pt-BR" dirty="0"/>
                  <a:t> é representado por </a:t>
                </a:r>
                <a14:m>
                  <m:oMath xmlns:m="http://schemas.openxmlformats.org/officeDocument/2006/math">
                    <m:sSub>
                      <m:sSubPr>
                        <m:ctrlPr>
                          <a:rPr lang="pt-BR" sz="2800" i="1">
                            <a:latin typeface="Cambria Math" panose="02040503050406030204" pitchFamily="18" charset="0"/>
                          </a:rPr>
                        </m:ctrlPr>
                      </m:sSubPr>
                      <m:e>
                        <m:r>
                          <a:rPr lang="pt-BR" sz="2800" b="0" i="1" smtClean="0">
                            <a:latin typeface="Cambria Math" panose="02040503050406030204" pitchFamily="18" charset="0"/>
                          </a:rPr>
                          <m:t>𝑉</m:t>
                        </m:r>
                      </m:e>
                      <m:sub>
                        <m:r>
                          <a:rPr lang="pt-BR" sz="2800" b="0" i="1" smtClean="0">
                            <a:latin typeface="Cambria Math" panose="02040503050406030204" pitchFamily="18" charset="0"/>
                          </a:rPr>
                          <m:t>𝑜</m:t>
                        </m:r>
                      </m:sub>
                    </m:sSub>
                  </m:oMath>
                </a14:m>
                <a:r>
                  <a:rPr lang="pt-BR" dirty="0"/>
                  <a:t>.</a:t>
                </a:r>
              </a:p>
              <a:p>
                <a:endParaRPr lang="pt-BR" dirty="0"/>
              </a:p>
              <a:p>
                <a:endParaRPr lang="pt-BR" dirty="0"/>
              </a:p>
            </p:txBody>
          </p:sp>
        </mc:Choice>
        <mc:Fallback xmlns="">
          <p:sp>
            <p:nvSpPr>
              <p:cNvPr id="3" name="Content Placeholder 2">
                <a:extLst>
                  <a:ext uri="{FF2B5EF4-FFF2-40B4-BE49-F238E27FC236}">
                    <a16:creationId xmlns:a16="http://schemas.microsoft.com/office/drawing/2014/main" id="{05F9FD90-BFDF-4A57-B841-A663CA552885}"/>
                  </a:ext>
                </a:extLst>
              </p:cNvPr>
              <p:cNvSpPr>
                <a:spLocks noGrp="1" noRot="1" noChangeAspect="1" noMove="1" noResize="1" noEditPoints="1" noAdjustHandles="1" noChangeArrowheads="1" noChangeShapeType="1" noTextEdit="1"/>
              </p:cNvSpPr>
              <p:nvPr>
                <p:ph sz="half" idx="1"/>
              </p:nvPr>
            </p:nvSpPr>
            <p:spPr>
              <a:xfrm>
                <a:off x="838199" y="1825625"/>
                <a:ext cx="7391401" cy="4351338"/>
              </a:xfrm>
              <a:blipFill>
                <a:blip r:embed="rId4"/>
                <a:stretch>
                  <a:fillRect l="-1237" t="-1541"/>
                </a:stretch>
              </a:blipFill>
            </p:spPr>
            <p:txBody>
              <a:bodyPr/>
              <a:lstStyle/>
              <a:p>
                <a:r>
                  <a:rPr lang="pt-BR">
                    <a:noFill/>
                  </a:rPr>
                  <a:t> </a:t>
                </a:r>
              </a:p>
            </p:txBody>
          </p:sp>
        </mc:Fallback>
      </mc:AlternateContent>
      <p:sp>
        <p:nvSpPr>
          <p:cNvPr id="5" name="Footer Placeholder 4">
            <a:extLst>
              <a:ext uri="{FF2B5EF4-FFF2-40B4-BE49-F238E27FC236}">
                <a16:creationId xmlns:a16="http://schemas.microsoft.com/office/drawing/2014/main" id="{92AB6143-81D9-434B-AD0F-02951C9DFFD3}"/>
              </a:ext>
            </a:extLst>
          </p:cNvPr>
          <p:cNvSpPr>
            <a:spLocks noGrp="1"/>
          </p:cNvSpPr>
          <p:nvPr>
            <p:ph type="ftr" sz="quarter" idx="11"/>
          </p:nvPr>
        </p:nvSpPr>
        <p:spPr/>
        <p:txBody>
          <a:bodyPr/>
          <a:lstStyle/>
          <a:p>
            <a:r>
              <a:rPr lang="en-US" altLang="en-US" dirty="0"/>
              <a:t>Prof. Elyr Teixeira</a:t>
            </a:r>
          </a:p>
        </p:txBody>
      </p:sp>
      <p:sp>
        <p:nvSpPr>
          <p:cNvPr id="6" name="Slide Number Placeholder 5">
            <a:extLst>
              <a:ext uri="{FF2B5EF4-FFF2-40B4-BE49-F238E27FC236}">
                <a16:creationId xmlns:a16="http://schemas.microsoft.com/office/drawing/2014/main" id="{4B29C4EC-A7B5-4800-890D-A93F4BF3CC1B}"/>
              </a:ext>
            </a:extLst>
          </p:cNvPr>
          <p:cNvSpPr>
            <a:spLocks noGrp="1"/>
          </p:cNvSpPr>
          <p:nvPr>
            <p:ph type="sldNum" sz="quarter" idx="12"/>
          </p:nvPr>
        </p:nvSpPr>
        <p:spPr/>
        <p:txBody>
          <a:bodyPr/>
          <a:lstStyle/>
          <a:p>
            <a:fld id="{48BF32D8-1DE8-449E-9DAA-0E19DCA81A04}" type="slidenum">
              <a:rPr lang="en-US" altLang="en-US" smtClean="0"/>
              <a:pPr/>
              <a:t>288</a:t>
            </a:fld>
            <a:endParaRPr lang="en-US" altLang="en-US"/>
          </a:p>
        </p:txBody>
      </p:sp>
      <p:grpSp>
        <p:nvGrpSpPr>
          <p:cNvPr id="9" name="Group 24">
            <a:extLst>
              <a:ext uri="{FF2B5EF4-FFF2-40B4-BE49-F238E27FC236}">
                <a16:creationId xmlns:a16="http://schemas.microsoft.com/office/drawing/2014/main" id="{1FB4B1CD-50BE-41E0-9A8F-C793FF0DABFA}"/>
              </a:ext>
            </a:extLst>
          </p:cNvPr>
          <p:cNvGrpSpPr>
            <a:grpSpLocks/>
          </p:cNvGrpSpPr>
          <p:nvPr/>
        </p:nvGrpSpPr>
        <p:grpSpPr bwMode="auto">
          <a:xfrm>
            <a:off x="5259420" y="2778702"/>
            <a:ext cx="1255680" cy="626899"/>
            <a:chOff x="1104" y="1344"/>
            <a:chExt cx="720" cy="336"/>
          </a:xfrm>
          <a:noFill/>
        </p:grpSpPr>
        <p:sp>
          <p:nvSpPr>
            <p:cNvPr id="10" name="AutoShape 18">
              <a:extLst>
                <a:ext uri="{FF2B5EF4-FFF2-40B4-BE49-F238E27FC236}">
                  <a16:creationId xmlns:a16="http://schemas.microsoft.com/office/drawing/2014/main" id="{65045463-64BB-498A-9F65-69A89EB5DC91}"/>
                </a:ext>
              </a:extLst>
            </p:cNvPr>
            <p:cNvSpPr>
              <a:spLocks noChangeArrowheads="1"/>
            </p:cNvSpPr>
            <p:nvPr/>
          </p:nvSpPr>
          <p:spPr bwMode="auto">
            <a:xfrm>
              <a:off x="1104" y="1344"/>
              <a:ext cx="720" cy="336"/>
            </a:xfrm>
            <a:prstGeom prst="roundRect">
              <a:avLst>
                <a:gd name="adj" fmla="val 16667"/>
              </a:avLst>
            </a:prstGeom>
            <a:grpFill/>
            <a:ln w="9525">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pt-BR" altLang="pt-BR"/>
            </a:p>
          </p:txBody>
        </p:sp>
        <p:graphicFrame>
          <p:nvGraphicFramePr>
            <p:cNvPr id="11" name="Object 11">
              <a:extLst>
                <a:ext uri="{FF2B5EF4-FFF2-40B4-BE49-F238E27FC236}">
                  <a16:creationId xmlns:a16="http://schemas.microsoft.com/office/drawing/2014/main" id="{2B225904-15DF-4C70-B5E4-90EDE8FCCC12}"/>
                </a:ext>
              </a:extLst>
            </p:cNvPr>
            <p:cNvGraphicFramePr>
              <a:graphicFrameLocks noChangeAspect="1"/>
            </p:cNvGraphicFramePr>
            <p:nvPr/>
          </p:nvGraphicFramePr>
          <p:xfrm>
            <a:off x="1198" y="1395"/>
            <a:ext cx="533" cy="233"/>
          </p:xfrm>
          <a:graphic>
            <a:graphicData uri="http://schemas.openxmlformats.org/presentationml/2006/ole">
              <mc:AlternateContent xmlns:mc="http://schemas.openxmlformats.org/markup-compatibility/2006">
                <mc:Choice xmlns:v="urn:schemas-microsoft-com:vml" Requires="v">
                  <p:oleObj spid="_x0000_s12475" name="Equation" r:id="rId5" imgW="520700" imgH="228600" progId="Equation.3">
                    <p:embed/>
                  </p:oleObj>
                </mc:Choice>
                <mc:Fallback>
                  <p:oleObj name="Equation" r:id="rId5" imgW="520700" imgH="228600" progId="Equation.3">
                    <p:embed/>
                    <p:pic>
                      <p:nvPicPr>
                        <p:cNvPr id="11" name="Object 11">
                          <a:extLst>
                            <a:ext uri="{FF2B5EF4-FFF2-40B4-BE49-F238E27FC236}">
                              <a16:creationId xmlns:a16="http://schemas.microsoft.com/office/drawing/2014/main" id="{2B225904-15DF-4C70-B5E4-90EDE8FCCC1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98" y="1395"/>
                          <a:ext cx="533"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nvGrpSpPr>
          <p:cNvPr id="12" name="Group 23">
            <a:extLst>
              <a:ext uri="{FF2B5EF4-FFF2-40B4-BE49-F238E27FC236}">
                <a16:creationId xmlns:a16="http://schemas.microsoft.com/office/drawing/2014/main" id="{588A6588-4FB0-4E07-88D6-3682442730C3}"/>
              </a:ext>
            </a:extLst>
          </p:cNvPr>
          <p:cNvGrpSpPr>
            <a:grpSpLocks/>
          </p:cNvGrpSpPr>
          <p:nvPr/>
        </p:nvGrpSpPr>
        <p:grpSpPr bwMode="auto">
          <a:xfrm>
            <a:off x="4673436" y="3481988"/>
            <a:ext cx="1841664" cy="1253797"/>
            <a:chOff x="895" y="2064"/>
            <a:chExt cx="1056" cy="672"/>
          </a:xfrm>
          <a:noFill/>
        </p:grpSpPr>
        <p:sp>
          <p:nvSpPr>
            <p:cNvPr id="13" name="AutoShape 19">
              <a:extLst>
                <a:ext uri="{FF2B5EF4-FFF2-40B4-BE49-F238E27FC236}">
                  <a16:creationId xmlns:a16="http://schemas.microsoft.com/office/drawing/2014/main" id="{2D622BD6-56EB-48F6-AEA9-13B362822FFC}"/>
                </a:ext>
              </a:extLst>
            </p:cNvPr>
            <p:cNvSpPr>
              <a:spLocks noChangeArrowheads="1"/>
            </p:cNvSpPr>
            <p:nvPr/>
          </p:nvSpPr>
          <p:spPr bwMode="auto">
            <a:xfrm>
              <a:off x="895" y="2064"/>
              <a:ext cx="1056" cy="672"/>
            </a:xfrm>
            <a:prstGeom prst="roundRect">
              <a:avLst>
                <a:gd name="adj" fmla="val 16667"/>
              </a:avLst>
            </a:prstGeom>
            <a:grpFill/>
            <a:ln w="9525">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pt-BR" altLang="pt-BR"/>
            </a:p>
          </p:txBody>
        </p:sp>
        <p:grpSp>
          <p:nvGrpSpPr>
            <p:cNvPr id="14" name="Group 22">
              <a:extLst>
                <a:ext uri="{FF2B5EF4-FFF2-40B4-BE49-F238E27FC236}">
                  <a16:creationId xmlns:a16="http://schemas.microsoft.com/office/drawing/2014/main" id="{EECAA773-76FA-4861-B9A3-F87CFABC9EBA}"/>
                </a:ext>
              </a:extLst>
            </p:cNvPr>
            <p:cNvGrpSpPr>
              <a:grpSpLocks/>
            </p:cNvGrpSpPr>
            <p:nvPr/>
          </p:nvGrpSpPr>
          <p:grpSpPr bwMode="auto">
            <a:xfrm>
              <a:off x="909" y="2098"/>
              <a:ext cx="1030" cy="604"/>
              <a:chOff x="953" y="2125"/>
              <a:chExt cx="1030" cy="604"/>
            </a:xfrm>
            <a:grpFill/>
          </p:grpSpPr>
          <p:graphicFrame>
            <p:nvGraphicFramePr>
              <p:cNvPr id="15" name="Object 12">
                <a:extLst>
                  <a:ext uri="{FF2B5EF4-FFF2-40B4-BE49-F238E27FC236}">
                    <a16:creationId xmlns:a16="http://schemas.microsoft.com/office/drawing/2014/main" id="{28283753-B881-449E-A166-94A686833081}"/>
                  </a:ext>
                </a:extLst>
              </p:cNvPr>
              <p:cNvGraphicFramePr>
                <a:graphicFrameLocks noChangeAspect="1"/>
              </p:cNvGraphicFramePr>
              <p:nvPr/>
            </p:nvGraphicFramePr>
            <p:xfrm>
              <a:off x="1135" y="2125"/>
              <a:ext cx="667" cy="206"/>
            </p:xfrm>
            <a:graphic>
              <a:graphicData uri="http://schemas.openxmlformats.org/presentationml/2006/ole">
                <mc:AlternateContent xmlns:mc="http://schemas.openxmlformats.org/markup-compatibility/2006">
                  <mc:Choice xmlns:v="urn:schemas-microsoft-com:vml" Requires="v">
                    <p:oleObj spid="_x0000_s12476" name="Equation" r:id="rId7" imgW="736600" imgH="228600" progId="Equation.3">
                      <p:embed/>
                    </p:oleObj>
                  </mc:Choice>
                  <mc:Fallback>
                    <p:oleObj name="Equation" r:id="rId7" imgW="736600" imgH="228600" progId="Equation.3">
                      <p:embed/>
                      <p:pic>
                        <p:nvPicPr>
                          <p:cNvPr id="15" name="Object 12">
                            <a:extLst>
                              <a:ext uri="{FF2B5EF4-FFF2-40B4-BE49-F238E27FC236}">
                                <a16:creationId xmlns:a16="http://schemas.microsoft.com/office/drawing/2014/main" id="{28283753-B881-449E-A166-94A68683308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35" y="2125"/>
                            <a:ext cx="667" cy="2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6" name="Object 13">
                <a:extLst>
                  <a:ext uri="{FF2B5EF4-FFF2-40B4-BE49-F238E27FC236}">
                    <a16:creationId xmlns:a16="http://schemas.microsoft.com/office/drawing/2014/main" id="{720E11E7-6231-47E9-BC13-D945C6C5CFAD}"/>
                  </a:ext>
                </a:extLst>
              </p:cNvPr>
              <p:cNvGraphicFramePr>
                <a:graphicFrameLocks noChangeAspect="1"/>
              </p:cNvGraphicFramePr>
              <p:nvPr/>
            </p:nvGraphicFramePr>
            <p:xfrm>
              <a:off x="953" y="2382"/>
              <a:ext cx="1030" cy="347"/>
            </p:xfrm>
            <a:graphic>
              <a:graphicData uri="http://schemas.openxmlformats.org/presentationml/2006/ole">
                <mc:AlternateContent xmlns:mc="http://schemas.openxmlformats.org/markup-compatibility/2006">
                  <mc:Choice xmlns:v="urn:schemas-microsoft-com:vml" Requires="v">
                    <p:oleObj spid="_x0000_s12477" name="Equation" r:id="rId9" imgW="1129810" imgH="380835" progId="Equation.3">
                      <p:embed/>
                    </p:oleObj>
                  </mc:Choice>
                  <mc:Fallback>
                    <p:oleObj name="Equation" r:id="rId9" imgW="1129810" imgH="380835" progId="Equation.3">
                      <p:embed/>
                      <p:pic>
                        <p:nvPicPr>
                          <p:cNvPr id="16" name="Object 13">
                            <a:extLst>
                              <a:ext uri="{FF2B5EF4-FFF2-40B4-BE49-F238E27FC236}">
                                <a16:creationId xmlns:a16="http://schemas.microsoft.com/office/drawing/2014/main" id="{720E11E7-6231-47E9-BC13-D945C6C5CFA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53" y="2382"/>
                            <a:ext cx="1030" cy="3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sp>
        <p:nvSpPr>
          <p:cNvPr id="17" name="Text Box 14">
            <a:extLst>
              <a:ext uri="{FF2B5EF4-FFF2-40B4-BE49-F238E27FC236}">
                <a16:creationId xmlns:a16="http://schemas.microsoft.com/office/drawing/2014/main" id="{98A832F4-01CC-41BA-B31C-81AB822F595A}"/>
              </a:ext>
            </a:extLst>
          </p:cNvPr>
          <p:cNvSpPr txBox="1">
            <a:spLocks noChangeArrowheads="1"/>
          </p:cNvSpPr>
          <p:nvPr/>
        </p:nvSpPr>
        <p:spPr bwMode="auto">
          <a:xfrm>
            <a:off x="1004887" y="2845814"/>
            <a:ext cx="379571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buFont typeface="Arial" panose="020B0604020202020204" pitchFamily="34" charset="0"/>
              <a:buChar char="•"/>
            </a:pPr>
            <a:r>
              <a:rPr lang="en-US" altLang="pt-BR" sz="2400" b="1" dirty="0">
                <a:latin typeface="Times New Roman" panose="02020603050405020304" pitchFamily="18" charset="0"/>
                <a:cs typeface="Times New Roman" panose="02020603050405020304" pitchFamily="18" charset="0"/>
              </a:rPr>
              <a:t> Impedância de entrada:</a:t>
            </a:r>
          </a:p>
        </p:txBody>
      </p:sp>
      <p:sp>
        <p:nvSpPr>
          <p:cNvPr id="18" name="Text Box 15">
            <a:extLst>
              <a:ext uri="{FF2B5EF4-FFF2-40B4-BE49-F238E27FC236}">
                <a16:creationId xmlns:a16="http://schemas.microsoft.com/office/drawing/2014/main" id="{DF9ED48D-6E7A-4A8C-9A1B-3DAC9EA78418}"/>
              </a:ext>
            </a:extLst>
          </p:cNvPr>
          <p:cNvSpPr txBox="1">
            <a:spLocks noChangeArrowheads="1"/>
          </p:cNvSpPr>
          <p:nvPr/>
        </p:nvSpPr>
        <p:spPr bwMode="auto">
          <a:xfrm>
            <a:off x="1004887" y="3754780"/>
            <a:ext cx="341471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buFont typeface="Arial" panose="020B0604020202020204" pitchFamily="34" charset="0"/>
              <a:buChar char="•"/>
            </a:pPr>
            <a:r>
              <a:rPr lang="en-US" altLang="pt-BR" sz="2400" b="1" dirty="0">
                <a:latin typeface="Times New Roman" panose="02020603050405020304" pitchFamily="18" charset="0"/>
                <a:cs typeface="Times New Roman" panose="02020603050405020304" pitchFamily="18" charset="0"/>
              </a:rPr>
              <a:t> Impedância de </a:t>
            </a:r>
            <a:r>
              <a:rPr lang="en-US" altLang="pt-BR" sz="2400" b="1" dirty="0" err="1">
                <a:latin typeface="Times New Roman" panose="02020603050405020304" pitchFamily="18" charset="0"/>
                <a:cs typeface="Times New Roman" panose="02020603050405020304" pitchFamily="18" charset="0"/>
              </a:rPr>
              <a:t>saída</a:t>
            </a:r>
            <a:r>
              <a:rPr lang="en-US" altLang="pt-BR" sz="2400" b="1" dirty="0">
                <a:latin typeface="Times New Roman" panose="02020603050405020304" pitchFamily="18" charset="0"/>
                <a:cs typeface="Times New Roman" panose="02020603050405020304" pitchFamily="18" charset="0"/>
              </a:rPr>
              <a:t>:</a:t>
            </a:r>
          </a:p>
        </p:txBody>
      </p:sp>
      <p:grpSp>
        <p:nvGrpSpPr>
          <p:cNvPr id="19" name="Group 21">
            <a:extLst>
              <a:ext uri="{FF2B5EF4-FFF2-40B4-BE49-F238E27FC236}">
                <a16:creationId xmlns:a16="http://schemas.microsoft.com/office/drawing/2014/main" id="{D6090C9C-87C6-4855-BDB5-937670BC0F1A}"/>
              </a:ext>
            </a:extLst>
          </p:cNvPr>
          <p:cNvGrpSpPr>
            <a:grpSpLocks/>
          </p:cNvGrpSpPr>
          <p:nvPr/>
        </p:nvGrpSpPr>
        <p:grpSpPr bwMode="auto">
          <a:xfrm>
            <a:off x="3573894" y="4833609"/>
            <a:ext cx="2931737" cy="1572870"/>
            <a:chOff x="672" y="3216"/>
            <a:chExt cx="1536" cy="720"/>
          </a:xfrm>
          <a:noFill/>
        </p:grpSpPr>
        <p:sp>
          <p:nvSpPr>
            <p:cNvPr id="20" name="AutoShape 20">
              <a:extLst>
                <a:ext uri="{FF2B5EF4-FFF2-40B4-BE49-F238E27FC236}">
                  <a16:creationId xmlns:a16="http://schemas.microsoft.com/office/drawing/2014/main" id="{07A88BC1-A59F-48D6-93D1-ADAC20CC6CFB}"/>
                </a:ext>
              </a:extLst>
            </p:cNvPr>
            <p:cNvSpPr>
              <a:spLocks noChangeArrowheads="1"/>
            </p:cNvSpPr>
            <p:nvPr/>
          </p:nvSpPr>
          <p:spPr bwMode="auto">
            <a:xfrm>
              <a:off x="672" y="3216"/>
              <a:ext cx="1536" cy="720"/>
            </a:xfrm>
            <a:prstGeom prst="roundRect">
              <a:avLst>
                <a:gd name="adj" fmla="val 16667"/>
              </a:avLst>
            </a:prstGeom>
            <a:grpFill/>
            <a:ln w="9525">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pt-BR" altLang="pt-BR"/>
            </a:p>
          </p:txBody>
        </p:sp>
        <p:graphicFrame>
          <p:nvGraphicFramePr>
            <p:cNvPr id="21" name="Object 17">
              <a:extLst>
                <a:ext uri="{FF2B5EF4-FFF2-40B4-BE49-F238E27FC236}">
                  <a16:creationId xmlns:a16="http://schemas.microsoft.com/office/drawing/2014/main" id="{1D2B454B-58A1-4F7E-97A4-8FA77AABF557}"/>
                </a:ext>
              </a:extLst>
            </p:cNvPr>
            <p:cNvGraphicFramePr>
              <a:graphicFrameLocks noChangeAspect="1"/>
            </p:cNvGraphicFramePr>
            <p:nvPr/>
          </p:nvGraphicFramePr>
          <p:xfrm>
            <a:off x="838" y="3235"/>
            <a:ext cx="1260" cy="387"/>
          </p:xfrm>
          <a:graphic>
            <a:graphicData uri="http://schemas.openxmlformats.org/presentationml/2006/ole">
              <mc:AlternateContent xmlns:mc="http://schemas.openxmlformats.org/markup-compatibility/2006">
                <mc:Choice xmlns:v="urn:schemas-microsoft-com:vml" Requires="v">
                  <p:oleObj spid="_x0000_s12478" name="Equação" r:id="rId11" imgW="1396800" imgH="431640" progId="Equation.3">
                    <p:embed/>
                  </p:oleObj>
                </mc:Choice>
                <mc:Fallback>
                  <p:oleObj name="Equação" r:id="rId11" imgW="1396800" imgH="431640" progId="Equation.3">
                    <p:embed/>
                    <p:pic>
                      <p:nvPicPr>
                        <p:cNvPr id="21" name="Object 17">
                          <a:extLst>
                            <a:ext uri="{FF2B5EF4-FFF2-40B4-BE49-F238E27FC236}">
                              <a16:creationId xmlns:a16="http://schemas.microsoft.com/office/drawing/2014/main" id="{1D2B454B-58A1-4F7E-97A4-8FA77AABF557}"/>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38" y="3235"/>
                          <a:ext cx="1260" cy="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2" name="Object 18">
              <a:extLst>
                <a:ext uri="{FF2B5EF4-FFF2-40B4-BE49-F238E27FC236}">
                  <a16:creationId xmlns:a16="http://schemas.microsoft.com/office/drawing/2014/main" id="{7707D75C-6D0C-4A3C-B794-430E48626BD9}"/>
                </a:ext>
              </a:extLst>
            </p:cNvPr>
            <p:cNvGraphicFramePr>
              <a:graphicFrameLocks noChangeAspect="1"/>
            </p:cNvGraphicFramePr>
            <p:nvPr/>
          </p:nvGraphicFramePr>
          <p:xfrm>
            <a:off x="800" y="3570"/>
            <a:ext cx="1337" cy="348"/>
          </p:xfrm>
          <a:graphic>
            <a:graphicData uri="http://schemas.openxmlformats.org/presentationml/2006/ole">
              <mc:AlternateContent xmlns:mc="http://schemas.openxmlformats.org/markup-compatibility/2006">
                <mc:Choice xmlns:v="urn:schemas-microsoft-com:vml" Requires="v">
                  <p:oleObj spid="_x0000_s12479" name="Equation" r:id="rId13" imgW="1651000" imgH="431800" progId="Equation.3">
                    <p:embed/>
                  </p:oleObj>
                </mc:Choice>
                <mc:Fallback>
                  <p:oleObj name="Equation" r:id="rId13" imgW="1651000" imgH="431800" progId="Equation.3">
                    <p:embed/>
                    <p:pic>
                      <p:nvPicPr>
                        <p:cNvPr id="22" name="Object 18">
                          <a:extLst>
                            <a:ext uri="{FF2B5EF4-FFF2-40B4-BE49-F238E27FC236}">
                              <a16:creationId xmlns:a16="http://schemas.microsoft.com/office/drawing/2014/main" id="{7707D75C-6D0C-4A3C-B794-430E48626BD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00" y="3570"/>
                          <a:ext cx="1337" cy="3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23" name="Text Box 19">
            <a:extLst>
              <a:ext uri="{FF2B5EF4-FFF2-40B4-BE49-F238E27FC236}">
                <a16:creationId xmlns:a16="http://schemas.microsoft.com/office/drawing/2014/main" id="{0EB50380-A61B-4D19-9D8B-FA2627CAE95F}"/>
              </a:ext>
            </a:extLst>
          </p:cNvPr>
          <p:cNvSpPr txBox="1">
            <a:spLocks noChangeArrowheads="1"/>
          </p:cNvSpPr>
          <p:nvPr/>
        </p:nvSpPr>
        <p:spPr bwMode="auto">
          <a:xfrm>
            <a:off x="1004887" y="5352406"/>
            <a:ext cx="356711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buFont typeface="Arial" panose="020B0604020202020204" pitchFamily="34" charset="0"/>
              <a:buChar char="•"/>
            </a:pPr>
            <a:r>
              <a:rPr lang="en-US" altLang="pt-BR" sz="2400" b="1" dirty="0">
                <a:latin typeface="Times New Roman" panose="02020603050405020304" pitchFamily="18" charset="0"/>
                <a:cs typeface="Times New Roman" panose="02020603050405020304" pitchFamily="18" charset="0"/>
              </a:rPr>
              <a:t> </a:t>
            </a:r>
            <a:r>
              <a:rPr lang="en-US" altLang="pt-BR" sz="2400" b="1" dirty="0" err="1">
                <a:latin typeface="Times New Roman" panose="02020603050405020304" pitchFamily="18" charset="0"/>
                <a:cs typeface="Times New Roman" panose="02020603050405020304" pitchFamily="18" charset="0"/>
              </a:rPr>
              <a:t>Ganho</a:t>
            </a:r>
            <a:r>
              <a:rPr lang="en-US" altLang="pt-BR" sz="2400" b="1" dirty="0">
                <a:latin typeface="Times New Roman" panose="02020603050405020304" pitchFamily="18" charset="0"/>
                <a:cs typeface="Times New Roman" panose="02020603050405020304" pitchFamily="18" charset="0"/>
              </a:rPr>
              <a:t> de </a:t>
            </a:r>
            <a:r>
              <a:rPr lang="en-US" altLang="pt-BR" sz="2400" b="1" dirty="0" err="1">
                <a:latin typeface="Times New Roman" panose="02020603050405020304" pitchFamily="18" charset="0"/>
                <a:cs typeface="Times New Roman" panose="02020603050405020304" pitchFamily="18" charset="0"/>
              </a:rPr>
              <a:t>tensão</a:t>
            </a:r>
            <a:r>
              <a:rPr lang="en-US" altLang="pt-BR" sz="2400" b="1"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15882974"/>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a:extLst>
              <a:ext uri="{FF2B5EF4-FFF2-40B4-BE49-F238E27FC236}">
                <a16:creationId xmlns:a16="http://schemas.microsoft.com/office/drawing/2014/main" id="{7A0E6B9E-B823-47C8-B718-9B17856EAB2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62367" y="1511579"/>
            <a:ext cx="7061461" cy="54722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a:extLst>
              <a:ext uri="{FF2B5EF4-FFF2-40B4-BE49-F238E27FC236}">
                <a16:creationId xmlns:a16="http://schemas.microsoft.com/office/drawing/2014/main" id="{739C38CA-6226-45BB-9890-79F372238B3C}"/>
              </a:ext>
            </a:extLst>
          </p:cNvPr>
          <p:cNvSpPr>
            <a:spLocks noGrp="1"/>
          </p:cNvSpPr>
          <p:nvPr>
            <p:ph type="title"/>
          </p:nvPr>
        </p:nvSpPr>
        <p:spPr/>
        <p:txBody>
          <a:bodyPr/>
          <a:lstStyle/>
          <a:p>
            <a:r>
              <a:rPr lang="pt-BR" dirty="0"/>
              <a:t>Configuração com polarização fixa</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5F9FD90-BFDF-4A57-B841-A663CA552885}"/>
                  </a:ext>
                </a:extLst>
              </p:cNvPr>
              <p:cNvSpPr>
                <a:spLocks noGrp="1"/>
              </p:cNvSpPr>
              <p:nvPr>
                <p:ph sz="half" idx="1"/>
              </p:nvPr>
            </p:nvSpPr>
            <p:spPr>
              <a:xfrm>
                <a:off x="838200" y="1825625"/>
                <a:ext cx="7061462" cy="4351338"/>
              </a:xfrm>
            </p:spPr>
            <p:txBody>
              <a:bodyPr/>
              <a:lstStyle/>
              <a:p>
                <a:r>
                  <a:rPr lang="pt-BR" dirty="0"/>
                  <a:t>Exemplo 8_7: Sabendo-se do circuito ao lado com </a:t>
                </a:r>
                <a14:m>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𝐺𝑆𝑄</m:t>
                        </m:r>
                      </m:sub>
                    </m:sSub>
                    <m:r>
                      <a:rPr lang="pt-BR" b="0" i="1" smtClean="0">
                        <a:latin typeface="Cambria Math" panose="02040503050406030204" pitchFamily="18" charset="0"/>
                      </a:rPr>
                      <m:t>=−2</m:t>
                    </m:r>
                    <m:r>
                      <a:rPr lang="pt-BR" b="0" i="1" smtClean="0">
                        <a:latin typeface="Cambria Math" panose="02040503050406030204" pitchFamily="18" charset="0"/>
                      </a:rPr>
                      <m:t>𝑉</m:t>
                    </m:r>
                    <m:r>
                      <a:rPr lang="pt-BR" b="0" i="0" smtClean="0">
                        <a:latin typeface="Cambria Math" panose="02040503050406030204" pitchFamily="18" charset="0"/>
                      </a:rPr>
                      <m:t>,</m:t>
                    </m:r>
                  </m:oMath>
                </a14:m>
                <a:r>
                  <a:rPr lang="pt-BR" dirty="0"/>
                  <a:t> </a:t>
                </a:r>
                <a14:m>
                  <m:oMath xmlns:m="http://schemas.openxmlformats.org/officeDocument/2006/math">
                    <m:sSub>
                      <m:sSubPr>
                        <m:ctrlPr>
                          <a:rPr lang="pt-BR" i="1">
                            <a:latin typeface="Cambria Math" panose="02040503050406030204" pitchFamily="18" charset="0"/>
                          </a:rPr>
                        </m:ctrlPr>
                      </m:sSubPr>
                      <m:e>
                        <m:r>
                          <a:rPr lang="pt-BR" b="0" i="1" smtClean="0">
                            <a:latin typeface="Cambria Math" panose="02040503050406030204" pitchFamily="18" charset="0"/>
                          </a:rPr>
                          <m:t>𝐼</m:t>
                        </m:r>
                      </m:e>
                      <m:sub>
                        <m:r>
                          <a:rPr lang="pt-BR" b="0" i="1" smtClean="0">
                            <a:latin typeface="Cambria Math" panose="02040503050406030204" pitchFamily="18" charset="0"/>
                          </a:rPr>
                          <m:t>𝐷𝑄</m:t>
                        </m:r>
                      </m:sub>
                    </m:sSub>
                    <m:r>
                      <a:rPr lang="pt-BR" i="1">
                        <a:latin typeface="Cambria Math" panose="02040503050406030204" pitchFamily="18" charset="0"/>
                      </a:rPr>
                      <m:t>=</m:t>
                    </m:r>
                    <m:r>
                      <a:rPr lang="pt-BR" b="0" i="1" smtClean="0">
                        <a:latin typeface="Cambria Math" panose="02040503050406030204" pitchFamily="18" charset="0"/>
                      </a:rPr>
                      <m:t>5,625</m:t>
                    </m:r>
                    <m:r>
                      <a:rPr lang="pt-BR" b="0" i="1" smtClean="0">
                        <a:latin typeface="Cambria Math" panose="02040503050406030204" pitchFamily="18" charset="0"/>
                      </a:rPr>
                      <m:t>𝑚𝐴</m:t>
                    </m:r>
                  </m:oMath>
                </a14:m>
                <a:r>
                  <a:rPr lang="pt-BR" dirty="0"/>
                  <a:t> e </a:t>
                </a:r>
                <a:br>
                  <a:rPr lang="pt-BR" i="1" dirty="0">
                    <a:latin typeface="Cambria Math" panose="02040503050406030204" pitchFamily="18" charset="0"/>
                  </a:rPr>
                </a:br>
                <a14:m>
                  <m:oMath xmlns:m="http://schemas.openxmlformats.org/officeDocument/2006/math">
                    <m:sSub>
                      <m:sSubPr>
                        <m:ctrlPr>
                          <a:rPr lang="pt-BR" i="1">
                            <a:latin typeface="Cambria Math" panose="02040503050406030204" pitchFamily="18" charset="0"/>
                          </a:rPr>
                        </m:ctrlPr>
                      </m:sSubPr>
                      <m:e>
                        <m:r>
                          <a:rPr lang="pt-BR" b="0" i="1" smtClean="0">
                            <a:latin typeface="Cambria Math" panose="02040503050406030204" pitchFamily="18" charset="0"/>
                          </a:rPr>
                          <m:t>𝑦</m:t>
                        </m:r>
                      </m:e>
                      <m:sub>
                        <m:r>
                          <a:rPr lang="pt-BR" b="0" i="1" smtClean="0">
                            <a:latin typeface="Cambria Math" panose="02040503050406030204" pitchFamily="18" charset="0"/>
                          </a:rPr>
                          <m:t>𝑜𝑠</m:t>
                        </m:r>
                      </m:sub>
                    </m:sSub>
                    <m:r>
                      <a:rPr lang="pt-BR" i="1">
                        <a:latin typeface="Cambria Math" panose="02040503050406030204" pitchFamily="18" charset="0"/>
                      </a:rPr>
                      <m:t>=</m:t>
                    </m:r>
                    <m:r>
                      <a:rPr lang="pt-BR" b="0" i="1" smtClean="0">
                        <a:latin typeface="Cambria Math" panose="02040503050406030204" pitchFamily="18" charset="0"/>
                      </a:rPr>
                      <m:t>40</m:t>
                    </m:r>
                    <m:r>
                      <a:rPr lang="pt-BR" b="0" i="1" smtClean="0">
                        <a:latin typeface="Cambria Math" panose="02040503050406030204" pitchFamily="18" charset="0"/>
                        <a:ea typeface="Cambria Math" panose="02040503050406030204" pitchFamily="18" charset="0"/>
                      </a:rPr>
                      <m:t>𝜇</m:t>
                    </m:r>
                    <m:r>
                      <a:rPr lang="pt-BR" b="0" i="1" smtClean="0">
                        <a:latin typeface="Cambria Math" panose="02040503050406030204" pitchFamily="18" charset="0"/>
                        <a:ea typeface="Cambria Math" panose="02040503050406030204" pitchFamily="18" charset="0"/>
                      </a:rPr>
                      <m:t>𝑆</m:t>
                    </m:r>
                  </m:oMath>
                </a14:m>
                <a:r>
                  <a:rPr lang="pt-BR" dirty="0"/>
                  <a:t>. Determine:</a:t>
                </a:r>
              </a:p>
              <a:p>
                <a:pPr marL="514350" indent="-514350">
                  <a:buAutoNum type="alphaLcParenR"/>
                </a:pPr>
                <a14:m>
                  <m:oMath xmlns:m="http://schemas.openxmlformats.org/officeDocument/2006/math">
                    <m:sSub>
                      <m:sSubPr>
                        <m:ctrlPr>
                          <a:rPr lang="pt-BR" i="1">
                            <a:latin typeface="Cambria Math" panose="02040503050406030204" pitchFamily="18" charset="0"/>
                          </a:rPr>
                        </m:ctrlPr>
                      </m:sSubPr>
                      <m:e>
                        <m:r>
                          <a:rPr lang="pt-BR" b="0" i="1" smtClean="0">
                            <a:latin typeface="Cambria Math" panose="02040503050406030204" pitchFamily="18" charset="0"/>
                          </a:rPr>
                          <m:t>𝑔</m:t>
                        </m:r>
                      </m:e>
                      <m:sub>
                        <m:r>
                          <a:rPr lang="pt-BR" b="0" i="1" smtClean="0">
                            <a:latin typeface="Cambria Math" panose="02040503050406030204" pitchFamily="18" charset="0"/>
                          </a:rPr>
                          <m:t>𝑚</m:t>
                        </m:r>
                      </m:sub>
                    </m:sSub>
                  </m:oMath>
                </a14:m>
                <a:endParaRPr lang="pt-BR" dirty="0"/>
              </a:p>
              <a:p>
                <a:pPr marL="514350" indent="-514350">
                  <a:buAutoNum type="alphaLcParenR"/>
                </a:pPr>
                <a14:m>
                  <m:oMath xmlns:m="http://schemas.openxmlformats.org/officeDocument/2006/math">
                    <m:sSub>
                      <m:sSubPr>
                        <m:ctrlPr>
                          <a:rPr lang="pt-BR" i="1">
                            <a:latin typeface="Cambria Math" panose="02040503050406030204" pitchFamily="18" charset="0"/>
                          </a:rPr>
                        </m:ctrlPr>
                      </m:sSubPr>
                      <m:e>
                        <m:r>
                          <a:rPr lang="pt-BR" b="0" i="1" smtClean="0">
                            <a:latin typeface="Cambria Math" panose="02040503050406030204" pitchFamily="18" charset="0"/>
                          </a:rPr>
                          <m:t>𝑟</m:t>
                        </m:r>
                      </m:e>
                      <m:sub>
                        <m:r>
                          <a:rPr lang="pt-BR" b="0" i="1" smtClean="0">
                            <a:latin typeface="Cambria Math" panose="02040503050406030204" pitchFamily="18" charset="0"/>
                          </a:rPr>
                          <m:t>𝑑</m:t>
                        </m:r>
                      </m:sub>
                    </m:sSub>
                  </m:oMath>
                </a14:m>
                <a:endParaRPr lang="pt-BR" dirty="0"/>
              </a:p>
              <a:p>
                <a:pPr marL="514350" indent="-514350">
                  <a:buAutoNum type="alphaLcParenR"/>
                </a:pPr>
                <a14:m>
                  <m:oMath xmlns:m="http://schemas.openxmlformats.org/officeDocument/2006/math">
                    <m:sSub>
                      <m:sSubPr>
                        <m:ctrlPr>
                          <a:rPr lang="pt-BR" i="1">
                            <a:latin typeface="Cambria Math" panose="02040503050406030204" pitchFamily="18" charset="0"/>
                          </a:rPr>
                        </m:ctrlPr>
                      </m:sSubPr>
                      <m:e>
                        <m:r>
                          <a:rPr lang="pt-BR" b="0" i="1" smtClean="0">
                            <a:latin typeface="Cambria Math" panose="02040503050406030204" pitchFamily="18" charset="0"/>
                          </a:rPr>
                          <m:t>𝑍</m:t>
                        </m:r>
                      </m:e>
                      <m:sub>
                        <m:r>
                          <a:rPr lang="pt-BR" b="0" i="1" smtClean="0">
                            <a:latin typeface="Cambria Math" panose="02040503050406030204" pitchFamily="18" charset="0"/>
                          </a:rPr>
                          <m:t>𝑖</m:t>
                        </m:r>
                      </m:sub>
                    </m:sSub>
                  </m:oMath>
                </a14:m>
                <a:endParaRPr lang="pt-BR" dirty="0"/>
              </a:p>
              <a:p>
                <a:pPr marL="514350" indent="-514350">
                  <a:buAutoNum type="alphaLcParenR"/>
                </a:pPr>
                <a14:m>
                  <m:oMath xmlns:m="http://schemas.openxmlformats.org/officeDocument/2006/math">
                    <m:sSub>
                      <m:sSubPr>
                        <m:ctrlPr>
                          <a:rPr lang="pt-BR" i="1">
                            <a:latin typeface="Cambria Math" panose="02040503050406030204" pitchFamily="18" charset="0"/>
                          </a:rPr>
                        </m:ctrlPr>
                      </m:sSubPr>
                      <m:e>
                        <m:r>
                          <a:rPr lang="pt-BR" b="0" i="1" smtClean="0">
                            <a:latin typeface="Cambria Math" panose="02040503050406030204" pitchFamily="18" charset="0"/>
                          </a:rPr>
                          <m:t>𝑍</m:t>
                        </m:r>
                      </m:e>
                      <m:sub>
                        <m:r>
                          <a:rPr lang="pt-BR" b="0" i="1" smtClean="0">
                            <a:latin typeface="Cambria Math" panose="02040503050406030204" pitchFamily="18" charset="0"/>
                          </a:rPr>
                          <m:t>𝑜</m:t>
                        </m:r>
                      </m:sub>
                    </m:sSub>
                  </m:oMath>
                </a14:m>
                <a:endParaRPr lang="pt-BR" dirty="0"/>
              </a:p>
              <a:p>
                <a:pPr marL="514350" indent="-514350">
                  <a:buAutoNum type="alphaLcParenR"/>
                </a:pPr>
                <a14:m>
                  <m:oMath xmlns:m="http://schemas.openxmlformats.org/officeDocument/2006/math">
                    <m:sSub>
                      <m:sSubPr>
                        <m:ctrlPr>
                          <a:rPr lang="pt-BR" i="1">
                            <a:latin typeface="Cambria Math" panose="02040503050406030204" pitchFamily="18" charset="0"/>
                          </a:rPr>
                        </m:ctrlPr>
                      </m:sSubPr>
                      <m:e>
                        <m:r>
                          <a:rPr lang="pt-BR" b="0" i="1" smtClean="0">
                            <a:latin typeface="Cambria Math" panose="02040503050406030204" pitchFamily="18" charset="0"/>
                          </a:rPr>
                          <m:t>𝐴</m:t>
                        </m:r>
                      </m:e>
                      <m:sub>
                        <m:r>
                          <a:rPr lang="pt-BR" b="0" i="1" smtClean="0">
                            <a:latin typeface="Cambria Math" panose="02040503050406030204" pitchFamily="18" charset="0"/>
                          </a:rPr>
                          <m:t>𝑣</m:t>
                        </m:r>
                      </m:sub>
                    </m:sSub>
                  </m:oMath>
                </a14:m>
                <a:endParaRPr lang="pt-BR" dirty="0"/>
              </a:p>
              <a:p>
                <a:pPr marL="514350" indent="-514350">
                  <a:buAutoNum type="alphaLcParenR"/>
                </a:pPr>
                <a14:m>
                  <m:oMath xmlns:m="http://schemas.openxmlformats.org/officeDocument/2006/math">
                    <m:sSub>
                      <m:sSubPr>
                        <m:ctrlPr>
                          <a:rPr lang="pt-BR" i="1">
                            <a:latin typeface="Cambria Math" panose="02040503050406030204" pitchFamily="18" charset="0"/>
                          </a:rPr>
                        </m:ctrlPr>
                      </m:sSubPr>
                      <m:e>
                        <m:r>
                          <a:rPr lang="pt-BR" b="0" i="1" smtClean="0">
                            <a:latin typeface="Cambria Math" panose="02040503050406030204" pitchFamily="18" charset="0"/>
                          </a:rPr>
                          <m:t>𝐴</m:t>
                        </m:r>
                      </m:e>
                      <m:sub>
                        <m:r>
                          <a:rPr lang="pt-BR" b="0" i="1" smtClean="0">
                            <a:latin typeface="Cambria Math" panose="02040503050406030204" pitchFamily="18" charset="0"/>
                          </a:rPr>
                          <m:t>𝑣</m:t>
                        </m:r>
                      </m:sub>
                    </m:sSub>
                  </m:oMath>
                </a14:m>
                <a:r>
                  <a:rPr lang="pt-BR" dirty="0"/>
                  <a:t> ignorando os efeitos de </a:t>
                </a:r>
                <a14:m>
                  <m:oMath xmlns:m="http://schemas.openxmlformats.org/officeDocument/2006/math">
                    <m:sSub>
                      <m:sSubPr>
                        <m:ctrlPr>
                          <a:rPr lang="pt-BR" i="1">
                            <a:latin typeface="Cambria Math" panose="02040503050406030204" pitchFamily="18" charset="0"/>
                          </a:rPr>
                        </m:ctrlPr>
                      </m:sSubPr>
                      <m:e>
                        <m:r>
                          <a:rPr lang="pt-BR" b="0" i="1" smtClean="0">
                            <a:latin typeface="Cambria Math" panose="02040503050406030204" pitchFamily="18" charset="0"/>
                          </a:rPr>
                          <m:t>𝑟</m:t>
                        </m:r>
                      </m:e>
                      <m:sub>
                        <m:r>
                          <a:rPr lang="pt-BR" b="0" i="1" smtClean="0">
                            <a:latin typeface="Cambria Math" panose="02040503050406030204" pitchFamily="18" charset="0"/>
                          </a:rPr>
                          <m:t>𝑑</m:t>
                        </m:r>
                      </m:sub>
                    </m:sSub>
                  </m:oMath>
                </a14:m>
                <a:r>
                  <a:rPr lang="pt-BR" dirty="0"/>
                  <a:t> </a:t>
                </a:r>
              </a:p>
            </p:txBody>
          </p:sp>
        </mc:Choice>
        <mc:Fallback xmlns="">
          <p:sp>
            <p:nvSpPr>
              <p:cNvPr id="3" name="Content Placeholder 2">
                <a:extLst>
                  <a:ext uri="{FF2B5EF4-FFF2-40B4-BE49-F238E27FC236}">
                    <a16:creationId xmlns:a16="http://schemas.microsoft.com/office/drawing/2014/main" id="{05F9FD90-BFDF-4A57-B841-A663CA552885}"/>
                  </a:ext>
                </a:extLst>
              </p:cNvPr>
              <p:cNvSpPr>
                <a:spLocks noGrp="1" noRot="1" noChangeAspect="1" noMove="1" noResize="1" noEditPoints="1" noAdjustHandles="1" noChangeArrowheads="1" noChangeShapeType="1" noTextEdit="1"/>
              </p:cNvSpPr>
              <p:nvPr>
                <p:ph sz="half" idx="1"/>
              </p:nvPr>
            </p:nvSpPr>
            <p:spPr>
              <a:xfrm>
                <a:off x="838200" y="1825625"/>
                <a:ext cx="7061462" cy="4351338"/>
              </a:xfrm>
              <a:blipFill>
                <a:blip r:embed="rId3"/>
                <a:stretch>
                  <a:fillRect l="-1382" t="-2101"/>
                </a:stretch>
              </a:blipFill>
            </p:spPr>
            <p:txBody>
              <a:bodyPr/>
              <a:lstStyle/>
              <a:p>
                <a:r>
                  <a:rPr lang="pt-BR">
                    <a:noFill/>
                  </a:rPr>
                  <a:t> </a:t>
                </a:r>
              </a:p>
            </p:txBody>
          </p:sp>
        </mc:Fallback>
      </mc:AlternateContent>
      <p:sp>
        <p:nvSpPr>
          <p:cNvPr id="5" name="Footer Placeholder 4">
            <a:extLst>
              <a:ext uri="{FF2B5EF4-FFF2-40B4-BE49-F238E27FC236}">
                <a16:creationId xmlns:a16="http://schemas.microsoft.com/office/drawing/2014/main" id="{92AB6143-81D9-434B-AD0F-02951C9DFFD3}"/>
              </a:ext>
            </a:extLst>
          </p:cNvPr>
          <p:cNvSpPr>
            <a:spLocks noGrp="1"/>
          </p:cNvSpPr>
          <p:nvPr>
            <p:ph type="ftr" sz="quarter" idx="11"/>
          </p:nvPr>
        </p:nvSpPr>
        <p:spPr/>
        <p:txBody>
          <a:bodyPr/>
          <a:lstStyle/>
          <a:p>
            <a:r>
              <a:rPr lang="en-US" altLang="en-US"/>
              <a:t>Prof. Elyr Teixeira</a:t>
            </a:r>
            <a:endParaRPr lang="en-US" altLang="en-US" dirty="0"/>
          </a:p>
        </p:txBody>
      </p:sp>
      <p:sp>
        <p:nvSpPr>
          <p:cNvPr id="6" name="Slide Number Placeholder 5">
            <a:extLst>
              <a:ext uri="{FF2B5EF4-FFF2-40B4-BE49-F238E27FC236}">
                <a16:creationId xmlns:a16="http://schemas.microsoft.com/office/drawing/2014/main" id="{4B29C4EC-A7B5-4800-890D-A93F4BF3CC1B}"/>
              </a:ext>
            </a:extLst>
          </p:cNvPr>
          <p:cNvSpPr>
            <a:spLocks noGrp="1"/>
          </p:cNvSpPr>
          <p:nvPr>
            <p:ph type="sldNum" sz="quarter" idx="12"/>
          </p:nvPr>
        </p:nvSpPr>
        <p:spPr/>
        <p:txBody>
          <a:bodyPr/>
          <a:lstStyle/>
          <a:p>
            <a:fld id="{48BF32D8-1DE8-449E-9DAA-0E19DCA81A04}" type="slidenum">
              <a:rPr lang="en-US" altLang="en-US" smtClean="0"/>
              <a:pPr/>
              <a:t>289</a:t>
            </a:fld>
            <a:endParaRPr lang="en-US" altLang="en-US"/>
          </a:p>
        </p:txBody>
      </p:sp>
    </p:spTree>
    <p:extLst>
      <p:ext uri="{BB962C8B-B14F-4D97-AF65-F5344CB8AC3E}">
        <p14:creationId xmlns:p14="http://schemas.microsoft.com/office/powerpoint/2010/main" val="18728955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318CE3-A74A-4912-AEC0-7767E1913C64}"/>
              </a:ext>
            </a:extLst>
          </p:cNvPr>
          <p:cNvSpPr>
            <a:spLocks noGrp="1"/>
          </p:cNvSpPr>
          <p:nvPr>
            <p:ph type="title"/>
          </p:nvPr>
        </p:nvSpPr>
        <p:spPr>
          <a:xfrm>
            <a:off x="838200" y="365125"/>
            <a:ext cx="11145252" cy="1325563"/>
          </a:xfrm>
        </p:spPr>
        <p:txBody>
          <a:bodyPr/>
          <a:lstStyle/>
          <a:p>
            <a:r>
              <a:rPr lang="pt-BR" dirty="0"/>
              <a:t>Transistor de efeito de campo</a:t>
            </a:r>
          </a:p>
        </p:txBody>
      </p:sp>
      <p:sp>
        <p:nvSpPr>
          <p:cNvPr id="12" name="Content Placeholder 11">
            <a:extLst>
              <a:ext uri="{FF2B5EF4-FFF2-40B4-BE49-F238E27FC236}">
                <a16:creationId xmlns:a16="http://schemas.microsoft.com/office/drawing/2014/main" id="{3C230A5E-84E4-4B42-8961-82519E35CA71}"/>
              </a:ext>
            </a:extLst>
          </p:cNvPr>
          <p:cNvSpPr>
            <a:spLocks noGrp="1"/>
          </p:cNvSpPr>
          <p:nvPr>
            <p:ph sz="half" idx="1"/>
          </p:nvPr>
        </p:nvSpPr>
        <p:spPr/>
        <p:txBody>
          <a:bodyPr>
            <a:normAutofit/>
          </a:bodyPr>
          <a:lstStyle/>
          <a:p>
            <a:r>
              <a:rPr lang="pt-BR" dirty="0"/>
              <a:t>O que é?</a:t>
            </a:r>
          </a:p>
          <a:p>
            <a:r>
              <a:rPr lang="pt-BR" dirty="0"/>
              <a:t>Para que serve?</a:t>
            </a:r>
          </a:p>
          <a:p>
            <a:r>
              <a:rPr lang="pt-BR" dirty="0"/>
              <a:t>Tipos?</a:t>
            </a:r>
          </a:p>
          <a:p>
            <a:r>
              <a:rPr lang="pt-BR" dirty="0">
                <a:solidFill>
                  <a:srgbClr val="FF0000"/>
                </a:solidFill>
              </a:rPr>
              <a:t>Quais são os seus terminais?</a:t>
            </a:r>
          </a:p>
        </p:txBody>
      </p:sp>
      <p:sp>
        <p:nvSpPr>
          <p:cNvPr id="4" name="Footer Placeholder 3">
            <a:extLst>
              <a:ext uri="{FF2B5EF4-FFF2-40B4-BE49-F238E27FC236}">
                <a16:creationId xmlns:a16="http://schemas.microsoft.com/office/drawing/2014/main" id="{6330B3CD-9841-4D4E-9506-9840AD233098}"/>
              </a:ext>
            </a:extLst>
          </p:cNvPr>
          <p:cNvSpPr>
            <a:spLocks noGrp="1"/>
          </p:cNvSpPr>
          <p:nvPr>
            <p:ph type="ftr" sz="quarter" idx="11"/>
          </p:nvPr>
        </p:nvSpPr>
        <p:spPr/>
        <p:txBody>
          <a:bodyPr/>
          <a:lstStyle/>
          <a:p>
            <a:r>
              <a:rPr lang="en-US" altLang="en-US"/>
              <a:t>Prof. Elyr Teixeira</a:t>
            </a:r>
            <a:endParaRPr lang="en-US" altLang="en-US" dirty="0"/>
          </a:p>
        </p:txBody>
      </p:sp>
      <p:sp>
        <p:nvSpPr>
          <p:cNvPr id="5" name="Slide Number Placeholder 4">
            <a:extLst>
              <a:ext uri="{FF2B5EF4-FFF2-40B4-BE49-F238E27FC236}">
                <a16:creationId xmlns:a16="http://schemas.microsoft.com/office/drawing/2014/main" id="{C55BA64F-DB98-42F0-A898-A5F1D2D44C9C}"/>
              </a:ext>
            </a:extLst>
          </p:cNvPr>
          <p:cNvSpPr>
            <a:spLocks noGrp="1"/>
          </p:cNvSpPr>
          <p:nvPr>
            <p:ph type="sldNum" sz="quarter" idx="12"/>
          </p:nvPr>
        </p:nvSpPr>
        <p:spPr/>
        <p:txBody>
          <a:bodyPr/>
          <a:lstStyle/>
          <a:p>
            <a:fld id="{D70E266F-DC34-4EBC-B26B-29CFE51B5C59}" type="slidenum">
              <a:rPr lang="en-US" altLang="en-US" smtClean="0"/>
              <a:pPr/>
              <a:t>29</a:t>
            </a:fld>
            <a:endParaRPr lang="en-US" altLang="en-US"/>
          </a:p>
        </p:txBody>
      </p:sp>
      <p:pic>
        <p:nvPicPr>
          <p:cNvPr id="4098" name="Picture 2" descr="Resultado de imagem para fet">
            <a:extLst>
              <a:ext uri="{FF2B5EF4-FFF2-40B4-BE49-F238E27FC236}">
                <a16:creationId xmlns:a16="http://schemas.microsoft.com/office/drawing/2014/main" id="{779D919B-09D5-4976-A5DF-1E9CB57C9A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20360" y="2000064"/>
            <a:ext cx="4290261" cy="34322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5192853"/>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a:extLst>
              <a:ext uri="{FF2B5EF4-FFF2-40B4-BE49-F238E27FC236}">
                <a16:creationId xmlns:a16="http://schemas.microsoft.com/office/drawing/2014/main" id="{60266028-B37B-4309-9697-6861DABDF03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62367" y="1511579"/>
            <a:ext cx="7061461" cy="54722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a:extLst>
              <a:ext uri="{FF2B5EF4-FFF2-40B4-BE49-F238E27FC236}">
                <a16:creationId xmlns:a16="http://schemas.microsoft.com/office/drawing/2014/main" id="{739C38CA-6226-45BB-9890-79F372238B3C}"/>
              </a:ext>
            </a:extLst>
          </p:cNvPr>
          <p:cNvSpPr>
            <a:spLocks noGrp="1"/>
          </p:cNvSpPr>
          <p:nvPr>
            <p:ph type="title"/>
          </p:nvPr>
        </p:nvSpPr>
        <p:spPr/>
        <p:txBody>
          <a:bodyPr/>
          <a:lstStyle/>
          <a:p>
            <a:r>
              <a:rPr lang="pt-BR" dirty="0"/>
              <a:t>Configuração com polarização fixa</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5F9FD90-BFDF-4A57-B841-A663CA552885}"/>
                  </a:ext>
                </a:extLst>
              </p:cNvPr>
              <p:cNvSpPr>
                <a:spLocks noGrp="1"/>
              </p:cNvSpPr>
              <p:nvPr>
                <p:ph sz="half" idx="1"/>
              </p:nvPr>
            </p:nvSpPr>
            <p:spPr>
              <a:xfrm>
                <a:off x="838200" y="1825625"/>
                <a:ext cx="7061462" cy="4351338"/>
              </a:xfrm>
            </p:spPr>
            <p:txBody>
              <a:bodyPr/>
              <a:lstStyle/>
              <a:p>
                <a:pPr marL="0" indent="0">
                  <a:buNone/>
                </a:pPr>
                <a:r>
                  <a:rPr lang="pt-BR" dirty="0">
                    <a:solidFill>
                      <a:srgbClr val="FF0000"/>
                    </a:solidFill>
                  </a:rPr>
                  <a:t>R: </a:t>
                </a:r>
              </a:p>
              <a:p>
                <a:pPr marL="514350" indent="-514350">
                  <a:buFont typeface="+mj-lt"/>
                  <a:buAutoNum type="alphaLcParenR"/>
                </a:pPr>
                <a14:m>
                  <m:oMath xmlns:m="http://schemas.openxmlformats.org/officeDocument/2006/math">
                    <m:sSub>
                      <m:sSubPr>
                        <m:ctrlPr>
                          <a:rPr lang="pt-BR" i="1">
                            <a:solidFill>
                              <a:srgbClr val="FF0000"/>
                            </a:solidFill>
                            <a:latin typeface="Cambria Math" panose="02040503050406030204" pitchFamily="18" charset="0"/>
                          </a:rPr>
                        </m:ctrlPr>
                      </m:sSubPr>
                      <m:e>
                        <m:r>
                          <a:rPr lang="pt-BR" i="1">
                            <a:solidFill>
                              <a:srgbClr val="FF0000"/>
                            </a:solidFill>
                            <a:latin typeface="Cambria Math" panose="02040503050406030204" pitchFamily="18" charset="0"/>
                          </a:rPr>
                          <m:t>𝑔</m:t>
                        </m:r>
                      </m:e>
                      <m:sub>
                        <m:r>
                          <a:rPr lang="pt-BR" i="1">
                            <a:solidFill>
                              <a:srgbClr val="FF0000"/>
                            </a:solidFill>
                            <a:latin typeface="Cambria Math" panose="02040503050406030204" pitchFamily="18" charset="0"/>
                          </a:rPr>
                          <m:t>𝑚</m:t>
                        </m:r>
                        <m:r>
                          <a:rPr lang="pt-BR" b="0" i="1" smtClean="0">
                            <a:solidFill>
                              <a:srgbClr val="FF0000"/>
                            </a:solidFill>
                            <a:latin typeface="Cambria Math" panose="02040503050406030204" pitchFamily="18" charset="0"/>
                          </a:rPr>
                          <m:t>0</m:t>
                        </m:r>
                      </m:sub>
                    </m:sSub>
                    <m:r>
                      <a:rPr lang="pt-BR" i="1">
                        <a:solidFill>
                          <a:srgbClr val="FF0000"/>
                        </a:solidFill>
                        <a:latin typeface="Cambria Math" panose="02040503050406030204" pitchFamily="18" charset="0"/>
                      </a:rPr>
                      <m:t>=</m:t>
                    </m:r>
                    <m:f>
                      <m:fPr>
                        <m:ctrlPr>
                          <a:rPr lang="pt-BR" i="1">
                            <a:solidFill>
                              <a:srgbClr val="FF0000"/>
                            </a:solidFill>
                            <a:latin typeface="Cambria Math" panose="02040503050406030204" pitchFamily="18" charset="0"/>
                          </a:rPr>
                        </m:ctrlPr>
                      </m:fPr>
                      <m:num>
                        <m:r>
                          <a:rPr lang="pt-BR" i="1">
                            <a:solidFill>
                              <a:srgbClr val="FF0000"/>
                            </a:solidFill>
                            <a:latin typeface="Cambria Math" panose="02040503050406030204" pitchFamily="18" charset="0"/>
                          </a:rPr>
                          <m:t>2</m:t>
                        </m:r>
                        <m:sSub>
                          <m:sSubPr>
                            <m:ctrlPr>
                              <a:rPr lang="pt-BR" i="1">
                                <a:solidFill>
                                  <a:srgbClr val="FF0000"/>
                                </a:solidFill>
                                <a:latin typeface="Cambria Math" panose="02040503050406030204" pitchFamily="18" charset="0"/>
                              </a:rPr>
                            </m:ctrlPr>
                          </m:sSubPr>
                          <m:e>
                            <m:r>
                              <a:rPr lang="pt-BR" i="1">
                                <a:solidFill>
                                  <a:srgbClr val="FF0000"/>
                                </a:solidFill>
                                <a:latin typeface="Cambria Math" panose="02040503050406030204" pitchFamily="18" charset="0"/>
                              </a:rPr>
                              <m:t>𝐼</m:t>
                            </m:r>
                          </m:e>
                          <m:sub>
                            <m:r>
                              <a:rPr lang="pt-BR" i="1">
                                <a:solidFill>
                                  <a:srgbClr val="FF0000"/>
                                </a:solidFill>
                                <a:latin typeface="Cambria Math" panose="02040503050406030204" pitchFamily="18" charset="0"/>
                              </a:rPr>
                              <m:t>𝐷𝑆𝑆</m:t>
                            </m:r>
                          </m:sub>
                        </m:sSub>
                      </m:num>
                      <m:den>
                        <m:d>
                          <m:dPr>
                            <m:begChr m:val="|"/>
                            <m:endChr m:val="|"/>
                            <m:ctrlPr>
                              <a:rPr lang="pt-BR" i="1">
                                <a:solidFill>
                                  <a:srgbClr val="FF0000"/>
                                </a:solidFill>
                                <a:latin typeface="Cambria Math" panose="02040503050406030204" pitchFamily="18" charset="0"/>
                              </a:rPr>
                            </m:ctrlPr>
                          </m:dPr>
                          <m:e>
                            <m:sSub>
                              <m:sSubPr>
                                <m:ctrlPr>
                                  <a:rPr lang="pt-BR" i="1">
                                    <a:solidFill>
                                      <a:srgbClr val="FF0000"/>
                                    </a:solidFill>
                                    <a:latin typeface="Cambria Math" panose="02040503050406030204" pitchFamily="18" charset="0"/>
                                  </a:rPr>
                                </m:ctrlPr>
                              </m:sSubPr>
                              <m:e>
                                <m:r>
                                  <a:rPr lang="pt-BR" i="1">
                                    <a:solidFill>
                                      <a:srgbClr val="FF0000"/>
                                    </a:solidFill>
                                    <a:latin typeface="Cambria Math" panose="02040503050406030204" pitchFamily="18" charset="0"/>
                                  </a:rPr>
                                  <m:t>𝑉</m:t>
                                </m:r>
                              </m:e>
                              <m:sub>
                                <m:r>
                                  <a:rPr lang="pt-BR" i="1">
                                    <a:solidFill>
                                      <a:srgbClr val="FF0000"/>
                                    </a:solidFill>
                                    <a:latin typeface="Cambria Math" panose="02040503050406030204" pitchFamily="18" charset="0"/>
                                  </a:rPr>
                                  <m:t>𝑃</m:t>
                                </m:r>
                              </m:sub>
                            </m:sSub>
                          </m:e>
                        </m:d>
                      </m:den>
                    </m:f>
                    <m:r>
                      <a:rPr lang="pt-BR" i="1">
                        <a:solidFill>
                          <a:srgbClr val="FF0000"/>
                        </a:solidFill>
                        <a:latin typeface="Cambria Math" panose="02040503050406030204" pitchFamily="18" charset="0"/>
                      </a:rPr>
                      <m:t>=</m:t>
                    </m:r>
                    <m:f>
                      <m:fPr>
                        <m:ctrlPr>
                          <a:rPr lang="pt-BR" i="1">
                            <a:solidFill>
                              <a:srgbClr val="FF0000"/>
                            </a:solidFill>
                            <a:latin typeface="Cambria Math" panose="02040503050406030204" pitchFamily="18" charset="0"/>
                          </a:rPr>
                        </m:ctrlPr>
                      </m:fPr>
                      <m:num>
                        <m:r>
                          <a:rPr lang="pt-BR" i="1">
                            <a:solidFill>
                              <a:srgbClr val="FF0000"/>
                            </a:solidFill>
                            <a:latin typeface="Cambria Math" panose="02040503050406030204" pitchFamily="18" charset="0"/>
                          </a:rPr>
                          <m:t>2(</m:t>
                        </m:r>
                        <m:r>
                          <a:rPr lang="pt-BR" b="0" i="1" smtClean="0">
                            <a:solidFill>
                              <a:srgbClr val="FF0000"/>
                            </a:solidFill>
                            <a:latin typeface="Cambria Math" panose="02040503050406030204" pitchFamily="18" charset="0"/>
                          </a:rPr>
                          <m:t>10</m:t>
                        </m:r>
                        <m:r>
                          <a:rPr lang="pt-BR" i="1">
                            <a:solidFill>
                              <a:srgbClr val="FF0000"/>
                            </a:solidFill>
                            <a:latin typeface="Cambria Math" panose="02040503050406030204" pitchFamily="18" charset="0"/>
                          </a:rPr>
                          <m:t>𝑚𝐴</m:t>
                        </m:r>
                        <m:r>
                          <a:rPr lang="pt-BR" i="1">
                            <a:solidFill>
                              <a:srgbClr val="FF0000"/>
                            </a:solidFill>
                            <a:latin typeface="Cambria Math" panose="02040503050406030204" pitchFamily="18" charset="0"/>
                          </a:rPr>
                          <m:t>)</m:t>
                        </m:r>
                      </m:num>
                      <m:den>
                        <m:r>
                          <a:rPr lang="pt-BR" b="0" i="1" smtClean="0">
                            <a:solidFill>
                              <a:srgbClr val="FF0000"/>
                            </a:solidFill>
                            <a:latin typeface="Cambria Math" panose="02040503050406030204" pitchFamily="18" charset="0"/>
                          </a:rPr>
                          <m:t>8</m:t>
                        </m:r>
                        <m:r>
                          <a:rPr lang="pt-BR" b="0" i="1" smtClean="0">
                            <a:solidFill>
                              <a:srgbClr val="FF0000"/>
                            </a:solidFill>
                            <a:latin typeface="Cambria Math" panose="02040503050406030204" pitchFamily="18" charset="0"/>
                          </a:rPr>
                          <m:t>𝑉</m:t>
                        </m:r>
                      </m:den>
                    </m:f>
                    <m:r>
                      <a:rPr lang="pt-BR" i="1">
                        <a:solidFill>
                          <a:srgbClr val="FF0000"/>
                        </a:solidFill>
                        <a:latin typeface="Cambria Math" panose="02040503050406030204" pitchFamily="18" charset="0"/>
                      </a:rPr>
                      <m:t>=</m:t>
                    </m:r>
                    <m:r>
                      <a:rPr lang="pt-BR" b="0" i="1" smtClean="0">
                        <a:solidFill>
                          <a:srgbClr val="FF0000"/>
                        </a:solidFill>
                        <a:latin typeface="Cambria Math" panose="02040503050406030204" pitchFamily="18" charset="0"/>
                      </a:rPr>
                      <m:t>2,5</m:t>
                    </m:r>
                    <m:r>
                      <a:rPr lang="pt-BR" i="1">
                        <a:solidFill>
                          <a:srgbClr val="FF0000"/>
                        </a:solidFill>
                        <a:latin typeface="Cambria Math" panose="02040503050406030204" pitchFamily="18" charset="0"/>
                      </a:rPr>
                      <m:t>𝑚𝑆</m:t>
                    </m:r>
                  </m:oMath>
                </a14:m>
                <a:endParaRPr lang="pt-BR" dirty="0">
                  <a:solidFill>
                    <a:srgbClr val="FF0000"/>
                  </a:solidFill>
                </a:endParaRPr>
              </a:p>
              <a:p>
                <a:pPr marL="514350" indent="-514350">
                  <a:buAutoNum type="alphaLcParenR"/>
                </a:pPr>
                <a:endParaRPr lang="pt-BR" dirty="0">
                  <a:solidFill>
                    <a:srgbClr val="FF0000"/>
                  </a:solidFill>
                </a:endParaRPr>
              </a:p>
            </p:txBody>
          </p:sp>
        </mc:Choice>
        <mc:Fallback xmlns="">
          <p:sp>
            <p:nvSpPr>
              <p:cNvPr id="3" name="Content Placeholder 2">
                <a:extLst>
                  <a:ext uri="{FF2B5EF4-FFF2-40B4-BE49-F238E27FC236}">
                    <a16:creationId xmlns:a16="http://schemas.microsoft.com/office/drawing/2014/main" id="{05F9FD90-BFDF-4A57-B841-A663CA552885}"/>
                  </a:ext>
                </a:extLst>
              </p:cNvPr>
              <p:cNvSpPr>
                <a:spLocks noGrp="1" noRot="1" noChangeAspect="1" noMove="1" noResize="1" noEditPoints="1" noAdjustHandles="1" noChangeArrowheads="1" noChangeShapeType="1" noTextEdit="1"/>
              </p:cNvSpPr>
              <p:nvPr>
                <p:ph sz="half" idx="1"/>
              </p:nvPr>
            </p:nvSpPr>
            <p:spPr>
              <a:xfrm>
                <a:off x="838200" y="1825625"/>
                <a:ext cx="7061462" cy="4351338"/>
              </a:xfrm>
              <a:blipFill>
                <a:blip r:embed="rId3"/>
                <a:stretch>
                  <a:fillRect l="-1554" t="-2101"/>
                </a:stretch>
              </a:blipFill>
            </p:spPr>
            <p:txBody>
              <a:bodyPr/>
              <a:lstStyle/>
              <a:p>
                <a:r>
                  <a:rPr lang="pt-BR">
                    <a:noFill/>
                  </a:rPr>
                  <a:t> </a:t>
                </a:r>
              </a:p>
            </p:txBody>
          </p:sp>
        </mc:Fallback>
      </mc:AlternateContent>
      <p:sp>
        <p:nvSpPr>
          <p:cNvPr id="5" name="Footer Placeholder 4">
            <a:extLst>
              <a:ext uri="{FF2B5EF4-FFF2-40B4-BE49-F238E27FC236}">
                <a16:creationId xmlns:a16="http://schemas.microsoft.com/office/drawing/2014/main" id="{92AB6143-81D9-434B-AD0F-02951C9DFFD3}"/>
              </a:ext>
            </a:extLst>
          </p:cNvPr>
          <p:cNvSpPr>
            <a:spLocks noGrp="1"/>
          </p:cNvSpPr>
          <p:nvPr>
            <p:ph type="ftr" sz="quarter" idx="11"/>
          </p:nvPr>
        </p:nvSpPr>
        <p:spPr/>
        <p:txBody>
          <a:bodyPr/>
          <a:lstStyle/>
          <a:p>
            <a:r>
              <a:rPr lang="en-US" altLang="en-US"/>
              <a:t>Prof. Elyr Teixeira</a:t>
            </a:r>
            <a:endParaRPr lang="en-US" altLang="en-US" dirty="0"/>
          </a:p>
        </p:txBody>
      </p:sp>
      <p:sp>
        <p:nvSpPr>
          <p:cNvPr id="6" name="Slide Number Placeholder 5">
            <a:extLst>
              <a:ext uri="{FF2B5EF4-FFF2-40B4-BE49-F238E27FC236}">
                <a16:creationId xmlns:a16="http://schemas.microsoft.com/office/drawing/2014/main" id="{4B29C4EC-A7B5-4800-890D-A93F4BF3CC1B}"/>
              </a:ext>
            </a:extLst>
          </p:cNvPr>
          <p:cNvSpPr>
            <a:spLocks noGrp="1"/>
          </p:cNvSpPr>
          <p:nvPr>
            <p:ph type="sldNum" sz="quarter" idx="12"/>
          </p:nvPr>
        </p:nvSpPr>
        <p:spPr/>
        <p:txBody>
          <a:bodyPr/>
          <a:lstStyle/>
          <a:p>
            <a:fld id="{48BF32D8-1DE8-449E-9DAA-0E19DCA81A04}" type="slidenum">
              <a:rPr lang="en-US" altLang="en-US" smtClean="0"/>
              <a:pPr/>
              <a:t>290</a:t>
            </a:fld>
            <a:endParaRPr lang="en-US" altLang="en-US"/>
          </a:p>
        </p:txBody>
      </p:sp>
    </p:spTree>
    <p:extLst>
      <p:ext uri="{BB962C8B-B14F-4D97-AF65-F5344CB8AC3E}">
        <p14:creationId xmlns:p14="http://schemas.microsoft.com/office/powerpoint/2010/main" val="64552621"/>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a:extLst>
              <a:ext uri="{FF2B5EF4-FFF2-40B4-BE49-F238E27FC236}">
                <a16:creationId xmlns:a16="http://schemas.microsoft.com/office/drawing/2014/main" id="{60266028-B37B-4309-9697-6861DABDF03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62367" y="1511579"/>
            <a:ext cx="7061461" cy="54722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a:extLst>
              <a:ext uri="{FF2B5EF4-FFF2-40B4-BE49-F238E27FC236}">
                <a16:creationId xmlns:a16="http://schemas.microsoft.com/office/drawing/2014/main" id="{739C38CA-6226-45BB-9890-79F372238B3C}"/>
              </a:ext>
            </a:extLst>
          </p:cNvPr>
          <p:cNvSpPr>
            <a:spLocks noGrp="1"/>
          </p:cNvSpPr>
          <p:nvPr>
            <p:ph type="title"/>
          </p:nvPr>
        </p:nvSpPr>
        <p:spPr/>
        <p:txBody>
          <a:bodyPr/>
          <a:lstStyle/>
          <a:p>
            <a:r>
              <a:rPr lang="pt-BR" dirty="0"/>
              <a:t>Configuração com polarização fixa</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5F9FD90-BFDF-4A57-B841-A663CA552885}"/>
                  </a:ext>
                </a:extLst>
              </p:cNvPr>
              <p:cNvSpPr>
                <a:spLocks noGrp="1"/>
              </p:cNvSpPr>
              <p:nvPr>
                <p:ph sz="half" idx="1"/>
              </p:nvPr>
            </p:nvSpPr>
            <p:spPr>
              <a:xfrm>
                <a:off x="838200" y="1825625"/>
                <a:ext cx="7061462" cy="4351338"/>
              </a:xfrm>
            </p:spPr>
            <p:txBody>
              <a:bodyPr/>
              <a:lstStyle/>
              <a:p>
                <a:pPr marL="0" indent="0">
                  <a:buNone/>
                </a:pPr>
                <a:r>
                  <a:rPr lang="pt-BR" dirty="0">
                    <a:solidFill>
                      <a:srgbClr val="FF0000"/>
                    </a:solidFill>
                  </a:rPr>
                  <a:t>R: </a:t>
                </a:r>
              </a:p>
              <a:p>
                <a:pPr marL="514350" indent="-514350">
                  <a:buFont typeface="+mj-lt"/>
                  <a:buAutoNum type="alphaLcParenR"/>
                </a:pPr>
                <a14:m>
                  <m:oMath xmlns:m="http://schemas.openxmlformats.org/officeDocument/2006/math">
                    <m:sSub>
                      <m:sSubPr>
                        <m:ctrlPr>
                          <a:rPr lang="pt-BR" i="1">
                            <a:solidFill>
                              <a:srgbClr val="FF0000"/>
                            </a:solidFill>
                            <a:latin typeface="Cambria Math" panose="02040503050406030204" pitchFamily="18" charset="0"/>
                          </a:rPr>
                        </m:ctrlPr>
                      </m:sSubPr>
                      <m:e>
                        <m:r>
                          <a:rPr lang="pt-BR" i="1">
                            <a:solidFill>
                              <a:srgbClr val="FF0000"/>
                            </a:solidFill>
                            <a:latin typeface="Cambria Math" panose="02040503050406030204" pitchFamily="18" charset="0"/>
                          </a:rPr>
                          <m:t>𝑔</m:t>
                        </m:r>
                      </m:e>
                      <m:sub>
                        <m:r>
                          <a:rPr lang="pt-BR" i="1">
                            <a:solidFill>
                              <a:srgbClr val="FF0000"/>
                            </a:solidFill>
                            <a:latin typeface="Cambria Math" panose="02040503050406030204" pitchFamily="18" charset="0"/>
                          </a:rPr>
                          <m:t>𝑚</m:t>
                        </m:r>
                        <m:r>
                          <a:rPr lang="pt-BR" b="0" i="1" smtClean="0">
                            <a:solidFill>
                              <a:srgbClr val="FF0000"/>
                            </a:solidFill>
                            <a:latin typeface="Cambria Math" panose="02040503050406030204" pitchFamily="18" charset="0"/>
                          </a:rPr>
                          <m:t>0</m:t>
                        </m:r>
                      </m:sub>
                    </m:sSub>
                    <m:r>
                      <a:rPr lang="pt-BR" i="1">
                        <a:solidFill>
                          <a:srgbClr val="FF0000"/>
                        </a:solidFill>
                        <a:latin typeface="Cambria Math" panose="02040503050406030204" pitchFamily="18" charset="0"/>
                      </a:rPr>
                      <m:t>=</m:t>
                    </m:r>
                    <m:f>
                      <m:fPr>
                        <m:ctrlPr>
                          <a:rPr lang="pt-BR" i="1">
                            <a:solidFill>
                              <a:srgbClr val="FF0000"/>
                            </a:solidFill>
                            <a:latin typeface="Cambria Math" panose="02040503050406030204" pitchFamily="18" charset="0"/>
                          </a:rPr>
                        </m:ctrlPr>
                      </m:fPr>
                      <m:num>
                        <m:r>
                          <a:rPr lang="pt-BR" i="1">
                            <a:solidFill>
                              <a:srgbClr val="FF0000"/>
                            </a:solidFill>
                            <a:latin typeface="Cambria Math" panose="02040503050406030204" pitchFamily="18" charset="0"/>
                          </a:rPr>
                          <m:t>2</m:t>
                        </m:r>
                        <m:sSub>
                          <m:sSubPr>
                            <m:ctrlPr>
                              <a:rPr lang="pt-BR" i="1">
                                <a:solidFill>
                                  <a:srgbClr val="FF0000"/>
                                </a:solidFill>
                                <a:latin typeface="Cambria Math" panose="02040503050406030204" pitchFamily="18" charset="0"/>
                              </a:rPr>
                            </m:ctrlPr>
                          </m:sSubPr>
                          <m:e>
                            <m:r>
                              <a:rPr lang="pt-BR" i="1">
                                <a:solidFill>
                                  <a:srgbClr val="FF0000"/>
                                </a:solidFill>
                                <a:latin typeface="Cambria Math" panose="02040503050406030204" pitchFamily="18" charset="0"/>
                              </a:rPr>
                              <m:t>𝐼</m:t>
                            </m:r>
                          </m:e>
                          <m:sub>
                            <m:r>
                              <a:rPr lang="pt-BR" i="1">
                                <a:solidFill>
                                  <a:srgbClr val="FF0000"/>
                                </a:solidFill>
                                <a:latin typeface="Cambria Math" panose="02040503050406030204" pitchFamily="18" charset="0"/>
                              </a:rPr>
                              <m:t>𝐷𝑆𝑆</m:t>
                            </m:r>
                          </m:sub>
                        </m:sSub>
                      </m:num>
                      <m:den>
                        <m:d>
                          <m:dPr>
                            <m:begChr m:val="|"/>
                            <m:endChr m:val="|"/>
                            <m:ctrlPr>
                              <a:rPr lang="pt-BR" i="1">
                                <a:solidFill>
                                  <a:srgbClr val="FF0000"/>
                                </a:solidFill>
                                <a:latin typeface="Cambria Math" panose="02040503050406030204" pitchFamily="18" charset="0"/>
                              </a:rPr>
                            </m:ctrlPr>
                          </m:dPr>
                          <m:e>
                            <m:sSub>
                              <m:sSubPr>
                                <m:ctrlPr>
                                  <a:rPr lang="pt-BR" i="1">
                                    <a:solidFill>
                                      <a:srgbClr val="FF0000"/>
                                    </a:solidFill>
                                    <a:latin typeface="Cambria Math" panose="02040503050406030204" pitchFamily="18" charset="0"/>
                                  </a:rPr>
                                </m:ctrlPr>
                              </m:sSubPr>
                              <m:e>
                                <m:r>
                                  <a:rPr lang="pt-BR" i="1">
                                    <a:solidFill>
                                      <a:srgbClr val="FF0000"/>
                                    </a:solidFill>
                                    <a:latin typeface="Cambria Math" panose="02040503050406030204" pitchFamily="18" charset="0"/>
                                  </a:rPr>
                                  <m:t>𝑉</m:t>
                                </m:r>
                              </m:e>
                              <m:sub>
                                <m:r>
                                  <a:rPr lang="pt-BR" i="1">
                                    <a:solidFill>
                                      <a:srgbClr val="FF0000"/>
                                    </a:solidFill>
                                    <a:latin typeface="Cambria Math" panose="02040503050406030204" pitchFamily="18" charset="0"/>
                                  </a:rPr>
                                  <m:t>𝑃</m:t>
                                </m:r>
                              </m:sub>
                            </m:sSub>
                          </m:e>
                        </m:d>
                      </m:den>
                    </m:f>
                    <m:r>
                      <a:rPr lang="pt-BR" i="1">
                        <a:solidFill>
                          <a:srgbClr val="FF0000"/>
                        </a:solidFill>
                        <a:latin typeface="Cambria Math" panose="02040503050406030204" pitchFamily="18" charset="0"/>
                      </a:rPr>
                      <m:t>=</m:t>
                    </m:r>
                    <m:f>
                      <m:fPr>
                        <m:ctrlPr>
                          <a:rPr lang="pt-BR" i="1">
                            <a:solidFill>
                              <a:srgbClr val="FF0000"/>
                            </a:solidFill>
                            <a:latin typeface="Cambria Math" panose="02040503050406030204" pitchFamily="18" charset="0"/>
                          </a:rPr>
                        </m:ctrlPr>
                      </m:fPr>
                      <m:num>
                        <m:r>
                          <a:rPr lang="pt-BR" i="1">
                            <a:solidFill>
                              <a:srgbClr val="FF0000"/>
                            </a:solidFill>
                            <a:latin typeface="Cambria Math" panose="02040503050406030204" pitchFamily="18" charset="0"/>
                          </a:rPr>
                          <m:t>2(</m:t>
                        </m:r>
                        <m:r>
                          <a:rPr lang="pt-BR" b="0" i="1" smtClean="0">
                            <a:solidFill>
                              <a:srgbClr val="FF0000"/>
                            </a:solidFill>
                            <a:latin typeface="Cambria Math" panose="02040503050406030204" pitchFamily="18" charset="0"/>
                          </a:rPr>
                          <m:t>10</m:t>
                        </m:r>
                        <m:r>
                          <a:rPr lang="pt-BR" i="1">
                            <a:solidFill>
                              <a:srgbClr val="FF0000"/>
                            </a:solidFill>
                            <a:latin typeface="Cambria Math" panose="02040503050406030204" pitchFamily="18" charset="0"/>
                          </a:rPr>
                          <m:t>𝑚𝐴</m:t>
                        </m:r>
                        <m:r>
                          <a:rPr lang="pt-BR" i="1">
                            <a:solidFill>
                              <a:srgbClr val="FF0000"/>
                            </a:solidFill>
                            <a:latin typeface="Cambria Math" panose="02040503050406030204" pitchFamily="18" charset="0"/>
                          </a:rPr>
                          <m:t>)</m:t>
                        </m:r>
                      </m:num>
                      <m:den>
                        <m:r>
                          <a:rPr lang="pt-BR" b="0" i="1" smtClean="0">
                            <a:solidFill>
                              <a:srgbClr val="FF0000"/>
                            </a:solidFill>
                            <a:latin typeface="Cambria Math" panose="02040503050406030204" pitchFamily="18" charset="0"/>
                          </a:rPr>
                          <m:t>8</m:t>
                        </m:r>
                        <m:r>
                          <a:rPr lang="pt-BR" b="0" i="1" smtClean="0">
                            <a:solidFill>
                              <a:srgbClr val="FF0000"/>
                            </a:solidFill>
                            <a:latin typeface="Cambria Math" panose="02040503050406030204" pitchFamily="18" charset="0"/>
                          </a:rPr>
                          <m:t>𝑉</m:t>
                        </m:r>
                      </m:den>
                    </m:f>
                    <m:r>
                      <a:rPr lang="pt-BR" i="1">
                        <a:solidFill>
                          <a:srgbClr val="FF0000"/>
                        </a:solidFill>
                        <a:latin typeface="Cambria Math" panose="02040503050406030204" pitchFamily="18" charset="0"/>
                      </a:rPr>
                      <m:t>=</m:t>
                    </m:r>
                    <m:r>
                      <a:rPr lang="pt-BR" b="0" i="1" smtClean="0">
                        <a:solidFill>
                          <a:srgbClr val="FF0000"/>
                        </a:solidFill>
                        <a:latin typeface="Cambria Math" panose="02040503050406030204" pitchFamily="18" charset="0"/>
                      </a:rPr>
                      <m:t>2,5</m:t>
                    </m:r>
                    <m:r>
                      <a:rPr lang="pt-BR" i="1">
                        <a:solidFill>
                          <a:srgbClr val="FF0000"/>
                        </a:solidFill>
                        <a:latin typeface="Cambria Math" panose="02040503050406030204" pitchFamily="18" charset="0"/>
                      </a:rPr>
                      <m:t>𝑚𝑆</m:t>
                    </m:r>
                  </m:oMath>
                </a14:m>
                <a:endParaRPr lang="pt-BR" dirty="0">
                  <a:solidFill>
                    <a:srgbClr val="FF0000"/>
                  </a:solidFill>
                </a:endParaRPr>
              </a:p>
              <a:p>
                <a:pPr marL="0" indent="0">
                  <a:buNone/>
                </a:pPr>
                <a14:m>
                  <m:oMathPara xmlns:m="http://schemas.openxmlformats.org/officeDocument/2006/math">
                    <m:oMathParaPr>
                      <m:jc m:val="left"/>
                    </m:oMathParaPr>
                    <m:oMath xmlns:m="http://schemas.openxmlformats.org/officeDocument/2006/math">
                      <m:sSub>
                        <m:sSubPr>
                          <m:ctrlPr>
                            <a:rPr lang="pt-BR" i="1">
                              <a:solidFill>
                                <a:srgbClr val="FF0000"/>
                              </a:solidFill>
                              <a:latin typeface="Cambria Math" panose="02040503050406030204" pitchFamily="18" charset="0"/>
                            </a:rPr>
                          </m:ctrlPr>
                        </m:sSubPr>
                        <m:e>
                          <m:r>
                            <a:rPr lang="pt-BR" i="1">
                              <a:solidFill>
                                <a:srgbClr val="FF0000"/>
                              </a:solidFill>
                              <a:latin typeface="Cambria Math" panose="02040503050406030204" pitchFamily="18" charset="0"/>
                            </a:rPr>
                            <m:t>𝑔</m:t>
                          </m:r>
                        </m:e>
                        <m:sub>
                          <m:r>
                            <a:rPr lang="pt-BR" i="1">
                              <a:solidFill>
                                <a:srgbClr val="FF0000"/>
                              </a:solidFill>
                              <a:latin typeface="Cambria Math" panose="02040503050406030204" pitchFamily="18" charset="0"/>
                            </a:rPr>
                            <m:t>𝑚</m:t>
                          </m:r>
                        </m:sub>
                      </m:sSub>
                      <m:r>
                        <a:rPr lang="pt-BR" i="1">
                          <a:solidFill>
                            <a:srgbClr val="FF0000"/>
                          </a:solidFill>
                          <a:latin typeface="Cambria Math" panose="02040503050406030204" pitchFamily="18" charset="0"/>
                        </a:rPr>
                        <m:t>=</m:t>
                      </m:r>
                      <m:sSub>
                        <m:sSubPr>
                          <m:ctrlPr>
                            <a:rPr lang="pt-BR" i="1">
                              <a:solidFill>
                                <a:srgbClr val="FF0000"/>
                              </a:solidFill>
                              <a:latin typeface="Cambria Math" panose="02040503050406030204" pitchFamily="18" charset="0"/>
                            </a:rPr>
                          </m:ctrlPr>
                        </m:sSubPr>
                        <m:e>
                          <m:r>
                            <a:rPr lang="pt-BR" i="1">
                              <a:solidFill>
                                <a:srgbClr val="FF0000"/>
                              </a:solidFill>
                              <a:latin typeface="Cambria Math" panose="02040503050406030204" pitchFamily="18" charset="0"/>
                            </a:rPr>
                            <m:t>𝑔</m:t>
                          </m:r>
                        </m:e>
                        <m:sub>
                          <m:r>
                            <a:rPr lang="pt-BR" i="1">
                              <a:solidFill>
                                <a:srgbClr val="FF0000"/>
                              </a:solidFill>
                              <a:latin typeface="Cambria Math" panose="02040503050406030204" pitchFamily="18" charset="0"/>
                            </a:rPr>
                            <m:t>𝑚</m:t>
                          </m:r>
                          <m:r>
                            <a:rPr lang="pt-BR" i="1">
                              <a:solidFill>
                                <a:srgbClr val="FF0000"/>
                              </a:solidFill>
                              <a:latin typeface="Cambria Math" panose="02040503050406030204" pitchFamily="18" charset="0"/>
                            </a:rPr>
                            <m:t>0</m:t>
                          </m:r>
                        </m:sub>
                      </m:sSub>
                      <m:d>
                        <m:dPr>
                          <m:begChr m:val="["/>
                          <m:endChr m:val="]"/>
                          <m:ctrlPr>
                            <a:rPr lang="pt-BR" i="1">
                              <a:solidFill>
                                <a:srgbClr val="FF0000"/>
                              </a:solidFill>
                              <a:latin typeface="Cambria Math" panose="02040503050406030204" pitchFamily="18" charset="0"/>
                            </a:rPr>
                          </m:ctrlPr>
                        </m:dPr>
                        <m:e>
                          <m:r>
                            <a:rPr lang="pt-BR" i="1">
                              <a:solidFill>
                                <a:srgbClr val="FF0000"/>
                              </a:solidFill>
                              <a:latin typeface="Cambria Math" panose="02040503050406030204" pitchFamily="18" charset="0"/>
                            </a:rPr>
                            <m:t>1−</m:t>
                          </m:r>
                          <m:f>
                            <m:fPr>
                              <m:ctrlPr>
                                <a:rPr lang="pt-BR" i="1">
                                  <a:solidFill>
                                    <a:srgbClr val="FF0000"/>
                                  </a:solidFill>
                                  <a:latin typeface="Cambria Math" panose="02040503050406030204" pitchFamily="18" charset="0"/>
                                </a:rPr>
                              </m:ctrlPr>
                            </m:fPr>
                            <m:num>
                              <m:sSub>
                                <m:sSubPr>
                                  <m:ctrlPr>
                                    <a:rPr lang="pt-BR" i="1">
                                      <a:solidFill>
                                        <a:srgbClr val="FF0000"/>
                                      </a:solidFill>
                                      <a:latin typeface="Cambria Math" panose="02040503050406030204" pitchFamily="18" charset="0"/>
                                    </a:rPr>
                                  </m:ctrlPr>
                                </m:sSubPr>
                                <m:e>
                                  <m:r>
                                    <a:rPr lang="pt-BR" i="1">
                                      <a:solidFill>
                                        <a:srgbClr val="FF0000"/>
                                      </a:solidFill>
                                      <a:latin typeface="Cambria Math" panose="02040503050406030204" pitchFamily="18" charset="0"/>
                                    </a:rPr>
                                    <m:t>𝑉</m:t>
                                  </m:r>
                                </m:e>
                                <m:sub>
                                  <m:r>
                                    <a:rPr lang="pt-BR" i="1">
                                      <a:solidFill>
                                        <a:srgbClr val="FF0000"/>
                                      </a:solidFill>
                                      <a:latin typeface="Cambria Math" panose="02040503050406030204" pitchFamily="18" charset="0"/>
                                    </a:rPr>
                                    <m:t>𝐺𝑆</m:t>
                                  </m:r>
                                </m:sub>
                              </m:sSub>
                            </m:num>
                            <m:den>
                              <m:sSub>
                                <m:sSubPr>
                                  <m:ctrlPr>
                                    <a:rPr lang="pt-BR" i="1">
                                      <a:solidFill>
                                        <a:srgbClr val="FF0000"/>
                                      </a:solidFill>
                                      <a:latin typeface="Cambria Math" panose="02040503050406030204" pitchFamily="18" charset="0"/>
                                    </a:rPr>
                                  </m:ctrlPr>
                                </m:sSubPr>
                                <m:e>
                                  <m:r>
                                    <a:rPr lang="pt-BR" i="1">
                                      <a:solidFill>
                                        <a:srgbClr val="FF0000"/>
                                      </a:solidFill>
                                      <a:latin typeface="Cambria Math" panose="02040503050406030204" pitchFamily="18" charset="0"/>
                                    </a:rPr>
                                    <m:t>𝑉</m:t>
                                  </m:r>
                                </m:e>
                                <m:sub>
                                  <m:r>
                                    <a:rPr lang="pt-BR" i="1">
                                      <a:solidFill>
                                        <a:srgbClr val="FF0000"/>
                                      </a:solidFill>
                                      <a:latin typeface="Cambria Math" panose="02040503050406030204" pitchFamily="18" charset="0"/>
                                    </a:rPr>
                                    <m:t>𝑝</m:t>
                                  </m:r>
                                </m:sub>
                              </m:sSub>
                            </m:den>
                          </m:f>
                        </m:e>
                      </m:d>
                      <m:r>
                        <a:rPr lang="pt-BR" i="1">
                          <a:solidFill>
                            <a:srgbClr val="FF0000"/>
                          </a:solidFill>
                          <a:latin typeface="Cambria Math" panose="02040503050406030204" pitchFamily="18" charset="0"/>
                        </a:rPr>
                        <m:t>=</m:t>
                      </m:r>
                      <m:r>
                        <a:rPr lang="pt-BR" b="0" i="1" smtClean="0">
                          <a:solidFill>
                            <a:srgbClr val="FF0000"/>
                          </a:solidFill>
                          <a:latin typeface="Cambria Math" panose="02040503050406030204" pitchFamily="18" charset="0"/>
                        </a:rPr>
                        <m:t>2,5</m:t>
                      </m:r>
                      <m:r>
                        <a:rPr lang="pt-BR" i="1">
                          <a:solidFill>
                            <a:srgbClr val="FF0000"/>
                          </a:solidFill>
                          <a:latin typeface="Cambria Math" panose="02040503050406030204" pitchFamily="18" charset="0"/>
                        </a:rPr>
                        <m:t>𝑚𝑆</m:t>
                      </m:r>
                      <m:d>
                        <m:dPr>
                          <m:begChr m:val="["/>
                          <m:endChr m:val="]"/>
                          <m:ctrlPr>
                            <a:rPr lang="pt-BR" i="1">
                              <a:solidFill>
                                <a:srgbClr val="FF0000"/>
                              </a:solidFill>
                              <a:latin typeface="Cambria Math" panose="02040503050406030204" pitchFamily="18" charset="0"/>
                            </a:rPr>
                          </m:ctrlPr>
                        </m:dPr>
                        <m:e>
                          <m:r>
                            <a:rPr lang="pt-BR" i="1">
                              <a:solidFill>
                                <a:srgbClr val="FF0000"/>
                              </a:solidFill>
                              <a:latin typeface="Cambria Math" panose="02040503050406030204" pitchFamily="18" charset="0"/>
                            </a:rPr>
                            <m:t>1−</m:t>
                          </m:r>
                          <m:f>
                            <m:fPr>
                              <m:ctrlPr>
                                <a:rPr lang="pt-BR" i="1">
                                  <a:solidFill>
                                    <a:srgbClr val="FF0000"/>
                                  </a:solidFill>
                                  <a:latin typeface="Cambria Math" panose="02040503050406030204" pitchFamily="18" charset="0"/>
                                </a:rPr>
                              </m:ctrlPr>
                            </m:fPr>
                            <m:num>
                              <m:r>
                                <a:rPr lang="pt-BR" i="1">
                                  <a:solidFill>
                                    <a:srgbClr val="FF0000"/>
                                  </a:solidFill>
                                  <a:latin typeface="Cambria Math" panose="02040503050406030204" pitchFamily="18" charset="0"/>
                                </a:rPr>
                                <m:t>−</m:t>
                              </m:r>
                              <m:r>
                                <a:rPr lang="pt-BR" b="0" i="1" smtClean="0">
                                  <a:solidFill>
                                    <a:srgbClr val="FF0000"/>
                                  </a:solidFill>
                                  <a:latin typeface="Cambria Math" panose="02040503050406030204" pitchFamily="18" charset="0"/>
                                </a:rPr>
                                <m:t>2</m:t>
                              </m:r>
                            </m:num>
                            <m:den>
                              <m:r>
                                <a:rPr lang="pt-BR" i="1">
                                  <a:solidFill>
                                    <a:srgbClr val="FF0000"/>
                                  </a:solidFill>
                                  <a:latin typeface="Cambria Math" panose="02040503050406030204" pitchFamily="18" charset="0"/>
                                </a:rPr>
                                <m:t>−</m:t>
                              </m:r>
                              <m:r>
                                <a:rPr lang="pt-BR" b="0" i="1" smtClean="0">
                                  <a:solidFill>
                                    <a:srgbClr val="FF0000"/>
                                  </a:solidFill>
                                  <a:latin typeface="Cambria Math" panose="02040503050406030204" pitchFamily="18" charset="0"/>
                                </a:rPr>
                                <m:t>8</m:t>
                              </m:r>
                            </m:den>
                          </m:f>
                        </m:e>
                      </m:d>
                      <m:r>
                        <a:rPr lang="pt-BR" i="1">
                          <a:solidFill>
                            <a:srgbClr val="FF0000"/>
                          </a:solidFill>
                          <a:latin typeface="Cambria Math" panose="02040503050406030204" pitchFamily="18" charset="0"/>
                        </a:rPr>
                        <m:t>=</m:t>
                      </m:r>
                      <m:r>
                        <a:rPr lang="pt-BR" b="0" i="1" smtClean="0">
                          <a:solidFill>
                            <a:srgbClr val="FF0000"/>
                          </a:solidFill>
                          <a:latin typeface="Cambria Math" panose="02040503050406030204" pitchFamily="18" charset="0"/>
                        </a:rPr>
                        <m:t>2</m:t>
                      </m:r>
                      <m:r>
                        <a:rPr lang="pt-BR" i="1">
                          <a:solidFill>
                            <a:srgbClr val="FF0000"/>
                          </a:solidFill>
                          <a:latin typeface="Cambria Math" panose="02040503050406030204" pitchFamily="18" charset="0"/>
                        </a:rPr>
                        <m:t>,5</m:t>
                      </m:r>
                      <m:r>
                        <a:rPr lang="pt-BR" b="0" i="1" smtClean="0">
                          <a:solidFill>
                            <a:srgbClr val="FF0000"/>
                          </a:solidFill>
                          <a:latin typeface="Cambria Math" panose="02040503050406030204" pitchFamily="18" charset="0"/>
                        </a:rPr>
                        <m:t>∗0,75=1,88</m:t>
                      </m:r>
                      <m:r>
                        <a:rPr lang="pt-BR" b="0" i="1" smtClean="0">
                          <a:solidFill>
                            <a:srgbClr val="FF0000"/>
                          </a:solidFill>
                          <a:latin typeface="Cambria Math" panose="02040503050406030204" pitchFamily="18" charset="0"/>
                        </a:rPr>
                        <m:t>𝑚𝑆</m:t>
                      </m:r>
                    </m:oMath>
                  </m:oMathPara>
                </a14:m>
                <a:endParaRPr lang="pt-BR" b="0" i="1" dirty="0">
                  <a:solidFill>
                    <a:srgbClr val="FF0000"/>
                  </a:solidFill>
                  <a:latin typeface="Cambria Math" panose="02040503050406030204" pitchFamily="18" charset="0"/>
                </a:endParaRPr>
              </a:p>
              <a:p>
                <a:pPr marL="514350" indent="-514350">
                  <a:buAutoNum type="alphaLcParenR"/>
                </a:pPr>
                <a:endParaRPr lang="pt-BR" dirty="0">
                  <a:solidFill>
                    <a:srgbClr val="FF0000"/>
                  </a:solidFill>
                </a:endParaRPr>
              </a:p>
            </p:txBody>
          </p:sp>
        </mc:Choice>
        <mc:Fallback xmlns="">
          <p:sp>
            <p:nvSpPr>
              <p:cNvPr id="3" name="Content Placeholder 2">
                <a:extLst>
                  <a:ext uri="{FF2B5EF4-FFF2-40B4-BE49-F238E27FC236}">
                    <a16:creationId xmlns:a16="http://schemas.microsoft.com/office/drawing/2014/main" id="{05F9FD90-BFDF-4A57-B841-A663CA552885}"/>
                  </a:ext>
                </a:extLst>
              </p:cNvPr>
              <p:cNvSpPr>
                <a:spLocks noGrp="1" noRot="1" noChangeAspect="1" noMove="1" noResize="1" noEditPoints="1" noAdjustHandles="1" noChangeArrowheads="1" noChangeShapeType="1" noTextEdit="1"/>
              </p:cNvSpPr>
              <p:nvPr>
                <p:ph sz="half" idx="1"/>
              </p:nvPr>
            </p:nvSpPr>
            <p:spPr>
              <a:xfrm>
                <a:off x="838200" y="1825625"/>
                <a:ext cx="7061462" cy="4351338"/>
              </a:xfrm>
              <a:blipFill>
                <a:blip r:embed="rId3"/>
                <a:stretch>
                  <a:fillRect l="-1554" t="-2101"/>
                </a:stretch>
              </a:blipFill>
            </p:spPr>
            <p:txBody>
              <a:bodyPr/>
              <a:lstStyle/>
              <a:p>
                <a:r>
                  <a:rPr lang="pt-BR">
                    <a:noFill/>
                  </a:rPr>
                  <a:t> </a:t>
                </a:r>
              </a:p>
            </p:txBody>
          </p:sp>
        </mc:Fallback>
      </mc:AlternateContent>
      <p:sp>
        <p:nvSpPr>
          <p:cNvPr id="5" name="Footer Placeholder 4">
            <a:extLst>
              <a:ext uri="{FF2B5EF4-FFF2-40B4-BE49-F238E27FC236}">
                <a16:creationId xmlns:a16="http://schemas.microsoft.com/office/drawing/2014/main" id="{92AB6143-81D9-434B-AD0F-02951C9DFFD3}"/>
              </a:ext>
            </a:extLst>
          </p:cNvPr>
          <p:cNvSpPr>
            <a:spLocks noGrp="1"/>
          </p:cNvSpPr>
          <p:nvPr>
            <p:ph type="ftr" sz="quarter" idx="11"/>
          </p:nvPr>
        </p:nvSpPr>
        <p:spPr/>
        <p:txBody>
          <a:bodyPr/>
          <a:lstStyle/>
          <a:p>
            <a:r>
              <a:rPr lang="en-US" altLang="en-US"/>
              <a:t>Prof. Elyr Teixeira</a:t>
            </a:r>
            <a:endParaRPr lang="en-US" altLang="en-US" dirty="0"/>
          </a:p>
        </p:txBody>
      </p:sp>
      <p:sp>
        <p:nvSpPr>
          <p:cNvPr id="6" name="Slide Number Placeholder 5">
            <a:extLst>
              <a:ext uri="{FF2B5EF4-FFF2-40B4-BE49-F238E27FC236}">
                <a16:creationId xmlns:a16="http://schemas.microsoft.com/office/drawing/2014/main" id="{4B29C4EC-A7B5-4800-890D-A93F4BF3CC1B}"/>
              </a:ext>
            </a:extLst>
          </p:cNvPr>
          <p:cNvSpPr>
            <a:spLocks noGrp="1"/>
          </p:cNvSpPr>
          <p:nvPr>
            <p:ph type="sldNum" sz="quarter" idx="12"/>
          </p:nvPr>
        </p:nvSpPr>
        <p:spPr/>
        <p:txBody>
          <a:bodyPr/>
          <a:lstStyle/>
          <a:p>
            <a:fld id="{48BF32D8-1DE8-449E-9DAA-0E19DCA81A04}" type="slidenum">
              <a:rPr lang="en-US" altLang="en-US" smtClean="0"/>
              <a:pPr/>
              <a:t>291</a:t>
            </a:fld>
            <a:endParaRPr lang="en-US" altLang="en-US"/>
          </a:p>
        </p:txBody>
      </p:sp>
    </p:spTree>
    <p:extLst>
      <p:ext uri="{BB962C8B-B14F-4D97-AF65-F5344CB8AC3E}">
        <p14:creationId xmlns:p14="http://schemas.microsoft.com/office/powerpoint/2010/main" val="3517139733"/>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a:extLst>
              <a:ext uri="{FF2B5EF4-FFF2-40B4-BE49-F238E27FC236}">
                <a16:creationId xmlns:a16="http://schemas.microsoft.com/office/drawing/2014/main" id="{60266028-B37B-4309-9697-6861DABDF03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62367" y="1511579"/>
            <a:ext cx="7061461" cy="54722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a:extLst>
              <a:ext uri="{FF2B5EF4-FFF2-40B4-BE49-F238E27FC236}">
                <a16:creationId xmlns:a16="http://schemas.microsoft.com/office/drawing/2014/main" id="{739C38CA-6226-45BB-9890-79F372238B3C}"/>
              </a:ext>
            </a:extLst>
          </p:cNvPr>
          <p:cNvSpPr>
            <a:spLocks noGrp="1"/>
          </p:cNvSpPr>
          <p:nvPr>
            <p:ph type="title"/>
          </p:nvPr>
        </p:nvSpPr>
        <p:spPr/>
        <p:txBody>
          <a:bodyPr/>
          <a:lstStyle/>
          <a:p>
            <a:r>
              <a:rPr lang="pt-BR" dirty="0"/>
              <a:t>Configuração com polarização fixa</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5F9FD90-BFDF-4A57-B841-A663CA552885}"/>
                  </a:ext>
                </a:extLst>
              </p:cNvPr>
              <p:cNvSpPr>
                <a:spLocks noGrp="1"/>
              </p:cNvSpPr>
              <p:nvPr>
                <p:ph sz="half" idx="1"/>
              </p:nvPr>
            </p:nvSpPr>
            <p:spPr>
              <a:xfrm>
                <a:off x="838200" y="1825625"/>
                <a:ext cx="7061462" cy="4351338"/>
              </a:xfrm>
            </p:spPr>
            <p:txBody>
              <a:bodyPr/>
              <a:lstStyle/>
              <a:p>
                <a:pPr marL="0" indent="0">
                  <a:buNone/>
                </a:pPr>
                <a:r>
                  <a:rPr lang="pt-BR" dirty="0">
                    <a:solidFill>
                      <a:srgbClr val="FF0000"/>
                    </a:solidFill>
                  </a:rPr>
                  <a:t>R: </a:t>
                </a:r>
              </a:p>
              <a:p>
                <a:pPr marL="514350" indent="-514350">
                  <a:buFont typeface="+mj-lt"/>
                  <a:buAutoNum type="alphaLcParenR"/>
                </a:pPr>
                <a14:m>
                  <m:oMath xmlns:m="http://schemas.openxmlformats.org/officeDocument/2006/math">
                    <m:sSub>
                      <m:sSubPr>
                        <m:ctrlPr>
                          <a:rPr lang="pt-BR" i="1">
                            <a:solidFill>
                              <a:srgbClr val="FF0000"/>
                            </a:solidFill>
                            <a:latin typeface="Cambria Math" panose="02040503050406030204" pitchFamily="18" charset="0"/>
                          </a:rPr>
                        </m:ctrlPr>
                      </m:sSubPr>
                      <m:e>
                        <m:r>
                          <a:rPr lang="pt-BR" i="1">
                            <a:solidFill>
                              <a:srgbClr val="FF0000"/>
                            </a:solidFill>
                            <a:latin typeface="Cambria Math" panose="02040503050406030204" pitchFamily="18" charset="0"/>
                          </a:rPr>
                          <m:t>𝑔</m:t>
                        </m:r>
                      </m:e>
                      <m:sub>
                        <m:r>
                          <a:rPr lang="pt-BR" i="1">
                            <a:solidFill>
                              <a:srgbClr val="FF0000"/>
                            </a:solidFill>
                            <a:latin typeface="Cambria Math" panose="02040503050406030204" pitchFamily="18" charset="0"/>
                          </a:rPr>
                          <m:t>𝑚</m:t>
                        </m:r>
                        <m:r>
                          <a:rPr lang="pt-BR" b="0" i="1" smtClean="0">
                            <a:solidFill>
                              <a:srgbClr val="FF0000"/>
                            </a:solidFill>
                            <a:latin typeface="Cambria Math" panose="02040503050406030204" pitchFamily="18" charset="0"/>
                          </a:rPr>
                          <m:t>0</m:t>
                        </m:r>
                      </m:sub>
                    </m:sSub>
                    <m:r>
                      <a:rPr lang="pt-BR" i="1">
                        <a:solidFill>
                          <a:srgbClr val="FF0000"/>
                        </a:solidFill>
                        <a:latin typeface="Cambria Math" panose="02040503050406030204" pitchFamily="18" charset="0"/>
                      </a:rPr>
                      <m:t>=</m:t>
                    </m:r>
                    <m:f>
                      <m:fPr>
                        <m:ctrlPr>
                          <a:rPr lang="pt-BR" i="1">
                            <a:solidFill>
                              <a:srgbClr val="FF0000"/>
                            </a:solidFill>
                            <a:latin typeface="Cambria Math" panose="02040503050406030204" pitchFamily="18" charset="0"/>
                          </a:rPr>
                        </m:ctrlPr>
                      </m:fPr>
                      <m:num>
                        <m:r>
                          <a:rPr lang="pt-BR" i="1">
                            <a:solidFill>
                              <a:srgbClr val="FF0000"/>
                            </a:solidFill>
                            <a:latin typeface="Cambria Math" panose="02040503050406030204" pitchFamily="18" charset="0"/>
                          </a:rPr>
                          <m:t>2</m:t>
                        </m:r>
                        <m:sSub>
                          <m:sSubPr>
                            <m:ctrlPr>
                              <a:rPr lang="pt-BR" i="1">
                                <a:solidFill>
                                  <a:srgbClr val="FF0000"/>
                                </a:solidFill>
                                <a:latin typeface="Cambria Math" panose="02040503050406030204" pitchFamily="18" charset="0"/>
                              </a:rPr>
                            </m:ctrlPr>
                          </m:sSubPr>
                          <m:e>
                            <m:r>
                              <a:rPr lang="pt-BR" i="1">
                                <a:solidFill>
                                  <a:srgbClr val="FF0000"/>
                                </a:solidFill>
                                <a:latin typeface="Cambria Math" panose="02040503050406030204" pitchFamily="18" charset="0"/>
                              </a:rPr>
                              <m:t>𝐼</m:t>
                            </m:r>
                          </m:e>
                          <m:sub>
                            <m:r>
                              <a:rPr lang="pt-BR" i="1">
                                <a:solidFill>
                                  <a:srgbClr val="FF0000"/>
                                </a:solidFill>
                                <a:latin typeface="Cambria Math" panose="02040503050406030204" pitchFamily="18" charset="0"/>
                              </a:rPr>
                              <m:t>𝐷𝑆𝑆</m:t>
                            </m:r>
                          </m:sub>
                        </m:sSub>
                      </m:num>
                      <m:den>
                        <m:d>
                          <m:dPr>
                            <m:begChr m:val="|"/>
                            <m:endChr m:val="|"/>
                            <m:ctrlPr>
                              <a:rPr lang="pt-BR" i="1">
                                <a:solidFill>
                                  <a:srgbClr val="FF0000"/>
                                </a:solidFill>
                                <a:latin typeface="Cambria Math" panose="02040503050406030204" pitchFamily="18" charset="0"/>
                              </a:rPr>
                            </m:ctrlPr>
                          </m:dPr>
                          <m:e>
                            <m:sSub>
                              <m:sSubPr>
                                <m:ctrlPr>
                                  <a:rPr lang="pt-BR" i="1">
                                    <a:solidFill>
                                      <a:srgbClr val="FF0000"/>
                                    </a:solidFill>
                                    <a:latin typeface="Cambria Math" panose="02040503050406030204" pitchFamily="18" charset="0"/>
                                  </a:rPr>
                                </m:ctrlPr>
                              </m:sSubPr>
                              <m:e>
                                <m:r>
                                  <a:rPr lang="pt-BR" i="1">
                                    <a:solidFill>
                                      <a:srgbClr val="FF0000"/>
                                    </a:solidFill>
                                    <a:latin typeface="Cambria Math" panose="02040503050406030204" pitchFamily="18" charset="0"/>
                                  </a:rPr>
                                  <m:t>𝑉</m:t>
                                </m:r>
                              </m:e>
                              <m:sub>
                                <m:r>
                                  <a:rPr lang="pt-BR" i="1">
                                    <a:solidFill>
                                      <a:srgbClr val="FF0000"/>
                                    </a:solidFill>
                                    <a:latin typeface="Cambria Math" panose="02040503050406030204" pitchFamily="18" charset="0"/>
                                  </a:rPr>
                                  <m:t>𝑃</m:t>
                                </m:r>
                              </m:sub>
                            </m:sSub>
                          </m:e>
                        </m:d>
                      </m:den>
                    </m:f>
                    <m:r>
                      <a:rPr lang="pt-BR" i="1">
                        <a:solidFill>
                          <a:srgbClr val="FF0000"/>
                        </a:solidFill>
                        <a:latin typeface="Cambria Math" panose="02040503050406030204" pitchFamily="18" charset="0"/>
                      </a:rPr>
                      <m:t>=</m:t>
                    </m:r>
                    <m:f>
                      <m:fPr>
                        <m:ctrlPr>
                          <a:rPr lang="pt-BR" i="1">
                            <a:solidFill>
                              <a:srgbClr val="FF0000"/>
                            </a:solidFill>
                            <a:latin typeface="Cambria Math" panose="02040503050406030204" pitchFamily="18" charset="0"/>
                          </a:rPr>
                        </m:ctrlPr>
                      </m:fPr>
                      <m:num>
                        <m:r>
                          <a:rPr lang="pt-BR" i="1">
                            <a:solidFill>
                              <a:srgbClr val="FF0000"/>
                            </a:solidFill>
                            <a:latin typeface="Cambria Math" panose="02040503050406030204" pitchFamily="18" charset="0"/>
                          </a:rPr>
                          <m:t>2(</m:t>
                        </m:r>
                        <m:r>
                          <a:rPr lang="pt-BR" b="0" i="1" smtClean="0">
                            <a:solidFill>
                              <a:srgbClr val="FF0000"/>
                            </a:solidFill>
                            <a:latin typeface="Cambria Math" panose="02040503050406030204" pitchFamily="18" charset="0"/>
                          </a:rPr>
                          <m:t>10</m:t>
                        </m:r>
                        <m:r>
                          <a:rPr lang="pt-BR" i="1">
                            <a:solidFill>
                              <a:srgbClr val="FF0000"/>
                            </a:solidFill>
                            <a:latin typeface="Cambria Math" panose="02040503050406030204" pitchFamily="18" charset="0"/>
                          </a:rPr>
                          <m:t>𝑚𝐴</m:t>
                        </m:r>
                        <m:r>
                          <a:rPr lang="pt-BR" i="1">
                            <a:solidFill>
                              <a:srgbClr val="FF0000"/>
                            </a:solidFill>
                            <a:latin typeface="Cambria Math" panose="02040503050406030204" pitchFamily="18" charset="0"/>
                          </a:rPr>
                          <m:t>)</m:t>
                        </m:r>
                      </m:num>
                      <m:den>
                        <m:r>
                          <a:rPr lang="pt-BR" b="0" i="1" smtClean="0">
                            <a:solidFill>
                              <a:srgbClr val="FF0000"/>
                            </a:solidFill>
                            <a:latin typeface="Cambria Math" panose="02040503050406030204" pitchFamily="18" charset="0"/>
                          </a:rPr>
                          <m:t>8</m:t>
                        </m:r>
                        <m:r>
                          <a:rPr lang="pt-BR" b="0" i="1" smtClean="0">
                            <a:solidFill>
                              <a:srgbClr val="FF0000"/>
                            </a:solidFill>
                            <a:latin typeface="Cambria Math" panose="02040503050406030204" pitchFamily="18" charset="0"/>
                          </a:rPr>
                          <m:t>𝑉</m:t>
                        </m:r>
                      </m:den>
                    </m:f>
                    <m:r>
                      <a:rPr lang="pt-BR" i="1">
                        <a:solidFill>
                          <a:srgbClr val="FF0000"/>
                        </a:solidFill>
                        <a:latin typeface="Cambria Math" panose="02040503050406030204" pitchFamily="18" charset="0"/>
                      </a:rPr>
                      <m:t>=</m:t>
                    </m:r>
                    <m:r>
                      <a:rPr lang="pt-BR" b="0" i="1" smtClean="0">
                        <a:solidFill>
                          <a:srgbClr val="FF0000"/>
                        </a:solidFill>
                        <a:latin typeface="Cambria Math" panose="02040503050406030204" pitchFamily="18" charset="0"/>
                      </a:rPr>
                      <m:t>2,5</m:t>
                    </m:r>
                    <m:r>
                      <a:rPr lang="pt-BR" i="1">
                        <a:solidFill>
                          <a:srgbClr val="FF0000"/>
                        </a:solidFill>
                        <a:latin typeface="Cambria Math" panose="02040503050406030204" pitchFamily="18" charset="0"/>
                      </a:rPr>
                      <m:t>𝑚𝑆</m:t>
                    </m:r>
                  </m:oMath>
                </a14:m>
                <a:endParaRPr lang="pt-BR" dirty="0">
                  <a:solidFill>
                    <a:srgbClr val="FF0000"/>
                  </a:solidFill>
                </a:endParaRPr>
              </a:p>
              <a:p>
                <a:pPr marL="0" indent="0">
                  <a:buNone/>
                </a:pPr>
                <a14:m>
                  <m:oMathPara xmlns:m="http://schemas.openxmlformats.org/officeDocument/2006/math">
                    <m:oMathParaPr>
                      <m:jc m:val="left"/>
                    </m:oMathParaPr>
                    <m:oMath xmlns:m="http://schemas.openxmlformats.org/officeDocument/2006/math">
                      <m:sSub>
                        <m:sSubPr>
                          <m:ctrlPr>
                            <a:rPr lang="pt-BR" i="1">
                              <a:solidFill>
                                <a:srgbClr val="FF0000"/>
                              </a:solidFill>
                              <a:latin typeface="Cambria Math" panose="02040503050406030204" pitchFamily="18" charset="0"/>
                            </a:rPr>
                          </m:ctrlPr>
                        </m:sSubPr>
                        <m:e>
                          <m:r>
                            <a:rPr lang="pt-BR" i="1">
                              <a:solidFill>
                                <a:srgbClr val="FF0000"/>
                              </a:solidFill>
                              <a:latin typeface="Cambria Math" panose="02040503050406030204" pitchFamily="18" charset="0"/>
                            </a:rPr>
                            <m:t>𝑔</m:t>
                          </m:r>
                        </m:e>
                        <m:sub>
                          <m:r>
                            <a:rPr lang="pt-BR" i="1">
                              <a:solidFill>
                                <a:srgbClr val="FF0000"/>
                              </a:solidFill>
                              <a:latin typeface="Cambria Math" panose="02040503050406030204" pitchFamily="18" charset="0"/>
                            </a:rPr>
                            <m:t>𝑚</m:t>
                          </m:r>
                        </m:sub>
                      </m:sSub>
                      <m:r>
                        <a:rPr lang="pt-BR" i="1">
                          <a:solidFill>
                            <a:srgbClr val="FF0000"/>
                          </a:solidFill>
                          <a:latin typeface="Cambria Math" panose="02040503050406030204" pitchFamily="18" charset="0"/>
                        </a:rPr>
                        <m:t>=</m:t>
                      </m:r>
                      <m:sSub>
                        <m:sSubPr>
                          <m:ctrlPr>
                            <a:rPr lang="pt-BR" i="1">
                              <a:solidFill>
                                <a:srgbClr val="FF0000"/>
                              </a:solidFill>
                              <a:latin typeface="Cambria Math" panose="02040503050406030204" pitchFamily="18" charset="0"/>
                            </a:rPr>
                          </m:ctrlPr>
                        </m:sSubPr>
                        <m:e>
                          <m:r>
                            <a:rPr lang="pt-BR" i="1">
                              <a:solidFill>
                                <a:srgbClr val="FF0000"/>
                              </a:solidFill>
                              <a:latin typeface="Cambria Math" panose="02040503050406030204" pitchFamily="18" charset="0"/>
                            </a:rPr>
                            <m:t>𝑔</m:t>
                          </m:r>
                        </m:e>
                        <m:sub>
                          <m:r>
                            <a:rPr lang="pt-BR" i="1">
                              <a:solidFill>
                                <a:srgbClr val="FF0000"/>
                              </a:solidFill>
                              <a:latin typeface="Cambria Math" panose="02040503050406030204" pitchFamily="18" charset="0"/>
                            </a:rPr>
                            <m:t>𝑚</m:t>
                          </m:r>
                          <m:r>
                            <a:rPr lang="pt-BR" i="1">
                              <a:solidFill>
                                <a:srgbClr val="FF0000"/>
                              </a:solidFill>
                              <a:latin typeface="Cambria Math" panose="02040503050406030204" pitchFamily="18" charset="0"/>
                            </a:rPr>
                            <m:t>0</m:t>
                          </m:r>
                        </m:sub>
                      </m:sSub>
                      <m:d>
                        <m:dPr>
                          <m:begChr m:val="["/>
                          <m:endChr m:val="]"/>
                          <m:ctrlPr>
                            <a:rPr lang="pt-BR" i="1">
                              <a:solidFill>
                                <a:srgbClr val="FF0000"/>
                              </a:solidFill>
                              <a:latin typeface="Cambria Math" panose="02040503050406030204" pitchFamily="18" charset="0"/>
                            </a:rPr>
                          </m:ctrlPr>
                        </m:dPr>
                        <m:e>
                          <m:r>
                            <a:rPr lang="pt-BR" i="1">
                              <a:solidFill>
                                <a:srgbClr val="FF0000"/>
                              </a:solidFill>
                              <a:latin typeface="Cambria Math" panose="02040503050406030204" pitchFamily="18" charset="0"/>
                            </a:rPr>
                            <m:t>1−</m:t>
                          </m:r>
                          <m:f>
                            <m:fPr>
                              <m:ctrlPr>
                                <a:rPr lang="pt-BR" i="1">
                                  <a:solidFill>
                                    <a:srgbClr val="FF0000"/>
                                  </a:solidFill>
                                  <a:latin typeface="Cambria Math" panose="02040503050406030204" pitchFamily="18" charset="0"/>
                                </a:rPr>
                              </m:ctrlPr>
                            </m:fPr>
                            <m:num>
                              <m:sSub>
                                <m:sSubPr>
                                  <m:ctrlPr>
                                    <a:rPr lang="pt-BR" i="1">
                                      <a:solidFill>
                                        <a:srgbClr val="FF0000"/>
                                      </a:solidFill>
                                      <a:latin typeface="Cambria Math" panose="02040503050406030204" pitchFamily="18" charset="0"/>
                                    </a:rPr>
                                  </m:ctrlPr>
                                </m:sSubPr>
                                <m:e>
                                  <m:r>
                                    <a:rPr lang="pt-BR" i="1">
                                      <a:solidFill>
                                        <a:srgbClr val="FF0000"/>
                                      </a:solidFill>
                                      <a:latin typeface="Cambria Math" panose="02040503050406030204" pitchFamily="18" charset="0"/>
                                    </a:rPr>
                                    <m:t>𝑉</m:t>
                                  </m:r>
                                </m:e>
                                <m:sub>
                                  <m:r>
                                    <a:rPr lang="pt-BR" i="1">
                                      <a:solidFill>
                                        <a:srgbClr val="FF0000"/>
                                      </a:solidFill>
                                      <a:latin typeface="Cambria Math" panose="02040503050406030204" pitchFamily="18" charset="0"/>
                                    </a:rPr>
                                    <m:t>𝐺𝑆</m:t>
                                  </m:r>
                                </m:sub>
                              </m:sSub>
                            </m:num>
                            <m:den>
                              <m:sSub>
                                <m:sSubPr>
                                  <m:ctrlPr>
                                    <a:rPr lang="pt-BR" i="1">
                                      <a:solidFill>
                                        <a:srgbClr val="FF0000"/>
                                      </a:solidFill>
                                      <a:latin typeface="Cambria Math" panose="02040503050406030204" pitchFamily="18" charset="0"/>
                                    </a:rPr>
                                  </m:ctrlPr>
                                </m:sSubPr>
                                <m:e>
                                  <m:r>
                                    <a:rPr lang="pt-BR" i="1">
                                      <a:solidFill>
                                        <a:srgbClr val="FF0000"/>
                                      </a:solidFill>
                                      <a:latin typeface="Cambria Math" panose="02040503050406030204" pitchFamily="18" charset="0"/>
                                    </a:rPr>
                                    <m:t>𝑉</m:t>
                                  </m:r>
                                </m:e>
                                <m:sub>
                                  <m:r>
                                    <a:rPr lang="pt-BR" i="1">
                                      <a:solidFill>
                                        <a:srgbClr val="FF0000"/>
                                      </a:solidFill>
                                      <a:latin typeface="Cambria Math" panose="02040503050406030204" pitchFamily="18" charset="0"/>
                                    </a:rPr>
                                    <m:t>𝑝</m:t>
                                  </m:r>
                                </m:sub>
                              </m:sSub>
                            </m:den>
                          </m:f>
                        </m:e>
                      </m:d>
                      <m:r>
                        <a:rPr lang="pt-BR" i="1">
                          <a:solidFill>
                            <a:srgbClr val="FF0000"/>
                          </a:solidFill>
                          <a:latin typeface="Cambria Math" panose="02040503050406030204" pitchFamily="18" charset="0"/>
                        </a:rPr>
                        <m:t>=</m:t>
                      </m:r>
                      <m:r>
                        <a:rPr lang="pt-BR" b="0" i="1" smtClean="0">
                          <a:solidFill>
                            <a:srgbClr val="FF0000"/>
                          </a:solidFill>
                          <a:latin typeface="Cambria Math" panose="02040503050406030204" pitchFamily="18" charset="0"/>
                        </a:rPr>
                        <m:t>2,5</m:t>
                      </m:r>
                      <m:r>
                        <a:rPr lang="pt-BR" i="1">
                          <a:solidFill>
                            <a:srgbClr val="FF0000"/>
                          </a:solidFill>
                          <a:latin typeface="Cambria Math" panose="02040503050406030204" pitchFamily="18" charset="0"/>
                        </a:rPr>
                        <m:t>𝑚𝑆</m:t>
                      </m:r>
                      <m:d>
                        <m:dPr>
                          <m:begChr m:val="["/>
                          <m:endChr m:val="]"/>
                          <m:ctrlPr>
                            <a:rPr lang="pt-BR" i="1">
                              <a:solidFill>
                                <a:srgbClr val="FF0000"/>
                              </a:solidFill>
                              <a:latin typeface="Cambria Math" panose="02040503050406030204" pitchFamily="18" charset="0"/>
                            </a:rPr>
                          </m:ctrlPr>
                        </m:dPr>
                        <m:e>
                          <m:r>
                            <a:rPr lang="pt-BR" i="1">
                              <a:solidFill>
                                <a:srgbClr val="FF0000"/>
                              </a:solidFill>
                              <a:latin typeface="Cambria Math" panose="02040503050406030204" pitchFamily="18" charset="0"/>
                            </a:rPr>
                            <m:t>1−</m:t>
                          </m:r>
                          <m:f>
                            <m:fPr>
                              <m:ctrlPr>
                                <a:rPr lang="pt-BR" i="1">
                                  <a:solidFill>
                                    <a:srgbClr val="FF0000"/>
                                  </a:solidFill>
                                  <a:latin typeface="Cambria Math" panose="02040503050406030204" pitchFamily="18" charset="0"/>
                                </a:rPr>
                              </m:ctrlPr>
                            </m:fPr>
                            <m:num>
                              <m:r>
                                <a:rPr lang="pt-BR" i="1">
                                  <a:solidFill>
                                    <a:srgbClr val="FF0000"/>
                                  </a:solidFill>
                                  <a:latin typeface="Cambria Math" panose="02040503050406030204" pitchFamily="18" charset="0"/>
                                </a:rPr>
                                <m:t>−</m:t>
                              </m:r>
                              <m:r>
                                <a:rPr lang="pt-BR" b="0" i="1" smtClean="0">
                                  <a:solidFill>
                                    <a:srgbClr val="FF0000"/>
                                  </a:solidFill>
                                  <a:latin typeface="Cambria Math" panose="02040503050406030204" pitchFamily="18" charset="0"/>
                                </a:rPr>
                                <m:t>2</m:t>
                              </m:r>
                            </m:num>
                            <m:den>
                              <m:r>
                                <a:rPr lang="pt-BR" i="1">
                                  <a:solidFill>
                                    <a:srgbClr val="FF0000"/>
                                  </a:solidFill>
                                  <a:latin typeface="Cambria Math" panose="02040503050406030204" pitchFamily="18" charset="0"/>
                                </a:rPr>
                                <m:t>−</m:t>
                              </m:r>
                              <m:r>
                                <a:rPr lang="pt-BR" b="0" i="1" smtClean="0">
                                  <a:solidFill>
                                    <a:srgbClr val="FF0000"/>
                                  </a:solidFill>
                                  <a:latin typeface="Cambria Math" panose="02040503050406030204" pitchFamily="18" charset="0"/>
                                </a:rPr>
                                <m:t>8</m:t>
                              </m:r>
                            </m:den>
                          </m:f>
                        </m:e>
                      </m:d>
                      <m:r>
                        <a:rPr lang="pt-BR" i="1">
                          <a:solidFill>
                            <a:srgbClr val="FF0000"/>
                          </a:solidFill>
                          <a:latin typeface="Cambria Math" panose="02040503050406030204" pitchFamily="18" charset="0"/>
                        </a:rPr>
                        <m:t>=</m:t>
                      </m:r>
                      <m:r>
                        <a:rPr lang="pt-BR" b="0" i="1" smtClean="0">
                          <a:solidFill>
                            <a:srgbClr val="FF0000"/>
                          </a:solidFill>
                          <a:latin typeface="Cambria Math" panose="02040503050406030204" pitchFamily="18" charset="0"/>
                        </a:rPr>
                        <m:t>2</m:t>
                      </m:r>
                      <m:r>
                        <a:rPr lang="pt-BR" i="1">
                          <a:solidFill>
                            <a:srgbClr val="FF0000"/>
                          </a:solidFill>
                          <a:latin typeface="Cambria Math" panose="02040503050406030204" pitchFamily="18" charset="0"/>
                        </a:rPr>
                        <m:t>,5</m:t>
                      </m:r>
                      <m:r>
                        <a:rPr lang="pt-BR" b="0" i="1" smtClean="0">
                          <a:solidFill>
                            <a:srgbClr val="FF0000"/>
                          </a:solidFill>
                          <a:latin typeface="Cambria Math" panose="02040503050406030204" pitchFamily="18" charset="0"/>
                        </a:rPr>
                        <m:t>∗0,75=1,88</m:t>
                      </m:r>
                      <m:r>
                        <a:rPr lang="pt-BR" b="0" i="1" smtClean="0">
                          <a:solidFill>
                            <a:srgbClr val="FF0000"/>
                          </a:solidFill>
                          <a:latin typeface="Cambria Math" panose="02040503050406030204" pitchFamily="18" charset="0"/>
                        </a:rPr>
                        <m:t>𝑚𝑆</m:t>
                      </m:r>
                    </m:oMath>
                  </m:oMathPara>
                </a14:m>
                <a:endParaRPr lang="pt-BR" b="0" i="1" dirty="0">
                  <a:solidFill>
                    <a:srgbClr val="FF0000"/>
                  </a:solidFill>
                  <a:latin typeface="Cambria Math" panose="02040503050406030204" pitchFamily="18" charset="0"/>
                </a:endParaRPr>
              </a:p>
              <a:p>
                <a:pPr marL="514350" indent="-514350">
                  <a:buFont typeface="+mj-lt"/>
                  <a:buAutoNum type="alphaLcParenR" startAt="2"/>
                </a:pPr>
                <a14:m>
                  <m:oMath xmlns:m="http://schemas.openxmlformats.org/officeDocument/2006/math">
                    <m:sSub>
                      <m:sSubPr>
                        <m:ctrlPr>
                          <a:rPr lang="pt-BR" i="1">
                            <a:solidFill>
                              <a:srgbClr val="FF0000"/>
                            </a:solidFill>
                            <a:latin typeface="Cambria Math" panose="02040503050406030204" pitchFamily="18" charset="0"/>
                          </a:rPr>
                        </m:ctrlPr>
                      </m:sSubPr>
                      <m:e>
                        <m:r>
                          <a:rPr lang="pt-BR" i="1">
                            <a:solidFill>
                              <a:srgbClr val="FF0000"/>
                            </a:solidFill>
                            <a:latin typeface="Cambria Math" panose="02040503050406030204" pitchFamily="18" charset="0"/>
                          </a:rPr>
                          <m:t>𝑟</m:t>
                        </m:r>
                      </m:e>
                      <m:sub>
                        <m:r>
                          <a:rPr lang="pt-BR" i="1">
                            <a:solidFill>
                              <a:srgbClr val="FF0000"/>
                            </a:solidFill>
                            <a:latin typeface="Cambria Math" panose="02040503050406030204" pitchFamily="18" charset="0"/>
                          </a:rPr>
                          <m:t>𝑑</m:t>
                        </m:r>
                      </m:sub>
                    </m:sSub>
                    <m:r>
                      <a:rPr lang="pt-BR" i="1">
                        <a:solidFill>
                          <a:srgbClr val="FF0000"/>
                        </a:solidFill>
                        <a:latin typeface="Cambria Math" panose="02040503050406030204" pitchFamily="18" charset="0"/>
                      </a:rPr>
                      <m:t>=</m:t>
                    </m:r>
                    <m:f>
                      <m:fPr>
                        <m:ctrlPr>
                          <a:rPr lang="pt-BR" i="1">
                            <a:solidFill>
                              <a:srgbClr val="FF0000"/>
                            </a:solidFill>
                            <a:latin typeface="Cambria Math" panose="02040503050406030204" pitchFamily="18" charset="0"/>
                          </a:rPr>
                        </m:ctrlPr>
                      </m:fPr>
                      <m:num>
                        <m:r>
                          <a:rPr lang="pt-BR" i="1">
                            <a:solidFill>
                              <a:srgbClr val="FF0000"/>
                            </a:solidFill>
                            <a:latin typeface="Cambria Math" panose="02040503050406030204" pitchFamily="18" charset="0"/>
                          </a:rPr>
                          <m:t>1</m:t>
                        </m:r>
                      </m:num>
                      <m:den>
                        <m:sSub>
                          <m:sSubPr>
                            <m:ctrlPr>
                              <a:rPr lang="pt-BR" i="1" smtClean="0">
                                <a:solidFill>
                                  <a:srgbClr val="FF0000"/>
                                </a:solidFill>
                                <a:latin typeface="Cambria Math" panose="02040503050406030204" pitchFamily="18" charset="0"/>
                              </a:rPr>
                            </m:ctrlPr>
                          </m:sSubPr>
                          <m:e>
                            <m:r>
                              <a:rPr lang="pt-BR" b="0" i="1" smtClean="0">
                                <a:solidFill>
                                  <a:srgbClr val="FF0000"/>
                                </a:solidFill>
                                <a:latin typeface="Cambria Math" panose="02040503050406030204" pitchFamily="18" charset="0"/>
                              </a:rPr>
                              <m:t>𝑦</m:t>
                            </m:r>
                          </m:e>
                          <m:sub>
                            <m:r>
                              <a:rPr lang="pt-BR" i="1">
                                <a:solidFill>
                                  <a:srgbClr val="FF0000"/>
                                </a:solidFill>
                                <a:latin typeface="Cambria Math" panose="02040503050406030204" pitchFamily="18" charset="0"/>
                              </a:rPr>
                              <m:t>𝑜𝑠</m:t>
                            </m:r>
                          </m:sub>
                        </m:sSub>
                      </m:den>
                    </m:f>
                    <m:r>
                      <a:rPr lang="pt-BR" i="1">
                        <a:solidFill>
                          <a:srgbClr val="FF0000"/>
                        </a:solidFill>
                        <a:latin typeface="Cambria Math" panose="02040503050406030204" pitchFamily="18" charset="0"/>
                      </a:rPr>
                      <m:t>=</m:t>
                    </m:r>
                    <m:f>
                      <m:fPr>
                        <m:ctrlPr>
                          <a:rPr lang="pt-BR" i="1">
                            <a:solidFill>
                              <a:srgbClr val="FF0000"/>
                            </a:solidFill>
                            <a:latin typeface="Cambria Math" panose="02040503050406030204" pitchFamily="18" charset="0"/>
                          </a:rPr>
                        </m:ctrlPr>
                      </m:fPr>
                      <m:num>
                        <m:r>
                          <a:rPr lang="pt-BR" i="1">
                            <a:solidFill>
                              <a:srgbClr val="FF0000"/>
                            </a:solidFill>
                            <a:latin typeface="Cambria Math" panose="02040503050406030204" pitchFamily="18" charset="0"/>
                          </a:rPr>
                          <m:t>1</m:t>
                        </m:r>
                      </m:num>
                      <m:den>
                        <m:r>
                          <a:rPr lang="pt-BR" b="0" i="1" smtClean="0">
                            <a:solidFill>
                              <a:srgbClr val="FF0000"/>
                            </a:solidFill>
                            <a:latin typeface="Cambria Math" panose="02040503050406030204" pitchFamily="18" charset="0"/>
                          </a:rPr>
                          <m:t>4</m:t>
                        </m:r>
                        <m:r>
                          <a:rPr lang="pt-BR" i="1">
                            <a:solidFill>
                              <a:srgbClr val="FF0000"/>
                            </a:solidFill>
                            <a:latin typeface="Cambria Math" panose="02040503050406030204" pitchFamily="18" charset="0"/>
                          </a:rPr>
                          <m:t>0</m:t>
                        </m:r>
                        <m:r>
                          <a:rPr lang="pt-BR" i="1">
                            <a:solidFill>
                              <a:srgbClr val="FF0000"/>
                            </a:solidFill>
                            <a:latin typeface="Cambria Math" panose="02040503050406030204" pitchFamily="18" charset="0"/>
                            <a:ea typeface="Cambria Math" panose="02040503050406030204" pitchFamily="18" charset="0"/>
                          </a:rPr>
                          <m:t>𝜇</m:t>
                        </m:r>
                        <m:r>
                          <a:rPr lang="pt-BR" i="1">
                            <a:solidFill>
                              <a:srgbClr val="FF0000"/>
                            </a:solidFill>
                            <a:latin typeface="Cambria Math" panose="02040503050406030204" pitchFamily="18" charset="0"/>
                            <a:ea typeface="Cambria Math" panose="02040503050406030204" pitchFamily="18" charset="0"/>
                          </a:rPr>
                          <m:t>𝑆</m:t>
                        </m:r>
                      </m:den>
                    </m:f>
                    <m:r>
                      <a:rPr lang="pt-BR" i="1">
                        <a:solidFill>
                          <a:srgbClr val="FF0000"/>
                        </a:solidFill>
                        <a:latin typeface="Cambria Math" panose="02040503050406030204" pitchFamily="18" charset="0"/>
                      </a:rPr>
                      <m:t>=</m:t>
                    </m:r>
                    <m:r>
                      <a:rPr lang="pt-BR" b="0" i="1" smtClean="0">
                        <a:solidFill>
                          <a:srgbClr val="FF0000"/>
                        </a:solidFill>
                        <a:latin typeface="Cambria Math" panose="02040503050406030204" pitchFamily="18" charset="0"/>
                      </a:rPr>
                      <m:t>25</m:t>
                    </m:r>
                    <m:r>
                      <a:rPr lang="pt-BR" i="1">
                        <a:solidFill>
                          <a:srgbClr val="FF0000"/>
                        </a:solidFill>
                        <a:latin typeface="Cambria Math" panose="02040503050406030204" pitchFamily="18" charset="0"/>
                      </a:rPr>
                      <m:t>𝑘</m:t>
                    </m:r>
                    <m:r>
                      <a:rPr lang="pt-BR" i="1">
                        <a:solidFill>
                          <a:srgbClr val="FF0000"/>
                        </a:solidFill>
                        <a:latin typeface="Cambria Math" panose="02040503050406030204" pitchFamily="18" charset="0"/>
                        <a:ea typeface="Cambria Math" panose="02040503050406030204" pitchFamily="18" charset="0"/>
                      </a:rPr>
                      <m:t>𝛺</m:t>
                    </m:r>
                  </m:oMath>
                </a14:m>
                <a:endParaRPr lang="pt-BR" i="1" dirty="0">
                  <a:solidFill>
                    <a:srgbClr val="FF0000"/>
                  </a:solidFill>
                  <a:latin typeface="Cambria Math" panose="02040503050406030204" pitchFamily="18" charset="0"/>
                  <a:ea typeface="Cambria Math" panose="02040503050406030204" pitchFamily="18" charset="0"/>
                </a:endParaRPr>
              </a:p>
              <a:p>
                <a:pPr marL="514350" indent="-514350">
                  <a:buAutoNum type="alphaLcParenR"/>
                </a:pPr>
                <a:endParaRPr lang="pt-BR" dirty="0">
                  <a:solidFill>
                    <a:srgbClr val="FF0000"/>
                  </a:solidFill>
                </a:endParaRPr>
              </a:p>
            </p:txBody>
          </p:sp>
        </mc:Choice>
        <mc:Fallback xmlns="">
          <p:sp>
            <p:nvSpPr>
              <p:cNvPr id="3" name="Content Placeholder 2">
                <a:extLst>
                  <a:ext uri="{FF2B5EF4-FFF2-40B4-BE49-F238E27FC236}">
                    <a16:creationId xmlns:a16="http://schemas.microsoft.com/office/drawing/2014/main" id="{05F9FD90-BFDF-4A57-B841-A663CA552885}"/>
                  </a:ext>
                </a:extLst>
              </p:cNvPr>
              <p:cNvSpPr>
                <a:spLocks noGrp="1" noRot="1" noChangeAspect="1" noMove="1" noResize="1" noEditPoints="1" noAdjustHandles="1" noChangeArrowheads="1" noChangeShapeType="1" noTextEdit="1"/>
              </p:cNvSpPr>
              <p:nvPr>
                <p:ph sz="half" idx="1"/>
              </p:nvPr>
            </p:nvSpPr>
            <p:spPr>
              <a:xfrm>
                <a:off x="838200" y="1825625"/>
                <a:ext cx="7061462" cy="4351338"/>
              </a:xfrm>
              <a:blipFill>
                <a:blip r:embed="rId3"/>
                <a:stretch>
                  <a:fillRect l="-1554" t="-2101"/>
                </a:stretch>
              </a:blipFill>
            </p:spPr>
            <p:txBody>
              <a:bodyPr/>
              <a:lstStyle/>
              <a:p>
                <a:r>
                  <a:rPr lang="pt-BR">
                    <a:noFill/>
                  </a:rPr>
                  <a:t> </a:t>
                </a:r>
              </a:p>
            </p:txBody>
          </p:sp>
        </mc:Fallback>
      </mc:AlternateContent>
      <p:sp>
        <p:nvSpPr>
          <p:cNvPr id="5" name="Footer Placeholder 4">
            <a:extLst>
              <a:ext uri="{FF2B5EF4-FFF2-40B4-BE49-F238E27FC236}">
                <a16:creationId xmlns:a16="http://schemas.microsoft.com/office/drawing/2014/main" id="{92AB6143-81D9-434B-AD0F-02951C9DFFD3}"/>
              </a:ext>
            </a:extLst>
          </p:cNvPr>
          <p:cNvSpPr>
            <a:spLocks noGrp="1"/>
          </p:cNvSpPr>
          <p:nvPr>
            <p:ph type="ftr" sz="quarter" idx="11"/>
          </p:nvPr>
        </p:nvSpPr>
        <p:spPr/>
        <p:txBody>
          <a:bodyPr/>
          <a:lstStyle/>
          <a:p>
            <a:r>
              <a:rPr lang="en-US" altLang="en-US"/>
              <a:t>Prof. Elyr Teixeira</a:t>
            </a:r>
            <a:endParaRPr lang="en-US" altLang="en-US" dirty="0"/>
          </a:p>
        </p:txBody>
      </p:sp>
      <p:sp>
        <p:nvSpPr>
          <p:cNvPr id="6" name="Slide Number Placeholder 5">
            <a:extLst>
              <a:ext uri="{FF2B5EF4-FFF2-40B4-BE49-F238E27FC236}">
                <a16:creationId xmlns:a16="http://schemas.microsoft.com/office/drawing/2014/main" id="{4B29C4EC-A7B5-4800-890D-A93F4BF3CC1B}"/>
              </a:ext>
            </a:extLst>
          </p:cNvPr>
          <p:cNvSpPr>
            <a:spLocks noGrp="1"/>
          </p:cNvSpPr>
          <p:nvPr>
            <p:ph type="sldNum" sz="quarter" idx="12"/>
          </p:nvPr>
        </p:nvSpPr>
        <p:spPr/>
        <p:txBody>
          <a:bodyPr/>
          <a:lstStyle/>
          <a:p>
            <a:fld id="{48BF32D8-1DE8-449E-9DAA-0E19DCA81A04}" type="slidenum">
              <a:rPr lang="en-US" altLang="en-US" smtClean="0"/>
              <a:pPr/>
              <a:t>292</a:t>
            </a:fld>
            <a:endParaRPr lang="en-US" altLang="en-US"/>
          </a:p>
        </p:txBody>
      </p:sp>
    </p:spTree>
    <p:extLst>
      <p:ext uri="{BB962C8B-B14F-4D97-AF65-F5344CB8AC3E}">
        <p14:creationId xmlns:p14="http://schemas.microsoft.com/office/powerpoint/2010/main" val="1376555828"/>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a:extLst>
              <a:ext uri="{FF2B5EF4-FFF2-40B4-BE49-F238E27FC236}">
                <a16:creationId xmlns:a16="http://schemas.microsoft.com/office/drawing/2014/main" id="{60266028-B37B-4309-9697-6861DABDF03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62367" y="1511579"/>
            <a:ext cx="7061461" cy="54722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a:extLst>
              <a:ext uri="{FF2B5EF4-FFF2-40B4-BE49-F238E27FC236}">
                <a16:creationId xmlns:a16="http://schemas.microsoft.com/office/drawing/2014/main" id="{739C38CA-6226-45BB-9890-79F372238B3C}"/>
              </a:ext>
            </a:extLst>
          </p:cNvPr>
          <p:cNvSpPr>
            <a:spLocks noGrp="1"/>
          </p:cNvSpPr>
          <p:nvPr>
            <p:ph type="title"/>
          </p:nvPr>
        </p:nvSpPr>
        <p:spPr/>
        <p:txBody>
          <a:bodyPr/>
          <a:lstStyle/>
          <a:p>
            <a:r>
              <a:rPr lang="pt-BR" dirty="0"/>
              <a:t>Configuração com polarização fixa</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5F9FD90-BFDF-4A57-B841-A663CA552885}"/>
                  </a:ext>
                </a:extLst>
              </p:cNvPr>
              <p:cNvSpPr>
                <a:spLocks noGrp="1"/>
              </p:cNvSpPr>
              <p:nvPr>
                <p:ph sz="half" idx="1"/>
              </p:nvPr>
            </p:nvSpPr>
            <p:spPr>
              <a:xfrm>
                <a:off x="838200" y="1825625"/>
                <a:ext cx="7061462" cy="4351338"/>
              </a:xfrm>
            </p:spPr>
            <p:txBody>
              <a:bodyPr/>
              <a:lstStyle/>
              <a:p>
                <a:pPr marL="0" indent="0">
                  <a:buNone/>
                </a:pPr>
                <a:r>
                  <a:rPr lang="pt-BR" dirty="0">
                    <a:solidFill>
                      <a:srgbClr val="FF0000"/>
                    </a:solidFill>
                  </a:rPr>
                  <a:t>R: </a:t>
                </a:r>
              </a:p>
              <a:p>
                <a:pPr marL="514350" indent="-514350">
                  <a:buFont typeface="+mj-lt"/>
                  <a:buAutoNum type="alphaLcParenR"/>
                </a:pPr>
                <a14:m>
                  <m:oMath xmlns:m="http://schemas.openxmlformats.org/officeDocument/2006/math">
                    <m:sSub>
                      <m:sSubPr>
                        <m:ctrlPr>
                          <a:rPr lang="pt-BR" i="1">
                            <a:solidFill>
                              <a:srgbClr val="FF0000"/>
                            </a:solidFill>
                            <a:latin typeface="Cambria Math" panose="02040503050406030204" pitchFamily="18" charset="0"/>
                          </a:rPr>
                        </m:ctrlPr>
                      </m:sSubPr>
                      <m:e>
                        <m:r>
                          <a:rPr lang="pt-BR" i="1">
                            <a:solidFill>
                              <a:srgbClr val="FF0000"/>
                            </a:solidFill>
                            <a:latin typeface="Cambria Math" panose="02040503050406030204" pitchFamily="18" charset="0"/>
                          </a:rPr>
                          <m:t>𝑔</m:t>
                        </m:r>
                      </m:e>
                      <m:sub>
                        <m:r>
                          <a:rPr lang="pt-BR" i="1">
                            <a:solidFill>
                              <a:srgbClr val="FF0000"/>
                            </a:solidFill>
                            <a:latin typeface="Cambria Math" panose="02040503050406030204" pitchFamily="18" charset="0"/>
                          </a:rPr>
                          <m:t>𝑚</m:t>
                        </m:r>
                        <m:r>
                          <a:rPr lang="pt-BR" b="0" i="1" smtClean="0">
                            <a:solidFill>
                              <a:srgbClr val="FF0000"/>
                            </a:solidFill>
                            <a:latin typeface="Cambria Math" panose="02040503050406030204" pitchFamily="18" charset="0"/>
                          </a:rPr>
                          <m:t>0</m:t>
                        </m:r>
                      </m:sub>
                    </m:sSub>
                    <m:r>
                      <a:rPr lang="pt-BR" i="1">
                        <a:solidFill>
                          <a:srgbClr val="FF0000"/>
                        </a:solidFill>
                        <a:latin typeface="Cambria Math" panose="02040503050406030204" pitchFamily="18" charset="0"/>
                      </a:rPr>
                      <m:t>=</m:t>
                    </m:r>
                    <m:f>
                      <m:fPr>
                        <m:ctrlPr>
                          <a:rPr lang="pt-BR" i="1">
                            <a:solidFill>
                              <a:srgbClr val="FF0000"/>
                            </a:solidFill>
                            <a:latin typeface="Cambria Math" panose="02040503050406030204" pitchFamily="18" charset="0"/>
                          </a:rPr>
                        </m:ctrlPr>
                      </m:fPr>
                      <m:num>
                        <m:r>
                          <a:rPr lang="pt-BR" i="1">
                            <a:solidFill>
                              <a:srgbClr val="FF0000"/>
                            </a:solidFill>
                            <a:latin typeface="Cambria Math" panose="02040503050406030204" pitchFamily="18" charset="0"/>
                          </a:rPr>
                          <m:t>2</m:t>
                        </m:r>
                        <m:sSub>
                          <m:sSubPr>
                            <m:ctrlPr>
                              <a:rPr lang="pt-BR" i="1">
                                <a:solidFill>
                                  <a:srgbClr val="FF0000"/>
                                </a:solidFill>
                                <a:latin typeface="Cambria Math" panose="02040503050406030204" pitchFamily="18" charset="0"/>
                              </a:rPr>
                            </m:ctrlPr>
                          </m:sSubPr>
                          <m:e>
                            <m:r>
                              <a:rPr lang="pt-BR" i="1">
                                <a:solidFill>
                                  <a:srgbClr val="FF0000"/>
                                </a:solidFill>
                                <a:latin typeface="Cambria Math" panose="02040503050406030204" pitchFamily="18" charset="0"/>
                              </a:rPr>
                              <m:t>𝐼</m:t>
                            </m:r>
                          </m:e>
                          <m:sub>
                            <m:r>
                              <a:rPr lang="pt-BR" i="1">
                                <a:solidFill>
                                  <a:srgbClr val="FF0000"/>
                                </a:solidFill>
                                <a:latin typeface="Cambria Math" panose="02040503050406030204" pitchFamily="18" charset="0"/>
                              </a:rPr>
                              <m:t>𝐷𝑆𝑆</m:t>
                            </m:r>
                          </m:sub>
                        </m:sSub>
                      </m:num>
                      <m:den>
                        <m:d>
                          <m:dPr>
                            <m:begChr m:val="|"/>
                            <m:endChr m:val="|"/>
                            <m:ctrlPr>
                              <a:rPr lang="pt-BR" i="1">
                                <a:solidFill>
                                  <a:srgbClr val="FF0000"/>
                                </a:solidFill>
                                <a:latin typeface="Cambria Math" panose="02040503050406030204" pitchFamily="18" charset="0"/>
                              </a:rPr>
                            </m:ctrlPr>
                          </m:dPr>
                          <m:e>
                            <m:sSub>
                              <m:sSubPr>
                                <m:ctrlPr>
                                  <a:rPr lang="pt-BR" i="1">
                                    <a:solidFill>
                                      <a:srgbClr val="FF0000"/>
                                    </a:solidFill>
                                    <a:latin typeface="Cambria Math" panose="02040503050406030204" pitchFamily="18" charset="0"/>
                                  </a:rPr>
                                </m:ctrlPr>
                              </m:sSubPr>
                              <m:e>
                                <m:r>
                                  <a:rPr lang="pt-BR" i="1">
                                    <a:solidFill>
                                      <a:srgbClr val="FF0000"/>
                                    </a:solidFill>
                                    <a:latin typeface="Cambria Math" panose="02040503050406030204" pitchFamily="18" charset="0"/>
                                  </a:rPr>
                                  <m:t>𝑉</m:t>
                                </m:r>
                              </m:e>
                              <m:sub>
                                <m:r>
                                  <a:rPr lang="pt-BR" i="1">
                                    <a:solidFill>
                                      <a:srgbClr val="FF0000"/>
                                    </a:solidFill>
                                    <a:latin typeface="Cambria Math" panose="02040503050406030204" pitchFamily="18" charset="0"/>
                                  </a:rPr>
                                  <m:t>𝑃</m:t>
                                </m:r>
                              </m:sub>
                            </m:sSub>
                          </m:e>
                        </m:d>
                      </m:den>
                    </m:f>
                    <m:r>
                      <a:rPr lang="pt-BR" i="1">
                        <a:solidFill>
                          <a:srgbClr val="FF0000"/>
                        </a:solidFill>
                        <a:latin typeface="Cambria Math" panose="02040503050406030204" pitchFamily="18" charset="0"/>
                      </a:rPr>
                      <m:t>=</m:t>
                    </m:r>
                    <m:f>
                      <m:fPr>
                        <m:ctrlPr>
                          <a:rPr lang="pt-BR" i="1">
                            <a:solidFill>
                              <a:srgbClr val="FF0000"/>
                            </a:solidFill>
                            <a:latin typeface="Cambria Math" panose="02040503050406030204" pitchFamily="18" charset="0"/>
                          </a:rPr>
                        </m:ctrlPr>
                      </m:fPr>
                      <m:num>
                        <m:r>
                          <a:rPr lang="pt-BR" i="1">
                            <a:solidFill>
                              <a:srgbClr val="FF0000"/>
                            </a:solidFill>
                            <a:latin typeface="Cambria Math" panose="02040503050406030204" pitchFamily="18" charset="0"/>
                          </a:rPr>
                          <m:t>2(</m:t>
                        </m:r>
                        <m:r>
                          <a:rPr lang="pt-BR" b="0" i="1" smtClean="0">
                            <a:solidFill>
                              <a:srgbClr val="FF0000"/>
                            </a:solidFill>
                            <a:latin typeface="Cambria Math" panose="02040503050406030204" pitchFamily="18" charset="0"/>
                          </a:rPr>
                          <m:t>10</m:t>
                        </m:r>
                        <m:r>
                          <a:rPr lang="pt-BR" i="1">
                            <a:solidFill>
                              <a:srgbClr val="FF0000"/>
                            </a:solidFill>
                            <a:latin typeface="Cambria Math" panose="02040503050406030204" pitchFamily="18" charset="0"/>
                          </a:rPr>
                          <m:t>𝑚𝐴</m:t>
                        </m:r>
                        <m:r>
                          <a:rPr lang="pt-BR" i="1">
                            <a:solidFill>
                              <a:srgbClr val="FF0000"/>
                            </a:solidFill>
                            <a:latin typeface="Cambria Math" panose="02040503050406030204" pitchFamily="18" charset="0"/>
                          </a:rPr>
                          <m:t>)</m:t>
                        </m:r>
                      </m:num>
                      <m:den>
                        <m:r>
                          <a:rPr lang="pt-BR" b="0" i="1" smtClean="0">
                            <a:solidFill>
                              <a:srgbClr val="FF0000"/>
                            </a:solidFill>
                            <a:latin typeface="Cambria Math" panose="02040503050406030204" pitchFamily="18" charset="0"/>
                          </a:rPr>
                          <m:t>8</m:t>
                        </m:r>
                        <m:r>
                          <a:rPr lang="pt-BR" b="0" i="1" smtClean="0">
                            <a:solidFill>
                              <a:srgbClr val="FF0000"/>
                            </a:solidFill>
                            <a:latin typeface="Cambria Math" panose="02040503050406030204" pitchFamily="18" charset="0"/>
                          </a:rPr>
                          <m:t>𝑉</m:t>
                        </m:r>
                      </m:den>
                    </m:f>
                    <m:r>
                      <a:rPr lang="pt-BR" i="1">
                        <a:solidFill>
                          <a:srgbClr val="FF0000"/>
                        </a:solidFill>
                        <a:latin typeface="Cambria Math" panose="02040503050406030204" pitchFamily="18" charset="0"/>
                      </a:rPr>
                      <m:t>=</m:t>
                    </m:r>
                    <m:r>
                      <a:rPr lang="pt-BR" b="0" i="1" smtClean="0">
                        <a:solidFill>
                          <a:srgbClr val="FF0000"/>
                        </a:solidFill>
                        <a:latin typeface="Cambria Math" panose="02040503050406030204" pitchFamily="18" charset="0"/>
                      </a:rPr>
                      <m:t>2,5</m:t>
                    </m:r>
                    <m:r>
                      <a:rPr lang="pt-BR" i="1">
                        <a:solidFill>
                          <a:srgbClr val="FF0000"/>
                        </a:solidFill>
                        <a:latin typeface="Cambria Math" panose="02040503050406030204" pitchFamily="18" charset="0"/>
                      </a:rPr>
                      <m:t>𝑚𝑆</m:t>
                    </m:r>
                  </m:oMath>
                </a14:m>
                <a:endParaRPr lang="pt-BR" dirty="0">
                  <a:solidFill>
                    <a:srgbClr val="FF0000"/>
                  </a:solidFill>
                </a:endParaRPr>
              </a:p>
              <a:p>
                <a:pPr marL="0" indent="0">
                  <a:buNone/>
                </a:pPr>
                <a14:m>
                  <m:oMathPara xmlns:m="http://schemas.openxmlformats.org/officeDocument/2006/math">
                    <m:oMathParaPr>
                      <m:jc m:val="left"/>
                    </m:oMathParaPr>
                    <m:oMath xmlns:m="http://schemas.openxmlformats.org/officeDocument/2006/math">
                      <m:sSub>
                        <m:sSubPr>
                          <m:ctrlPr>
                            <a:rPr lang="pt-BR" i="1">
                              <a:solidFill>
                                <a:srgbClr val="FF0000"/>
                              </a:solidFill>
                              <a:latin typeface="Cambria Math" panose="02040503050406030204" pitchFamily="18" charset="0"/>
                            </a:rPr>
                          </m:ctrlPr>
                        </m:sSubPr>
                        <m:e>
                          <m:r>
                            <a:rPr lang="pt-BR" i="1">
                              <a:solidFill>
                                <a:srgbClr val="FF0000"/>
                              </a:solidFill>
                              <a:latin typeface="Cambria Math" panose="02040503050406030204" pitchFamily="18" charset="0"/>
                            </a:rPr>
                            <m:t>𝑔</m:t>
                          </m:r>
                        </m:e>
                        <m:sub>
                          <m:r>
                            <a:rPr lang="pt-BR" i="1">
                              <a:solidFill>
                                <a:srgbClr val="FF0000"/>
                              </a:solidFill>
                              <a:latin typeface="Cambria Math" panose="02040503050406030204" pitchFamily="18" charset="0"/>
                            </a:rPr>
                            <m:t>𝑚</m:t>
                          </m:r>
                        </m:sub>
                      </m:sSub>
                      <m:r>
                        <a:rPr lang="pt-BR" i="1">
                          <a:solidFill>
                            <a:srgbClr val="FF0000"/>
                          </a:solidFill>
                          <a:latin typeface="Cambria Math" panose="02040503050406030204" pitchFamily="18" charset="0"/>
                        </a:rPr>
                        <m:t>=</m:t>
                      </m:r>
                      <m:sSub>
                        <m:sSubPr>
                          <m:ctrlPr>
                            <a:rPr lang="pt-BR" i="1">
                              <a:solidFill>
                                <a:srgbClr val="FF0000"/>
                              </a:solidFill>
                              <a:latin typeface="Cambria Math" panose="02040503050406030204" pitchFamily="18" charset="0"/>
                            </a:rPr>
                          </m:ctrlPr>
                        </m:sSubPr>
                        <m:e>
                          <m:r>
                            <a:rPr lang="pt-BR" i="1">
                              <a:solidFill>
                                <a:srgbClr val="FF0000"/>
                              </a:solidFill>
                              <a:latin typeface="Cambria Math" panose="02040503050406030204" pitchFamily="18" charset="0"/>
                            </a:rPr>
                            <m:t>𝑔</m:t>
                          </m:r>
                        </m:e>
                        <m:sub>
                          <m:r>
                            <a:rPr lang="pt-BR" i="1">
                              <a:solidFill>
                                <a:srgbClr val="FF0000"/>
                              </a:solidFill>
                              <a:latin typeface="Cambria Math" panose="02040503050406030204" pitchFamily="18" charset="0"/>
                            </a:rPr>
                            <m:t>𝑚</m:t>
                          </m:r>
                          <m:r>
                            <a:rPr lang="pt-BR" i="1">
                              <a:solidFill>
                                <a:srgbClr val="FF0000"/>
                              </a:solidFill>
                              <a:latin typeface="Cambria Math" panose="02040503050406030204" pitchFamily="18" charset="0"/>
                            </a:rPr>
                            <m:t>0</m:t>
                          </m:r>
                        </m:sub>
                      </m:sSub>
                      <m:d>
                        <m:dPr>
                          <m:begChr m:val="["/>
                          <m:endChr m:val="]"/>
                          <m:ctrlPr>
                            <a:rPr lang="pt-BR" i="1">
                              <a:solidFill>
                                <a:srgbClr val="FF0000"/>
                              </a:solidFill>
                              <a:latin typeface="Cambria Math" panose="02040503050406030204" pitchFamily="18" charset="0"/>
                            </a:rPr>
                          </m:ctrlPr>
                        </m:dPr>
                        <m:e>
                          <m:r>
                            <a:rPr lang="pt-BR" i="1">
                              <a:solidFill>
                                <a:srgbClr val="FF0000"/>
                              </a:solidFill>
                              <a:latin typeface="Cambria Math" panose="02040503050406030204" pitchFamily="18" charset="0"/>
                            </a:rPr>
                            <m:t>1−</m:t>
                          </m:r>
                          <m:f>
                            <m:fPr>
                              <m:ctrlPr>
                                <a:rPr lang="pt-BR" i="1">
                                  <a:solidFill>
                                    <a:srgbClr val="FF0000"/>
                                  </a:solidFill>
                                  <a:latin typeface="Cambria Math" panose="02040503050406030204" pitchFamily="18" charset="0"/>
                                </a:rPr>
                              </m:ctrlPr>
                            </m:fPr>
                            <m:num>
                              <m:sSub>
                                <m:sSubPr>
                                  <m:ctrlPr>
                                    <a:rPr lang="pt-BR" i="1">
                                      <a:solidFill>
                                        <a:srgbClr val="FF0000"/>
                                      </a:solidFill>
                                      <a:latin typeface="Cambria Math" panose="02040503050406030204" pitchFamily="18" charset="0"/>
                                    </a:rPr>
                                  </m:ctrlPr>
                                </m:sSubPr>
                                <m:e>
                                  <m:r>
                                    <a:rPr lang="pt-BR" i="1">
                                      <a:solidFill>
                                        <a:srgbClr val="FF0000"/>
                                      </a:solidFill>
                                      <a:latin typeface="Cambria Math" panose="02040503050406030204" pitchFamily="18" charset="0"/>
                                    </a:rPr>
                                    <m:t>𝑉</m:t>
                                  </m:r>
                                </m:e>
                                <m:sub>
                                  <m:r>
                                    <a:rPr lang="pt-BR" i="1">
                                      <a:solidFill>
                                        <a:srgbClr val="FF0000"/>
                                      </a:solidFill>
                                      <a:latin typeface="Cambria Math" panose="02040503050406030204" pitchFamily="18" charset="0"/>
                                    </a:rPr>
                                    <m:t>𝐺𝑆</m:t>
                                  </m:r>
                                </m:sub>
                              </m:sSub>
                            </m:num>
                            <m:den>
                              <m:sSub>
                                <m:sSubPr>
                                  <m:ctrlPr>
                                    <a:rPr lang="pt-BR" i="1">
                                      <a:solidFill>
                                        <a:srgbClr val="FF0000"/>
                                      </a:solidFill>
                                      <a:latin typeface="Cambria Math" panose="02040503050406030204" pitchFamily="18" charset="0"/>
                                    </a:rPr>
                                  </m:ctrlPr>
                                </m:sSubPr>
                                <m:e>
                                  <m:r>
                                    <a:rPr lang="pt-BR" i="1">
                                      <a:solidFill>
                                        <a:srgbClr val="FF0000"/>
                                      </a:solidFill>
                                      <a:latin typeface="Cambria Math" panose="02040503050406030204" pitchFamily="18" charset="0"/>
                                    </a:rPr>
                                    <m:t>𝑉</m:t>
                                  </m:r>
                                </m:e>
                                <m:sub>
                                  <m:r>
                                    <a:rPr lang="pt-BR" i="1">
                                      <a:solidFill>
                                        <a:srgbClr val="FF0000"/>
                                      </a:solidFill>
                                      <a:latin typeface="Cambria Math" panose="02040503050406030204" pitchFamily="18" charset="0"/>
                                    </a:rPr>
                                    <m:t>𝑝</m:t>
                                  </m:r>
                                </m:sub>
                              </m:sSub>
                            </m:den>
                          </m:f>
                        </m:e>
                      </m:d>
                      <m:r>
                        <a:rPr lang="pt-BR" i="1">
                          <a:solidFill>
                            <a:srgbClr val="FF0000"/>
                          </a:solidFill>
                          <a:latin typeface="Cambria Math" panose="02040503050406030204" pitchFamily="18" charset="0"/>
                        </a:rPr>
                        <m:t>=</m:t>
                      </m:r>
                      <m:r>
                        <a:rPr lang="pt-BR" b="0" i="1" smtClean="0">
                          <a:solidFill>
                            <a:srgbClr val="FF0000"/>
                          </a:solidFill>
                          <a:latin typeface="Cambria Math" panose="02040503050406030204" pitchFamily="18" charset="0"/>
                        </a:rPr>
                        <m:t>2,5</m:t>
                      </m:r>
                      <m:r>
                        <a:rPr lang="pt-BR" i="1">
                          <a:solidFill>
                            <a:srgbClr val="FF0000"/>
                          </a:solidFill>
                          <a:latin typeface="Cambria Math" panose="02040503050406030204" pitchFamily="18" charset="0"/>
                        </a:rPr>
                        <m:t>𝑚𝑆</m:t>
                      </m:r>
                      <m:d>
                        <m:dPr>
                          <m:begChr m:val="["/>
                          <m:endChr m:val="]"/>
                          <m:ctrlPr>
                            <a:rPr lang="pt-BR" i="1">
                              <a:solidFill>
                                <a:srgbClr val="FF0000"/>
                              </a:solidFill>
                              <a:latin typeface="Cambria Math" panose="02040503050406030204" pitchFamily="18" charset="0"/>
                            </a:rPr>
                          </m:ctrlPr>
                        </m:dPr>
                        <m:e>
                          <m:r>
                            <a:rPr lang="pt-BR" i="1">
                              <a:solidFill>
                                <a:srgbClr val="FF0000"/>
                              </a:solidFill>
                              <a:latin typeface="Cambria Math" panose="02040503050406030204" pitchFamily="18" charset="0"/>
                            </a:rPr>
                            <m:t>1−</m:t>
                          </m:r>
                          <m:f>
                            <m:fPr>
                              <m:ctrlPr>
                                <a:rPr lang="pt-BR" i="1">
                                  <a:solidFill>
                                    <a:srgbClr val="FF0000"/>
                                  </a:solidFill>
                                  <a:latin typeface="Cambria Math" panose="02040503050406030204" pitchFamily="18" charset="0"/>
                                </a:rPr>
                              </m:ctrlPr>
                            </m:fPr>
                            <m:num>
                              <m:r>
                                <a:rPr lang="pt-BR" i="1">
                                  <a:solidFill>
                                    <a:srgbClr val="FF0000"/>
                                  </a:solidFill>
                                  <a:latin typeface="Cambria Math" panose="02040503050406030204" pitchFamily="18" charset="0"/>
                                </a:rPr>
                                <m:t>−</m:t>
                              </m:r>
                              <m:r>
                                <a:rPr lang="pt-BR" b="0" i="1" smtClean="0">
                                  <a:solidFill>
                                    <a:srgbClr val="FF0000"/>
                                  </a:solidFill>
                                  <a:latin typeface="Cambria Math" panose="02040503050406030204" pitchFamily="18" charset="0"/>
                                </a:rPr>
                                <m:t>2</m:t>
                              </m:r>
                            </m:num>
                            <m:den>
                              <m:r>
                                <a:rPr lang="pt-BR" i="1">
                                  <a:solidFill>
                                    <a:srgbClr val="FF0000"/>
                                  </a:solidFill>
                                  <a:latin typeface="Cambria Math" panose="02040503050406030204" pitchFamily="18" charset="0"/>
                                </a:rPr>
                                <m:t>−</m:t>
                              </m:r>
                              <m:r>
                                <a:rPr lang="pt-BR" b="0" i="1" smtClean="0">
                                  <a:solidFill>
                                    <a:srgbClr val="FF0000"/>
                                  </a:solidFill>
                                  <a:latin typeface="Cambria Math" panose="02040503050406030204" pitchFamily="18" charset="0"/>
                                </a:rPr>
                                <m:t>8</m:t>
                              </m:r>
                            </m:den>
                          </m:f>
                        </m:e>
                      </m:d>
                      <m:r>
                        <a:rPr lang="pt-BR" i="1">
                          <a:solidFill>
                            <a:srgbClr val="FF0000"/>
                          </a:solidFill>
                          <a:latin typeface="Cambria Math" panose="02040503050406030204" pitchFamily="18" charset="0"/>
                        </a:rPr>
                        <m:t>=</m:t>
                      </m:r>
                      <m:r>
                        <a:rPr lang="pt-BR" b="0" i="1" smtClean="0">
                          <a:solidFill>
                            <a:srgbClr val="FF0000"/>
                          </a:solidFill>
                          <a:latin typeface="Cambria Math" panose="02040503050406030204" pitchFamily="18" charset="0"/>
                        </a:rPr>
                        <m:t>2</m:t>
                      </m:r>
                      <m:r>
                        <a:rPr lang="pt-BR" i="1">
                          <a:solidFill>
                            <a:srgbClr val="FF0000"/>
                          </a:solidFill>
                          <a:latin typeface="Cambria Math" panose="02040503050406030204" pitchFamily="18" charset="0"/>
                        </a:rPr>
                        <m:t>,5</m:t>
                      </m:r>
                      <m:r>
                        <a:rPr lang="pt-BR" b="0" i="1" smtClean="0">
                          <a:solidFill>
                            <a:srgbClr val="FF0000"/>
                          </a:solidFill>
                          <a:latin typeface="Cambria Math" panose="02040503050406030204" pitchFamily="18" charset="0"/>
                        </a:rPr>
                        <m:t>∗0,75=1,88</m:t>
                      </m:r>
                      <m:r>
                        <a:rPr lang="pt-BR" b="0" i="1" smtClean="0">
                          <a:solidFill>
                            <a:srgbClr val="FF0000"/>
                          </a:solidFill>
                          <a:latin typeface="Cambria Math" panose="02040503050406030204" pitchFamily="18" charset="0"/>
                        </a:rPr>
                        <m:t>𝑚𝑆</m:t>
                      </m:r>
                    </m:oMath>
                  </m:oMathPara>
                </a14:m>
                <a:endParaRPr lang="pt-BR" b="0" i="1" dirty="0">
                  <a:solidFill>
                    <a:srgbClr val="FF0000"/>
                  </a:solidFill>
                  <a:latin typeface="Cambria Math" panose="02040503050406030204" pitchFamily="18" charset="0"/>
                </a:endParaRPr>
              </a:p>
              <a:p>
                <a:pPr marL="514350" indent="-514350">
                  <a:buFont typeface="+mj-lt"/>
                  <a:buAutoNum type="alphaLcParenR" startAt="2"/>
                </a:pPr>
                <a14:m>
                  <m:oMath xmlns:m="http://schemas.openxmlformats.org/officeDocument/2006/math">
                    <m:sSub>
                      <m:sSubPr>
                        <m:ctrlPr>
                          <a:rPr lang="pt-BR" i="1">
                            <a:solidFill>
                              <a:srgbClr val="FF0000"/>
                            </a:solidFill>
                            <a:latin typeface="Cambria Math" panose="02040503050406030204" pitchFamily="18" charset="0"/>
                          </a:rPr>
                        </m:ctrlPr>
                      </m:sSubPr>
                      <m:e>
                        <m:r>
                          <a:rPr lang="pt-BR" i="1">
                            <a:solidFill>
                              <a:srgbClr val="FF0000"/>
                            </a:solidFill>
                            <a:latin typeface="Cambria Math" panose="02040503050406030204" pitchFamily="18" charset="0"/>
                          </a:rPr>
                          <m:t>𝑟</m:t>
                        </m:r>
                      </m:e>
                      <m:sub>
                        <m:r>
                          <a:rPr lang="pt-BR" i="1">
                            <a:solidFill>
                              <a:srgbClr val="FF0000"/>
                            </a:solidFill>
                            <a:latin typeface="Cambria Math" panose="02040503050406030204" pitchFamily="18" charset="0"/>
                          </a:rPr>
                          <m:t>𝑑</m:t>
                        </m:r>
                      </m:sub>
                    </m:sSub>
                    <m:r>
                      <a:rPr lang="pt-BR" i="1">
                        <a:solidFill>
                          <a:srgbClr val="FF0000"/>
                        </a:solidFill>
                        <a:latin typeface="Cambria Math" panose="02040503050406030204" pitchFamily="18" charset="0"/>
                      </a:rPr>
                      <m:t>=</m:t>
                    </m:r>
                    <m:f>
                      <m:fPr>
                        <m:ctrlPr>
                          <a:rPr lang="pt-BR" i="1">
                            <a:solidFill>
                              <a:srgbClr val="FF0000"/>
                            </a:solidFill>
                            <a:latin typeface="Cambria Math" panose="02040503050406030204" pitchFamily="18" charset="0"/>
                          </a:rPr>
                        </m:ctrlPr>
                      </m:fPr>
                      <m:num>
                        <m:r>
                          <a:rPr lang="pt-BR" i="1">
                            <a:solidFill>
                              <a:srgbClr val="FF0000"/>
                            </a:solidFill>
                            <a:latin typeface="Cambria Math" panose="02040503050406030204" pitchFamily="18" charset="0"/>
                          </a:rPr>
                          <m:t>1</m:t>
                        </m:r>
                      </m:num>
                      <m:den>
                        <m:sSub>
                          <m:sSubPr>
                            <m:ctrlPr>
                              <a:rPr lang="pt-BR" i="1" smtClean="0">
                                <a:solidFill>
                                  <a:srgbClr val="FF0000"/>
                                </a:solidFill>
                                <a:latin typeface="Cambria Math" panose="02040503050406030204" pitchFamily="18" charset="0"/>
                              </a:rPr>
                            </m:ctrlPr>
                          </m:sSubPr>
                          <m:e>
                            <m:r>
                              <a:rPr lang="pt-BR" b="0" i="1" smtClean="0">
                                <a:solidFill>
                                  <a:srgbClr val="FF0000"/>
                                </a:solidFill>
                                <a:latin typeface="Cambria Math" panose="02040503050406030204" pitchFamily="18" charset="0"/>
                              </a:rPr>
                              <m:t>𝑦</m:t>
                            </m:r>
                          </m:e>
                          <m:sub>
                            <m:r>
                              <a:rPr lang="pt-BR" i="1">
                                <a:solidFill>
                                  <a:srgbClr val="FF0000"/>
                                </a:solidFill>
                                <a:latin typeface="Cambria Math" panose="02040503050406030204" pitchFamily="18" charset="0"/>
                              </a:rPr>
                              <m:t>𝑜𝑠</m:t>
                            </m:r>
                          </m:sub>
                        </m:sSub>
                      </m:den>
                    </m:f>
                    <m:r>
                      <a:rPr lang="pt-BR" i="1">
                        <a:solidFill>
                          <a:srgbClr val="FF0000"/>
                        </a:solidFill>
                        <a:latin typeface="Cambria Math" panose="02040503050406030204" pitchFamily="18" charset="0"/>
                      </a:rPr>
                      <m:t>=</m:t>
                    </m:r>
                    <m:f>
                      <m:fPr>
                        <m:ctrlPr>
                          <a:rPr lang="pt-BR" i="1">
                            <a:solidFill>
                              <a:srgbClr val="FF0000"/>
                            </a:solidFill>
                            <a:latin typeface="Cambria Math" panose="02040503050406030204" pitchFamily="18" charset="0"/>
                          </a:rPr>
                        </m:ctrlPr>
                      </m:fPr>
                      <m:num>
                        <m:r>
                          <a:rPr lang="pt-BR" i="1">
                            <a:solidFill>
                              <a:srgbClr val="FF0000"/>
                            </a:solidFill>
                            <a:latin typeface="Cambria Math" panose="02040503050406030204" pitchFamily="18" charset="0"/>
                          </a:rPr>
                          <m:t>1</m:t>
                        </m:r>
                      </m:num>
                      <m:den>
                        <m:r>
                          <a:rPr lang="pt-BR" b="0" i="1" smtClean="0">
                            <a:solidFill>
                              <a:srgbClr val="FF0000"/>
                            </a:solidFill>
                            <a:latin typeface="Cambria Math" panose="02040503050406030204" pitchFamily="18" charset="0"/>
                          </a:rPr>
                          <m:t>4</m:t>
                        </m:r>
                        <m:r>
                          <a:rPr lang="pt-BR" i="1">
                            <a:solidFill>
                              <a:srgbClr val="FF0000"/>
                            </a:solidFill>
                            <a:latin typeface="Cambria Math" panose="02040503050406030204" pitchFamily="18" charset="0"/>
                          </a:rPr>
                          <m:t>0</m:t>
                        </m:r>
                        <m:r>
                          <a:rPr lang="pt-BR" i="1">
                            <a:solidFill>
                              <a:srgbClr val="FF0000"/>
                            </a:solidFill>
                            <a:latin typeface="Cambria Math" panose="02040503050406030204" pitchFamily="18" charset="0"/>
                            <a:ea typeface="Cambria Math" panose="02040503050406030204" pitchFamily="18" charset="0"/>
                          </a:rPr>
                          <m:t>𝜇</m:t>
                        </m:r>
                        <m:r>
                          <a:rPr lang="pt-BR" i="1">
                            <a:solidFill>
                              <a:srgbClr val="FF0000"/>
                            </a:solidFill>
                            <a:latin typeface="Cambria Math" panose="02040503050406030204" pitchFamily="18" charset="0"/>
                            <a:ea typeface="Cambria Math" panose="02040503050406030204" pitchFamily="18" charset="0"/>
                          </a:rPr>
                          <m:t>𝑆</m:t>
                        </m:r>
                      </m:den>
                    </m:f>
                    <m:r>
                      <a:rPr lang="pt-BR" i="1">
                        <a:solidFill>
                          <a:srgbClr val="FF0000"/>
                        </a:solidFill>
                        <a:latin typeface="Cambria Math" panose="02040503050406030204" pitchFamily="18" charset="0"/>
                      </a:rPr>
                      <m:t>=</m:t>
                    </m:r>
                    <m:r>
                      <a:rPr lang="pt-BR" b="0" i="1" smtClean="0">
                        <a:solidFill>
                          <a:srgbClr val="FF0000"/>
                        </a:solidFill>
                        <a:latin typeface="Cambria Math" panose="02040503050406030204" pitchFamily="18" charset="0"/>
                      </a:rPr>
                      <m:t>25</m:t>
                    </m:r>
                    <m:r>
                      <a:rPr lang="pt-BR" i="1">
                        <a:solidFill>
                          <a:srgbClr val="FF0000"/>
                        </a:solidFill>
                        <a:latin typeface="Cambria Math" panose="02040503050406030204" pitchFamily="18" charset="0"/>
                      </a:rPr>
                      <m:t>𝑘</m:t>
                    </m:r>
                    <m:r>
                      <a:rPr lang="pt-BR" i="1">
                        <a:solidFill>
                          <a:srgbClr val="FF0000"/>
                        </a:solidFill>
                        <a:latin typeface="Cambria Math" panose="02040503050406030204" pitchFamily="18" charset="0"/>
                        <a:ea typeface="Cambria Math" panose="02040503050406030204" pitchFamily="18" charset="0"/>
                      </a:rPr>
                      <m:t>𝛺</m:t>
                    </m:r>
                  </m:oMath>
                </a14:m>
                <a:endParaRPr lang="pt-BR" i="1" dirty="0">
                  <a:solidFill>
                    <a:srgbClr val="FF0000"/>
                  </a:solidFill>
                  <a:latin typeface="Cambria Math" panose="02040503050406030204" pitchFamily="18" charset="0"/>
                  <a:ea typeface="Cambria Math" panose="02040503050406030204" pitchFamily="18" charset="0"/>
                </a:endParaRPr>
              </a:p>
              <a:p>
                <a:pPr marL="514350" indent="-514350">
                  <a:buFont typeface="+mj-lt"/>
                  <a:buAutoNum type="alphaLcParenR" startAt="2"/>
                </a:pPr>
                <a14:m>
                  <m:oMath xmlns:m="http://schemas.openxmlformats.org/officeDocument/2006/math">
                    <m:sSub>
                      <m:sSubPr>
                        <m:ctrlPr>
                          <a:rPr lang="pt-BR" i="1">
                            <a:solidFill>
                              <a:srgbClr val="FF0000"/>
                            </a:solidFill>
                            <a:latin typeface="Cambria Math" panose="02040503050406030204" pitchFamily="18" charset="0"/>
                          </a:rPr>
                        </m:ctrlPr>
                      </m:sSubPr>
                      <m:e>
                        <m:r>
                          <a:rPr lang="pt-BR" b="0" i="1" smtClean="0">
                            <a:solidFill>
                              <a:srgbClr val="FF0000"/>
                            </a:solidFill>
                            <a:latin typeface="Cambria Math" panose="02040503050406030204" pitchFamily="18" charset="0"/>
                          </a:rPr>
                          <m:t>𝑍</m:t>
                        </m:r>
                      </m:e>
                      <m:sub>
                        <m:r>
                          <a:rPr lang="pt-BR" b="0" i="1" smtClean="0">
                            <a:solidFill>
                              <a:srgbClr val="FF0000"/>
                            </a:solidFill>
                            <a:latin typeface="Cambria Math" panose="02040503050406030204" pitchFamily="18" charset="0"/>
                          </a:rPr>
                          <m:t>𝑖</m:t>
                        </m:r>
                      </m:sub>
                    </m:sSub>
                    <m:r>
                      <a:rPr lang="pt-BR" i="1">
                        <a:solidFill>
                          <a:srgbClr val="FF0000"/>
                        </a:solidFill>
                        <a:latin typeface="Cambria Math" panose="02040503050406030204" pitchFamily="18" charset="0"/>
                      </a:rPr>
                      <m:t>=</m:t>
                    </m:r>
                    <m:sSub>
                      <m:sSubPr>
                        <m:ctrlPr>
                          <a:rPr lang="pt-BR" i="1">
                            <a:solidFill>
                              <a:srgbClr val="FF0000"/>
                            </a:solidFill>
                            <a:latin typeface="Cambria Math" panose="02040503050406030204" pitchFamily="18" charset="0"/>
                          </a:rPr>
                        </m:ctrlPr>
                      </m:sSubPr>
                      <m:e>
                        <m:r>
                          <a:rPr lang="pt-BR" b="0" i="1" smtClean="0">
                            <a:solidFill>
                              <a:srgbClr val="FF0000"/>
                            </a:solidFill>
                            <a:latin typeface="Cambria Math" panose="02040503050406030204" pitchFamily="18" charset="0"/>
                          </a:rPr>
                          <m:t>𝑅</m:t>
                        </m:r>
                      </m:e>
                      <m:sub>
                        <m:r>
                          <a:rPr lang="pt-BR" b="0" i="1" smtClean="0">
                            <a:solidFill>
                              <a:srgbClr val="FF0000"/>
                            </a:solidFill>
                            <a:latin typeface="Cambria Math" panose="02040503050406030204" pitchFamily="18" charset="0"/>
                          </a:rPr>
                          <m:t>𝑔</m:t>
                        </m:r>
                      </m:sub>
                    </m:sSub>
                    <m:r>
                      <a:rPr lang="pt-BR" b="0" i="1" smtClean="0">
                        <a:solidFill>
                          <a:srgbClr val="FF0000"/>
                        </a:solidFill>
                        <a:latin typeface="Cambria Math" panose="02040503050406030204" pitchFamily="18" charset="0"/>
                      </a:rPr>
                      <m:t>=1</m:t>
                    </m:r>
                    <m:r>
                      <a:rPr lang="pt-BR" b="0" i="1" smtClean="0">
                        <a:solidFill>
                          <a:srgbClr val="FF0000"/>
                        </a:solidFill>
                        <a:latin typeface="Cambria Math" panose="02040503050406030204" pitchFamily="18" charset="0"/>
                      </a:rPr>
                      <m:t>𝑀</m:t>
                    </m:r>
                    <m:r>
                      <m:rPr>
                        <m:sty m:val="p"/>
                      </m:rPr>
                      <a:rPr lang="el-GR" b="0" i="1" smtClean="0">
                        <a:solidFill>
                          <a:srgbClr val="FF0000"/>
                        </a:solidFill>
                        <a:latin typeface="Cambria Math" panose="02040503050406030204" pitchFamily="18" charset="0"/>
                        <a:ea typeface="Cambria Math" panose="02040503050406030204" pitchFamily="18" charset="0"/>
                      </a:rPr>
                      <m:t>Ω</m:t>
                    </m:r>
                  </m:oMath>
                </a14:m>
                <a:endParaRPr lang="pt-BR" b="0" dirty="0">
                  <a:solidFill>
                    <a:srgbClr val="FF0000"/>
                  </a:solidFill>
                  <a:ea typeface="Cambria Math" panose="02040503050406030204" pitchFamily="18" charset="0"/>
                </a:endParaRPr>
              </a:p>
              <a:p>
                <a:pPr marL="514350" indent="-514350">
                  <a:buAutoNum type="alphaLcParenR"/>
                </a:pPr>
                <a:endParaRPr lang="pt-BR" dirty="0">
                  <a:solidFill>
                    <a:srgbClr val="FF0000"/>
                  </a:solidFill>
                </a:endParaRPr>
              </a:p>
            </p:txBody>
          </p:sp>
        </mc:Choice>
        <mc:Fallback xmlns="">
          <p:sp>
            <p:nvSpPr>
              <p:cNvPr id="3" name="Content Placeholder 2">
                <a:extLst>
                  <a:ext uri="{FF2B5EF4-FFF2-40B4-BE49-F238E27FC236}">
                    <a16:creationId xmlns:a16="http://schemas.microsoft.com/office/drawing/2014/main" id="{05F9FD90-BFDF-4A57-B841-A663CA552885}"/>
                  </a:ext>
                </a:extLst>
              </p:cNvPr>
              <p:cNvSpPr>
                <a:spLocks noGrp="1" noRot="1" noChangeAspect="1" noMove="1" noResize="1" noEditPoints="1" noAdjustHandles="1" noChangeArrowheads="1" noChangeShapeType="1" noTextEdit="1"/>
              </p:cNvSpPr>
              <p:nvPr>
                <p:ph sz="half" idx="1"/>
              </p:nvPr>
            </p:nvSpPr>
            <p:spPr>
              <a:xfrm>
                <a:off x="838200" y="1825625"/>
                <a:ext cx="7061462" cy="4351338"/>
              </a:xfrm>
              <a:blipFill>
                <a:blip r:embed="rId3"/>
                <a:stretch>
                  <a:fillRect l="-1554" t="-2101"/>
                </a:stretch>
              </a:blipFill>
            </p:spPr>
            <p:txBody>
              <a:bodyPr/>
              <a:lstStyle/>
              <a:p>
                <a:r>
                  <a:rPr lang="pt-BR">
                    <a:noFill/>
                  </a:rPr>
                  <a:t> </a:t>
                </a:r>
              </a:p>
            </p:txBody>
          </p:sp>
        </mc:Fallback>
      </mc:AlternateContent>
      <p:sp>
        <p:nvSpPr>
          <p:cNvPr id="5" name="Footer Placeholder 4">
            <a:extLst>
              <a:ext uri="{FF2B5EF4-FFF2-40B4-BE49-F238E27FC236}">
                <a16:creationId xmlns:a16="http://schemas.microsoft.com/office/drawing/2014/main" id="{92AB6143-81D9-434B-AD0F-02951C9DFFD3}"/>
              </a:ext>
            </a:extLst>
          </p:cNvPr>
          <p:cNvSpPr>
            <a:spLocks noGrp="1"/>
          </p:cNvSpPr>
          <p:nvPr>
            <p:ph type="ftr" sz="quarter" idx="11"/>
          </p:nvPr>
        </p:nvSpPr>
        <p:spPr/>
        <p:txBody>
          <a:bodyPr/>
          <a:lstStyle/>
          <a:p>
            <a:r>
              <a:rPr lang="en-US" altLang="en-US"/>
              <a:t>Prof. Elyr Teixeira</a:t>
            </a:r>
            <a:endParaRPr lang="en-US" altLang="en-US" dirty="0"/>
          </a:p>
        </p:txBody>
      </p:sp>
      <p:sp>
        <p:nvSpPr>
          <p:cNvPr id="6" name="Slide Number Placeholder 5">
            <a:extLst>
              <a:ext uri="{FF2B5EF4-FFF2-40B4-BE49-F238E27FC236}">
                <a16:creationId xmlns:a16="http://schemas.microsoft.com/office/drawing/2014/main" id="{4B29C4EC-A7B5-4800-890D-A93F4BF3CC1B}"/>
              </a:ext>
            </a:extLst>
          </p:cNvPr>
          <p:cNvSpPr>
            <a:spLocks noGrp="1"/>
          </p:cNvSpPr>
          <p:nvPr>
            <p:ph type="sldNum" sz="quarter" idx="12"/>
          </p:nvPr>
        </p:nvSpPr>
        <p:spPr/>
        <p:txBody>
          <a:bodyPr/>
          <a:lstStyle/>
          <a:p>
            <a:fld id="{48BF32D8-1DE8-449E-9DAA-0E19DCA81A04}" type="slidenum">
              <a:rPr lang="en-US" altLang="en-US" smtClean="0"/>
              <a:pPr/>
              <a:t>293</a:t>
            </a:fld>
            <a:endParaRPr lang="en-US" altLang="en-US"/>
          </a:p>
        </p:txBody>
      </p:sp>
    </p:spTree>
    <p:extLst>
      <p:ext uri="{BB962C8B-B14F-4D97-AF65-F5344CB8AC3E}">
        <p14:creationId xmlns:p14="http://schemas.microsoft.com/office/powerpoint/2010/main" val="2850919222"/>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a:extLst>
              <a:ext uri="{FF2B5EF4-FFF2-40B4-BE49-F238E27FC236}">
                <a16:creationId xmlns:a16="http://schemas.microsoft.com/office/drawing/2014/main" id="{60266028-B37B-4309-9697-6861DABDF03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62367" y="1511579"/>
            <a:ext cx="7061461" cy="54722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a:extLst>
              <a:ext uri="{FF2B5EF4-FFF2-40B4-BE49-F238E27FC236}">
                <a16:creationId xmlns:a16="http://schemas.microsoft.com/office/drawing/2014/main" id="{739C38CA-6226-45BB-9890-79F372238B3C}"/>
              </a:ext>
            </a:extLst>
          </p:cNvPr>
          <p:cNvSpPr>
            <a:spLocks noGrp="1"/>
          </p:cNvSpPr>
          <p:nvPr>
            <p:ph type="title"/>
          </p:nvPr>
        </p:nvSpPr>
        <p:spPr/>
        <p:txBody>
          <a:bodyPr/>
          <a:lstStyle/>
          <a:p>
            <a:r>
              <a:rPr lang="pt-BR" dirty="0"/>
              <a:t>Configuração com polarização fixa</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5F9FD90-BFDF-4A57-B841-A663CA552885}"/>
                  </a:ext>
                </a:extLst>
              </p:cNvPr>
              <p:cNvSpPr>
                <a:spLocks noGrp="1"/>
              </p:cNvSpPr>
              <p:nvPr>
                <p:ph sz="half" idx="1"/>
              </p:nvPr>
            </p:nvSpPr>
            <p:spPr>
              <a:xfrm>
                <a:off x="838200" y="1825625"/>
                <a:ext cx="7061462" cy="4351338"/>
              </a:xfrm>
            </p:spPr>
            <p:txBody>
              <a:bodyPr/>
              <a:lstStyle/>
              <a:p>
                <a:pPr marL="0" indent="0">
                  <a:buNone/>
                </a:pPr>
                <a:r>
                  <a:rPr lang="pt-BR" dirty="0">
                    <a:solidFill>
                      <a:srgbClr val="FF0000"/>
                    </a:solidFill>
                  </a:rPr>
                  <a:t>R: </a:t>
                </a:r>
              </a:p>
              <a:p>
                <a:pPr marL="514350" indent="-514350">
                  <a:buFont typeface="+mj-lt"/>
                  <a:buAutoNum type="alphaLcParenR"/>
                </a:pPr>
                <a14:m>
                  <m:oMath xmlns:m="http://schemas.openxmlformats.org/officeDocument/2006/math">
                    <m:sSub>
                      <m:sSubPr>
                        <m:ctrlPr>
                          <a:rPr lang="pt-BR" i="1">
                            <a:solidFill>
                              <a:srgbClr val="FF0000"/>
                            </a:solidFill>
                            <a:latin typeface="Cambria Math" panose="02040503050406030204" pitchFamily="18" charset="0"/>
                          </a:rPr>
                        </m:ctrlPr>
                      </m:sSubPr>
                      <m:e>
                        <m:r>
                          <a:rPr lang="pt-BR" i="1">
                            <a:solidFill>
                              <a:srgbClr val="FF0000"/>
                            </a:solidFill>
                            <a:latin typeface="Cambria Math" panose="02040503050406030204" pitchFamily="18" charset="0"/>
                          </a:rPr>
                          <m:t>𝑔</m:t>
                        </m:r>
                      </m:e>
                      <m:sub>
                        <m:r>
                          <a:rPr lang="pt-BR" i="1">
                            <a:solidFill>
                              <a:srgbClr val="FF0000"/>
                            </a:solidFill>
                            <a:latin typeface="Cambria Math" panose="02040503050406030204" pitchFamily="18" charset="0"/>
                          </a:rPr>
                          <m:t>𝑚</m:t>
                        </m:r>
                        <m:r>
                          <a:rPr lang="pt-BR" b="0" i="1" smtClean="0">
                            <a:solidFill>
                              <a:srgbClr val="FF0000"/>
                            </a:solidFill>
                            <a:latin typeface="Cambria Math" panose="02040503050406030204" pitchFamily="18" charset="0"/>
                          </a:rPr>
                          <m:t>0</m:t>
                        </m:r>
                      </m:sub>
                    </m:sSub>
                    <m:r>
                      <a:rPr lang="pt-BR" i="1">
                        <a:solidFill>
                          <a:srgbClr val="FF0000"/>
                        </a:solidFill>
                        <a:latin typeface="Cambria Math" panose="02040503050406030204" pitchFamily="18" charset="0"/>
                      </a:rPr>
                      <m:t>=</m:t>
                    </m:r>
                    <m:f>
                      <m:fPr>
                        <m:ctrlPr>
                          <a:rPr lang="pt-BR" i="1">
                            <a:solidFill>
                              <a:srgbClr val="FF0000"/>
                            </a:solidFill>
                            <a:latin typeface="Cambria Math" panose="02040503050406030204" pitchFamily="18" charset="0"/>
                          </a:rPr>
                        </m:ctrlPr>
                      </m:fPr>
                      <m:num>
                        <m:r>
                          <a:rPr lang="pt-BR" i="1">
                            <a:solidFill>
                              <a:srgbClr val="FF0000"/>
                            </a:solidFill>
                            <a:latin typeface="Cambria Math" panose="02040503050406030204" pitchFamily="18" charset="0"/>
                          </a:rPr>
                          <m:t>2</m:t>
                        </m:r>
                        <m:sSub>
                          <m:sSubPr>
                            <m:ctrlPr>
                              <a:rPr lang="pt-BR" i="1">
                                <a:solidFill>
                                  <a:srgbClr val="FF0000"/>
                                </a:solidFill>
                                <a:latin typeface="Cambria Math" panose="02040503050406030204" pitchFamily="18" charset="0"/>
                              </a:rPr>
                            </m:ctrlPr>
                          </m:sSubPr>
                          <m:e>
                            <m:r>
                              <a:rPr lang="pt-BR" i="1">
                                <a:solidFill>
                                  <a:srgbClr val="FF0000"/>
                                </a:solidFill>
                                <a:latin typeface="Cambria Math" panose="02040503050406030204" pitchFamily="18" charset="0"/>
                              </a:rPr>
                              <m:t>𝐼</m:t>
                            </m:r>
                          </m:e>
                          <m:sub>
                            <m:r>
                              <a:rPr lang="pt-BR" i="1">
                                <a:solidFill>
                                  <a:srgbClr val="FF0000"/>
                                </a:solidFill>
                                <a:latin typeface="Cambria Math" panose="02040503050406030204" pitchFamily="18" charset="0"/>
                              </a:rPr>
                              <m:t>𝐷𝑆𝑆</m:t>
                            </m:r>
                          </m:sub>
                        </m:sSub>
                      </m:num>
                      <m:den>
                        <m:d>
                          <m:dPr>
                            <m:begChr m:val="|"/>
                            <m:endChr m:val="|"/>
                            <m:ctrlPr>
                              <a:rPr lang="pt-BR" i="1">
                                <a:solidFill>
                                  <a:srgbClr val="FF0000"/>
                                </a:solidFill>
                                <a:latin typeface="Cambria Math" panose="02040503050406030204" pitchFamily="18" charset="0"/>
                              </a:rPr>
                            </m:ctrlPr>
                          </m:dPr>
                          <m:e>
                            <m:sSub>
                              <m:sSubPr>
                                <m:ctrlPr>
                                  <a:rPr lang="pt-BR" i="1">
                                    <a:solidFill>
                                      <a:srgbClr val="FF0000"/>
                                    </a:solidFill>
                                    <a:latin typeface="Cambria Math" panose="02040503050406030204" pitchFamily="18" charset="0"/>
                                  </a:rPr>
                                </m:ctrlPr>
                              </m:sSubPr>
                              <m:e>
                                <m:r>
                                  <a:rPr lang="pt-BR" i="1">
                                    <a:solidFill>
                                      <a:srgbClr val="FF0000"/>
                                    </a:solidFill>
                                    <a:latin typeface="Cambria Math" panose="02040503050406030204" pitchFamily="18" charset="0"/>
                                  </a:rPr>
                                  <m:t>𝑉</m:t>
                                </m:r>
                              </m:e>
                              <m:sub>
                                <m:r>
                                  <a:rPr lang="pt-BR" i="1">
                                    <a:solidFill>
                                      <a:srgbClr val="FF0000"/>
                                    </a:solidFill>
                                    <a:latin typeface="Cambria Math" panose="02040503050406030204" pitchFamily="18" charset="0"/>
                                  </a:rPr>
                                  <m:t>𝑃</m:t>
                                </m:r>
                              </m:sub>
                            </m:sSub>
                          </m:e>
                        </m:d>
                      </m:den>
                    </m:f>
                    <m:r>
                      <a:rPr lang="pt-BR" i="1">
                        <a:solidFill>
                          <a:srgbClr val="FF0000"/>
                        </a:solidFill>
                        <a:latin typeface="Cambria Math" panose="02040503050406030204" pitchFamily="18" charset="0"/>
                      </a:rPr>
                      <m:t>=</m:t>
                    </m:r>
                    <m:f>
                      <m:fPr>
                        <m:ctrlPr>
                          <a:rPr lang="pt-BR" i="1">
                            <a:solidFill>
                              <a:srgbClr val="FF0000"/>
                            </a:solidFill>
                            <a:latin typeface="Cambria Math" panose="02040503050406030204" pitchFamily="18" charset="0"/>
                          </a:rPr>
                        </m:ctrlPr>
                      </m:fPr>
                      <m:num>
                        <m:r>
                          <a:rPr lang="pt-BR" i="1">
                            <a:solidFill>
                              <a:srgbClr val="FF0000"/>
                            </a:solidFill>
                            <a:latin typeface="Cambria Math" panose="02040503050406030204" pitchFamily="18" charset="0"/>
                          </a:rPr>
                          <m:t>2(</m:t>
                        </m:r>
                        <m:r>
                          <a:rPr lang="pt-BR" b="0" i="1" smtClean="0">
                            <a:solidFill>
                              <a:srgbClr val="FF0000"/>
                            </a:solidFill>
                            <a:latin typeface="Cambria Math" panose="02040503050406030204" pitchFamily="18" charset="0"/>
                          </a:rPr>
                          <m:t>10</m:t>
                        </m:r>
                        <m:r>
                          <a:rPr lang="pt-BR" i="1">
                            <a:solidFill>
                              <a:srgbClr val="FF0000"/>
                            </a:solidFill>
                            <a:latin typeface="Cambria Math" panose="02040503050406030204" pitchFamily="18" charset="0"/>
                          </a:rPr>
                          <m:t>𝑚𝐴</m:t>
                        </m:r>
                        <m:r>
                          <a:rPr lang="pt-BR" i="1">
                            <a:solidFill>
                              <a:srgbClr val="FF0000"/>
                            </a:solidFill>
                            <a:latin typeface="Cambria Math" panose="02040503050406030204" pitchFamily="18" charset="0"/>
                          </a:rPr>
                          <m:t>)</m:t>
                        </m:r>
                      </m:num>
                      <m:den>
                        <m:r>
                          <a:rPr lang="pt-BR" b="0" i="1" smtClean="0">
                            <a:solidFill>
                              <a:srgbClr val="FF0000"/>
                            </a:solidFill>
                            <a:latin typeface="Cambria Math" panose="02040503050406030204" pitchFamily="18" charset="0"/>
                          </a:rPr>
                          <m:t>8</m:t>
                        </m:r>
                        <m:r>
                          <a:rPr lang="pt-BR" b="0" i="1" smtClean="0">
                            <a:solidFill>
                              <a:srgbClr val="FF0000"/>
                            </a:solidFill>
                            <a:latin typeface="Cambria Math" panose="02040503050406030204" pitchFamily="18" charset="0"/>
                          </a:rPr>
                          <m:t>𝑉</m:t>
                        </m:r>
                      </m:den>
                    </m:f>
                    <m:r>
                      <a:rPr lang="pt-BR" i="1">
                        <a:solidFill>
                          <a:srgbClr val="FF0000"/>
                        </a:solidFill>
                        <a:latin typeface="Cambria Math" panose="02040503050406030204" pitchFamily="18" charset="0"/>
                      </a:rPr>
                      <m:t>=</m:t>
                    </m:r>
                    <m:r>
                      <a:rPr lang="pt-BR" b="0" i="1" smtClean="0">
                        <a:solidFill>
                          <a:srgbClr val="FF0000"/>
                        </a:solidFill>
                        <a:latin typeface="Cambria Math" panose="02040503050406030204" pitchFamily="18" charset="0"/>
                      </a:rPr>
                      <m:t>2,5</m:t>
                    </m:r>
                    <m:r>
                      <a:rPr lang="pt-BR" i="1">
                        <a:solidFill>
                          <a:srgbClr val="FF0000"/>
                        </a:solidFill>
                        <a:latin typeface="Cambria Math" panose="02040503050406030204" pitchFamily="18" charset="0"/>
                      </a:rPr>
                      <m:t>𝑚𝑆</m:t>
                    </m:r>
                  </m:oMath>
                </a14:m>
                <a:endParaRPr lang="pt-BR" dirty="0">
                  <a:solidFill>
                    <a:srgbClr val="FF0000"/>
                  </a:solidFill>
                </a:endParaRPr>
              </a:p>
              <a:p>
                <a:pPr marL="0" indent="0">
                  <a:buNone/>
                </a:pPr>
                <a14:m>
                  <m:oMathPara xmlns:m="http://schemas.openxmlformats.org/officeDocument/2006/math">
                    <m:oMathParaPr>
                      <m:jc m:val="left"/>
                    </m:oMathParaPr>
                    <m:oMath xmlns:m="http://schemas.openxmlformats.org/officeDocument/2006/math">
                      <m:sSub>
                        <m:sSubPr>
                          <m:ctrlPr>
                            <a:rPr lang="pt-BR" i="1">
                              <a:solidFill>
                                <a:srgbClr val="FF0000"/>
                              </a:solidFill>
                              <a:latin typeface="Cambria Math" panose="02040503050406030204" pitchFamily="18" charset="0"/>
                            </a:rPr>
                          </m:ctrlPr>
                        </m:sSubPr>
                        <m:e>
                          <m:r>
                            <a:rPr lang="pt-BR" i="1">
                              <a:solidFill>
                                <a:srgbClr val="FF0000"/>
                              </a:solidFill>
                              <a:latin typeface="Cambria Math" panose="02040503050406030204" pitchFamily="18" charset="0"/>
                            </a:rPr>
                            <m:t>𝑔</m:t>
                          </m:r>
                        </m:e>
                        <m:sub>
                          <m:r>
                            <a:rPr lang="pt-BR" i="1">
                              <a:solidFill>
                                <a:srgbClr val="FF0000"/>
                              </a:solidFill>
                              <a:latin typeface="Cambria Math" panose="02040503050406030204" pitchFamily="18" charset="0"/>
                            </a:rPr>
                            <m:t>𝑚</m:t>
                          </m:r>
                        </m:sub>
                      </m:sSub>
                      <m:r>
                        <a:rPr lang="pt-BR" i="1">
                          <a:solidFill>
                            <a:srgbClr val="FF0000"/>
                          </a:solidFill>
                          <a:latin typeface="Cambria Math" panose="02040503050406030204" pitchFamily="18" charset="0"/>
                        </a:rPr>
                        <m:t>=</m:t>
                      </m:r>
                      <m:sSub>
                        <m:sSubPr>
                          <m:ctrlPr>
                            <a:rPr lang="pt-BR" i="1">
                              <a:solidFill>
                                <a:srgbClr val="FF0000"/>
                              </a:solidFill>
                              <a:latin typeface="Cambria Math" panose="02040503050406030204" pitchFamily="18" charset="0"/>
                            </a:rPr>
                          </m:ctrlPr>
                        </m:sSubPr>
                        <m:e>
                          <m:r>
                            <a:rPr lang="pt-BR" i="1">
                              <a:solidFill>
                                <a:srgbClr val="FF0000"/>
                              </a:solidFill>
                              <a:latin typeface="Cambria Math" panose="02040503050406030204" pitchFamily="18" charset="0"/>
                            </a:rPr>
                            <m:t>𝑔</m:t>
                          </m:r>
                        </m:e>
                        <m:sub>
                          <m:r>
                            <a:rPr lang="pt-BR" i="1">
                              <a:solidFill>
                                <a:srgbClr val="FF0000"/>
                              </a:solidFill>
                              <a:latin typeface="Cambria Math" panose="02040503050406030204" pitchFamily="18" charset="0"/>
                            </a:rPr>
                            <m:t>𝑚</m:t>
                          </m:r>
                          <m:r>
                            <a:rPr lang="pt-BR" i="1">
                              <a:solidFill>
                                <a:srgbClr val="FF0000"/>
                              </a:solidFill>
                              <a:latin typeface="Cambria Math" panose="02040503050406030204" pitchFamily="18" charset="0"/>
                            </a:rPr>
                            <m:t>0</m:t>
                          </m:r>
                        </m:sub>
                      </m:sSub>
                      <m:d>
                        <m:dPr>
                          <m:begChr m:val="["/>
                          <m:endChr m:val="]"/>
                          <m:ctrlPr>
                            <a:rPr lang="pt-BR" i="1">
                              <a:solidFill>
                                <a:srgbClr val="FF0000"/>
                              </a:solidFill>
                              <a:latin typeface="Cambria Math" panose="02040503050406030204" pitchFamily="18" charset="0"/>
                            </a:rPr>
                          </m:ctrlPr>
                        </m:dPr>
                        <m:e>
                          <m:r>
                            <a:rPr lang="pt-BR" i="1">
                              <a:solidFill>
                                <a:srgbClr val="FF0000"/>
                              </a:solidFill>
                              <a:latin typeface="Cambria Math" panose="02040503050406030204" pitchFamily="18" charset="0"/>
                            </a:rPr>
                            <m:t>1−</m:t>
                          </m:r>
                          <m:f>
                            <m:fPr>
                              <m:ctrlPr>
                                <a:rPr lang="pt-BR" i="1">
                                  <a:solidFill>
                                    <a:srgbClr val="FF0000"/>
                                  </a:solidFill>
                                  <a:latin typeface="Cambria Math" panose="02040503050406030204" pitchFamily="18" charset="0"/>
                                </a:rPr>
                              </m:ctrlPr>
                            </m:fPr>
                            <m:num>
                              <m:sSub>
                                <m:sSubPr>
                                  <m:ctrlPr>
                                    <a:rPr lang="pt-BR" i="1">
                                      <a:solidFill>
                                        <a:srgbClr val="FF0000"/>
                                      </a:solidFill>
                                      <a:latin typeface="Cambria Math" panose="02040503050406030204" pitchFamily="18" charset="0"/>
                                    </a:rPr>
                                  </m:ctrlPr>
                                </m:sSubPr>
                                <m:e>
                                  <m:r>
                                    <a:rPr lang="pt-BR" i="1">
                                      <a:solidFill>
                                        <a:srgbClr val="FF0000"/>
                                      </a:solidFill>
                                      <a:latin typeface="Cambria Math" panose="02040503050406030204" pitchFamily="18" charset="0"/>
                                    </a:rPr>
                                    <m:t>𝑉</m:t>
                                  </m:r>
                                </m:e>
                                <m:sub>
                                  <m:r>
                                    <a:rPr lang="pt-BR" i="1">
                                      <a:solidFill>
                                        <a:srgbClr val="FF0000"/>
                                      </a:solidFill>
                                      <a:latin typeface="Cambria Math" panose="02040503050406030204" pitchFamily="18" charset="0"/>
                                    </a:rPr>
                                    <m:t>𝐺𝑆</m:t>
                                  </m:r>
                                </m:sub>
                              </m:sSub>
                            </m:num>
                            <m:den>
                              <m:sSub>
                                <m:sSubPr>
                                  <m:ctrlPr>
                                    <a:rPr lang="pt-BR" i="1">
                                      <a:solidFill>
                                        <a:srgbClr val="FF0000"/>
                                      </a:solidFill>
                                      <a:latin typeface="Cambria Math" panose="02040503050406030204" pitchFamily="18" charset="0"/>
                                    </a:rPr>
                                  </m:ctrlPr>
                                </m:sSubPr>
                                <m:e>
                                  <m:r>
                                    <a:rPr lang="pt-BR" i="1">
                                      <a:solidFill>
                                        <a:srgbClr val="FF0000"/>
                                      </a:solidFill>
                                      <a:latin typeface="Cambria Math" panose="02040503050406030204" pitchFamily="18" charset="0"/>
                                    </a:rPr>
                                    <m:t>𝑉</m:t>
                                  </m:r>
                                </m:e>
                                <m:sub>
                                  <m:r>
                                    <a:rPr lang="pt-BR" i="1">
                                      <a:solidFill>
                                        <a:srgbClr val="FF0000"/>
                                      </a:solidFill>
                                      <a:latin typeface="Cambria Math" panose="02040503050406030204" pitchFamily="18" charset="0"/>
                                    </a:rPr>
                                    <m:t>𝑝</m:t>
                                  </m:r>
                                </m:sub>
                              </m:sSub>
                            </m:den>
                          </m:f>
                        </m:e>
                      </m:d>
                      <m:r>
                        <a:rPr lang="pt-BR" i="1">
                          <a:solidFill>
                            <a:srgbClr val="FF0000"/>
                          </a:solidFill>
                          <a:latin typeface="Cambria Math" panose="02040503050406030204" pitchFamily="18" charset="0"/>
                        </a:rPr>
                        <m:t>=</m:t>
                      </m:r>
                      <m:r>
                        <a:rPr lang="pt-BR" b="0" i="1" smtClean="0">
                          <a:solidFill>
                            <a:srgbClr val="FF0000"/>
                          </a:solidFill>
                          <a:latin typeface="Cambria Math" panose="02040503050406030204" pitchFamily="18" charset="0"/>
                        </a:rPr>
                        <m:t>2,5</m:t>
                      </m:r>
                      <m:r>
                        <a:rPr lang="pt-BR" i="1">
                          <a:solidFill>
                            <a:srgbClr val="FF0000"/>
                          </a:solidFill>
                          <a:latin typeface="Cambria Math" panose="02040503050406030204" pitchFamily="18" charset="0"/>
                        </a:rPr>
                        <m:t>𝑚𝑆</m:t>
                      </m:r>
                      <m:d>
                        <m:dPr>
                          <m:begChr m:val="["/>
                          <m:endChr m:val="]"/>
                          <m:ctrlPr>
                            <a:rPr lang="pt-BR" i="1">
                              <a:solidFill>
                                <a:srgbClr val="FF0000"/>
                              </a:solidFill>
                              <a:latin typeface="Cambria Math" panose="02040503050406030204" pitchFamily="18" charset="0"/>
                            </a:rPr>
                          </m:ctrlPr>
                        </m:dPr>
                        <m:e>
                          <m:r>
                            <a:rPr lang="pt-BR" i="1">
                              <a:solidFill>
                                <a:srgbClr val="FF0000"/>
                              </a:solidFill>
                              <a:latin typeface="Cambria Math" panose="02040503050406030204" pitchFamily="18" charset="0"/>
                            </a:rPr>
                            <m:t>1−</m:t>
                          </m:r>
                          <m:f>
                            <m:fPr>
                              <m:ctrlPr>
                                <a:rPr lang="pt-BR" i="1">
                                  <a:solidFill>
                                    <a:srgbClr val="FF0000"/>
                                  </a:solidFill>
                                  <a:latin typeface="Cambria Math" panose="02040503050406030204" pitchFamily="18" charset="0"/>
                                </a:rPr>
                              </m:ctrlPr>
                            </m:fPr>
                            <m:num>
                              <m:r>
                                <a:rPr lang="pt-BR" i="1">
                                  <a:solidFill>
                                    <a:srgbClr val="FF0000"/>
                                  </a:solidFill>
                                  <a:latin typeface="Cambria Math" panose="02040503050406030204" pitchFamily="18" charset="0"/>
                                </a:rPr>
                                <m:t>−</m:t>
                              </m:r>
                              <m:r>
                                <a:rPr lang="pt-BR" b="0" i="1" smtClean="0">
                                  <a:solidFill>
                                    <a:srgbClr val="FF0000"/>
                                  </a:solidFill>
                                  <a:latin typeface="Cambria Math" panose="02040503050406030204" pitchFamily="18" charset="0"/>
                                </a:rPr>
                                <m:t>2</m:t>
                              </m:r>
                            </m:num>
                            <m:den>
                              <m:r>
                                <a:rPr lang="pt-BR" i="1">
                                  <a:solidFill>
                                    <a:srgbClr val="FF0000"/>
                                  </a:solidFill>
                                  <a:latin typeface="Cambria Math" panose="02040503050406030204" pitchFamily="18" charset="0"/>
                                </a:rPr>
                                <m:t>−</m:t>
                              </m:r>
                              <m:r>
                                <a:rPr lang="pt-BR" b="0" i="1" smtClean="0">
                                  <a:solidFill>
                                    <a:srgbClr val="FF0000"/>
                                  </a:solidFill>
                                  <a:latin typeface="Cambria Math" panose="02040503050406030204" pitchFamily="18" charset="0"/>
                                </a:rPr>
                                <m:t>8</m:t>
                              </m:r>
                            </m:den>
                          </m:f>
                        </m:e>
                      </m:d>
                      <m:r>
                        <a:rPr lang="pt-BR" i="1">
                          <a:solidFill>
                            <a:srgbClr val="FF0000"/>
                          </a:solidFill>
                          <a:latin typeface="Cambria Math" panose="02040503050406030204" pitchFamily="18" charset="0"/>
                        </a:rPr>
                        <m:t>=</m:t>
                      </m:r>
                      <m:r>
                        <a:rPr lang="pt-BR" b="0" i="1" smtClean="0">
                          <a:solidFill>
                            <a:srgbClr val="FF0000"/>
                          </a:solidFill>
                          <a:latin typeface="Cambria Math" panose="02040503050406030204" pitchFamily="18" charset="0"/>
                        </a:rPr>
                        <m:t>2</m:t>
                      </m:r>
                      <m:r>
                        <a:rPr lang="pt-BR" i="1">
                          <a:solidFill>
                            <a:srgbClr val="FF0000"/>
                          </a:solidFill>
                          <a:latin typeface="Cambria Math" panose="02040503050406030204" pitchFamily="18" charset="0"/>
                        </a:rPr>
                        <m:t>,5</m:t>
                      </m:r>
                      <m:r>
                        <a:rPr lang="pt-BR" b="0" i="1" smtClean="0">
                          <a:solidFill>
                            <a:srgbClr val="FF0000"/>
                          </a:solidFill>
                          <a:latin typeface="Cambria Math" panose="02040503050406030204" pitchFamily="18" charset="0"/>
                        </a:rPr>
                        <m:t>∗0,75=1,88</m:t>
                      </m:r>
                      <m:r>
                        <a:rPr lang="pt-BR" b="0" i="1" smtClean="0">
                          <a:solidFill>
                            <a:srgbClr val="FF0000"/>
                          </a:solidFill>
                          <a:latin typeface="Cambria Math" panose="02040503050406030204" pitchFamily="18" charset="0"/>
                        </a:rPr>
                        <m:t>𝑚𝑆</m:t>
                      </m:r>
                    </m:oMath>
                  </m:oMathPara>
                </a14:m>
                <a:endParaRPr lang="pt-BR" b="0" i="1" dirty="0">
                  <a:solidFill>
                    <a:srgbClr val="FF0000"/>
                  </a:solidFill>
                  <a:latin typeface="Cambria Math" panose="02040503050406030204" pitchFamily="18" charset="0"/>
                </a:endParaRPr>
              </a:p>
              <a:p>
                <a:pPr marL="514350" indent="-514350">
                  <a:buFont typeface="+mj-lt"/>
                  <a:buAutoNum type="alphaLcParenR" startAt="2"/>
                </a:pPr>
                <a14:m>
                  <m:oMath xmlns:m="http://schemas.openxmlformats.org/officeDocument/2006/math">
                    <m:sSub>
                      <m:sSubPr>
                        <m:ctrlPr>
                          <a:rPr lang="pt-BR" i="1">
                            <a:solidFill>
                              <a:srgbClr val="FF0000"/>
                            </a:solidFill>
                            <a:latin typeface="Cambria Math" panose="02040503050406030204" pitchFamily="18" charset="0"/>
                          </a:rPr>
                        </m:ctrlPr>
                      </m:sSubPr>
                      <m:e>
                        <m:r>
                          <a:rPr lang="pt-BR" i="1">
                            <a:solidFill>
                              <a:srgbClr val="FF0000"/>
                            </a:solidFill>
                            <a:latin typeface="Cambria Math" panose="02040503050406030204" pitchFamily="18" charset="0"/>
                          </a:rPr>
                          <m:t>𝑟</m:t>
                        </m:r>
                      </m:e>
                      <m:sub>
                        <m:r>
                          <a:rPr lang="pt-BR" i="1">
                            <a:solidFill>
                              <a:srgbClr val="FF0000"/>
                            </a:solidFill>
                            <a:latin typeface="Cambria Math" panose="02040503050406030204" pitchFamily="18" charset="0"/>
                          </a:rPr>
                          <m:t>𝑑</m:t>
                        </m:r>
                      </m:sub>
                    </m:sSub>
                    <m:r>
                      <a:rPr lang="pt-BR" i="1">
                        <a:solidFill>
                          <a:srgbClr val="FF0000"/>
                        </a:solidFill>
                        <a:latin typeface="Cambria Math" panose="02040503050406030204" pitchFamily="18" charset="0"/>
                      </a:rPr>
                      <m:t>=</m:t>
                    </m:r>
                    <m:f>
                      <m:fPr>
                        <m:ctrlPr>
                          <a:rPr lang="pt-BR" i="1">
                            <a:solidFill>
                              <a:srgbClr val="FF0000"/>
                            </a:solidFill>
                            <a:latin typeface="Cambria Math" panose="02040503050406030204" pitchFamily="18" charset="0"/>
                          </a:rPr>
                        </m:ctrlPr>
                      </m:fPr>
                      <m:num>
                        <m:r>
                          <a:rPr lang="pt-BR" i="1">
                            <a:solidFill>
                              <a:srgbClr val="FF0000"/>
                            </a:solidFill>
                            <a:latin typeface="Cambria Math" panose="02040503050406030204" pitchFamily="18" charset="0"/>
                          </a:rPr>
                          <m:t>1</m:t>
                        </m:r>
                      </m:num>
                      <m:den>
                        <m:sSub>
                          <m:sSubPr>
                            <m:ctrlPr>
                              <a:rPr lang="pt-BR" i="1" smtClean="0">
                                <a:solidFill>
                                  <a:srgbClr val="FF0000"/>
                                </a:solidFill>
                                <a:latin typeface="Cambria Math" panose="02040503050406030204" pitchFamily="18" charset="0"/>
                              </a:rPr>
                            </m:ctrlPr>
                          </m:sSubPr>
                          <m:e>
                            <m:r>
                              <a:rPr lang="pt-BR" b="0" i="1" smtClean="0">
                                <a:solidFill>
                                  <a:srgbClr val="FF0000"/>
                                </a:solidFill>
                                <a:latin typeface="Cambria Math" panose="02040503050406030204" pitchFamily="18" charset="0"/>
                              </a:rPr>
                              <m:t>𝑦</m:t>
                            </m:r>
                          </m:e>
                          <m:sub>
                            <m:r>
                              <a:rPr lang="pt-BR" i="1">
                                <a:solidFill>
                                  <a:srgbClr val="FF0000"/>
                                </a:solidFill>
                                <a:latin typeface="Cambria Math" panose="02040503050406030204" pitchFamily="18" charset="0"/>
                              </a:rPr>
                              <m:t>𝑜𝑠</m:t>
                            </m:r>
                          </m:sub>
                        </m:sSub>
                      </m:den>
                    </m:f>
                    <m:r>
                      <a:rPr lang="pt-BR" i="1">
                        <a:solidFill>
                          <a:srgbClr val="FF0000"/>
                        </a:solidFill>
                        <a:latin typeface="Cambria Math" panose="02040503050406030204" pitchFamily="18" charset="0"/>
                      </a:rPr>
                      <m:t>=</m:t>
                    </m:r>
                    <m:f>
                      <m:fPr>
                        <m:ctrlPr>
                          <a:rPr lang="pt-BR" i="1">
                            <a:solidFill>
                              <a:srgbClr val="FF0000"/>
                            </a:solidFill>
                            <a:latin typeface="Cambria Math" panose="02040503050406030204" pitchFamily="18" charset="0"/>
                          </a:rPr>
                        </m:ctrlPr>
                      </m:fPr>
                      <m:num>
                        <m:r>
                          <a:rPr lang="pt-BR" i="1">
                            <a:solidFill>
                              <a:srgbClr val="FF0000"/>
                            </a:solidFill>
                            <a:latin typeface="Cambria Math" panose="02040503050406030204" pitchFamily="18" charset="0"/>
                          </a:rPr>
                          <m:t>1</m:t>
                        </m:r>
                      </m:num>
                      <m:den>
                        <m:r>
                          <a:rPr lang="pt-BR" b="0" i="1" smtClean="0">
                            <a:solidFill>
                              <a:srgbClr val="FF0000"/>
                            </a:solidFill>
                            <a:latin typeface="Cambria Math" panose="02040503050406030204" pitchFamily="18" charset="0"/>
                          </a:rPr>
                          <m:t>4</m:t>
                        </m:r>
                        <m:r>
                          <a:rPr lang="pt-BR" i="1">
                            <a:solidFill>
                              <a:srgbClr val="FF0000"/>
                            </a:solidFill>
                            <a:latin typeface="Cambria Math" panose="02040503050406030204" pitchFamily="18" charset="0"/>
                          </a:rPr>
                          <m:t>0</m:t>
                        </m:r>
                        <m:r>
                          <a:rPr lang="pt-BR" i="1">
                            <a:solidFill>
                              <a:srgbClr val="FF0000"/>
                            </a:solidFill>
                            <a:latin typeface="Cambria Math" panose="02040503050406030204" pitchFamily="18" charset="0"/>
                            <a:ea typeface="Cambria Math" panose="02040503050406030204" pitchFamily="18" charset="0"/>
                          </a:rPr>
                          <m:t>𝜇</m:t>
                        </m:r>
                        <m:r>
                          <a:rPr lang="pt-BR" i="1">
                            <a:solidFill>
                              <a:srgbClr val="FF0000"/>
                            </a:solidFill>
                            <a:latin typeface="Cambria Math" panose="02040503050406030204" pitchFamily="18" charset="0"/>
                            <a:ea typeface="Cambria Math" panose="02040503050406030204" pitchFamily="18" charset="0"/>
                          </a:rPr>
                          <m:t>𝑆</m:t>
                        </m:r>
                      </m:den>
                    </m:f>
                    <m:r>
                      <a:rPr lang="pt-BR" i="1">
                        <a:solidFill>
                          <a:srgbClr val="FF0000"/>
                        </a:solidFill>
                        <a:latin typeface="Cambria Math" panose="02040503050406030204" pitchFamily="18" charset="0"/>
                      </a:rPr>
                      <m:t>=</m:t>
                    </m:r>
                    <m:r>
                      <a:rPr lang="pt-BR" b="0" i="1" smtClean="0">
                        <a:solidFill>
                          <a:srgbClr val="FF0000"/>
                        </a:solidFill>
                        <a:latin typeface="Cambria Math" panose="02040503050406030204" pitchFamily="18" charset="0"/>
                      </a:rPr>
                      <m:t>25</m:t>
                    </m:r>
                    <m:r>
                      <a:rPr lang="pt-BR" i="1">
                        <a:solidFill>
                          <a:srgbClr val="FF0000"/>
                        </a:solidFill>
                        <a:latin typeface="Cambria Math" panose="02040503050406030204" pitchFamily="18" charset="0"/>
                      </a:rPr>
                      <m:t>𝑘</m:t>
                    </m:r>
                    <m:r>
                      <a:rPr lang="pt-BR" i="1">
                        <a:solidFill>
                          <a:srgbClr val="FF0000"/>
                        </a:solidFill>
                        <a:latin typeface="Cambria Math" panose="02040503050406030204" pitchFamily="18" charset="0"/>
                        <a:ea typeface="Cambria Math" panose="02040503050406030204" pitchFamily="18" charset="0"/>
                      </a:rPr>
                      <m:t>𝛺</m:t>
                    </m:r>
                  </m:oMath>
                </a14:m>
                <a:endParaRPr lang="pt-BR" i="1" dirty="0">
                  <a:solidFill>
                    <a:srgbClr val="FF0000"/>
                  </a:solidFill>
                  <a:latin typeface="Cambria Math" panose="02040503050406030204" pitchFamily="18" charset="0"/>
                  <a:ea typeface="Cambria Math" panose="02040503050406030204" pitchFamily="18" charset="0"/>
                </a:endParaRPr>
              </a:p>
              <a:p>
                <a:pPr marL="514350" indent="-514350">
                  <a:buFont typeface="+mj-lt"/>
                  <a:buAutoNum type="alphaLcParenR" startAt="2"/>
                </a:pPr>
                <a14:m>
                  <m:oMath xmlns:m="http://schemas.openxmlformats.org/officeDocument/2006/math">
                    <m:sSub>
                      <m:sSubPr>
                        <m:ctrlPr>
                          <a:rPr lang="pt-BR" i="1">
                            <a:solidFill>
                              <a:srgbClr val="FF0000"/>
                            </a:solidFill>
                            <a:latin typeface="Cambria Math" panose="02040503050406030204" pitchFamily="18" charset="0"/>
                          </a:rPr>
                        </m:ctrlPr>
                      </m:sSubPr>
                      <m:e>
                        <m:r>
                          <a:rPr lang="pt-BR" b="0" i="1" smtClean="0">
                            <a:solidFill>
                              <a:srgbClr val="FF0000"/>
                            </a:solidFill>
                            <a:latin typeface="Cambria Math" panose="02040503050406030204" pitchFamily="18" charset="0"/>
                          </a:rPr>
                          <m:t>𝑍</m:t>
                        </m:r>
                      </m:e>
                      <m:sub>
                        <m:r>
                          <a:rPr lang="pt-BR" b="0" i="1" smtClean="0">
                            <a:solidFill>
                              <a:srgbClr val="FF0000"/>
                            </a:solidFill>
                            <a:latin typeface="Cambria Math" panose="02040503050406030204" pitchFamily="18" charset="0"/>
                          </a:rPr>
                          <m:t>𝑖</m:t>
                        </m:r>
                      </m:sub>
                    </m:sSub>
                    <m:r>
                      <a:rPr lang="pt-BR" i="1">
                        <a:solidFill>
                          <a:srgbClr val="FF0000"/>
                        </a:solidFill>
                        <a:latin typeface="Cambria Math" panose="02040503050406030204" pitchFamily="18" charset="0"/>
                      </a:rPr>
                      <m:t>=</m:t>
                    </m:r>
                    <m:sSub>
                      <m:sSubPr>
                        <m:ctrlPr>
                          <a:rPr lang="pt-BR" i="1">
                            <a:solidFill>
                              <a:srgbClr val="FF0000"/>
                            </a:solidFill>
                            <a:latin typeface="Cambria Math" panose="02040503050406030204" pitchFamily="18" charset="0"/>
                          </a:rPr>
                        </m:ctrlPr>
                      </m:sSubPr>
                      <m:e>
                        <m:r>
                          <a:rPr lang="pt-BR" b="0" i="1" smtClean="0">
                            <a:solidFill>
                              <a:srgbClr val="FF0000"/>
                            </a:solidFill>
                            <a:latin typeface="Cambria Math" panose="02040503050406030204" pitchFamily="18" charset="0"/>
                          </a:rPr>
                          <m:t>𝑅</m:t>
                        </m:r>
                      </m:e>
                      <m:sub>
                        <m:r>
                          <a:rPr lang="pt-BR" b="0" i="1" smtClean="0">
                            <a:solidFill>
                              <a:srgbClr val="FF0000"/>
                            </a:solidFill>
                            <a:latin typeface="Cambria Math" panose="02040503050406030204" pitchFamily="18" charset="0"/>
                          </a:rPr>
                          <m:t>𝑔</m:t>
                        </m:r>
                      </m:sub>
                    </m:sSub>
                    <m:r>
                      <a:rPr lang="pt-BR" b="0" i="1" smtClean="0">
                        <a:solidFill>
                          <a:srgbClr val="FF0000"/>
                        </a:solidFill>
                        <a:latin typeface="Cambria Math" panose="02040503050406030204" pitchFamily="18" charset="0"/>
                      </a:rPr>
                      <m:t>=1</m:t>
                    </m:r>
                    <m:r>
                      <a:rPr lang="pt-BR" b="0" i="1" smtClean="0">
                        <a:solidFill>
                          <a:srgbClr val="FF0000"/>
                        </a:solidFill>
                        <a:latin typeface="Cambria Math" panose="02040503050406030204" pitchFamily="18" charset="0"/>
                      </a:rPr>
                      <m:t>𝑀</m:t>
                    </m:r>
                    <m:r>
                      <m:rPr>
                        <m:sty m:val="p"/>
                      </m:rPr>
                      <a:rPr lang="el-GR" b="0" i="1" smtClean="0">
                        <a:solidFill>
                          <a:srgbClr val="FF0000"/>
                        </a:solidFill>
                        <a:latin typeface="Cambria Math" panose="02040503050406030204" pitchFamily="18" charset="0"/>
                        <a:ea typeface="Cambria Math" panose="02040503050406030204" pitchFamily="18" charset="0"/>
                      </a:rPr>
                      <m:t>Ω</m:t>
                    </m:r>
                  </m:oMath>
                </a14:m>
                <a:endParaRPr lang="pt-BR" b="0" dirty="0">
                  <a:solidFill>
                    <a:srgbClr val="FF0000"/>
                  </a:solidFill>
                  <a:ea typeface="Cambria Math" panose="02040503050406030204" pitchFamily="18" charset="0"/>
                </a:endParaRPr>
              </a:p>
              <a:p>
                <a:pPr marL="514350" indent="-514350">
                  <a:buFont typeface="+mj-lt"/>
                  <a:buAutoNum type="alphaLcParenR" startAt="2"/>
                </a:pPr>
                <a14:m>
                  <m:oMath xmlns:m="http://schemas.openxmlformats.org/officeDocument/2006/math">
                    <m:sSub>
                      <m:sSubPr>
                        <m:ctrlPr>
                          <a:rPr lang="pt-BR" i="1">
                            <a:solidFill>
                              <a:srgbClr val="FF0000"/>
                            </a:solidFill>
                            <a:latin typeface="Cambria Math" panose="02040503050406030204" pitchFamily="18" charset="0"/>
                          </a:rPr>
                        </m:ctrlPr>
                      </m:sSubPr>
                      <m:e>
                        <m:r>
                          <a:rPr lang="pt-BR" i="1">
                            <a:solidFill>
                              <a:srgbClr val="FF0000"/>
                            </a:solidFill>
                            <a:latin typeface="Cambria Math" panose="02040503050406030204" pitchFamily="18" charset="0"/>
                          </a:rPr>
                          <m:t>𝑍</m:t>
                        </m:r>
                      </m:e>
                      <m:sub>
                        <m:r>
                          <a:rPr lang="pt-BR" b="0" i="1" smtClean="0">
                            <a:solidFill>
                              <a:srgbClr val="FF0000"/>
                            </a:solidFill>
                            <a:latin typeface="Cambria Math" panose="02040503050406030204" pitchFamily="18" charset="0"/>
                          </a:rPr>
                          <m:t>𝑜</m:t>
                        </m:r>
                      </m:sub>
                    </m:sSub>
                    <m:r>
                      <a:rPr lang="pt-BR" b="0" i="1" smtClean="0">
                        <a:solidFill>
                          <a:srgbClr val="FF0000"/>
                        </a:solidFill>
                        <a:latin typeface="Cambria Math" panose="02040503050406030204" pitchFamily="18" charset="0"/>
                      </a:rPr>
                      <m:t>=</m:t>
                    </m:r>
                    <m:sSub>
                      <m:sSubPr>
                        <m:ctrlPr>
                          <a:rPr lang="pt-BR" i="1">
                            <a:solidFill>
                              <a:srgbClr val="FF0000"/>
                            </a:solidFill>
                            <a:latin typeface="Cambria Math" panose="02040503050406030204" pitchFamily="18" charset="0"/>
                          </a:rPr>
                        </m:ctrlPr>
                      </m:sSubPr>
                      <m:e>
                        <m:r>
                          <a:rPr lang="pt-BR" i="1">
                            <a:solidFill>
                              <a:srgbClr val="FF0000"/>
                            </a:solidFill>
                            <a:latin typeface="Cambria Math" panose="02040503050406030204" pitchFamily="18" charset="0"/>
                          </a:rPr>
                          <m:t>𝑅</m:t>
                        </m:r>
                      </m:e>
                      <m:sub>
                        <m:r>
                          <a:rPr lang="pt-BR" b="0" i="1" smtClean="0">
                            <a:solidFill>
                              <a:srgbClr val="FF0000"/>
                            </a:solidFill>
                            <a:latin typeface="Cambria Math" panose="02040503050406030204" pitchFamily="18" charset="0"/>
                          </a:rPr>
                          <m:t>𝐷</m:t>
                        </m:r>
                      </m:sub>
                    </m:sSub>
                  </m:oMath>
                </a14:m>
                <a:r>
                  <a:rPr lang="pt-BR" dirty="0">
                    <a:solidFill>
                      <a:srgbClr val="FF0000"/>
                    </a:solidFill>
                  </a:rPr>
                  <a:t>// </a:t>
                </a:r>
                <a14:m>
                  <m:oMath xmlns:m="http://schemas.openxmlformats.org/officeDocument/2006/math">
                    <m:sSub>
                      <m:sSubPr>
                        <m:ctrlPr>
                          <a:rPr lang="pt-BR" i="1">
                            <a:solidFill>
                              <a:srgbClr val="FF0000"/>
                            </a:solidFill>
                            <a:latin typeface="Cambria Math" panose="02040503050406030204" pitchFamily="18" charset="0"/>
                          </a:rPr>
                        </m:ctrlPr>
                      </m:sSubPr>
                      <m:e>
                        <m:r>
                          <a:rPr lang="pt-BR" b="0" i="1" smtClean="0">
                            <a:solidFill>
                              <a:srgbClr val="FF0000"/>
                            </a:solidFill>
                            <a:latin typeface="Cambria Math" panose="02040503050406030204" pitchFamily="18" charset="0"/>
                          </a:rPr>
                          <m:t>𝑟</m:t>
                        </m:r>
                      </m:e>
                      <m:sub>
                        <m:r>
                          <a:rPr lang="pt-BR" b="0" i="1" smtClean="0">
                            <a:solidFill>
                              <a:srgbClr val="FF0000"/>
                            </a:solidFill>
                            <a:latin typeface="Cambria Math" panose="02040503050406030204" pitchFamily="18" charset="0"/>
                          </a:rPr>
                          <m:t>𝑑</m:t>
                        </m:r>
                      </m:sub>
                    </m:sSub>
                    <m:r>
                      <a:rPr lang="pt-BR" i="1">
                        <a:solidFill>
                          <a:srgbClr val="FF0000"/>
                        </a:solidFill>
                        <a:latin typeface="Cambria Math" panose="02040503050406030204" pitchFamily="18" charset="0"/>
                      </a:rPr>
                      <m:t>=</m:t>
                    </m:r>
                    <m:r>
                      <a:rPr lang="pt-BR" b="0" i="1" smtClean="0">
                        <a:solidFill>
                          <a:srgbClr val="FF0000"/>
                        </a:solidFill>
                        <a:latin typeface="Cambria Math" panose="02040503050406030204" pitchFamily="18" charset="0"/>
                      </a:rPr>
                      <m:t>2</m:t>
                    </m:r>
                    <m:r>
                      <a:rPr lang="pt-BR" b="0" i="1" smtClean="0">
                        <a:solidFill>
                          <a:srgbClr val="FF0000"/>
                        </a:solidFill>
                        <a:latin typeface="Cambria Math" panose="02040503050406030204" pitchFamily="18" charset="0"/>
                      </a:rPr>
                      <m:t>𝑘</m:t>
                    </m:r>
                    <m:r>
                      <m:rPr>
                        <m:sty m:val="p"/>
                      </m:rPr>
                      <a:rPr lang="el-GR" i="1">
                        <a:solidFill>
                          <a:srgbClr val="FF0000"/>
                        </a:solidFill>
                        <a:latin typeface="Cambria Math" panose="02040503050406030204" pitchFamily="18" charset="0"/>
                        <a:ea typeface="Cambria Math" panose="02040503050406030204" pitchFamily="18" charset="0"/>
                      </a:rPr>
                      <m:t>Ω</m:t>
                    </m:r>
                  </m:oMath>
                </a14:m>
                <a:r>
                  <a:rPr lang="pt-BR" dirty="0">
                    <a:solidFill>
                      <a:srgbClr val="FF0000"/>
                    </a:solidFill>
                  </a:rPr>
                  <a:t>//25k</a:t>
                </a:r>
                <a14:m>
                  <m:oMath xmlns:m="http://schemas.openxmlformats.org/officeDocument/2006/math">
                    <m:r>
                      <m:rPr>
                        <m:sty m:val="p"/>
                      </m:rPr>
                      <a:rPr lang="el-GR" i="1">
                        <a:solidFill>
                          <a:srgbClr val="FF0000"/>
                        </a:solidFill>
                        <a:latin typeface="Cambria Math" panose="02040503050406030204" pitchFamily="18" charset="0"/>
                        <a:ea typeface="Cambria Math" panose="02040503050406030204" pitchFamily="18" charset="0"/>
                      </a:rPr>
                      <m:t>Ω</m:t>
                    </m:r>
                    <m:r>
                      <a:rPr lang="pt-BR" b="0" i="0" smtClean="0">
                        <a:solidFill>
                          <a:srgbClr val="FF0000"/>
                        </a:solidFill>
                        <a:latin typeface="Cambria Math" panose="02040503050406030204" pitchFamily="18" charset="0"/>
                        <a:ea typeface="Cambria Math" panose="02040503050406030204" pitchFamily="18" charset="0"/>
                      </a:rPr>
                      <m:t>=1,85</m:t>
                    </m:r>
                    <m:r>
                      <m:rPr>
                        <m:sty m:val="p"/>
                      </m:rPr>
                      <a:rPr lang="el-GR" i="1">
                        <a:solidFill>
                          <a:srgbClr val="FF0000"/>
                        </a:solidFill>
                        <a:latin typeface="Cambria Math" panose="02040503050406030204" pitchFamily="18" charset="0"/>
                        <a:ea typeface="Cambria Math" panose="02040503050406030204" pitchFamily="18" charset="0"/>
                      </a:rPr>
                      <m:t>Ω</m:t>
                    </m:r>
                  </m:oMath>
                </a14:m>
                <a:endParaRPr lang="pt-BR" dirty="0">
                  <a:solidFill>
                    <a:srgbClr val="FF0000"/>
                  </a:solidFill>
                </a:endParaRPr>
              </a:p>
              <a:p>
                <a:pPr marL="514350" indent="-514350">
                  <a:buAutoNum type="alphaLcParenR"/>
                </a:pPr>
                <a:endParaRPr lang="pt-BR" dirty="0">
                  <a:solidFill>
                    <a:srgbClr val="FF0000"/>
                  </a:solidFill>
                </a:endParaRPr>
              </a:p>
            </p:txBody>
          </p:sp>
        </mc:Choice>
        <mc:Fallback xmlns="">
          <p:sp>
            <p:nvSpPr>
              <p:cNvPr id="3" name="Content Placeholder 2">
                <a:extLst>
                  <a:ext uri="{FF2B5EF4-FFF2-40B4-BE49-F238E27FC236}">
                    <a16:creationId xmlns:a16="http://schemas.microsoft.com/office/drawing/2014/main" id="{05F9FD90-BFDF-4A57-B841-A663CA552885}"/>
                  </a:ext>
                </a:extLst>
              </p:cNvPr>
              <p:cNvSpPr>
                <a:spLocks noGrp="1" noRot="1" noChangeAspect="1" noMove="1" noResize="1" noEditPoints="1" noAdjustHandles="1" noChangeArrowheads="1" noChangeShapeType="1" noTextEdit="1"/>
              </p:cNvSpPr>
              <p:nvPr>
                <p:ph sz="half" idx="1"/>
              </p:nvPr>
            </p:nvSpPr>
            <p:spPr>
              <a:xfrm>
                <a:off x="838200" y="1825625"/>
                <a:ext cx="7061462" cy="4351338"/>
              </a:xfrm>
              <a:blipFill>
                <a:blip r:embed="rId3"/>
                <a:stretch>
                  <a:fillRect l="-1554" t="-2101"/>
                </a:stretch>
              </a:blipFill>
            </p:spPr>
            <p:txBody>
              <a:bodyPr/>
              <a:lstStyle/>
              <a:p>
                <a:r>
                  <a:rPr lang="pt-BR">
                    <a:noFill/>
                  </a:rPr>
                  <a:t> </a:t>
                </a:r>
              </a:p>
            </p:txBody>
          </p:sp>
        </mc:Fallback>
      </mc:AlternateContent>
      <p:sp>
        <p:nvSpPr>
          <p:cNvPr id="5" name="Footer Placeholder 4">
            <a:extLst>
              <a:ext uri="{FF2B5EF4-FFF2-40B4-BE49-F238E27FC236}">
                <a16:creationId xmlns:a16="http://schemas.microsoft.com/office/drawing/2014/main" id="{92AB6143-81D9-434B-AD0F-02951C9DFFD3}"/>
              </a:ext>
            </a:extLst>
          </p:cNvPr>
          <p:cNvSpPr>
            <a:spLocks noGrp="1"/>
          </p:cNvSpPr>
          <p:nvPr>
            <p:ph type="ftr" sz="quarter" idx="11"/>
          </p:nvPr>
        </p:nvSpPr>
        <p:spPr/>
        <p:txBody>
          <a:bodyPr/>
          <a:lstStyle/>
          <a:p>
            <a:r>
              <a:rPr lang="en-US" altLang="en-US"/>
              <a:t>Prof. Elyr Teixeira</a:t>
            </a:r>
            <a:endParaRPr lang="en-US" altLang="en-US" dirty="0"/>
          </a:p>
        </p:txBody>
      </p:sp>
      <p:sp>
        <p:nvSpPr>
          <p:cNvPr id="6" name="Slide Number Placeholder 5">
            <a:extLst>
              <a:ext uri="{FF2B5EF4-FFF2-40B4-BE49-F238E27FC236}">
                <a16:creationId xmlns:a16="http://schemas.microsoft.com/office/drawing/2014/main" id="{4B29C4EC-A7B5-4800-890D-A93F4BF3CC1B}"/>
              </a:ext>
            </a:extLst>
          </p:cNvPr>
          <p:cNvSpPr>
            <a:spLocks noGrp="1"/>
          </p:cNvSpPr>
          <p:nvPr>
            <p:ph type="sldNum" sz="quarter" idx="12"/>
          </p:nvPr>
        </p:nvSpPr>
        <p:spPr/>
        <p:txBody>
          <a:bodyPr/>
          <a:lstStyle/>
          <a:p>
            <a:fld id="{48BF32D8-1DE8-449E-9DAA-0E19DCA81A04}" type="slidenum">
              <a:rPr lang="en-US" altLang="en-US" smtClean="0"/>
              <a:pPr/>
              <a:t>294</a:t>
            </a:fld>
            <a:endParaRPr lang="en-US" altLang="en-US"/>
          </a:p>
        </p:txBody>
      </p:sp>
    </p:spTree>
    <p:extLst>
      <p:ext uri="{BB962C8B-B14F-4D97-AF65-F5344CB8AC3E}">
        <p14:creationId xmlns:p14="http://schemas.microsoft.com/office/powerpoint/2010/main" val="379236752"/>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a:extLst>
              <a:ext uri="{FF2B5EF4-FFF2-40B4-BE49-F238E27FC236}">
                <a16:creationId xmlns:a16="http://schemas.microsoft.com/office/drawing/2014/main" id="{60266028-B37B-4309-9697-6861DABDF03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62367" y="1511579"/>
            <a:ext cx="7061461" cy="54722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a:extLst>
              <a:ext uri="{FF2B5EF4-FFF2-40B4-BE49-F238E27FC236}">
                <a16:creationId xmlns:a16="http://schemas.microsoft.com/office/drawing/2014/main" id="{739C38CA-6226-45BB-9890-79F372238B3C}"/>
              </a:ext>
            </a:extLst>
          </p:cNvPr>
          <p:cNvSpPr>
            <a:spLocks noGrp="1"/>
          </p:cNvSpPr>
          <p:nvPr>
            <p:ph type="title"/>
          </p:nvPr>
        </p:nvSpPr>
        <p:spPr/>
        <p:txBody>
          <a:bodyPr/>
          <a:lstStyle/>
          <a:p>
            <a:r>
              <a:rPr lang="pt-BR" dirty="0"/>
              <a:t>Configuração com polarização fixa</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5F9FD90-BFDF-4A57-B841-A663CA552885}"/>
                  </a:ext>
                </a:extLst>
              </p:cNvPr>
              <p:cNvSpPr>
                <a:spLocks noGrp="1"/>
              </p:cNvSpPr>
              <p:nvPr>
                <p:ph sz="half" idx="1"/>
              </p:nvPr>
            </p:nvSpPr>
            <p:spPr>
              <a:xfrm>
                <a:off x="838200" y="1825625"/>
                <a:ext cx="7061462" cy="4351338"/>
              </a:xfrm>
            </p:spPr>
            <p:txBody>
              <a:bodyPr/>
              <a:lstStyle/>
              <a:p>
                <a:pPr marL="514350" indent="-514350">
                  <a:buFont typeface="+mj-lt"/>
                  <a:buAutoNum type="alphaLcParenR" startAt="5"/>
                </a:pPr>
                <a14:m>
                  <m:oMath xmlns:m="http://schemas.openxmlformats.org/officeDocument/2006/math">
                    <m:sSub>
                      <m:sSubPr>
                        <m:ctrlPr>
                          <a:rPr lang="pt-BR" i="1" smtClean="0">
                            <a:solidFill>
                              <a:srgbClr val="FF0000"/>
                            </a:solidFill>
                            <a:latin typeface="Cambria Math" panose="02040503050406030204" pitchFamily="18" charset="0"/>
                          </a:rPr>
                        </m:ctrlPr>
                      </m:sSubPr>
                      <m:e>
                        <m:r>
                          <a:rPr lang="pt-BR" b="0" i="1" smtClean="0">
                            <a:solidFill>
                              <a:srgbClr val="FF0000"/>
                            </a:solidFill>
                            <a:latin typeface="Cambria Math" panose="02040503050406030204" pitchFamily="18" charset="0"/>
                          </a:rPr>
                          <m:t>𝐴</m:t>
                        </m:r>
                      </m:e>
                      <m:sub>
                        <m:r>
                          <a:rPr lang="pt-BR" b="0" i="1" smtClean="0">
                            <a:solidFill>
                              <a:srgbClr val="FF0000"/>
                            </a:solidFill>
                            <a:latin typeface="Cambria Math" panose="02040503050406030204" pitchFamily="18" charset="0"/>
                          </a:rPr>
                          <m:t>𝑣</m:t>
                        </m:r>
                      </m:sub>
                    </m:sSub>
                    <m:r>
                      <a:rPr lang="pt-BR" i="1">
                        <a:solidFill>
                          <a:srgbClr val="FF0000"/>
                        </a:solidFill>
                        <a:latin typeface="Cambria Math" panose="02040503050406030204" pitchFamily="18" charset="0"/>
                      </a:rPr>
                      <m:t>=</m:t>
                    </m:r>
                    <m:r>
                      <a:rPr lang="pt-BR" b="0" i="1" smtClean="0">
                        <a:solidFill>
                          <a:srgbClr val="FF0000"/>
                        </a:solidFill>
                        <a:latin typeface="Cambria Math" panose="02040503050406030204" pitchFamily="18" charset="0"/>
                      </a:rPr>
                      <m:t>−</m:t>
                    </m:r>
                    <m:sSub>
                      <m:sSubPr>
                        <m:ctrlPr>
                          <a:rPr lang="pt-BR" b="0" i="1" smtClean="0">
                            <a:solidFill>
                              <a:srgbClr val="FF0000"/>
                            </a:solidFill>
                            <a:latin typeface="Cambria Math" panose="02040503050406030204" pitchFamily="18" charset="0"/>
                          </a:rPr>
                        </m:ctrlPr>
                      </m:sSubPr>
                      <m:e>
                        <m:r>
                          <a:rPr lang="pt-BR" b="0" i="1" smtClean="0">
                            <a:solidFill>
                              <a:srgbClr val="FF0000"/>
                            </a:solidFill>
                            <a:latin typeface="Cambria Math" panose="02040503050406030204" pitchFamily="18" charset="0"/>
                          </a:rPr>
                          <m:t>𝑔</m:t>
                        </m:r>
                      </m:e>
                      <m:sub>
                        <m:r>
                          <a:rPr lang="pt-BR" b="0" i="1" smtClean="0">
                            <a:solidFill>
                              <a:srgbClr val="FF0000"/>
                            </a:solidFill>
                            <a:latin typeface="Cambria Math" panose="02040503050406030204" pitchFamily="18" charset="0"/>
                          </a:rPr>
                          <m:t>𝑚</m:t>
                        </m:r>
                      </m:sub>
                    </m:sSub>
                    <m:r>
                      <a:rPr lang="pt-BR" b="0" i="1" smtClean="0">
                        <a:solidFill>
                          <a:srgbClr val="FF0000"/>
                        </a:solidFill>
                        <a:latin typeface="Cambria Math" panose="02040503050406030204" pitchFamily="18" charset="0"/>
                      </a:rPr>
                      <m:t>(</m:t>
                    </m:r>
                    <m:sSub>
                      <m:sSubPr>
                        <m:ctrlPr>
                          <a:rPr lang="pt-BR" b="0" i="1" smtClean="0">
                            <a:solidFill>
                              <a:srgbClr val="FF0000"/>
                            </a:solidFill>
                            <a:latin typeface="Cambria Math" panose="02040503050406030204" pitchFamily="18" charset="0"/>
                          </a:rPr>
                        </m:ctrlPr>
                      </m:sSubPr>
                      <m:e>
                        <m:r>
                          <a:rPr lang="pt-BR" b="0" i="1" smtClean="0">
                            <a:solidFill>
                              <a:srgbClr val="FF0000"/>
                            </a:solidFill>
                            <a:latin typeface="Cambria Math" panose="02040503050406030204" pitchFamily="18" charset="0"/>
                          </a:rPr>
                          <m:t>𝑅</m:t>
                        </m:r>
                      </m:e>
                      <m:sub>
                        <m:r>
                          <a:rPr lang="pt-BR" b="0" i="1" smtClean="0">
                            <a:solidFill>
                              <a:srgbClr val="FF0000"/>
                            </a:solidFill>
                            <a:latin typeface="Cambria Math" panose="02040503050406030204" pitchFamily="18" charset="0"/>
                          </a:rPr>
                          <m:t>𝐷</m:t>
                        </m:r>
                      </m:sub>
                    </m:sSub>
                  </m:oMath>
                </a14:m>
                <a:r>
                  <a:rPr lang="pt-BR" dirty="0">
                    <a:solidFill>
                      <a:srgbClr val="FF0000"/>
                    </a:solidFill>
                  </a:rPr>
                  <a:t>// </a:t>
                </a:r>
                <a14:m>
                  <m:oMath xmlns:m="http://schemas.openxmlformats.org/officeDocument/2006/math">
                    <m:sSub>
                      <m:sSubPr>
                        <m:ctrlPr>
                          <a:rPr lang="pt-BR" i="1">
                            <a:solidFill>
                              <a:srgbClr val="FF0000"/>
                            </a:solidFill>
                            <a:latin typeface="Cambria Math" panose="02040503050406030204" pitchFamily="18" charset="0"/>
                          </a:rPr>
                        </m:ctrlPr>
                      </m:sSubPr>
                      <m:e>
                        <m:r>
                          <a:rPr lang="pt-BR" b="0" i="1" smtClean="0">
                            <a:solidFill>
                              <a:srgbClr val="FF0000"/>
                            </a:solidFill>
                            <a:latin typeface="Cambria Math" panose="02040503050406030204" pitchFamily="18" charset="0"/>
                          </a:rPr>
                          <m:t>𝑟</m:t>
                        </m:r>
                      </m:e>
                      <m:sub>
                        <m:r>
                          <a:rPr lang="pt-BR" b="0" i="1" smtClean="0">
                            <a:solidFill>
                              <a:srgbClr val="FF0000"/>
                            </a:solidFill>
                            <a:latin typeface="Cambria Math" panose="02040503050406030204" pitchFamily="18" charset="0"/>
                          </a:rPr>
                          <m:t>𝑑</m:t>
                        </m:r>
                      </m:sub>
                    </m:sSub>
                    <m:r>
                      <a:rPr lang="pt-BR" b="0" i="1" smtClean="0">
                        <a:solidFill>
                          <a:srgbClr val="FF0000"/>
                        </a:solidFill>
                        <a:latin typeface="Cambria Math" panose="02040503050406030204" pitchFamily="18" charset="0"/>
                      </a:rPr>
                      <m:t>)=−1,88</m:t>
                    </m:r>
                    <m:r>
                      <a:rPr lang="pt-BR" b="0" i="1" smtClean="0">
                        <a:solidFill>
                          <a:srgbClr val="FF0000"/>
                        </a:solidFill>
                        <a:latin typeface="Cambria Math" panose="02040503050406030204" pitchFamily="18" charset="0"/>
                      </a:rPr>
                      <m:t>𝑚𝑆</m:t>
                    </m:r>
                    <m:r>
                      <a:rPr lang="pt-BR" b="0" i="1" smtClean="0">
                        <a:solidFill>
                          <a:srgbClr val="FF0000"/>
                        </a:solidFill>
                        <a:latin typeface="Cambria Math" panose="02040503050406030204" pitchFamily="18" charset="0"/>
                      </a:rPr>
                      <m:t>∗1,85</m:t>
                    </m:r>
                    <m:r>
                      <a:rPr lang="pt-BR" b="0" i="1" smtClean="0">
                        <a:solidFill>
                          <a:srgbClr val="FF0000"/>
                        </a:solidFill>
                        <a:latin typeface="Cambria Math" panose="02040503050406030204" pitchFamily="18" charset="0"/>
                      </a:rPr>
                      <m:t>𝑘</m:t>
                    </m:r>
                    <m:r>
                      <m:rPr>
                        <m:sty m:val="p"/>
                      </m:rPr>
                      <a:rPr lang="el-GR" i="1">
                        <a:solidFill>
                          <a:srgbClr val="FF0000"/>
                        </a:solidFill>
                        <a:latin typeface="Cambria Math" panose="02040503050406030204" pitchFamily="18" charset="0"/>
                        <a:ea typeface="Cambria Math" panose="02040503050406030204" pitchFamily="18" charset="0"/>
                      </a:rPr>
                      <m:t>Ω</m:t>
                    </m:r>
                    <m:r>
                      <a:rPr lang="pt-BR" b="0" i="1" smtClean="0">
                        <a:solidFill>
                          <a:srgbClr val="FF0000"/>
                        </a:solidFill>
                        <a:latin typeface="Cambria Math" panose="02040503050406030204" pitchFamily="18" charset="0"/>
                        <a:ea typeface="Cambria Math" panose="02040503050406030204" pitchFamily="18" charset="0"/>
                      </a:rPr>
                      <m:t>=−3,48</m:t>
                    </m:r>
                  </m:oMath>
                </a14:m>
                <a:endParaRPr lang="pt-BR" b="0" dirty="0">
                  <a:solidFill>
                    <a:srgbClr val="FF0000"/>
                  </a:solidFill>
                  <a:ea typeface="Cambria Math" panose="02040503050406030204" pitchFamily="18" charset="0"/>
                </a:endParaRPr>
              </a:p>
              <a:p>
                <a:pPr marL="0" indent="0">
                  <a:buNone/>
                </a:pPr>
                <a:endParaRPr lang="pt-BR" dirty="0">
                  <a:solidFill>
                    <a:srgbClr val="FF0000"/>
                  </a:solidFill>
                  <a:ea typeface="Cambria Math" panose="02040503050406030204" pitchFamily="18" charset="0"/>
                </a:endParaRPr>
              </a:p>
              <a:p>
                <a:pPr marL="0" indent="0">
                  <a:buNone/>
                </a:pPr>
                <a:endParaRPr lang="pt-BR" dirty="0">
                  <a:solidFill>
                    <a:srgbClr val="FF0000"/>
                  </a:solidFill>
                  <a:ea typeface="Cambria Math" panose="02040503050406030204" pitchFamily="18" charset="0"/>
                </a:endParaRPr>
              </a:p>
              <a:p>
                <a:pPr marL="514350" indent="-514350">
                  <a:buFont typeface="+mj-lt"/>
                  <a:buAutoNum type="alphaLcParenR" startAt="5"/>
                </a:pPr>
                <a:endParaRPr lang="pt-BR" b="0" dirty="0">
                  <a:solidFill>
                    <a:srgbClr val="FF0000"/>
                  </a:solidFill>
                  <a:ea typeface="Cambria Math" panose="02040503050406030204" pitchFamily="18" charset="0"/>
                </a:endParaRPr>
              </a:p>
              <a:p>
                <a:pPr marL="0" indent="0">
                  <a:buNone/>
                </a:pPr>
                <a:endParaRPr lang="pt-BR" dirty="0">
                  <a:solidFill>
                    <a:srgbClr val="FF0000"/>
                  </a:solidFill>
                </a:endParaRPr>
              </a:p>
              <a:p>
                <a:pPr marL="514350" indent="-514350">
                  <a:buAutoNum type="alphaLcParenR" startAt="5"/>
                </a:pPr>
                <a:endParaRPr lang="pt-BR" dirty="0">
                  <a:solidFill>
                    <a:srgbClr val="FF0000"/>
                  </a:solidFill>
                </a:endParaRPr>
              </a:p>
            </p:txBody>
          </p:sp>
        </mc:Choice>
        <mc:Fallback xmlns="">
          <p:sp>
            <p:nvSpPr>
              <p:cNvPr id="3" name="Content Placeholder 2">
                <a:extLst>
                  <a:ext uri="{FF2B5EF4-FFF2-40B4-BE49-F238E27FC236}">
                    <a16:creationId xmlns:a16="http://schemas.microsoft.com/office/drawing/2014/main" id="{05F9FD90-BFDF-4A57-B841-A663CA552885}"/>
                  </a:ext>
                </a:extLst>
              </p:cNvPr>
              <p:cNvSpPr>
                <a:spLocks noGrp="1" noRot="1" noChangeAspect="1" noMove="1" noResize="1" noEditPoints="1" noAdjustHandles="1" noChangeArrowheads="1" noChangeShapeType="1" noTextEdit="1"/>
              </p:cNvSpPr>
              <p:nvPr>
                <p:ph sz="half" idx="1"/>
              </p:nvPr>
            </p:nvSpPr>
            <p:spPr>
              <a:xfrm>
                <a:off x="838200" y="1825625"/>
                <a:ext cx="7061462" cy="4351338"/>
              </a:xfrm>
              <a:blipFill>
                <a:blip r:embed="rId3"/>
                <a:stretch>
                  <a:fillRect t="-2101"/>
                </a:stretch>
              </a:blipFill>
            </p:spPr>
            <p:txBody>
              <a:bodyPr/>
              <a:lstStyle/>
              <a:p>
                <a:r>
                  <a:rPr lang="pt-BR">
                    <a:noFill/>
                  </a:rPr>
                  <a:t> </a:t>
                </a:r>
              </a:p>
            </p:txBody>
          </p:sp>
        </mc:Fallback>
      </mc:AlternateContent>
      <p:sp>
        <p:nvSpPr>
          <p:cNvPr id="5" name="Footer Placeholder 4">
            <a:extLst>
              <a:ext uri="{FF2B5EF4-FFF2-40B4-BE49-F238E27FC236}">
                <a16:creationId xmlns:a16="http://schemas.microsoft.com/office/drawing/2014/main" id="{92AB6143-81D9-434B-AD0F-02951C9DFFD3}"/>
              </a:ext>
            </a:extLst>
          </p:cNvPr>
          <p:cNvSpPr>
            <a:spLocks noGrp="1"/>
          </p:cNvSpPr>
          <p:nvPr>
            <p:ph type="ftr" sz="quarter" idx="11"/>
          </p:nvPr>
        </p:nvSpPr>
        <p:spPr/>
        <p:txBody>
          <a:bodyPr/>
          <a:lstStyle/>
          <a:p>
            <a:r>
              <a:rPr lang="en-US" altLang="en-US"/>
              <a:t>Prof. Elyr Teixeira</a:t>
            </a:r>
            <a:endParaRPr lang="en-US" altLang="en-US" dirty="0"/>
          </a:p>
        </p:txBody>
      </p:sp>
      <p:sp>
        <p:nvSpPr>
          <p:cNvPr id="6" name="Slide Number Placeholder 5">
            <a:extLst>
              <a:ext uri="{FF2B5EF4-FFF2-40B4-BE49-F238E27FC236}">
                <a16:creationId xmlns:a16="http://schemas.microsoft.com/office/drawing/2014/main" id="{4B29C4EC-A7B5-4800-890D-A93F4BF3CC1B}"/>
              </a:ext>
            </a:extLst>
          </p:cNvPr>
          <p:cNvSpPr>
            <a:spLocks noGrp="1"/>
          </p:cNvSpPr>
          <p:nvPr>
            <p:ph type="sldNum" sz="quarter" idx="12"/>
          </p:nvPr>
        </p:nvSpPr>
        <p:spPr/>
        <p:txBody>
          <a:bodyPr/>
          <a:lstStyle/>
          <a:p>
            <a:fld id="{48BF32D8-1DE8-449E-9DAA-0E19DCA81A04}" type="slidenum">
              <a:rPr lang="en-US" altLang="en-US" smtClean="0"/>
              <a:pPr/>
              <a:t>295</a:t>
            </a:fld>
            <a:endParaRPr lang="en-US" altLang="en-US"/>
          </a:p>
        </p:txBody>
      </p:sp>
    </p:spTree>
    <p:extLst>
      <p:ext uri="{BB962C8B-B14F-4D97-AF65-F5344CB8AC3E}">
        <p14:creationId xmlns:p14="http://schemas.microsoft.com/office/powerpoint/2010/main" val="600326964"/>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a:extLst>
              <a:ext uri="{FF2B5EF4-FFF2-40B4-BE49-F238E27FC236}">
                <a16:creationId xmlns:a16="http://schemas.microsoft.com/office/drawing/2014/main" id="{60266028-B37B-4309-9697-6861DABDF03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62367" y="1511579"/>
            <a:ext cx="7061461" cy="54722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a:extLst>
              <a:ext uri="{FF2B5EF4-FFF2-40B4-BE49-F238E27FC236}">
                <a16:creationId xmlns:a16="http://schemas.microsoft.com/office/drawing/2014/main" id="{739C38CA-6226-45BB-9890-79F372238B3C}"/>
              </a:ext>
            </a:extLst>
          </p:cNvPr>
          <p:cNvSpPr>
            <a:spLocks noGrp="1"/>
          </p:cNvSpPr>
          <p:nvPr>
            <p:ph type="title"/>
          </p:nvPr>
        </p:nvSpPr>
        <p:spPr/>
        <p:txBody>
          <a:bodyPr/>
          <a:lstStyle/>
          <a:p>
            <a:r>
              <a:rPr lang="pt-BR" dirty="0"/>
              <a:t>Configuração com polarização fixa</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5F9FD90-BFDF-4A57-B841-A663CA552885}"/>
                  </a:ext>
                </a:extLst>
              </p:cNvPr>
              <p:cNvSpPr>
                <a:spLocks noGrp="1"/>
              </p:cNvSpPr>
              <p:nvPr>
                <p:ph sz="half" idx="1"/>
              </p:nvPr>
            </p:nvSpPr>
            <p:spPr>
              <a:xfrm>
                <a:off x="838200" y="1825625"/>
                <a:ext cx="7061462" cy="4351338"/>
              </a:xfrm>
            </p:spPr>
            <p:txBody>
              <a:bodyPr/>
              <a:lstStyle/>
              <a:p>
                <a:pPr marL="514350" indent="-514350">
                  <a:buFont typeface="+mj-lt"/>
                  <a:buAutoNum type="alphaLcParenR" startAt="5"/>
                </a:pPr>
                <a14:m>
                  <m:oMath xmlns:m="http://schemas.openxmlformats.org/officeDocument/2006/math">
                    <m:sSub>
                      <m:sSubPr>
                        <m:ctrlPr>
                          <a:rPr lang="pt-BR" i="1" smtClean="0">
                            <a:solidFill>
                              <a:srgbClr val="FF0000"/>
                            </a:solidFill>
                            <a:latin typeface="Cambria Math" panose="02040503050406030204" pitchFamily="18" charset="0"/>
                          </a:rPr>
                        </m:ctrlPr>
                      </m:sSubPr>
                      <m:e>
                        <m:r>
                          <a:rPr lang="pt-BR" b="0" i="1" smtClean="0">
                            <a:solidFill>
                              <a:srgbClr val="FF0000"/>
                            </a:solidFill>
                            <a:latin typeface="Cambria Math" panose="02040503050406030204" pitchFamily="18" charset="0"/>
                          </a:rPr>
                          <m:t>𝐴</m:t>
                        </m:r>
                      </m:e>
                      <m:sub>
                        <m:r>
                          <a:rPr lang="pt-BR" b="0" i="1" smtClean="0">
                            <a:solidFill>
                              <a:srgbClr val="FF0000"/>
                            </a:solidFill>
                            <a:latin typeface="Cambria Math" panose="02040503050406030204" pitchFamily="18" charset="0"/>
                          </a:rPr>
                          <m:t>𝑣</m:t>
                        </m:r>
                      </m:sub>
                    </m:sSub>
                    <m:r>
                      <a:rPr lang="pt-BR" i="1">
                        <a:solidFill>
                          <a:srgbClr val="FF0000"/>
                        </a:solidFill>
                        <a:latin typeface="Cambria Math" panose="02040503050406030204" pitchFamily="18" charset="0"/>
                      </a:rPr>
                      <m:t>=</m:t>
                    </m:r>
                    <m:r>
                      <a:rPr lang="pt-BR" b="0" i="1" smtClean="0">
                        <a:solidFill>
                          <a:srgbClr val="FF0000"/>
                        </a:solidFill>
                        <a:latin typeface="Cambria Math" panose="02040503050406030204" pitchFamily="18" charset="0"/>
                      </a:rPr>
                      <m:t>−</m:t>
                    </m:r>
                    <m:sSub>
                      <m:sSubPr>
                        <m:ctrlPr>
                          <a:rPr lang="pt-BR" b="0" i="1" smtClean="0">
                            <a:solidFill>
                              <a:srgbClr val="FF0000"/>
                            </a:solidFill>
                            <a:latin typeface="Cambria Math" panose="02040503050406030204" pitchFamily="18" charset="0"/>
                          </a:rPr>
                        </m:ctrlPr>
                      </m:sSubPr>
                      <m:e>
                        <m:r>
                          <a:rPr lang="pt-BR" b="0" i="1" smtClean="0">
                            <a:solidFill>
                              <a:srgbClr val="FF0000"/>
                            </a:solidFill>
                            <a:latin typeface="Cambria Math" panose="02040503050406030204" pitchFamily="18" charset="0"/>
                          </a:rPr>
                          <m:t>𝑔</m:t>
                        </m:r>
                      </m:e>
                      <m:sub>
                        <m:r>
                          <a:rPr lang="pt-BR" b="0" i="1" smtClean="0">
                            <a:solidFill>
                              <a:srgbClr val="FF0000"/>
                            </a:solidFill>
                            <a:latin typeface="Cambria Math" panose="02040503050406030204" pitchFamily="18" charset="0"/>
                          </a:rPr>
                          <m:t>𝑚</m:t>
                        </m:r>
                      </m:sub>
                    </m:sSub>
                    <m:r>
                      <a:rPr lang="pt-BR" b="0" i="1" smtClean="0">
                        <a:solidFill>
                          <a:srgbClr val="FF0000"/>
                        </a:solidFill>
                        <a:latin typeface="Cambria Math" panose="02040503050406030204" pitchFamily="18" charset="0"/>
                      </a:rPr>
                      <m:t>(</m:t>
                    </m:r>
                    <m:sSub>
                      <m:sSubPr>
                        <m:ctrlPr>
                          <a:rPr lang="pt-BR" b="0" i="1" smtClean="0">
                            <a:solidFill>
                              <a:srgbClr val="FF0000"/>
                            </a:solidFill>
                            <a:latin typeface="Cambria Math" panose="02040503050406030204" pitchFamily="18" charset="0"/>
                          </a:rPr>
                        </m:ctrlPr>
                      </m:sSubPr>
                      <m:e>
                        <m:r>
                          <a:rPr lang="pt-BR" b="0" i="1" smtClean="0">
                            <a:solidFill>
                              <a:srgbClr val="FF0000"/>
                            </a:solidFill>
                            <a:latin typeface="Cambria Math" panose="02040503050406030204" pitchFamily="18" charset="0"/>
                          </a:rPr>
                          <m:t>𝑅</m:t>
                        </m:r>
                      </m:e>
                      <m:sub>
                        <m:r>
                          <a:rPr lang="pt-BR" b="0" i="1" smtClean="0">
                            <a:solidFill>
                              <a:srgbClr val="FF0000"/>
                            </a:solidFill>
                            <a:latin typeface="Cambria Math" panose="02040503050406030204" pitchFamily="18" charset="0"/>
                          </a:rPr>
                          <m:t>𝐷</m:t>
                        </m:r>
                      </m:sub>
                    </m:sSub>
                  </m:oMath>
                </a14:m>
                <a:r>
                  <a:rPr lang="pt-BR" dirty="0">
                    <a:solidFill>
                      <a:srgbClr val="FF0000"/>
                    </a:solidFill>
                  </a:rPr>
                  <a:t>// </a:t>
                </a:r>
                <a14:m>
                  <m:oMath xmlns:m="http://schemas.openxmlformats.org/officeDocument/2006/math">
                    <m:sSub>
                      <m:sSubPr>
                        <m:ctrlPr>
                          <a:rPr lang="pt-BR" i="1">
                            <a:solidFill>
                              <a:srgbClr val="FF0000"/>
                            </a:solidFill>
                            <a:latin typeface="Cambria Math" panose="02040503050406030204" pitchFamily="18" charset="0"/>
                          </a:rPr>
                        </m:ctrlPr>
                      </m:sSubPr>
                      <m:e>
                        <m:r>
                          <a:rPr lang="pt-BR" b="0" i="1" smtClean="0">
                            <a:solidFill>
                              <a:srgbClr val="FF0000"/>
                            </a:solidFill>
                            <a:latin typeface="Cambria Math" panose="02040503050406030204" pitchFamily="18" charset="0"/>
                          </a:rPr>
                          <m:t>𝑟</m:t>
                        </m:r>
                      </m:e>
                      <m:sub>
                        <m:r>
                          <a:rPr lang="pt-BR" b="0" i="1" smtClean="0">
                            <a:solidFill>
                              <a:srgbClr val="FF0000"/>
                            </a:solidFill>
                            <a:latin typeface="Cambria Math" panose="02040503050406030204" pitchFamily="18" charset="0"/>
                          </a:rPr>
                          <m:t>𝑑</m:t>
                        </m:r>
                      </m:sub>
                    </m:sSub>
                    <m:r>
                      <a:rPr lang="pt-BR" b="0" i="1" smtClean="0">
                        <a:solidFill>
                          <a:srgbClr val="FF0000"/>
                        </a:solidFill>
                        <a:latin typeface="Cambria Math" panose="02040503050406030204" pitchFamily="18" charset="0"/>
                      </a:rPr>
                      <m:t>)=−1,88</m:t>
                    </m:r>
                    <m:r>
                      <a:rPr lang="pt-BR" b="0" i="1" smtClean="0">
                        <a:solidFill>
                          <a:srgbClr val="FF0000"/>
                        </a:solidFill>
                        <a:latin typeface="Cambria Math" panose="02040503050406030204" pitchFamily="18" charset="0"/>
                      </a:rPr>
                      <m:t>𝑚𝑆</m:t>
                    </m:r>
                    <m:r>
                      <a:rPr lang="pt-BR" b="0" i="1" smtClean="0">
                        <a:solidFill>
                          <a:srgbClr val="FF0000"/>
                        </a:solidFill>
                        <a:latin typeface="Cambria Math" panose="02040503050406030204" pitchFamily="18" charset="0"/>
                      </a:rPr>
                      <m:t>∗1,85</m:t>
                    </m:r>
                    <m:r>
                      <a:rPr lang="pt-BR" b="0" i="1" smtClean="0">
                        <a:solidFill>
                          <a:srgbClr val="FF0000"/>
                        </a:solidFill>
                        <a:latin typeface="Cambria Math" panose="02040503050406030204" pitchFamily="18" charset="0"/>
                      </a:rPr>
                      <m:t>𝑘</m:t>
                    </m:r>
                    <m:r>
                      <m:rPr>
                        <m:sty m:val="p"/>
                      </m:rPr>
                      <a:rPr lang="el-GR" i="1">
                        <a:solidFill>
                          <a:srgbClr val="FF0000"/>
                        </a:solidFill>
                        <a:latin typeface="Cambria Math" panose="02040503050406030204" pitchFamily="18" charset="0"/>
                        <a:ea typeface="Cambria Math" panose="02040503050406030204" pitchFamily="18" charset="0"/>
                      </a:rPr>
                      <m:t>Ω</m:t>
                    </m:r>
                    <m:r>
                      <a:rPr lang="pt-BR" b="0" i="1" smtClean="0">
                        <a:solidFill>
                          <a:srgbClr val="FF0000"/>
                        </a:solidFill>
                        <a:latin typeface="Cambria Math" panose="02040503050406030204" pitchFamily="18" charset="0"/>
                        <a:ea typeface="Cambria Math" panose="02040503050406030204" pitchFamily="18" charset="0"/>
                      </a:rPr>
                      <m:t>=−3,48</m:t>
                    </m:r>
                  </m:oMath>
                </a14:m>
                <a:endParaRPr lang="pt-BR" b="0" dirty="0">
                  <a:solidFill>
                    <a:srgbClr val="FF0000"/>
                  </a:solidFill>
                  <a:ea typeface="Cambria Math" panose="02040503050406030204" pitchFamily="18" charset="0"/>
                </a:endParaRPr>
              </a:p>
              <a:p>
                <a:pPr marL="514350" indent="-514350">
                  <a:buFont typeface="+mj-lt"/>
                  <a:buAutoNum type="alphaLcParenR" startAt="5"/>
                </a:pPr>
                <a14:m>
                  <m:oMath xmlns:m="http://schemas.openxmlformats.org/officeDocument/2006/math">
                    <m:sSub>
                      <m:sSubPr>
                        <m:ctrlPr>
                          <a:rPr lang="pt-BR" i="1">
                            <a:solidFill>
                              <a:srgbClr val="FF0000"/>
                            </a:solidFill>
                            <a:latin typeface="Cambria Math" panose="02040503050406030204" pitchFamily="18" charset="0"/>
                          </a:rPr>
                        </m:ctrlPr>
                      </m:sSubPr>
                      <m:e>
                        <m:r>
                          <a:rPr lang="pt-BR" i="1">
                            <a:solidFill>
                              <a:srgbClr val="FF0000"/>
                            </a:solidFill>
                            <a:latin typeface="Cambria Math" panose="02040503050406030204" pitchFamily="18" charset="0"/>
                          </a:rPr>
                          <m:t>𝐴</m:t>
                        </m:r>
                      </m:e>
                      <m:sub>
                        <m:r>
                          <a:rPr lang="pt-BR" i="1">
                            <a:solidFill>
                              <a:srgbClr val="FF0000"/>
                            </a:solidFill>
                            <a:latin typeface="Cambria Math" panose="02040503050406030204" pitchFamily="18" charset="0"/>
                          </a:rPr>
                          <m:t>𝑣</m:t>
                        </m:r>
                      </m:sub>
                    </m:sSub>
                    <m:r>
                      <a:rPr lang="pt-BR" i="1">
                        <a:solidFill>
                          <a:srgbClr val="FF0000"/>
                        </a:solidFill>
                        <a:latin typeface="Cambria Math" panose="02040503050406030204" pitchFamily="18" charset="0"/>
                      </a:rPr>
                      <m:t>=−</m:t>
                    </m:r>
                    <m:sSub>
                      <m:sSubPr>
                        <m:ctrlPr>
                          <a:rPr lang="pt-BR" i="1">
                            <a:solidFill>
                              <a:srgbClr val="FF0000"/>
                            </a:solidFill>
                            <a:latin typeface="Cambria Math" panose="02040503050406030204" pitchFamily="18" charset="0"/>
                          </a:rPr>
                        </m:ctrlPr>
                      </m:sSubPr>
                      <m:e>
                        <m:r>
                          <a:rPr lang="pt-BR" i="1">
                            <a:solidFill>
                              <a:srgbClr val="FF0000"/>
                            </a:solidFill>
                            <a:latin typeface="Cambria Math" panose="02040503050406030204" pitchFamily="18" charset="0"/>
                          </a:rPr>
                          <m:t>𝑔</m:t>
                        </m:r>
                      </m:e>
                      <m:sub>
                        <m:r>
                          <a:rPr lang="pt-BR" i="1">
                            <a:solidFill>
                              <a:srgbClr val="FF0000"/>
                            </a:solidFill>
                            <a:latin typeface="Cambria Math" panose="02040503050406030204" pitchFamily="18" charset="0"/>
                          </a:rPr>
                          <m:t>𝑚</m:t>
                        </m:r>
                      </m:sub>
                    </m:sSub>
                    <m:r>
                      <a:rPr lang="pt-BR" i="1">
                        <a:solidFill>
                          <a:srgbClr val="FF0000"/>
                        </a:solidFill>
                        <a:latin typeface="Cambria Math" panose="02040503050406030204" pitchFamily="18" charset="0"/>
                      </a:rPr>
                      <m:t>(</m:t>
                    </m:r>
                    <m:sSub>
                      <m:sSubPr>
                        <m:ctrlPr>
                          <a:rPr lang="pt-BR" i="1">
                            <a:solidFill>
                              <a:srgbClr val="FF0000"/>
                            </a:solidFill>
                            <a:latin typeface="Cambria Math" panose="02040503050406030204" pitchFamily="18" charset="0"/>
                          </a:rPr>
                        </m:ctrlPr>
                      </m:sSubPr>
                      <m:e>
                        <m:r>
                          <a:rPr lang="pt-BR" i="1">
                            <a:solidFill>
                              <a:srgbClr val="FF0000"/>
                            </a:solidFill>
                            <a:latin typeface="Cambria Math" panose="02040503050406030204" pitchFamily="18" charset="0"/>
                          </a:rPr>
                          <m:t>𝑅</m:t>
                        </m:r>
                      </m:e>
                      <m:sub>
                        <m:r>
                          <a:rPr lang="pt-BR" i="1">
                            <a:solidFill>
                              <a:srgbClr val="FF0000"/>
                            </a:solidFill>
                            <a:latin typeface="Cambria Math" panose="02040503050406030204" pitchFamily="18" charset="0"/>
                          </a:rPr>
                          <m:t>𝐷</m:t>
                        </m:r>
                      </m:sub>
                    </m:sSub>
                    <m:r>
                      <a:rPr lang="pt-BR" b="0" i="1" smtClean="0">
                        <a:solidFill>
                          <a:srgbClr val="FF0000"/>
                        </a:solidFill>
                        <a:latin typeface="Cambria Math" panose="02040503050406030204" pitchFamily="18" charset="0"/>
                      </a:rPr>
                      <m:t>)</m:t>
                    </m:r>
                    <m:r>
                      <a:rPr lang="pt-BR" i="1">
                        <a:solidFill>
                          <a:srgbClr val="FF0000"/>
                        </a:solidFill>
                        <a:latin typeface="Cambria Math" panose="02040503050406030204" pitchFamily="18" charset="0"/>
                      </a:rPr>
                      <m:t>=−1,88</m:t>
                    </m:r>
                    <m:r>
                      <a:rPr lang="pt-BR" i="1">
                        <a:solidFill>
                          <a:srgbClr val="FF0000"/>
                        </a:solidFill>
                        <a:latin typeface="Cambria Math" panose="02040503050406030204" pitchFamily="18" charset="0"/>
                      </a:rPr>
                      <m:t>𝑚𝑆</m:t>
                    </m:r>
                    <m:r>
                      <a:rPr lang="pt-BR" i="1">
                        <a:solidFill>
                          <a:srgbClr val="FF0000"/>
                        </a:solidFill>
                        <a:latin typeface="Cambria Math" panose="02040503050406030204" pitchFamily="18" charset="0"/>
                      </a:rPr>
                      <m:t>∗2</m:t>
                    </m:r>
                    <m:r>
                      <a:rPr lang="pt-BR" i="1">
                        <a:solidFill>
                          <a:srgbClr val="FF0000"/>
                        </a:solidFill>
                        <a:latin typeface="Cambria Math" panose="02040503050406030204" pitchFamily="18" charset="0"/>
                      </a:rPr>
                      <m:t>𝑘</m:t>
                    </m:r>
                    <m:r>
                      <m:rPr>
                        <m:sty m:val="p"/>
                      </m:rPr>
                      <a:rPr lang="el-GR" i="1">
                        <a:solidFill>
                          <a:srgbClr val="FF0000"/>
                        </a:solidFill>
                        <a:latin typeface="Cambria Math" panose="02040503050406030204" pitchFamily="18" charset="0"/>
                        <a:ea typeface="Cambria Math" panose="02040503050406030204" pitchFamily="18" charset="0"/>
                      </a:rPr>
                      <m:t>Ω</m:t>
                    </m:r>
                    <m:r>
                      <a:rPr lang="pt-BR" i="1">
                        <a:solidFill>
                          <a:srgbClr val="FF0000"/>
                        </a:solidFill>
                        <a:latin typeface="Cambria Math" panose="02040503050406030204" pitchFamily="18" charset="0"/>
                        <a:ea typeface="Cambria Math" panose="02040503050406030204" pitchFamily="18" charset="0"/>
                      </a:rPr>
                      <m:t>=−3,</m:t>
                    </m:r>
                    <m:r>
                      <a:rPr lang="pt-BR" b="0" i="1" smtClean="0">
                        <a:solidFill>
                          <a:srgbClr val="FF0000"/>
                        </a:solidFill>
                        <a:latin typeface="Cambria Math" panose="02040503050406030204" pitchFamily="18" charset="0"/>
                        <a:ea typeface="Cambria Math" panose="02040503050406030204" pitchFamily="18" charset="0"/>
                      </a:rPr>
                      <m:t>76</m:t>
                    </m:r>
                  </m:oMath>
                </a14:m>
                <a:endParaRPr lang="pt-BR" dirty="0">
                  <a:solidFill>
                    <a:srgbClr val="FF0000"/>
                  </a:solidFill>
                  <a:ea typeface="Cambria Math" panose="02040503050406030204" pitchFamily="18" charset="0"/>
                </a:endParaRPr>
              </a:p>
              <a:p>
                <a:pPr marL="514350" indent="-514350">
                  <a:buFont typeface="+mj-lt"/>
                  <a:buAutoNum type="alphaLcParenR" startAt="5"/>
                </a:pPr>
                <a:endParaRPr lang="pt-BR" dirty="0">
                  <a:solidFill>
                    <a:srgbClr val="FF0000"/>
                  </a:solidFill>
                  <a:ea typeface="Cambria Math" panose="02040503050406030204" pitchFamily="18" charset="0"/>
                </a:endParaRPr>
              </a:p>
              <a:p>
                <a:pPr marL="0" indent="0">
                  <a:buNone/>
                </a:pPr>
                <a:endParaRPr lang="pt-BR" dirty="0">
                  <a:solidFill>
                    <a:srgbClr val="FF0000"/>
                  </a:solidFill>
                  <a:ea typeface="Cambria Math" panose="02040503050406030204" pitchFamily="18" charset="0"/>
                </a:endParaRPr>
              </a:p>
              <a:p>
                <a:pPr marL="514350" indent="-514350">
                  <a:buFont typeface="+mj-lt"/>
                  <a:buAutoNum type="alphaLcParenR" startAt="5"/>
                </a:pPr>
                <a:endParaRPr lang="pt-BR" b="0" dirty="0">
                  <a:solidFill>
                    <a:srgbClr val="FF0000"/>
                  </a:solidFill>
                  <a:ea typeface="Cambria Math" panose="02040503050406030204" pitchFamily="18" charset="0"/>
                </a:endParaRPr>
              </a:p>
              <a:p>
                <a:pPr marL="0" indent="0">
                  <a:buNone/>
                </a:pPr>
                <a:endParaRPr lang="pt-BR" dirty="0">
                  <a:solidFill>
                    <a:srgbClr val="FF0000"/>
                  </a:solidFill>
                </a:endParaRPr>
              </a:p>
              <a:p>
                <a:pPr marL="514350" indent="-514350">
                  <a:buAutoNum type="alphaLcParenR" startAt="5"/>
                </a:pPr>
                <a:endParaRPr lang="pt-BR" dirty="0">
                  <a:solidFill>
                    <a:srgbClr val="FF0000"/>
                  </a:solidFill>
                </a:endParaRPr>
              </a:p>
            </p:txBody>
          </p:sp>
        </mc:Choice>
        <mc:Fallback xmlns="">
          <p:sp>
            <p:nvSpPr>
              <p:cNvPr id="3" name="Content Placeholder 2">
                <a:extLst>
                  <a:ext uri="{FF2B5EF4-FFF2-40B4-BE49-F238E27FC236}">
                    <a16:creationId xmlns:a16="http://schemas.microsoft.com/office/drawing/2014/main" id="{05F9FD90-BFDF-4A57-B841-A663CA552885}"/>
                  </a:ext>
                </a:extLst>
              </p:cNvPr>
              <p:cNvSpPr>
                <a:spLocks noGrp="1" noRot="1" noChangeAspect="1" noMove="1" noResize="1" noEditPoints="1" noAdjustHandles="1" noChangeArrowheads="1" noChangeShapeType="1" noTextEdit="1"/>
              </p:cNvSpPr>
              <p:nvPr>
                <p:ph sz="half" idx="1"/>
              </p:nvPr>
            </p:nvSpPr>
            <p:spPr>
              <a:xfrm>
                <a:off x="838200" y="1825625"/>
                <a:ext cx="7061462" cy="4351338"/>
              </a:xfrm>
              <a:blipFill>
                <a:blip r:embed="rId3"/>
                <a:stretch>
                  <a:fillRect t="-2101"/>
                </a:stretch>
              </a:blipFill>
            </p:spPr>
            <p:txBody>
              <a:bodyPr/>
              <a:lstStyle/>
              <a:p>
                <a:r>
                  <a:rPr lang="pt-BR">
                    <a:noFill/>
                  </a:rPr>
                  <a:t> </a:t>
                </a:r>
              </a:p>
            </p:txBody>
          </p:sp>
        </mc:Fallback>
      </mc:AlternateContent>
      <p:sp>
        <p:nvSpPr>
          <p:cNvPr id="5" name="Footer Placeholder 4">
            <a:extLst>
              <a:ext uri="{FF2B5EF4-FFF2-40B4-BE49-F238E27FC236}">
                <a16:creationId xmlns:a16="http://schemas.microsoft.com/office/drawing/2014/main" id="{92AB6143-81D9-434B-AD0F-02951C9DFFD3}"/>
              </a:ext>
            </a:extLst>
          </p:cNvPr>
          <p:cNvSpPr>
            <a:spLocks noGrp="1"/>
          </p:cNvSpPr>
          <p:nvPr>
            <p:ph type="ftr" sz="quarter" idx="11"/>
          </p:nvPr>
        </p:nvSpPr>
        <p:spPr/>
        <p:txBody>
          <a:bodyPr/>
          <a:lstStyle/>
          <a:p>
            <a:r>
              <a:rPr lang="en-US" altLang="en-US"/>
              <a:t>Prof. Elyr Teixeira</a:t>
            </a:r>
            <a:endParaRPr lang="en-US" altLang="en-US" dirty="0"/>
          </a:p>
        </p:txBody>
      </p:sp>
      <p:sp>
        <p:nvSpPr>
          <p:cNvPr id="6" name="Slide Number Placeholder 5">
            <a:extLst>
              <a:ext uri="{FF2B5EF4-FFF2-40B4-BE49-F238E27FC236}">
                <a16:creationId xmlns:a16="http://schemas.microsoft.com/office/drawing/2014/main" id="{4B29C4EC-A7B5-4800-890D-A93F4BF3CC1B}"/>
              </a:ext>
            </a:extLst>
          </p:cNvPr>
          <p:cNvSpPr>
            <a:spLocks noGrp="1"/>
          </p:cNvSpPr>
          <p:nvPr>
            <p:ph type="sldNum" sz="quarter" idx="12"/>
          </p:nvPr>
        </p:nvSpPr>
        <p:spPr/>
        <p:txBody>
          <a:bodyPr/>
          <a:lstStyle/>
          <a:p>
            <a:fld id="{48BF32D8-1DE8-449E-9DAA-0E19DCA81A04}" type="slidenum">
              <a:rPr lang="en-US" altLang="en-US" smtClean="0"/>
              <a:pPr/>
              <a:t>296</a:t>
            </a:fld>
            <a:endParaRPr lang="en-US" altLang="en-US"/>
          </a:p>
        </p:txBody>
      </p:sp>
    </p:spTree>
    <p:extLst>
      <p:ext uri="{BB962C8B-B14F-4D97-AF65-F5344CB8AC3E}">
        <p14:creationId xmlns:p14="http://schemas.microsoft.com/office/powerpoint/2010/main" val="3942644013"/>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F4BA6375-9813-4291-9256-C0E9263C194E}"/>
              </a:ext>
            </a:extLst>
          </p:cNvPr>
          <p:cNvPicPr>
            <a:picLocks noGrp="1" noChangeAspect="1" noChangeArrowheads="1"/>
          </p:cNvPicPr>
          <p:nvPr>
            <p:ph sz="half" idx="2"/>
          </p:nvPr>
        </p:nvPicPr>
        <p:blipFill>
          <a:blip r:embed="rId2" cstate="print">
            <a:extLst>
              <a:ext uri="{28A0092B-C50C-407E-A947-70E740481C1C}">
                <a14:useLocalDpi xmlns:a14="http://schemas.microsoft.com/office/drawing/2010/main" val="0"/>
              </a:ext>
            </a:extLst>
          </a:blip>
          <a:srcRect/>
          <a:stretch>
            <a:fillRect/>
          </a:stretch>
        </p:blipFill>
        <p:spPr bwMode="auto">
          <a:xfrm>
            <a:off x="5466215" y="1385740"/>
            <a:ext cx="6780537" cy="54722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a:extLst>
              <a:ext uri="{FF2B5EF4-FFF2-40B4-BE49-F238E27FC236}">
                <a16:creationId xmlns:a16="http://schemas.microsoft.com/office/drawing/2014/main" id="{739C38CA-6226-45BB-9890-79F372238B3C}"/>
              </a:ext>
            </a:extLst>
          </p:cNvPr>
          <p:cNvSpPr>
            <a:spLocks noGrp="1"/>
          </p:cNvSpPr>
          <p:nvPr>
            <p:ph type="title"/>
          </p:nvPr>
        </p:nvSpPr>
        <p:spPr/>
        <p:txBody>
          <a:bodyPr/>
          <a:lstStyle/>
          <a:p>
            <a:r>
              <a:rPr lang="pt-BR" dirty="0"/>
              <a:t>Configuração com autopolarização</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5F9FD90-BFDF-4A57-B841-A663CA552885}"/>
                  </a:ext>
                </a:extLst>
              </p:cNvPr>
              <p:cNvSpPr>
                <a:spLocks noGrp="1"/>
              </p:cNvSpPr>
              <p:nvPr>
                <p:ph sz="half" idx="1"/>
              </p:nvPr>
            </p:nvSpPr>
            <p:spPr>
              <a:xfrm>
                <a:off x="838199" y="1825625"/>
                <a:ext cx="5901965" cy="4351338"/>
              </a:xfrm>
            </p:spPr>
            <p:txBody>
              <a:bodyPr/>
              <a:lstStyle/>
              <a:p>
                <a:r>
                  <a:rPr lang="pt-BR" dirty="0"/>
                  <a:t>A configuração com polarização fixa apresenta a desvantagem de ter 2 fontes CC fixas. A conf. de autopolarização tem apenas 1 fonte requisitando apenas mais 1 resistor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𝑅</m:t>
                        </m:r>
                      </m:e>
                      <m:sub>
                        <m:r>
                          <a:rPr lang="pt-BR" i="1">
                            <a:latin typeface="Cambria Math" panose="02040503050406030204" pitchFamily="18" charset="0"/>
                          </a:rPr>
                          <m:t>𝑠</m:t>
                        </m:r>
                      </m:sub>
                    </m:sSub>
                  </m:oMath>
                </a14:m>
                <a:r>
                  <a:rPr lang="pt-BR" dirty="0"/>
                  <a:t>).</a:t>
                </a:r>
              </a:p>
              <a:p>
                <a:r>
                  <a:rPr lang="pt-BR" dirty="0"/>
                  <a:t>O capacitor </a:t>
                </a:r>
                <a14:m>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𝐶</m:t>
                        </m:r>
                      </m:e>
                      <m:sub>
                        <m:r>
                          <a:rPr lang="pt-BR" b="0" i="1" smtClean="0">
                            <a:latin typeface="Cambria Math" panose="02040503050406030204" pitchFamily="18" charset="0"/>
                          </a:rPr>
                          <m:t>𝑠</m:t>
                        </m:r>
                      </m:sub>
                    </m:sSub>
                  </m:oMath>
                </a14:m>
                <a:r>
                  <a:rPr lang="pt-BR" dirty="0"/>
                  <a:t> em paralelo com </a:t>
                </a:r>
                <a14:m>
                  <m:oMath xmlns:m="http://schemas.openxmlformats.org/officeDocument/2006/math">
                    <m:sSub>
                      <m:sSubPr>
                        <m:ctrlPr>
                          <a:rPr lang="pt-BR" i="1">
                            <a:latin typeface="Cambria Math" panose="02040503050406030204" pitchFamily="18" charset="0"/>
                          </a:rPr>
                        </m:ctrlPr>
                      </m:sSubPr>
                      <m:e>
                        <m:r>
                          <a:rPr lang="pt-BR" b="0" i="1" smtClean="0">
                            <a:latin typeface="Cambria Math" panose="02040503050406030204" pitchFamily="18" charset="0"/>
                          </a:rPr>
                          <m:t>𝑅</m:t>
                        </m:r>
                      </m:e>
                      <m:sub>
                        <m:r>
                          <a:rPr lang="pt-BR" i="1">
                            <a:latin typeface="Cambria Math" panose="02040503050406030204" pitchFamily="18" charset="0"/>
                          </a:rPr>
                          <m:t>𝑠</m:t>
                        </m:r>
                      </m:sub>
                    </m:sSub>
                  </m:oMath>
                </a14:m>
                <a:r>
                  <a:rPr lang="pt-BR" dirty="0"/>
                  <a:t> representa um circuito aberto em CC.</a:t>
                </a:r>
              </a:p>
              <a:p>
                <a:r>
                  <a:rPr lang="pt-BR" dirty="0"/>
                  <a:t>Sob CA, este capacitor assume o estado de curto-circuito e aí “</a:t>
                </a:r>
                <a:r>
                  <a:rPr lang="pt-BR" dirty="0" err="1"/>
                  <a:t>curto-circuita</a:t>
                </a:r>
                <a:r>
                  <a:rPr lang="pt-BR" dirty="0"/>
                  <a:t>”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𝑅</m:t>
                        </m:r>
                      </m:e>
                      <m:sub>
                        <m:r>
                          <a:rPr lang="pt-BR" i="1">
                            <a:latin typeface="Cambria Math" panose="02040503050406030204" pitchFamily="18" charset="0"/>
                          </a:rPr>
                          <m:t>𝑠</m:t>
                        </m:r>
                      </m:sub>
                    </m:sSub>
                  </m:oMath>
                </a14:m>
                <a:r>
                  <a:rPr lang="pt-BR" dirty="0"/>
                  <a:t> </a:t>
                </a:r>
              </a:p>
              <a:p>
                <a:endParaRPr lang="pt-BR" dirty="0"/>
              </a:p>
            </p:txBody>
          </p:sp>
        </mc:Choice>
        <mc:Fallback xmlns="">
          <p:sp>
            <p:nvSpPr>
              <p:cNvPr id="3" name="Content Placeholder 2">
                <a:extLst>
                  <a:ext uri="{FF2B5EF4-FFF2-40B4-BE49-F238E27FC236}">
                    <a16:creationId xmlns:a16="http://schemas.microsoft.com/office/drawing/2014/main" id="{05F9FD90-BFDF-4A57-B841-A663CA552885}"/>
                  </a:ext>
                </a:extLst>
              </p:cNvPr>
              <p:cNvSpPr>
                <a:spLocks noGrp="1" noRot="1" noChangeAspect="1" noMove="1" noResize="1" noEditPoints="1" noAdjustHandles="1" noChangeArrowheads="1" noChangeShapeType="1" noTextEdit="1"/>
              </p:cNvSpPr>
              <p:nvPr>
                <p:ph sz="half" idx="1"/>
              </p:nvPr>
            </p:nvSpPr>
            <p:spPr>
              <a:xfrm>
                <a:off x="838199" y="1825625"/>
                <a:ext cx="5901965" cy="4351338"/>
              </a:xfrm>
              <a:blipFill>
                <a:blip r:embed="rId3"/>
                <a:stretch>
                  <a:fillRect l="-1548" t="-2101" r="-2786"/>
                </a:stretch>
              </a:blipFill>
            </p:spPr>
            <p:txBody>
              <a:bodyPr/>
              <a:lstStyle/>
              <a:p>
                <a:r>
                  <a:rPr lang="pt-BR">
                    <a:noFill/>
                  </a:rPr>
                  <a:t> </a:t>
                </a:r>
              </a:p>
            </p:txBody>
          </p:sp>
        </mc:Fallback>
      </mc:AlternateContent>
      <p:sp>
        <p:nvSpPr>
          <p:cNvPr id="5" name="Footer Placeholder 4">
            <a:extLst>
              <a:ext uri="{FF2B5EF4-FFF2-40B4-BE49-F238E27FC236}">
                <a16:creationId xmlns:a16="http://schemas.microsoft.com/office/drawing/2014/main" id="{92AB6143-81D9-434B-AD0F-02951C9DFFD3}"/>
              </a:ext>
            </a:extLst>
          </p:cNvPr>
          <p:cNvSpPr>
            <a:spLocks noGrp="1"/>
          </p:cNvSpPr>
          <p:nvPr>
            <p:ph type="ftr" sz="quarter" idx="11"/>
          </p:nvPr>
        </p:nvSpPr>
        <p:spPr/>
        <p:txBody>
          <a:bodyPr/>
          <a:lstStyle/>
          <a:p>
            <a:r>
              <a:rPr lang="en-US" altLang="en-US"/>
              <a:t>Prof. Elyr Teixeira</a:t>
            </a:r>
            <a:endParaRPr lang="en-US" altLang="en-US" dirty="0"/>
          </a:p>
        </p:txBody>
      </p:sp>
      <p:sp>
        <p:nvSpPr>
          <p:cNvPr id="6" name="Slide Number Placeholder 5">
            <a:extLst>
              <a:ext uri="{FF2B5EF4-FFF2-40B4-BE49-F238E27FC236}">
                <a16:creationId xmlns:a16="http://schemas.microsoft.com/office/drawing/2014/main" id="{4B29C4EC-A7B5-4800-890D-A93F4BF3CC1B}"/>
              </a:ext>
            </a:extLst>
          </p:cNvPr>
          <p:cNvSpPr>
            <a:spLocks noGrp="1"/>
          </p:cNvSpPr>
          <p:nvPr>
            <p:ph type="sldNum" sz="quarter" idx="12"/>
          </p:nvPr>
        </p:nvSpPr>
        <p:spPr/>
        <p:txBody>
          <a:bodyPr/>
          <a:lstStyle/>
          <a:p>
            <a:fld id="{48BF32D8-1DE8-449E-9DAA-0E19DCA81A04}" type="slidenum">
              <a:rPr lang="en-US" altLang="en-US" smtClean="0"/>
              <a:pPr/>
              <a:t>297</a:t>
            </a:fld>
            <a:endParaRPr lang="en-US" altLang="en-US"/>
          </a:p>
        </p:txBody>
      </p:sp>
    </p:spTree>
    <p:extLst>
      <p:ext uri="{BB962C8B-B14F-4D97-AF65-F5344CB8AC3E}">
        <p14:creationId xmlns:p14="http://schemas.microsoft.com/office/powerpoint/2010/main" val="2692605744"/>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9C38CA-6226-45BB-9890-79F372238B3C}"/>
              </a:ext>
            </a:extLst>
          </p:cNvPr>
          <p:cNvSpPr>
            <a:spLocks noGrp="1"/>
          </p:cNvSpPr>
          <p:nvPr>
            <p:ph type="title"/>
          </p:nvPr>
        </p:nvSpPr>
        <p:spPr/>
        <p:txBody>
          <a:bodyPr/>
          <a:lstStyle/>
          <a:p>
            <a:r>
              <a:rPr lang="pt-BR" dirty="0"/>
              <a:t>Configuração com autopolarização</a:t>
            </a:r>
          </a:p>
        </p:txBody>
      </p:sp>
      <p:sp>
        <p:nvSpPr>
          <p:cNvPr id="3" name="Content Placeholder 2">
            <a:extLst>
              <a:ext uri="{FF2B5EF4-FFF2-40B4-BE49-F238E27FC236}">
                <a16:creationId xmlns:a16="http://schemas.microsoft.com/office/drawing/2014/main" id="{05F9FD90-BFDF-4A57-B841-A663CA552885}"/>
              </a:ext>
            </a:extLst>
          </p:cNvPr>
          <p:cNvSpPr>
            <a:spLocks noGrp="1"/>
          </p:cNvSpPr>
          <p:nvPr>
            <p:ph sz="half" idx="1"/>
          </p:nvPr>
        </p:nvSpPr>
        <p:spPr/>
        <p:txBody>
          <a:bodyPr/>
          <a:lstStyle/>
          <a:p>
            <a:endParaRPr lang="pt-BR"/>
          </a:p>
        </p:txBody>
      </p:sp>
      <p:sp>
        <p:nvSpPr>
          <p:cNvPr id="4" name="Content Placeholder 3">
            <a:extLst>
              <a:ext uri="{FF2B5EF4-FFF2-40B4-BE49-F238E27FC236}">
                <a16:creationId xmlns:a16="http://schemas.microsoft.com/office/drawing/2014/main" id="{CEE293C1-D704-48AE-8C3A-5E20393AEC3C}"/>
              </a:ext>
            </a:extLst>
          </p:cNvPr>
          <p:cNvSpPr>
            <a:spLocks noGrp="1"/>
          </p:cNvSpPr>
          <p:nvPr>
            <p:ph sz="half" idx="2"/>
          </p:nvPr>
        </p:nvSpPr>
        <p:spPr/>
        <p:txBody>
          <a:bodyPr/>
          <a:lstStyle/>
          <a:p>
            <a:endParaRPr lang="pt-BR"/>
          </a:p>
        </p:txBody>
      </p:sp>
      <p:sp>
        <p:nvSpPr>
          <p:cNvPr id="5" name="Footer Placeholder 4">
            <a:extLst>
              <a:ext uri="{FF2B5EF4-FFF2-40B4-BE49-F238E27FC236}">
                <a16:creationId xmlns:a16="http://schemas.microsoft.com/office/drawing/2014/main" id="{92AB6143-81D9-434B-AD0F-02951C9DFFD3}"/>
              </a:ext>
            </a:extLst>
          </p:cNvPr>
          <p:cNvSpPr>
            <a:spLocks noGrp="1"/>
          </p:cNvSpPr>
          <p:nvPr>
            <p:ph type="ftr" sz="quarter" idx="11"/>
          </p:nvPr>
        </p:nvSpPr>
        <p:spPr/>
        <p:txBody>
          <a:bodyPr/>
          <a:lstStyle/>
          <a:p>
            <a:r>
              <a:rPr lang="en-US" altLang="en-US"/>
              <a:t>Prof. Elyr Teixeira</a:t>
            </a:r>
            <a:endParaRPr lang="en-US" altLang="en-US" dirty="0"/>
          </a:p>
        </p:txBody>
      </p:sp>
      <p:sp>
        <p:nvSpPr>
          <p:cNvPr id="6" name="Slide Number Placeholder 5">
            <a:extLst>
              <a:ext uri="{FF2B5EF4-FFF2-40B4-BE49-F238E27FC236}">
                <a16:creationId xmlns:a16="http://schemas.microsoft.com/office/drawing/2014/main" id="{4B29C4EC-A7B5-4800-890D-A93F4BF3CC1B}"/>
              </a:ext>
            </a:extLst>
          </p:cNvPr>
          <p:cNvSpPr>
            <a:spLocks noGrp="1"/>
          </p:cNvSpPr>
          <p:nvPr>
            <p:ph type="sldNum" sz="quarter" idx="12"/>
          </p:nvPr>
        </p:nvSpPr>
        <p:spPr/>
        <p:txBody>
          <a:bodyPr/>
          <a:lstStyle/>
          <a:p>
            <a:fld id="{48BF32D8-1DE8-449E-9DAA-0E19DCA81A04}" type="slidenum">
              <a:rPr lang="en-US" altLang="en-US" smtClean="0"/>
              <a:pPr/>
              <a:t>298</a:t>
            </a:fld>
            <a:endParaRPr lang="en-US" altLang="en-US"/>
          </a:p>
        </p:txBody>
      </p:sp>
      <p:pic>
        <p:nvPicPr>
          <p:cNvPr id="8" name="Picture 2">
            <a:extLst>
              <a:ext uri="{FF2B5EF4-FFF2-40B4-BE49-F238E27FC236}">
                <a16:creationId xmlns:a16="http://schemas.microsoft.com/office/drawing/2014/main" id="{B21FB82B-2F95-42F7-84AC-C48A9ABC399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601" y="1666237"/>
            <a:ext cx="5589126" cy="451072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67742017"/>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9C38CA-6226-45BB-9890-79F372238B3C}"/>
              </a:ext>
            </a:extLst>
          </p:cNvPr>
          <p:cNvSpPr>
            <a:spLocks noGrp="1"/>
          </p:cNvSpPr>
          <p:nvPr>
            <p:ph type="title"/>
          </p:nvPr>
        </p:nvSpPr>
        <p:spPr/>
        <p:txBody>
          <a:bodyPr/>
          <a:lstStyle/>
          <a:p>
            <a:r>
              <a:rPr lang="pt-BR" dirty="0"/>
              <a:t>Configuração com autopolarização</a:t>
            </a:r>
          </a:p>
        </p:txBody>
      </p:sp>
      <p:sp>
        <p:nvSpPr>
          <p:cNvPr id="5" name="Footer Placeholder 4">
            <a:extLst>
              <a:ext uri="{FF2B5EF4-FFF2-40B4-BE49-F238E27FC236}">
                <a16:creationId xmlns:a16="http://schemas.microsoft.com/office/drawing/2014/main" id="{92AB6143-81D9-434B-AD0F-02951C9DFFD3}"/>
              </a:ext>
            </a:extLst>
          </p:cNvPr>
          <p:cNvSpPr>
            <a:spLocks noGrp="1"/>
          </p:cNvSpPr>
          <p:nvPr>
            <p:ph type="ftr" sz="quarter" idx="11"/>
          </p:nvPr>
        </p:nvSpPr>
        <p:spPr/>
        <p:txBody>
          <a:bodyPr/>
          <a:lstStyle/>
          <a:p>
            <a:r>
              <a:rPr lang="en-US" altLang="en-US"/>
              <a:t>Prof. Elyr Teixeira</a:t>
            </a:r>
            <a:endParaRPr lang="en-US" altLang="en-US" dirty="0"/>
          </a:p>
        </p:txBody>
      </p:sp>
      <p:sp>
        <p:nvSpPr>
          <p:cNvPr id="6" name="Slide Number Placeholder 5">
            <a:extLst>
              <a:ext uri="{FF2B5EF4-FFF2-40B4-BE49-F238E27FC236}">
                <a16:creationId xmlns:a16="http://schemas.microsoft.com/office/drawing/2014/main" id="{4B29C4EC-A7B5-4800-890D-A93F4BF3CC1B}"/>
              </a:ext>
            </a:extLst>
          </p:cNvPr>
          <p:cNvSpPr>
            <a:spLocks noGrp="1"/>
          </p:cNvSpPr>
          <p:nvPr>
            <p:ph type="sldNum" sz="quarter" idx="12"/>
          </p:nvPr>
        </p:nvSpPr>
        <p:spPr/>
        <p:txBody>
          <a:bodyPr/>
          <a:lstStyle/>
          <a:p>
            <a:fld id="{48BF32D8-1DE8-449E-9DAA-0E19DCA81A04}" type="slidenum">
              <a:rPr lang="en-US" altLang="en-US" smtClean="0"/>
              <a:pPr/>
              <a:t>299</a:t>
            </a:fld>
            <a:endParaRPr lang="en-US" altLang="en-US"/>
          </a:p>
        </p:txBody>
      </p:sp>
      <p:pic>
        <p:nvPicPr>
          <p:cNvPr id="7" name="Picture 2">
            <a:extLst>
              <a:ext uri="{FF2B5EF4-FFF2-40B4-BE49-F238E27FC236}">
                <a16:creationId xmlns:a16="http://schemas.microsoft.com/office/drawing/2014/main" id="{E2100664-92E3-42B9-83B7-8F0B4E9BDA2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601" y="1666237"/>
            <a:ext cx="5589126" cy="451072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Arrow: Right 7">
            <a:extLst>
              <a:ext uri="{FF2B5EF4-FFF2-40B4-BE49-F238E27FC236}">
                <a16:creationId xmlns:a16="http://schemas.microsoft.com/office/drawing/2014/main" id="{7DD9F9AB-59EE-41E1-A01B-2BCB0E2CF427}"/>
              </a:ext>
            </a:extLst>
          </p:cNvPr>
          <p:cNvSpPr/>
          <p:nvPr/>
        </p:nvSpPr>
        <p:spPr>
          <a:xfrm>
            <a:off x="5426697" y="3698155"/>
            <a:ext cx="669303" cy="23567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31630380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Qual o objetivo desta DISCIPLINA?</a:t>
            </a:r>
          </a:p>
        </p:txBody>
      </p:sp>
      <p:sp>
        <p:nvSpPr>
          <p:cNvPr id="3" name="Espaço Reservado para Conteúdo 2"/>
          <p:cNvSpPr>
            <a:spLocks noGrp="1"/>
          </p:cNvSpPr>
          <p:nvPr>
            <p:ph idx="1"/>
          </p:nvPr>
        </p:nvSpPr>
        <p:spPr>
          <a:xfrm>
            <a:off x="0" y="1355892"/>
            <a:ext cx="12192000" cy="4821070"/>
          </a:xfrm>
        </p:spPr>
        <p:txBody>
          <a:bodyPr>
            <a:normAutofit/>
          </a:bodyPr>
          <a:lstStyle/>
          <a:p>
            <a:pPr algn="ctr"/>
            <a:r>
              <a:rPr lang="pt-BR" b="1" dirty="0"/>
              <a:t>Compreender o mundo analógico, especificar, projetar e executar projetos com componentes analógicos básicos</a:t>
            </a:r>
          </a:p>
          <a:p>
            <a:endParaRPr lang="pt-BR" dirty="0"/>
          </a:p>
        </p:txBody>
      </p:sp>
    </p:spTree>
    <p:extLst>
      <p:ext uri="{BB962C8B-B14F-4D97-AF65-F5344CB8AC3E}">
        <p14:creationId xmlns:p14="http://schemas.microsoft.com/office/powerpoint/2010/main" val="39262736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318CE3-A74A-4912-AEC0-7767E1913C64}"/>
              </a:ext>
            </a:extLst>
          </p:cNvPr>
          <p:cNvSpPr>
            <a:spLocks noGrp="1"/>
          </p:cNvSpPr>
          <p:nvPr>
            <p:ph type="title"/>
          </p:nvPr>
        </p:nvSpPr>
        <p:spPr>
          <a:xfrm>
            <a:off x="838199" y="365125"/>
            <a:ext cx="10790583" cy="1325563"/>
          </a:xfrm>
        </p:spPr>
        <p:txBody>
          <a:bodyPr/>
          <a:lstStyle/>
          <a:p>
            <a:r>
              <a:rPr lang="pt-BR" dirty="0"/>
              <a:t>Transistor de efeito de campo = </a:t>
            </a:r>
            <a:r>
              <a:rPr lang="pt-BR" dirty="0" err="1"/>
              <a:t>fet</a:t>
            </a:r>
            <a:endParaRPr lang="pt-BR" dirty="0"/>
          </a:p>
        </p:txBody>
      </p:sp>
      <p:sp>
        <p:nvSpPr>
          <p:cNvPr id="4" name="Footer Placeholder 3">
            <a:extLst>
              <a:ext uri="{FF2B5EF4-FFF2-40B4-BE49-F238E27FC236}">
                <a16:creationId xmlns:a16="http://schemas.microsoft.com/office/drawing/2014/main" id="{6330B3CD-9841-4D4E-9506-9840AD233098}"/>
              </a:ext>
            </a:extLst>
          </p:cNvPr>
          <p:cNvSpPr>
            <a:spLocks noGrp="1"/>
          </p:cNvSpPr>
          <p:nvPr>
            <p:ph type="ftr" sz="quarter" idx="11"/>
          </p:nvPr>
        </p:nvSpPr>
        <p:spPr/>
        <p:txBody>
          <a:bodyPr/>
          <a:lstStyle/>
          <a:p>
            <a:r>
              <a:rPr lang="en-US" altLang="en-US"/>
              <a:t>Prof. Elyr Teixeira</a:t>
            </a:r>
            <a:endParaRPr lang="en-US" altLang="en-US" dirty="0"/>
          </a:p>
        </p:txBody>
      </p:sp>
      <p:sp>
        <p:nvSpPr>
          <p:cNvPr id="5" name="Slide Number Placeholder 4">
            <a:extLst>
              <a:ext uri="{FF2B5EF4-FFF2-40B4-BE49-F238E27FC236}">
                <a16:creationId xmlns:a16="http://schemas.microsoft.com/office/drawing/2014/main" id="{C55BA64F-DB98-42F0-A898-A5F1D2D44C9C}"/>
              </a:ext>
            </a:extLst>
          </p:cNvPr>
          <p:cNvSpPr>
            <a:spLocks noGrp="1"/>
          </p:cNvSpPr>
          <p:nvPr>
            <p:ph type="sldNum" sz="quarter" idx="12"/>
          </p:nvPr>
        </p:nvSpPr>
        <p:spPr/>
        <p:txBody>
          <a:bodyPr/>
          <a:lstStyle/>
          <a:p>
            <a:fld id="{D70E266F-DC34-4EBC-B26B-29CFE51B5C59}" type="slidenum">
              <a:rPr lang="en-US" altLang="en-US" smtClean="0"/>
              <a:pPr/>
              <a:t>30</a:t>
            </a:fld>
            <a:endParaRPr lang="en-US" altLang="en-US"/>
          </a:p>
        </p:txBody>
      </p:sp>
      <p:pic>
        <p:nvPicPr>
          <p:cNvPr id="4098" name="Picture 2" descr="Resultado de imagem para fet">
            <a:extLst>
              <a:ext uri="{FF2B5EF4-FFF2-40B4-BE49-F238E27FC236}">
                <a16:creationId xmlns:a16="http://schemas.microsoft.com/office/drawing/2014/main" id="{779D919B-09D5-4976-A5DF-1E9CB57C9A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198" y="1823830"/>
            <a:ext cx="5257801" cy="4206241"/>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Resultado de imagem para fet">
            <a:extLst>
              <a:ext uri="{FF2B5EF4-FFF2-40B4-BE49-F238E27FC236}">
                <a16:creationId xmlns:a16="http://schemas.microsoft.com/office/drawing/2014/main" id="{B101E37F-777C-4E28-B19F-FDEB41438B00}"/>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7828576" y="2016967"/>
            <a:ext cx="3982423" cy="2090772"/>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Resultado de imagem para fet encapsulamento">
            <a:extLst>
              <a:ext uri="{FF2B5EF4-FFF2-40B4-BE49-F238E27FC236}">
                <a16:creationId xmlns:a16="http://schemas.microsoft.com/office/drawing/2014/main" id="{CB10351A-AFCB-4735-9F4E-47E3FD20B01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29699" y="4323632"/>
            <a:ext cx="2251213" cy="16096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4051386"/>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a:extLst>
              <a:ext uri="{FF2B5EF4-FFF2-40B4-BE49-F238E27FC236}">
                <a16:creationId xmlns:a16="http://schemas.microsoft.com/office/drawing/2014/main" id="{80BBF6F9-C24F-4B41-997C-307702FBB96E}"/>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6254" r="4778" b="16992"/>
          <a:stretch/>
        </p:blipFill>
        <p:spPr bwMode="auto">
          <a:xfrm>
            <a:off x="6304030" y="2638199"/>
            <a:ext cx="5825765" cy="3100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a:extLst>
              <a:ext uri="{FF2B5EF4-FFF2-40B4-BE49-F238E27FC236}">
                <a16:creationId xmlns:a16="http://schemas.microsoft.com/office/drawing/2014/main" id="{739C38CA-6226-45BB-9890-79F372238B3C}"/>
              </a:ext>
            </a:extLst>
          </p:cNvPr>
          <p:cNvSpPr>
            <a:spLocks noGrp="1"/>
          </p:cNvSpPr>
          <p:nvPr>
            <p:ph type="title"/>
          </p:nvPr>
        </p:nvSpPr>
        <p:spPr/>
        <p:txBody>
          <a:bodyPr/>
          <a:lstStyle/>
          <a:p>
            <a:r>
              <a:rPr lang="pt-BR" dirty="0"/>
              <a:t>Configuração com autopolarização</a:t>
            </a:r>
          </a:p>
        </p:txBody>
      </p:sp>
      <p:sp>
        <p:nvSpPr>
          <p:cNvPr id="5" name="Footer Placeholder 4">
            <a:extLst>
              <a:ext uri="{FF2B5EF4-FFF2-40B4-BE49-F238E27FC236}">
                <a16:creationId xmlns:a16="http://schemas.microsoft.com/office/drawing/2014/main" id="{92AB6143-81D9-434B-AD0F-02951C9DFFD3}"/>
              </a:ext>
            </a:extLst>
          </p:cNvPr>
          <p:cNvSpPr>
            <a:spLocks noGrp="1"/>
          </p:cNvSpPr>
          <p:nvPr>
            <p:ph type="ftr" sz="quarter" idx="11"/>
          </p:nvPr>
        </p:nvSpPr>
        <p:spPr/>
        <p:txBody>
          <a:bodyPr/>
          <a:lstStyle/>
          <a:p>
            <a:r>
              <a:rPr lang="en-US" altLang="en-US"/>
              <a:t>Prof. Elyr Teixeira</a:t>
            </a:r>
            <a:endParaRPr lang="en-US" altLang="en-US" dirty="0"/>
          </a:p>
        </p:txBody>
      </p:sp>
      <p:sp>
        <p:nvSpPr>
          <p:cNvPr id="6" name="Slide Number Placeholder 5">
            <a:extLst>
              <a:ext uri="{FF2B5EF4-FFF2-40B4-BE49-F238E27FC236}">
                <a16:creationId xmlns:a16="http://schemas.microsoft.com/office/drawing/2014/main" id="{4B29C4EC-A7B5-4800-890D-A93F4BF3CC1B}"/>
              </a:ext>
            </a:extLst>
          </p:cNvPr>
          <p:cNvSpPr>
            <a:spLocks noGrp="1"/>
          </p:cNvSpPr>
          <p:nvPr>
            <p:ph type="sldNum" sz="quarter" idx="12"/>
          </p:nvPr>
        </p:nvSpPr>
        <p:spPr/>
        <p:txBody>
          <a:bodyPr/>
          <a:lstStyle/>
          <a:p>
            <a:fld id="{48BF32D8-1DE8-449E-9DAA-0E19DCA81A04}" type="slidenum">
              <a:rPr lang="en-US" altLang="en-US" smtClean="0"/>
              <a:pPr/>
              <a:t>300</a:t>
            </a:fld>
            <a:endParaRPr lang="en-US" altLang="en-US"/>
          </a:p>
        </p:txBody>
      </p:sp>
      <p:pic>
        <p:nvPicPr>
          <p:cNvPr id="7" name="Picture 2">
            <a:extLst>
              <a:ext uri="{FF2B5EF4-FFF2-40B4-BE49-F238E27FC236}">
                <a16:creationId xmlns:a16="http://schemas.microsoft.com/office/drawing/2014/main" id="{E2100664-92E3-42B9-83B7-8F0B4E9BDA2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601" y="1666237"/>
            <a:ext cx="5589126" cy="451072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Arrow: Right 7">
            <a:extLst>
              <a:ext uri="{FF2B5EF4-FFF2-40B4-BE49-F238E27FC236}">
                <a16:creationId xmlns:a16="http://schemas.microsoft.com/office/drawing/2014/main" id="{7DD9F9AB-59EE-41E1-A01B-2BCB0E2CF427}"/>
              </a:ext>
            </a:extLst>
          </p:cNvPr>
          <p:cNvSpPr/>
          <p:nvPr/>
        </p:nvSpPr>
        <p:spPr>
          <a:xfrm>
            <a:off x="5426697" y="3698155"/>
            <a:ext cx="669303" cy="23567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4124368957"/>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a:extLst>
              <a:ext uri="{FF2B5EF4-FFF2-40B4-BE49-F238E27FC236}">
                <a16:creationId xmlns:a16="http://schemas.microsoft.com/office/drawing/2014/main" id="{80BBF6F9-C24F-4B41-997C-307702FBB96E}"/>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6254" r="4778" b="16992"/>
          <a:stretch/>
        </p:blipFill>
        <p:spPr bwMode="auto">
          <a:xfrm>
            <a:off x="91767" y="2563063"/>
            <a:ext cx="5825765" cy="3100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a:extLst>
              <a:ext uri="{FF2B5EF4-FFF2-40B4-BE49-F238E27FC236}">
                <a16:creationId xmlns:a16="http://schemas.microsoft.com/office/drawing/2014/main" id="{739C38CA-6226-45BB-9890-79F372238B3C}"/>
              </a:ext>
            </a:extLst>
          </p:cNvPr>
          <p:cNvSpPr>
            <a:spLocks noGrp="1"/>
          </p:cNvSpPr>
          <p:nvPr>
            <p:ph type="title"/>
          </p:nvPr>
        </p:nvSpPr>
        <p:spPr/>
        <p:txBody>
          <a:bodyPr/>
          <a:lstStyle/>
          <a:p>
            <a:r>
              <a:rPr lang="pt-BR" dirty="0"/>
              <a:t>Configuração com autopolarização</a:t>
            </a:r>
          </a:p>
        </p:txBody>
      </p:sp>
      <p:sp>
        <p:nvSpPr>
          <p:cNvPr id="5" name="Footer Placeholder 4">
            <a:extLst>
              <a:ext uri="{FF2B5EF4-FFF2-40B4-BE49-F238E27FC236}">
                <a16:creationId xmlns:a16="http://schemas.microsoft.com/office/drawing/2014/main" id="{92AB6143-81D9-434B-AD0F-02951C9DFFD3}"/>
              </a:ext>
            </a:extLst>
          </p:cNvPr>
          <p:cNvSpPr>
            <a:spLocks noGrp="1"/>
          </p:cNvSpPr>
          <p:nvPr>
            <p:ph type="ftr" sz="quarter" idx="11"/>
          </p:nvPr>
        </p:nvSpPr>
        <p:spPr/>
        <p:txBody>
          <a:bodyPr/>
          <a:lstStyle/>
          <a:p>
            <a:r>
              <a:rPr lang="en-US" altLang="en-US"/>
              <a:t>Prof. Elyr Teixeira</a:t>
            </a:r>
            <a:endParaRPr lang="en-US" altLang="en-US" dirty="0"/>
          </a:p>
        </p:txBody>
      </p:sp>
      <p:sp>
        <p:nvSpPr>
          <p:cNvPr id="6" name="Slide Number Placeholder 5">
            <a:extLst>
              <a:ext uri="{FF2B5EF4-FFF2-40B4-BE49-F238E27FC236}">
                <a16:creationId xmlns:a16="http://schemas.microsoft.com/office/drawing/2014/main" id="{4B29C4EC-A7B5-4800-890D-A93F4BF3CC1B}"/>
              </a:ext>
            </a:extLst>
          </p:cNvPr>
          <p:cNvSpPr>
            <a:spLocks noGrp="1"/>
          </p:cNvSpPr>
          <p:nvPr>
            <p:ph type="sldNum" sz="quarter" idx="12"/>
          </p:nvPr>
        </p:nvSpPr>
        <p:spPr/>
        <p:txBody>
          <a:bodyPr/>
          <a:lstStyle/>
          <a:p>
            <a:fld id="{48BF32D8-1DE8-449E-9DAA-0E19DCA81A04}" type="slidenum">
              <a:rPr lang="en-US" altLang="en-US" smtClean="0"/>
              <a:pPr/>
              <a:t>301</a:t>
            </a:fld>
            <a:endParaRPr lang="en-US" altLang="en-US"/>
          </a:p>
        </p:txBody>
      </p:sp>
    </p:spTree>
    <p:extLst>
      <p:ext uri="{BB962C8B-B14F-4D97-AF65-F5344CB8AC3E}">
        <p14:creationId xmlns:p14="http://schemas.microsoft.com/office/powerpoint/2010/main" val="323067310"/>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a:extLst>
              <a:ext uri="{FF2B5EF4-FFF2-40B4-BE49-F238E27FC236}">
                <a16:creationId xmlns:a16="http://schemas.microsoft.com/office/drawing/2014/main" id="{80BBF6F9-C24F-4B41-997C-307702FBB96E}"/>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6254" r="4778" b="16992"/>
          <a:stretch/>
        </p:blipFill>
        <p:spPr bwMode="auto">
          <a:xfrm>
            <a:off x="91767" y="2563063"/>
            <a:ext cx="5825765" cy="3100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a:extLst>
              <a:ext uri="{FF2B5EF4-FFF2-40B4-BE49-F238E27FC236}">
                <a16:creationId xmlns:a16="http://schemas.microsoft.com/office/drawing/2014/main" id="{739C38CA-6226-45BB-9890-79F372238B3C}"/>
              </a:ext>
            </a:extLst>
          </p:cNvPr>
          <p:cNvSpPr>
            <a:spLocks noGrp="1"/>
          </p:cNvSpPr>
          <p:nvPr>
            <p:ph type="title"/>
          </p:nvPr>
        </p:nvSpPr>
        <p:spPr/>
        <p:txBody>
          <a:bodyPr/>
          <a:lstStyle/>
          <a:p>
            <a:r>
              <a:rPr lang="pt-BR" dirty="0"/>
              <a:t>Configuração com autopolarização</a:t>
            </a:r>
          </a:p>
        </p:txBody>
      </p:sp>
      <p:sp>
        <p:nvSpPr>
          <p:cNvPr id="5" name="Footer Placeholder 4">
            <a:extLst>
              <a:ext uri="{FF2B5EF4-FFF2-40B4-BE49-F238E27FC236}">
                <a16:creationId xmlns:a16="http://schemas.microsoft.com/office/drawing/2014/main" id="{92AB6143-81D9-434B-AD0F-02951C9DFFD3}"/>
              </a:ext>
            </a:extLst>
          </p:cNvPr>
          <p:cNvSpPr>
            <a:spLocks noGrp="1"/>
          </p:cNvSpPr>
          <p:nvPr>
            <p:ph type="ftr" sz="quarter" idx="11"/>
          </p:nvPr>
        </p:nvSpPr>
        <p:spPr/>
        <p:txBody>
          <a:bodyPr/>
          <a:lstStyle/>
          <a:p>
            <a:r>
              <a:rPr lang="en-US" altLang="en-US"/>
              <a:t>Prof. Elyr Teixeira</a:t>
            </a:r>
            <a:endParaRPr lang="en-US" altLang="en-US" dirty="0"/>
          </a:p>
        </p:txBody>
      </p:sp>
      <p:sp>
        <p:nvSpPr>
          <p:cNvPr id="6" name="Slide Number Placeholder 5">
            <a:extLst>
              <a:ext uri="{FF2B5EF4-FFF2-40B4-BE49-F238E27FC236}">
                <a16:creationId xmlns:a16="http://schemas.microsoft.com/office/drawing/2014/main" id="{4B29C4EC-A7B5-4800-890D-A93F4BF3CC1B}"/>
              </a:ext>
            </a:extLst>
          </p:cNvPr>
          <p:cNvSpPr>
            <a:spLocks noGrp="1"/>
          </p:cNvSpPr>
          <p:nvPr>
            <p:ph type="sldNum" sz="quarter" idx="12"/>
          </p:nvPr>
        </p:nvSpPr>
        <p:spPr/>
        <p:txBody>
          <a:bodyPr/>
          <a:lstStyle/>
          <a:p>
            <a:fld id="{48BF32D8-1DE8-449E-9DAA-0E19DCA81A04}" type="slidenum">
              <a:rPr lang="en-US" altLang="en-US" smtClean="0"/>
              <a:pPr/>
              <a:t>302</a:t>
            </a:fld>
            <a:endParaRPr lang="en-US" altLang="en-US"/>
          </a:p>
        </p:txBody>
      </p:sp>
      <p:sp>
        <p:nvSpPr>
          <p:cNvPr id="8" name="Arrow: Right 7">
            <a:extLst>
              <a:ext uri="{FF2B5EF4-FFF2-40B4-BE49-F238E27FC236}">
                <a16:creationId xmlns:a16="http://schemas.microsoft.com/office/drawing/2014/main" id="{7DD9F9AB-59EE-41E1-A01B-2BCB0E2CF427}"/>
              </a:ext>
            </a:extLst>
          </p:cNvPr>
          <p:cNvSpPr/>
          <p:nvPr/>
        </p:nvSpPr>
        <p:spPr>
          <a:xfrm>
            <a:off x="5426697" y="3698155"/>
            <a:ext cx="669303" cy="23567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3266749294"/>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235BE549-B14A-40FF-BCAB-028D34AFDEE6}"/>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b="17670"/>
          <a:stretch/>
        </p:blipFill>
        <p:spPr bwMode="auto">
          <a:xfrm>
            <a:off x="6141842" y="2434456"/>
            <a:ext cx="6050158" cy="32289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2">
            <a:extLst>
              <a:ext uri="{FF2B5EF4-FFF2-40B4-BE49-F238E27FC236}">
                <a16:creationId xmlns:a16="http://schemas.microsoft.com/office/drawing/2014/main" id="{80BBF6F9-C24F-4B41-997C-307702FBB96E}"/>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6254" r="4778" b="16992"/>
          <a:stretch/>
        </p:blipFill>
        <p:spPr bwMode="auto">
          <a:xfrm>
            <a:off x="91767" y="2563063"/>
            <a:ext cx="5825765" cy="3100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a:extLst>
              <a:ext uri="{FF2B5EF4-FFF2-40B4-BE49-F238E27FC236}">
                <a16:creationId xmlns:a16="http://schemas.microsoft.com/office/drawing/2014/main" id="{739C38CA-6226-45BB-9890-79F372238B3C}"/>
              </a:ext>
            </a:extLst>
          </p:cNvPr>
          <p:cNvSpPr>
            <a:spLocks noGrp="1"/>
          </p:cNvSpPr>
          <p:nvPr>
            <p:ph type="title"/>
          </p:nvPr>
        </p:nvSpPr>
        <p:spPr/>
        <p:txBody>
          <a:bodyPr/>
          <a:lstStyle/>
          <a:p>
            <a:r>
              <a:rPr lang="pt-BR" dirty="0"/>
              <a:t>Configuração com autopolarização</a:t>
            </a:r>
          </a:p>
        </p:txBody>
      </p:sp>
      <p:sp>
        <p:nvSpPr>
          <p:cNvPr id="5" name="Footer Placeholder 4">
            <a:extLst>
              <a:ext uri="{FF2B5EF4-FFF2-40B4-BE49-F238E27FC236}">
                <a16:creationId xmlns:a16="http://schemas.microsoft.com/office/drawing/2014/main" id="{92AB6143-81D9-434B-AD0F-02951C9DFFD3}"/>
              </a:ext>
            </a:extLst>
          </p:cNvPr>
          <p:cNvSpPr>
            <a:spLocks noGrp="1"/>
          </p:cNvSpPr>
          <p:nvPr>
            <p:ph type="ftr" sz="quarter" idx="11"/>
          </p:nvPr>
        </p:nvSpPr>
        <p:spPr/>
        <p:txBody>
          <a:bodyPr/>
          <a:lstStyle/>
          <a:p>
            <a:r>
              <a:rPr lang="en-US" altLang="en-US"/>
              <a:t>Prof. Elyr Teixeira</a:t>
            </a:r>
            <a:endParaRPr lang="en-US" altLang="en-US" dirty="0"/>
          </a:p>
        </p:txBody>
      </p:sp>
      <p:sp>
        <p:nvSpPr>
          <p:cNvPr id="6" name="Slide Number Placeholder 5">
            <a:extLst>
              <a:ext uri="{FF2B5EF4-FFF2-40B4-BE49-F238E27FC236}">
                <a16:creationId xmlns:a16="http://schemas.microsoft.com/office/drawing/2014/main" id="{4B29C4EC-A7B5-4800-890D-A93F4BF3CC1B}"/>
              </a:ext>
            </a:extLst>
          </p:cNvPr>
          <p:cNvSpPr>
            <a:spLocks noGrp="1"/>
          </p:cNvSpPr>
          <p:nvPr>
            <p:ph type="sldNum" sz="quarter" idx="12"/>
          </p:nvPr>
        </p:nvSpPr>
        <p:spPr/>
        <p:txBody>
          <a:bodyPr/>
          <a:lstStyle/>
          <a:p>
            <a:fld id="{48BF32D8-1DE8-449E-9DAA-0E19DCA81A04}" type="slidenum">
              <a:rPr lang="en-US" altLang="en-US" smtClean="0"/>
              <a:pPr/>
              <a:t>303</a:t>
            </a:fld>
            <a:endParaRPr lang="en-US" altLang="en-US"/>
          </a:p>
        </p:txBody>
      </p:sp>
      <p:sp>
        <p:nvSpPr>
          <p:cNvPr id="8" name="Arrow: Right 7">
            <a:extLst>
              <a:ext uri="{FF2B5EF4-FFF2-40B4-BE49-F238E27FC236}">
                <a16:creationId xmlns:a16="http://schemas.microsoft.com/office/drawing/2014/main" id="{7DD9F9AB-59EE-41E1-A01B-2BCB0E2CF427}"/>
              </a:ext>
            </a:extLst>
          </p:cNvPr>
          <p:cNvSpPr/>
          <p:nvPr/>
        </p:nvSpPr>
        <p:spPr>
          <a:xfrm>
            <a:off x="5426697" y="3698155"/>
            <a:ext cx="669303" cy="23567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3808796381"/>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235BE549-B14A-40FF-BCAB-028D34AFDEE6}"/>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17670"/>
          <a:stretch/>
        </p:blipFill>
        <p:spPr bwMode="auto">
          <a:xfrm>
            <a:off x="6141842" y="2434456"/>
            <a:ext cx="6050158" cy="32289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a:extLst>
              <a:ext uri="{FF2B5EF4-FFF2-40B4-BE49-F238E27FC236}">
                <a16:creationId xmlns:a16="http://schemas.microsoft.com/office/drawing/2014/main" id="{739C38CA-6226-45BB-9890-79F372238B3C}"/>
              </a:ext>
            </a:extLst>
          </p:cNvPr>
          <p:cNvSpPr>
            <a:spLocks noGrp="1"/>
          </p:cNvSpPr>
          <p:nvPr>
            <p:ph type="title"/>
          </p:nvPr>
        </p:nvSpPr>
        <p:spPr/>
        <p:txBody>
          <a:bodyPr/>
          <a:lstStyle/>
          <a:p>
            <a:r>
              <a:rPr lang="pt-BR" dirty="0"/>
              <a:t>Configuração com autopolarização</a:t>
            </a:r>
          </a:p>
        </p:txBody>
      </p:sp>
      <p:sp>
        <p:nvSpPr>
          <p:cNvPr id="5" name="Footer Placeholder 4">
            <a:extLst>
              <a:ext uri="{FF2B5EF4-FFF2-40B4-BE49-F238E27FC236}">
                <a16:creationId xmlns:a16="http://schemas.microsoft.com/office/drawing/2014/main" id="{92AB6143-81D9-434B-AD0F-02951C9DFFD3}"/>
              </a:ext>
            </a:extLst>
          </p:cNvPr>
          <p:cNvSpPr>
            <a:spLocks noGrp="1"/>
          </p:cNvSpPr>
          <p:nvPr>
            <p:ph type="ftr" sz="quarter" idx="11"/>
          </p:nvPr>
        </p:nvSpPr>
        <p:spPr/>
        <p:txBody>
          <a:bodyPr/>
          <a:lstStyle/>
          <a:p>
            <a:r>
              <a:rPr lang="en-US" altLang="en-US"/>
              <a:t>Prof. Elyr Teixeira</a:t>
            </a:r>
            <a:endParaRPr lang="en-US" altLang="en-US" dirty="0"/>
          </a:p>
        </p:txBody>
      </p:sp>
      <p:sp>
        <p:nvSpPr>
          <p:cNvPr id="6" name="Slide Number Placeholder 5">
            <a:extLst>
              <a:ext uri="{FF2B5EF4-FFF2-40B4-BE49-F238E27FC236}">
                <a16:creationId xmlns:a16="http://schemas.microsoft.com/office/drawing/2014/main" id="{4B29C4EC-A7B5-4800-890D-A93F4BF3CC1B}"/>
              </a:ext>
            </a:extLst>
          </p:cNvPr>
          <p:cNvSpPr>
            <a:spLocks noGrp="1"/>
          </p:cNvSpPr>
          <p:nvPr>
            <p:ph type="sldNum" sz="quarter" idx="12"/>
          </p:nvPr>
        </p:nvSpPr>
        <p:spPr/>
        <p:txBody>
          <a:bodyPr/>
          <a:lstStyle/>
          <a:p>
            <a:fld id="{48BF32D8-1DE8-449E-9DAA-0E19DCA81A04}" type="slidenum">
              <a:rPr lang="en-US" altLang="en-US" smtClean="0"/>
              <a:pPr/>
              <a:t>304</a:t>
            </a:fld>
            <a:endParaRPr lang="en-US" altLang="en-US"/>
          </a:p>
        </p:txBody>
      </p:sp>
      <p:grpSp>
        <p:nvGrpSpPr>
          <p:cNvPr id="10" name="Group 23">
            <a:extLst>
              <a:ext uri="{FF2B5EF4-FFF2-40B4-BE49-F238E27FC236}">
                <a16:creationId xmlns:a16="http://schemas.microsoft.com/office/drawing/2014/main" id="{5CCD7D4A-F379-405C-A474-7825D8F72BF4}"/>
              </a:ext>
            </a:extLst>
          </p:cNvPr>
          <p:cNvGrpSpPr>
            <a:grpSpLocks/>
          </p:cNvGrpSpPr>
          <p:nvPr/>
        </p:nvGrpSpPr>
        <p:grpSpPr bwMode="auto">
          <a:xfrm>
            <a:off x="2059757" y="2347119"/>
            <a:ext cx="1143000" cy="533400"/>
            <a:chOff x="1008" y="1536"/>
            <a:chExt cx="720" cy="336"/>
          </a:xfrm>
          <a:noFill/>
        </p:grpSpPr>
        <p:sp>
          <p:nvSpPr>
            <p:cNvPr id="11" name="AutoShape 20">
              <a:extLst>
                <a:ext uri="{FF2B5EF4-FFF2-40B4-BE49-F238E27FC236}">
                  <a16:creationId xmlns:a16="http://schemas.microsoft.com/office/drawing/2014/main" id="{07883A41-79DC-4514-BB63-219720F0A42F}"/>
                </a:ext>
              </a:extLst>
            </p:cNvPr>
            <p:cNvSpPr>
              <a:spLocks noChangeArrowheads="1"/>
            </p:cNvSpPr>
            <p:nvPr/>
          </p:nvSpPr>
          <p:spPr bwMode="auto">
            <a:xfrm>
              <a:off x="1008" y="1536"/>
              <a:ext cx="720" cy="336"/>
            </a:xfrm>
            <a:prstGeom prst="roundRect">
              <a:avLst>
                <a:gd name="adj" fmla="val 16667"/>
              </a:avLst>
            </a:prstGeom>
            <a:grpFill/>
            <a:ln w="9525">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pt-BR" altLang="pt-BR"/>
            </a:p>
          </p:txBody>
        </p:sp>
        <p:graphicFrame>
          <p:nvGraphicFramePr>
            <p:cNvPr id="12" name="Object 10">
              <a:extLst>
                <a:ext uri="{FF2B5EF4-FFF2-40B4-BE49-F238E27FC236}">
                  <a16:creationId xmlns:a16="http://schemas.microsoft.com/office/drawing/2014/main" id="{F5333BCF-D479-464F-9ECA-588738C5C40D}"/>
                </a:ext>
              </a:extLst>
            </p:cNvPr>
            <p:cNvGraphicFramePr>
              <a:graphicFrameLocks noChangeAspect="1"/>
            </p:cNvGraphicFramePr>
            <p:nvPr/>
          </p:nvGraphicFramePr>
          <p:xfrm>
            <a:off x="1101" y="1591"/>
            <a:ext cx="533" cy="233"/>
          </p:xfrm>
          <a:graphic>
            <a:graphicData uri="http://schemas.openxmlformats.org/presentationml/2006/ole">
              <mc:AlternateContent xmlns:mc="http://schemas.openxmlformats.org/markup-compatibility/2006">
                <mc:Choice xmlns:v="urn:schemas-microsoft-com:vml" Requires="v">
                  <p:oleObj spid="_x0000_s13474" name="Equation" r:id="rId4" imgW="520700" imgH="228600" progId="Equation.3">
                    <p:embed/>
                  </p:oleObj>
                </mc:Choice>
                <mc:Fallback>
                  <p:oleObj name="Equation" r:id="rId4" imgW="520700" imgH="228600" progId="Equation.3">
                    <p:embed/>
                    <p:pic>
                      <p:nvPicPr>
                        <p:cNvPr id="9" name="Object 10">
                          <a:extLst>
                            <a:ext uri="{FF2B5EF4-FFF2-40B4-BE49-F238E27FC236}">
                              <a16:creationId xmlns:a16="http://schemas.microsoft.com/office/drawing/2014/main" id="{34B4914D-8A0B-43BC-9F52-6EA1B106DA9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01" y="1591"/>
                          <a:ext cx="533"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nvGrpSpPr>
          <p:cNvPr id="13" name="Group 25">
            <a:extLst>
              <a:ext uri="{FF2B5EF4-FFF2-40B4-BE49-F238E27FC236}">
                <a16:creationId xmlns:a16="http://schemas.microsoft.com/office/drawing/2014/main" id="{C6E3C114-7A65-443B-918B-3F38E8267BCE}"/>
              </a:ext>
            </a:extLst>
          </p:cNvPr>
          <p:cNvGrpSpPr>
            <a:grpSpLocks/>
          </p:cNvGrpSpPr>
          <p:nvPr/>
        </p:nvGrpSpPr>
        <p:grpSpPr bwMode="auto">
          <a:xfrm>
            <a:off x="2059757" y="3566319"/>
            <a:ext cx="1905000" cy="1066800"/>
            <a:chOff x="674" y="2256"/>
            <a:chExt cx="1200" cy="672"/>
          </a:xfrm>
          <a:noFill/>
        </p:grpSpPr>
        <p:sp>
          <p:nvSpPr>
            <p:cNvPr id="14" name="AutoShape 21">
              <a:extLst>
                <a:ext uri="{FF2B5EF4-FFF2-40B4-BE49-F238E27FC236}">
                  <a16:creationId xmlns:a16="http://schemas.microsoft.com/office/drawing/2014/main" id="{3ADF273A-19A5-4242-B7CB-D3F65AC5E177}"/>
                </a:ext>
              </a:extLst>
            </p:cNvPr>
            <p:cNvSpPr>
              <a:spLocks noChangeArrowheads="1"/>
            </p:cNvSpPr>
            <p:nvPr/>
          </p:nvSpPr>
          <p:spPr bwMode="auto">
            <a:xfrm>
              <a:off x="674" y="2256"/>
              <a:ext cx="1200" cy="672"/>
            </a:xfrm>
            <a:prstGeom prst="roundRect">
              <a:avLst>
                <a:gd name="adj" fmla="val 16667"/>
              </a:avLst>
            </a:prstGeom>
            <a:grpFill/>
            <a:ln w="9525">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pt-BR" altLang="pt-BR"/>
            </a:p>
          </p:txBody>
        </p:sp>
        <p:grpSp>
          <p:nvGrpSpPr>
            <p:cNvPr id="15" name="Group 24">
              <a:extLst>
                <a:ext uri="{FF2B5EF4-FFF2-40B4-BE49-F238E27FC236}">
                  <a16:creationId xmlns:a16="http://schemas.microsoft.com/office/drawing/2014/main" id="{8AB8483E-51AD-4036-8DD8-FC54188609B1}"/>
                </a:ext>
              </a:extLst>
            </p:cNvPr>
            <p:cNvGrpSpPr>
              <a:grpSpLocks/>
            </p:cNvGrpSpPr>
            <p:nvPr/>
          </p:nvGrpSpPr>
          <p:grpSpPr bwMode="auto">
            <a:xfrm>
              <a:off x="782" y="2289"/>
              <a:ext cx="984" cy="605"/>
              <a:chOff x="869" y="2275"/>
              <a:chExt cx="984" cy="605"/>
            </a:xfrm>
            <a:grpFill/>
          </p:grpSpPr>
          <p:graphicFrame>
            <p:nvGraphicFramePr>
              <p:cNvPr id="16" name="Object 11">
                <a:extLst>
                  <a:ext uri="{FF2B5EF4-FFF2-40B4-BE49-F238E27FC236}">
                    <a16:creationId xmlns:a16="http://schemas.microsoft.com/office/drawing/2014/main" id="{F22057BB-5A38-49AE-BD5E-322E2604F8FB}"/>
                  </a:ext>
                </a:extLst>
              </p:cNvPr>
              <p:cNvGraphicFramePr>
                <a:graphicFrameLocks noChangeAspect="1"/>
              </p:cNvGraphicFramePr>
              <p:nvPr/>
            </p:nvGraphicFramePr>
            <p:xfrm>
              <a:off x="960" y="2275"/>
              <a:ext cx="706" cy="218"/>
            </p:xfrm>
            <a:graphic>
              <a:graphicData uri="http://schemas.openxmlformats.org/presentationml/2006/ole">
                <mc:AlternateContent xmlns:mc="http://schemas.openxmlformats.org/markup-compatibility/2006">
                  <mc:Choice xmlns:v="urn:schemas-microsoft-com:vml" Requires="v">
                    <p:oleObj spid="_x0000_s13475" name="Equation" r:id="rId6" imgW="736600" imgH="228600" progId="Equation.3">
                      <p:embed/>
                    </p:oleObj>
                  </mc:Choice>
                  <mc:Fallback>
                    <p:oleObj name="Equation" r:id="rId6" imgW="736600" imgH="228600" progId="Equation.3">
                      <p:embed/>
                      <p:pic>
                        <p:nvPicPr>
                          <p:cNvPr id="13" name="Object 11">
                            <a:extLst>
                              <a:ext uri="{FF2B5EF4-FFF2-40B4-BE49-F238E27FC236}">
                                <a16:creationId xmlns:a16="http://schemas.microsoft.com/office/drawing/2014/main" id="{05BDD64A-A736-4080-941C-1E794BCE231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60" y="2275"/>
                            <a:ext cx="706" cy="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7" name="Object 12">
                <a:extLst>
                  <a:ext uri="{FF2B5EF4-FFF2-40B4-BE49-F238E27FC236}">
                    <a16:creationId xmlns:a16="http://schemas.microsoft.com/office/drawing/2014/main" id="{EFE3B1D0-6081-47DF-92EA-C909A594DDC9}"/>
                  </a:ext>
                </a:extLst>
              </p:cNvPr>
              <p:cNvGraphicFramePr>
                <a:graphicFrameLocks noChangeAspect="1"/>
              </p:cNvGraphicFramePr>
              <p:nvPr/>
            </p:nvGraphicFramePr>
            <p:xfrm>
              <a:off x="869" y="2532"/>
              <a:ext cx="984" cy="348"/>
            </p:xfrm>
            <a:graphic>
              <a:graphicData uri="http://schemas.openxmlformats.org/presentationml/2006/ole">
                <mc:AlternateContent xmlns:mc="http://schemas.openxmlformats.org/markup-compatibility/2006">
                  <mc:Choice xmlns:v="urn:schemas-microsoft-com:vml" Requires="v">
                    <p:oleObj spid="_x0000_s13476" name="Equação" r:id="rId8" imgW="1079032" imgH="380835" progId="Equation.3">
                      <p:embed/>
                    </p:oleObj>
                  </mc:Choice>
                  <mc:Fallback>
                    <p:oleObj name="Equação" r:id="rId8" imgW="1079032" imgH="380835" progId="Equation.3">
                      <p:embed/>
                      <p:pic>
                        <p:nvPicPr>
                          <p:cNvPr id="14" name="Object 12">
                            <a:extLst>
                              <a:ext uri="{FF2B5EF4-FFF2-40B4-BE49-F238E27FC236}">
                                <a16:creationId xmlns:a16="http://schemas.microsoft.com/office/drawing/2014/main" id="{0D1D03D0-2801-4F90-83CF-8446DE1CED0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69" y="2532"/>
                            <a:ext cx="984" cy="3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sp>
        <p:nvSpPr>
          <p:cNvPr id="18" name="Text Box 13">
            <a:extLst>
              <a:ext uri="{FF2B5EF4-FFF2-40B4-BE49-F238E27FC236}">
                <a16:creationId xmlns:a16="http://schemas.microsoft.com/office/drawing/2014/main" id="{B2AEB954-7CFD-4DFD-8017-BA22C8BD0A8F}"/>
              </a:ext>
            </a:extLst>
          </p:cNvPr>
          <p:cNvSpPr txBox="1">
            <a:spLocks noChangeArrowheads="1"/>
          </p:cNvSpPr>
          <p:nvPr/>
        </p:nvSpPr>
        <p:spPr bwMode="auto">
          <a:xfrm>
            <a:off x="992957" y="1813719"/>
            <a:ext cx="372268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buFont typeface="Arial" panose="020B0604020202020204" pitchFamily="34" charset="0"/>
              <a:buChar char="•"/>
            </a:pPr>
            <a:r>
              <a:rPr lang="en-US" altLang="pt-BR" sz="2400" b="1">
                <a:latin typeface="Times New Roman" panose="02020603050405020304" pitchFamily="18" charset="0"/>
                <a:cs typeface="Times New Roman" panose="02020603050405020304" pitchFamily="18" charset="0"/>
              </a:rPr>
              <a:t> Impedância de entrada:</a:t>
            </a:r>
          </a:p>
        </p:txBody>
      </p:sp>
      <p:sp>
        <p:nvSpPr>
          <p:cNvPr id="19" name="Text Box 14">
            <a:extLst>
              <a:ext uri="{FF2B5EF4-FFF2-40B4-BE49-F238E27FC236}">
                <a16:creationId xmlns:a16="http://schemas.microsoft.com/office/drawing/2014/main" id="{4FFAC742-6900-44E7-9F0A-F85AF9B257A5}"/>
              </a:ext>
            </a:extLst>
          </p:cNvPr>
          <p:cNvSpPr txBox="1">
            <a:spLocks noChangeArrowheads="1"/>
          </p:cNvSpPr>
          <p:nvPr/>
        </p:nvSpPr>
        <p:spPr bwMode="auto">
          <a:xfrm>
            <a:off x="916757" y="3032919"/>
            <a:ext cx="35702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buFont typeface="Arial" panose="020B0604020202020204" pitchFamily="34" charset="0"/>
              <a:buChar char="•"/>
            </a:pPr>
            <a:r>
              <a:rPr lang="en-US" altLang="pt-BR" sz="2400" b="1">
                <a:latin typeface="Times New Roman" panose="02020603050405020304" pitchFamily="18" charset="0"/>
                <a:cs typeface="Times New Roman" panose="02020603050405020304" pitchFamily="18" charset="0"/>
              </a:rPr>
              <a:t> Impedância de saída:</a:t>
            </a:r>
          </a:p>
        </p:txBody>
      </p:sp>
      <p:grpSp>
        <p:nvGrpSpPr>
          <p:cNvPr id="20" name="Group 26">
            <a:extLst>
              <a:ext uri="{FF2B5EF4-FFF2-40B4-BE49-F238E27FC236}">
                <a16:creationId xmlns:a16="http://schemas.microsoft.com/office/drawing/2014/main" id="{22EC264D-CA0A-4E75-8C01-30D02A38A0FE}"/>
              </a:ext>
            </a:extLst>
          </p:cNvPr>
          <p:cNvGrpSpPr>
            <a:grpSpLocks/>
          </p:cNvGrpSpPr>
          <p:nvPr/>
        </p:nvGrpSpPr>
        <p:grpSpPr bwMode="auto">
          <a:xfrm>
            <a:off x="2059757" y="5166519"/>
            <a:ext cx="2438400" cy="1066800"/>
            <a:chOff x="528" y="3264"/>
            <a:chExt cx="1536" cy="672"/>
          </a:xfrm>
          <a:noFill/>
        </p:grpSpPr>
        <p:sp>
          <p:nvSpPr>
            <p:cNvPr id="21" name="AutoShape 22">
              <a:extLst>
                <a:ext uri="{FF2B5EF4-FFF2-40B4-BE49-F238E27FC236}">
                  <a16:creationId xmlns:a16="http://schemas.microsoft.com/office/drawing/2014/main" id="{5542102B-B095-461E-9312-7A9CB11ADDA3}"/>
                </a:ext>
              </a:extLst>
            </p:cNvPr>
            <p:cNvSpPr>
              <a:spLocks noChangeArrowheads="1"/>
            </p:cNvSpPr>
            <p:nvPr/>
          </p:nvSpPr>
          <p:spPr bwMode="auto">
            <a:xfrm>
              <a:off x="528" y="3264"/>
              <a:ext cx="1536" cy="672"/>
            </a:xfrm>
            <a:prstGeom prst="roundRect">
              <a:avLst>
                <a:gd name="adj" fmla="val 16667"/>
              </a:avLst>
            </a:prstGeom>
            <a:grpFill/>
            <a:ln w="9525">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pt-BR" altLang="pt-BR"/>
            </a:p>
          </p:txBody>
        </p:sp>
        <p:grpSp>
          <p:nvGrpSpPr>
            <p:cNvPr id="22" name="Group 19">
              <a:extLst>
                <a:ext uri="{FF2B5EF4-FFF2-40B4-BE49-F238E27FC236}">
                  <a16:creationId xmlns:a16="http://schemas.microsoft.com/office/drawing/2014/main" id="{550978D2-7994-4F9A-B529-C256BF899020}"/>
                </a:ext>
              </a:extLst>
            </p:cNvPr>
            <p:cNvGrpSpPr>
              <a:grpSpLocks/>
            </p:cNvGrpSpPr>
            <p:nvPr/>
          </p:nvGrpSpPr>
          <p:grpSpPr bwMode="auto">
            <a:xfrm>
              <a:off x="649" y="3307"/>
              <a:ext cx="1294" cy="586"/>
              <a:chOff x="714" y="3300"/>
              <a:chExt cx="1294" cy="586"/>
            </a:xfrm>
            <a:grpFill/>
          </p:grpSpPr>
          <p:graphicFrame>
            <p:nvGraphicFramePr>
              <p:cNvPr id="23" name="Object 17">
                <a:extLst>
                  <a:ext uri="{FF2B5EF4-FFF2-40B4-BE49-F238E27FC236}">
                    <a16:creationId xmlns:a16="http://schemas.microsoft.com/office/drawing/2014/main" id="{6A7F8BE1-A6EE-4ACE-86D5-AB3D1D9CDA4A}"/>
                  </a:ext>
                </a:extLst>
              </p:cNvPr>
              <p:cNvGraphicFramePr>
                <a:graphicFrameLocks noChangeAspect="1"/>
              </p:cNvGraphicFramePr>
              <p:nvPr/>
            </p:nvGraphicFramePr>
            <p:xfrm>
              <a:off x="822" y="3300"/>
              <a:ext cx="1078" cy="217"/>
            </p:xfrm>
            <a:graphic>
              <a:graphicData uri="http://schemas.openxmlformats.org/presentationml/2006/ole">
                <mc:AlternateContent xmlns:mc="http://schemas.openxmlformats.org/markup-compatibility/2006">
                  <mc:Choice xmlns:v="urn:schemas-microsoft-com:vml" Requires="v">
                    <p:oleObj spid="_x0000_s13477" name="Equation" r:id="rId10" imgW="1130300" imgH="228600" progId="Equation.3">
                      <p:embed/>
                    </p:oleObj>
                  </mc:Choice>
                  <mc:Fallback>
                    <p:oleObj name="Equation" r:id="rId10" imgW="1130300" imgH="228600" progId="Equation.3">
                      <p:embed/>
                      <p:pic>
                        <p:nvPicPr>
                          <p:cNvPr id="20" name="Object 17">
                            <a:extLst>
                              <a:ext uri="{FF2B5EF4-FFF2-40B4-BE49-F238E27FC236}">
                                <a16:creationId xmlns:a16="http://schemas.microsoft.com/office/drawing/2014/main" id="{2D0C869A-7BF4-4A31-85A5-7A43D7760CC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22" y="3300"/>
                            <a:ext cx="1078" cy="2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4" name="Object 18">
                <a:extLst>
                  <a:ext uri="{FF2B5EF4-FFF2-40B4-BE49-F238E27FC236}">
                    <a16:creationId xmlns:a16="http://schemas.microsoft.com/office/drawing/2014/main" id="{12056F54-0BDD-4751-BB15-5A625FB60026}"/>
                  </a:ext>
                </a:extLst>
              </p:cNvPr>
              <p:cNvGraphicFramePr>
                <a:graphicFrameLocks noChangeAspect="1"/>
              </p:cNvGraphicFramePr>
              <p:nvPr/>
            </p:nvGraphicFramePr>
            <p:xfrm>
              <a:off x="714" y="3511"/>
              <a:ext cx="1294" cy="375"/>
            </p:xfrm>
            <a:graphic>
              <a:graphicData uri="http://schemas.openxmlformats.org/presentationml/2006/ole">
                <mc:AlternateContent xmlns:mc="http://schemas.openxmlformats.org/markup-compatibility/2006">
                  <mc:Choice xmlns:v="urn:schemas-microsoft-com:vml" Requires="v">
                    <p:oleObj spid="_x0000_s13478" name="Equation" r:id="rId12" imgW="1308100" imgH="381000" progId="Equation.3">
                      <p:embed/>
                    </p:oleObj>
                  </mc:Choice>
                  <mc:Fallback>
                    <p:oleObj name="Equation" r:id="rId12" imgW="1308100" imgH="381000" progId="Equation.3">
                      <p:embed/>
                      <p:pic>
                        <p:nvPicPr>
                          <p:cNvPr id="21" name="Object 18">
                            <a:extLst>
                              <a:ext uri="{FF2B5EF4-FFF2-40B4-BE49-F238E27FC236}">
                                <a16:creationId xmlns:a16="http://schemas.microsoft.com/office/drawing/2014/main" id="{D68AC4D4-9A65-40E5-BE3F-0B8E24675EEC}"/>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14" y="3511"/>
                            <a:ext cx="1294" cy="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sp>
        <p:nvSpPr>
          <p:cNvPr id="25" name="Text Box 19">
            <a:extLst>
              <a:ext uri="{FF2B5EF4-FFF2-40B4-BE49-F238E27FC236}">
                <a16:creationId xmlns:a16="http://schemas.microsoft.com/office/drawing/2014/main" id="{EC4B8603-5B22-4B65-A51B-26E70460C00D}"/>
              </a:ext>
            </a:extLst>
          </p:cNvPr>
          <p:cNvSpPr txBox="1">
            <a:spLocks noChangeArrowheads="1"/>
          </p:cNvSpPr>
          <p:nvPr/>
        </p:nvSpPr>
        <p:spPr bwMode="auto">
          <a:xfrm>
            <a:off x="916757" y="4704557"/>
            <a:ext cx="35814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buFont typeface="Arial" panose="020B0604020202020204" pitchFamily="34" charset="0"/>
              <a:buChar char="•"/>
            </a:pPr>
            <a:r>
              <a:rPr lang="en-US" altLang="pt-BR" sz="2400" b="1">
                <a:latin typeface="Times New Roman" panose="02020603050405020304" pitchFamily="18" charset="0"/>
                <a:cs typeface="Times New Roman" panose="02020603050405020304" pitchFamily="18" charset="0"/>
              </a:rPr>
              <a:t> Ganho de tensão:</a:t>
            </a:r>
          </a:p>
        </p:txBody>
      </p:sp>
    </p:spTree>
    <p:extLst>
      <p:ext uri="{BB962C8B-B14F-4D97-AF65-F5344CB8AC3E}">
        <p14:creationId xmlns:p14="http://schemas.microsoft.com/office/powerpoint/2010/main" val="2374748358"/>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
            <a:extLst>
              <a:ext uri="{FF2B5EF4-FFF2-40B4-BE49-F238E27FC236}">
                <a16:creationId xmlns:a16="http://schemas.microsoft.com/office/drawing/2014/main" id="{5C0102AD-67BD-48EE-9D0D-2A955CD85F36}"/>
              </a:ext>
            </a:extLst>
          </p:cNvPr>
          <p:cNvPicPr>
            <a:picLocks noGrp="1" noChangeAspect="1" noChangeArrowheads="1"/>
          </p:cNvPicPr>
          <p:nvPr>
            <p:ph sz="half" idx="2"/>
          </p:nvPr>
        </p:nvPicPr>
        <p:blipFill rotWithShape="1">
          <a:blip r:embed="rId2" cstate="print">
            <a:extLst>
              <a:ext uri="{28A0092B-C50C-407E-A947-70E740481C1C}">
                <a14:useLocalDpi xmlns:a14="http://schemas.microsoft.com/office/drawing/2010/main" val="0"/>
              </a:ext>
            </a:extLst>
          </a:blip>
          <a:srcRect l="27733" b="13411"/>
          <a:stretch/>
        </p:blipFill>
        <p:spPr bwMode="auto">
          <a:xfrm>
            <a:off x="5874862" y="1646238"/>
            <a:ext cx="6317138" cy="34725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a:extLst>
              <a:ext uri="{FF2B5EF4-FFF2-40B4-BE49-F238E27FC236}">
                <a16:creationId xmlns:a16="http://schemas.microsoft.com/office/drawing/2014/main" id="{739C38CA-6226-45BB-9890-79F372238B3C}"/>
              </a:ext>
            </a:extLst>
          </p:cNvPr>
          <p:cNvSpPr>
            <a:spLocks noGrp="1"/>
          </p:cNvSpPr>
          <p:nvPr>
            <p:ph type="title"/>
          </p:nvPr>
        </p:nvSpPr>
        <p:spPr/>
        <p:txBody>
          <a:bodyPr/>
          <a:lstStyle/>
          <a:p>
            <a:r>
              <a:rPr lang="pt-BR" dirty="0"/>
              <a:t>Configuração com autopolarização</a:t>
            </a:r>
            <a:br>
              <a:rPr lang="pt-BR" dirty="0"/>
            </a:br>
            <a:r>
              <a:rPr lang="pt-BR" sz="3200" dirty="0" err="1">
                <a:solidFill>
                  <a:srgbClr val="FF0000"/>
                </a:solidFill>
              </a:rPr>
              <a:t>R</a:t>
            </a:r>
            <a:r>
              <a:rPr lang="pt-BR" sz="3200" baseline="-25000" dirty="0" err="1">
                <a:solidFill>
                  <a:srgbClr val="FF0000"/>
                </a:solidFill>
              </a:rPr>
              <a:t>s</a:t>
            </a:r>
            <a:r>
              <a:rPr lang="pt-BR" sz="3200" baseline="-25000" dirty="0">
                <a:solidFill>
                  <a:srgbClr val="FF0000"/>
                </a:solidFill>
              </a:rPr>
              <a:t> </a:t>
            </a:r>
            <a:r>
              <a:rPr lang="pt-BR" sz="3200" dirty="0">
                <a:solidFill>
                  <a:srgbClr val="FF0000"/>
                </a:solidFill>
              </a:rPr>
              <a:t>sem desvio</a:t>
            </a:r>
            <a:endParaRPr lang="pt-BR" dirty="0">
              <a:solidFill>
                <a:srgbClr val="FF0000"/>
              </a:solidFill>
            </a:endParaRPr>
          </a:p>
        </p:txBody>
      </p:sp>
      <mc:AlternateContent xmlns:mc="http://schemas.openxmlformats.org/markup-compatibility/2006" xmlns:a14="http://schemas.microsoft.com/office/drawing/2010/main">
        <mc:Choice Requires="a14">
          <p:sp>
            <p:nvSpPr>
              <p:cNvPr id="23" name="Content Placeholder 22">
                <a:extLst>
                  <a:ext uri="{FF2B5EF4-FFF2-40B4-BE49-F238E27FC236}">
                    <a16:creationId xmlns:a16="http://schemas.microsoft.com/office/drawing/2014/main" id="{FEB8A472-EDE4-4FE9-9DAB-28D908251C4B}"/>
                  </a:ext>
                </a:extLst>
              </p:cNvPr>
              <p:cNvSpPr>
                <a:spLocks noGrp="1"/>
              </p:cNvSpPr>
              <p:nvPr>
                <p:ph sz="half" idx="1"/>
              </p:nvPr>
            </p:nvSpPr>
            <p:spPr>
              <a:xfrm>
                <a:off x="838200" y="1825625"/>
                <a:ext cx="5392918" cy="4351338"/>
              </a:xfrm>
            </p:spPr>
            <p:txBody>
              <a:bodyPr/>
              <a:lstStyle/>
              <a:p>
                <a:r>
                  <a:rPr lang="pt-BR" dirty="0"/>
                  <a:t>Se </a:t>
                </a:r>
                <a14:m>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𝐶</m:t>
                        </m:r>
                      </m:e>
                      <m:sub>
                        <m:r>
                          <a:rPr lang="pt-BR" b="0" i="1" smtClean="0">
                            <a:latin typeface="Cambria Math" panose="02040503050406030204" pitchFamily="18" charset="0"/>
                          </a:rPr>
                          <m:t>𝑠</m:t>
                        </m:r>
                      </m:sub>
                    </m:sSub>
                  </m:oMath>
                </a14:m>
                <a:r>
                  <a:rPr lang="pt-BR" dirty="0"/>
                  <a:t>for removido, o resistor </a:t>
                </a:r>
                <a14:m>
                  <m:oMath xmlns:m="http://schemas.openxmlformats.org/officeDocument/2006/math">
                    <m:sSub>
                      <m:sSubPr>
                        <m:ctrlPr>
                          <a:rPr lang="pt-BR" i="1">
                            <a:latin typeface="Cambria Math" panose="02040503050406030204" pitchFamily="18" charset="0"/>
                          </a:rPr>
                        </m:ctrlPr>
                      </m:sSubPr>
                      <m:e>
                        <m:r>
                          <a:rPr lang="pt-BR" b="0" i="1" smtClean="0">
                            <a:latin typeface="Cambria Math" panose="02040503050406030204" pitchFamily="18" charset="0"/>
                          </a:rPr>
                          <m:t>𝑅</m:t>
                        </m:r>
                      </m:e>
                      <m:sub>
                        <m:r>
                          <a:rPr lang="pt-BR" i="1">
                            <a:latin typeface="Cambria Math" panose="02040503050406030204" pitchFamily="18" charset="0"/>
                          </a:rPr>
                          <m:t>𝑠</m:t>
                        </m:r>
                      </m:sub>
                    </m:sSub>
                  </m:oMath>
                </a14:m>
                <a:r>
                  <a:rPr lang="pt-BR" dirty="0"/>
                  <a:t> será parte do circuito equivalente CA conforme a figura ao lado.</a:t>
                </a:r>
              </a:p>
              <a:p>
                <a:endParaRPr lang="pt-BR" dirty="0"/>
              </a:p>
              <a:p>
                <a:r>
                  <a:rPr lang="pt-BR" dirty="0"/>
                  <a:t>Não há uma forma óbvia de reduzir o circuito para diminuir sua complexidade.</a:t>
                </a:r>
              </a:p>
            </p:txBody>
          </p:sp>
        </mc:Choice>
        <mc:Fallback xmlns="">
          <p:sp>
            <p:nvSpPr>
              <p:cNvPr id="23" name="Content Placeholder 22">
                <a:extLst>
                  <a:ext uri="{FF2B5EF4-FFF2-40B4-BE49-F238E27FC236}">
                    <a16:creationId xmlns:a16="http://schemas.microsoft.com/office/drawing/2014/main" id="{FEB8A472-EDE4-4FE9-9DAB-28D908251C4B}"/>
                  </a:ext>
                </a:extLst>
              </p:cNvPr>
              <p:cNvSpPr>
                <a:spLocks noGrp="1" noRot="1" noChangeAspect="1" noMove="1" noResize="1" noEditPoints="1" noAdjustHandles="1" noChangeArrowheads="1" noChangeShapeType="1" noTextEdit="1"/>
              </p:cNvSpPr>
              <p:nvPr>
                <p:ph sz="half" idx="1"/>
              </p:nvPr>
            </p:nvSpPr>
            <p:spPr>
              <a:xfrm>
                <a:off x="838200" y="1825625"/>
                <a:ext cx="5392918" cy="4351338"/>
              </a:xfrm>
              <a:blipFill>
                <a:blip r:embed="rId3"/>
                <a:stretch>
                  <a:fillRect l="-1810" t="-2101" r="-2489"/>
                </a:stretch>
              </a:blipFill>
            </p:spPr>
            <p:txBody>
              <a:bodyPr/>
              <a:lstStyle/>
              <a:p>
                <a:r>
                  <a:rPr lang="pt-BR">
                    <a:noFill/>
                  </a:rPr>
                  <a:t> </a:t>
                </a:r>
              </a:p>
            </p:txBody>
          </p:sp>
        </mc:Fallback>
      </mc:AlternateContent>
      <p:sp>
        <p:nvSpPr>
          <p:cNvPr id="5" name="Footer Placeholder 4">
            <a:extLst>
              <a:ext uri="{FF2B5EF4-FFF2-40B4-BE49-F238E27FC236}">
                <a16:creationId xmlns:a16="http://schemas.microsoft.com/office/drawing/2014/main" id="{92AB6143-81D9-434B-AD0F-02951C9DFFD3}"/>
              </a:ext>
            </a:extLst>
          </p:cNvPr>
          <p:cNvSpPr>
            <a:spLocks noGrp="1"/>
          </p:cNvSpPr>
          <p:nvPr>
            <p:ph type="ftr" sz="quarter" idx="11"/>
          </p:nvPr>
        </p:nvSpPr>
        <p:spPr/>
        <p:txBody>
          <a:bodyPr/>
          <a:lstStyle/>
          <a:p>
            <a:r>
              <a:rPr lang="en-US" altLang="en-US"/>
              <a:t>Prof. Elyr Teixeira</a:t>
            </a:r>
            <a:endParaRPr lang="en-US" altLang="en-US" dirty="0"/>
          </a:p>
        </p:txBody>
      </p:sp>
      <p:sp>
        <p:nvSpPr>
          <p:cNvPr id="6" name="Slide Number Placeholder 5">
            <a:extLst>
              <a:ext uri="{FF2B5EF4-FFF2-40B4-BE49-F238E27FC236}">
                <a16:creationId xmlns:a16="http://schemas.microsoft.com/office/drawing/2014/main" id="{4B29C4EC-A7B5-4800-890D-A93F4BF3CC1B}"/>
              </a:ext>
            </a:extLst>
          </p:cNvPr>
          <p:cNvSpPr>
            <a:spLocks noGrp="1"/>
          </p:cNvSpPr>
          <p:nvPr>
            <p:ph type="sldNum" sz="quarter" idx="12"/>
          </p:nvPr>
        </p:nvSpPr>
        <p:spPr/>
        <p:txBody>
          <a:bodyPr/>
          <a:lstStyle/>
          <a:p>
            <a:fld id="{48BF32D8-1DE8-449E-9DAA-0E19DCA81A04}" type="slidenum">
              <a:rPr lang="en-US" altLang="en-US" smtClean="0"/>
              <a:pPr/>
              <a:t>305</a:t>
            </a:fld>
            <a:endParaRPr lang="en-US" altLang="en-US"/>
          </a:p>
        </p:txBody>
      </p:sp>
    </p:spTree>
    <p:extLst>
      <p:ext uri="{BB962C8B-B14F-4D97-AF65-F5344CB8AC3E}">
        <p14:creationId xmlns:p14="http://schemas.microsoft.com/office/powerpoint/2010/main" val="4126854148"/>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
            <a:extLst>
              <a:ext uri="{FF2B5EF4-FFF2-40B4-BE49-F238E27FC236}">
                <a16:creationId xmlns:a16="http://schemas.microsoft.com/office/drawing/2014/main" id="{5C0102AD-67BD-48EE-9D0D-2A955CD85F36}"/>
              </a:ext>
            </a:extLst>
          </p:cNvPr>
          <p:cNvPicPr>
            <a:picLocks noGrp="1" noChangeAspect="1" noChangeArrowheads="1"/>
          </p:cNvPicPr>
          <p:nvPr>
            <p:ph sz="half" idx="2"/>
          </p:nvPr>
        </p:nvPicPr>
        <p:blipFill rotWithShape="1">
          <a:blip r:embed="rId3" cstate="print">
            <a:extLst>
              <a:ext uri="{28A0092B-C50C-407E-A947-70E740481C1C}">
                <a14:useLocalDpi xmlns:a14="http://schemas.microsoft.com/office/drawing/2010/main" val="0"/>
              </a:ext>
            </a:extLst>
          </a:blip>
          <a:srcRect l="27733" b="13411"/>
          <a:stretch/>
        </p:blipFill>
        <p:spPr bwMode="auto">
          <a:xfrm>
            <a:off x="5874862" y="1646238"/>
            <a:ext cx="6317138" cy="34725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a:extLst>
              <a:ext uri="{FF2B5EF4-FFF2-40B4-BE49-F238E27FC236}">
                <a16:creationId xmlns:a16="http://schemas.microsoft.com/office/drawing/2014/main" id="{739C38CA-6226-45BB-9890-79F372238B3C}"/>
              </a:ext>
            </a:extLst>
          </p:cNvPr>
          <p:cNvSpPr>
            <a:spLocks noGrp="1"/>
          </p:cNvSpPr>
          <p:nvPr>
            <p:ph type="title"/>
          </p:nvPr>
        </p:nvSpPr>
        <p:spPr/>
        <p:txBody>
          <a:bodyPr/>
          <a:lstStyle/>
          <a:p>
            <a:r>
              <a:rPr lang="pt-BR" dirty="0"/>
              <a:t>Configuração com autopolarização</a:t>
            </a:r>
            <a:br>
              <a:rPr lang="pt-BR" dirty="0"/>
            </a:br>
            <a:r>
              <a:rPr lang="pt-BR" sz="3200" dirty="0" err="1">
                <a:solidFill>
                  <a:srgbClr val="FF0000"/>
                </a:solidFill>
              </a:rPr>
              <a:t>R</a:t>
            </a:r>
            <a:r>
              <a:rPr lang="pt-BR" sz="3200" baseline="-25000" dirty="0" err="1">
                <a:solidFill>
                  <a:srgbClr val="FF0000"/>
                </a:solidFill>
              </a:rPr>
              <a:t>s</a:t>
            </a:r>
            <a:r>
              <a:rPr lang="pt-BR" sz="3200" baseline="-25000" dirty="0">
                <a:solidFill>
                  <a:srgbClr val="FF0000"/>
                </a:solidFill>
              </a:rPr>
              <a:t> </a:t>
            </a:r>
            <a:r>
              <a:rPr lang="pt-BR" sz="3200" dirty="0">
                <a:solidFill>
                  <a:srgbClr val="FF0000"/>
                </a:solidFill>
              </a:rPr>
              <a:t>sem desvio</a:t>
            </a:r>
            <a:endParaRPr lang="pt-BR" dirty="0">
              <a:solidFill>
                <a:srgbClr val="FF0000"/>
              </a:solidFill>
            </a:endParaRPr>
          </a:p>
        </p:txBody>
      </p:sp>
      <p:sp>
        <p:nvSpPr>
          <p:cNvPr id="5" name="Footer Placeholder 4">
            <a:extLst>
              <a:ext uri="{FF2B5EF4-FFF2-40B4-BE49-F238E27FC236}">
                <a16:creationId xmlns:a16="http://schemas.microsoft.com/office/drawing/2014/main" id="{92AB6143-81D9-434B-AD0F-02951C9DFFD3}"/>
              </a:ext>
            </a:extLst>
          </p:cNvPr>
          <p:cNvSpPr>
            <a:spLocks noGrp="1"/>
          </p:cNvSpPr>
          <p:nvPr>
            <p:ph type="ftr" sz="quarter" idx="11"/>
          </p:nvPr>
        </p:nvSpPr>
        <p:spPr/>
        <p:txBody>
          <a:bodyPr/>
          <a:lstStyle/>
          <a:p>
            <a:r>
              <a:rPr lang="en-US" altLang="en-US"/>
              <a:t>Prof. Elyr Teixeira</a:t>
            </a:r>
            <a:endParaRPr lang="en-US" altLang="en-US" dirty="0"/>
          </a:p>
        </p:txBody>
      </p:sp>
      <p:sp>
        <p:nvSpPr>
          <p:cNvPr id="6" name="Slide Number Placeholder 5">
            <a:extLst>
              <a:ext uri="{FF2B5EF4-FFF2-40B4-BE49-F238E27FC236}">
                <a16:creationId xmlns:a16="http://schemas.microsoft.com/office/drawing/2014/main" id="{4B29C4EC-A7B5-4800-890D-A93F4BF3CC1B}"/>
              </a:ext>
            </a:extLst>
          </p:cNvPr>
          <p:cNvSpPr>
            <a:spLocks noGrp="1"/>
          </p:cNvSpPr>
          <p:nvPr>
            <p:ph type="sldNum" sz="quarter" idx="12"/>
          </p:nvPr>
        </p:nvSpPr>
        <p:spPr/>
        <p:txBody>
          <a:bodyPr/>
          <a:lstStyle/>
          <a:p>
            <a:fld id="{48BF32D8-1DE8-449E-9DAA-0E19DCA81A04}" type="slidenum">
              <a:rPr lang="en-US" altLang="en-US" smtClean="0"/>
              <a:pPr/>
              <a:t>306</a:t>
            </a:fld>
            <a:endParaRPr lang="en-US" altLang="en-US"/>
          </a:p>
        </p:txBody>
      </p:sp>
      <p:grpSp>
        <p:nvGrpSpPr>
          <p:cNvPr id="21" name="Group 21">
            <a:extLst>
              <a:ext uri="{FF2B5EF4-FFF2-40B4-BE49-F238E27FC236}">
                <a16:creationId xmlns:a16="http://schemas.microsoft.com/office/drawing/2014/main" id="{DA2BF1CE-21E5-4950-A43C-08648EEFF4C3}"/>
              </a:ext>
            </a:extLst>
          </p:cNvPr>
          <p:cNvGrpSpPr>
            <a:grpSpLocks/>
          </p:cNvGrpSpPr>
          <p:nvPr/>
        </p:nvGrpSpPr>
        <p:grpSpPr bwMode="auto">
          <a:xfrm>
            <a:off x="1981200" y="3430587"/>
            <a:ext cx="1905000" cy="609600"/>
            <a:chOff x="816" y="2146"/>
            <a:chExt cx="1200" cy="384"/>
          </a:xfrm>
          <a:noFill/>
        </p:grpSpPr>
        <p:sp>
          <p:nvSpPr>
            <p:cNvPr id="22" name="AutoShape 18">
              <a:extLst>
                <a:ext uri="{FF2B5EF4-FFF2-40B4-BE49-F238E27FC236}">
                  <a16:creationId xmlns:a16="http://schemas.microsoft.com/office/drawing/2014/main" id="{27B616B0-40C7-4D5B-848F-30225A212787}"/>
                </a:ext>
              </a:extLst>
            </p:cNvPr>
            <p:cNvSpPr>
              <a:spLocks noChangeArrowheads="1"/>
            </p:cNvSpPr>
            <p:nvPr/>
          </p:nvSpPr>
          <p:spPr bwMode="auto">
            <a:xfrm>
              <a:off x="816" y="2146"/>
              <a:ext cx="1200" cy="384"/>
            </a:xfrm>
            <a:prstGeom prst="roundRect">
              <a:avLst>
                <a:gd name="adj" fmla="val 16667"/>
              </a:avLst>
            </a:prstGeom>
            <a:grpFill/>
            <a:ln w="9525">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pt-BR" altLang="pt-BR"/>
            </a:p>
          </p:txBody>
        </p:sp>
        <p:graphicFrame>
          <p:nvGraphicFramePr>
            <p:cNvPr id="24" name="Object 15">
              <a:extLst>
                <a:ext uri="{FF2B5EF4-FFF2-40B4-BE49-F238E27FC236}">
                  <a16:creationId xmlns:a16="http://schemas.microsoft.com/office/drawing/2014/main" id="{5DA6CF5C-2BB1-49B5-B9AC-9CCC61018B67}"/>
                </a:ext>
              </a:extLst>
            </p:cNvPr>
            <p:cNvGraphicFramePr>
              <a:graphicFrameLocks noChangeAspect="1"/>
            </p:cNvGraphicFramePr>
            <p:nvPr/>
          </p:nvGraphicFramePr>
          <p:xfrm>
            <a:off x="858" y="2149"/>
            <a:ext cx="1115" cy="376"/>
          </p:xfrm>
          <a:graphic>
            <a:graphicData uri="http://schemas.openxmlformats.org/presentationml/2006/ole">
              <mc:AlternateContent xmlns:mc="http://schemas.openxmlformats.org/markup-compatibility/2006">
                <mc:Choice xmlns:v="urn:schemas-microsoft-com:vml" Requires="v">
                  <p:oleObj spid="_x0000_s14466" name="Equation" r:id="rId4" imgW="1129810" imgH="380835" progId="Equation.3">
                    <p:embed/>
                  </p:oleObj>
                </mc:Choice>
                <mc:Fallback>
                  <p:oleObj name="Equation" r:id="rId4" imgW="1129810" imgH="380835" progId="Equation.3">
                    <p:embed/>
                    <p:pic>
                      <p:nvPicPr>
                        <p:cNvPr id="6149" name="Object 15">
                          <a:extLst>
                            <a:ext uri="{FF2B5EF4-FFF2-40B4-BE49-F238E27FC236}">
                              <a16:creationId xmlns:a16="http://schemas.microsoft.com/office/drawing/2014/main" id="{F22070C5-6440-4B8C-82E1-1D8695C1EB9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8" y="2149"/>
                          <a:ext cx="1115" cy="3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nvGrpSpPr>
          <p:cNvPr id="26" name="Group 20">
            <a:extLst>
              <a:ext uri="{FF2B5EF4-FFF2-40B4-BE49-F238E27FC236}">
                <a16:creationId xmlns:a16="http://schemas.microsoft.com/office/drawing/2014/main" id="{E2F15A2C-64FE-4510-9EDC-6AC085BE7D21}"/>
              </a:ext>
            </a:extLst>
          </p:cNvPr>
          <p:cNvGrpSpPr>
            <a:grpSpLocks/>
          </p:cNvGrpSpPr>
          <p:nvPr/>
        </p:nvGrpSpPr>
        <p:grpSpPr bwMode="auto">
          <a:xfrm>
            <a:off x="1828800" y="2287587"/>
            <a:ext cx="1295400" cy="533400"/>
            <a:chOff x="1008" y="1536"/>
            <a:chExt cx="816" cy="336"/>
          </a:xfrm>
          <a:noFill/>
        </p:grpSpPr>
        <p:sp>
          <p:nvSpPr>
            <p:cNvPr id="27" name="AutoShape 17">
              <a:extLst>
                <a:ext uri="{FF2B5EF4-FFF2-40B4-BE49-F238E27FC236}">
                  <a16:creationId xmlns:a16="http://schemas.microsoft.com/office/drawing/2014/main" id="{E03549AB-1C64-4F56-BAAF-19859514BBF8}"/>
                </a:ext>
              </a:extLst>
            </p:cNvPr>
            <p:cNvSpPr>
              <a:spLocks noChangeArrowheads="1"/>
            </p:cNvSpPr>
            <p:nvPr/>
          </p:nvSpPr>
          <p:spPr bwMode="auto">
            <a:xfrm>
              <a:off x="1008" y="1536"/>
              <a:ext cx="816" cy="336"/>
            </a:xfrm>
            <a:prstGeom prst="roundRect">
              <a:avLst>
                <a:gd name="adj" fmla="val 16667"/>
              </a:avLst>
            </a:prstGeom>
            <a:grpFill/>
            <a:ln w="9525">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pt-BR" altLang="pt-BR"/>
            </a:p>
          </p:txBody>
        </p:sp>
        <p:graphicFrame>
          <p:nvGraphicFramePr>
            <p:cNvPr id="28" name="Object 13">
              <a:extLst>
                <a:ext uri="{FF2B5EF4-FFF2-40B4-BE49-F238E27FC236}">
                  <a16:creationId xmlns:a16="http://schemas.microsoft.com/office/drawing/2014/main" id="{2E25A110-11FD-4708-A6A3-5EA72C3F4375}"/>
                </a:ext>
              </a:extLst>
            </p:cNvPr>
            <p:cNvGraphicFramePr>
              <a:graphicFrameLocks noChangeAspect="1"/>
            </p:cNvGraphicFramePr>
            <p:nvPr/>
          </p:nvGraphicFramePr>
          <p:xfrm>
            <a:off x="1150" y="1588"/>
            <a:ext cx="533" cy="233"/>
          </p:xfrm>
          <a:graphic>
            <a:graphicData uri="http://schemas.openxmlformats.org/presentationml/2006/ole">
              <mc:AlternateContent xmlns:mc="http://schemas.openxmlformats.org/markup-compatibility/2006">
                <mc:Choice xmlns:v="urn:schemas-microsoft-com:vml" Requires="v">
                  <p:oleObj spid="_x0000_s14467" name="Equation" r:id="rId6" imgW="520700" imgH="228600" progId="Equation.3">
                    <p:embed/>
                  </p:oleObj>
                </mc:Choice>
                <mc:Fallback>
                  <p:oleObj name="Equation" r:id="rId6" imgW="520700" imgH="228600" progId="Equation.3">
                    <p:embed/>
                    <p:pic>
                      <p:nvPicPr>
                        <p:cNvPr id="6148" name="Object 13">
                          <a:extLst>
                            <a:ext uri="{FF2B5EF4-FFF2-40B4-BE49-F238E27FC236}">
                              <a16:creationId xmlns:a16="http://schemas.microsoft.com/office/drawing/2014/main" id="{39296316-7DAF-4966-939F-CB7B1238339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50" y="1588"/>
                          <a:ext cx="533"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29" name="Text Box 17">
            <a:extLst>
              <a:ext uri="{FF2B5EF4-FFF2-40B4-BE49-F238E27FC236}">
                <a16:creationId xmlns:a16="http://schemas.microsoft.com/office/drawing/2014/main" id="{0A09C790-F230-4074-8577-6D2A0A072B2E}"/>
              </a:ext>
            </a:extLst>
          </p:cNvPr>
          <p:cNvSpPr txBox="1">
            <a:spLocks noChangeArrowheads="1"/>
          </p:cNvSpPr>
          <p:nvPr/>
        </p:nvSpPr>
        <p:spPr bwMode="auto">
          <a:xfrm>
            <a:off x="838200" y="2973387"/>
            <a:ext cx="3581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buFont typeface="Arial" panose="020B0604020202020204" pitchFamily="34" charset="0"/>
              <a:buChar char="•"/>
            </a:pPr>
            <a:r>
              <a:rPr lang="en-US" altLang="pt-BR" sz="2400" b="1">
                <a:latin typeface="Times New Roman" panose="02020603050405020304" pitchFamily="18" charset="0"/>
                <a:cs typeface="Times New Roman" panose="02020603050405020304" pitchFamily="18" charset="0"/>
              </a:rPr>
              <a:t> Impedância de saída:</a:t>
            </a:r>
          </a:p>
        </p:txBody>
      </p:sp>
      <p:grpSp>
        <p:nvGrpSpPr>
          <p:cNvPr id="30" name="Group 23">
            <a:extLst>
              <a:ext uri="{FF2B5EF4-FFF2-40B4-BE49-F238E27FC236}">
                <a16:creationId xmlns:a16="http://schemas.microsoft.com/office/drawing/2014/main" id="{606B5C74-6FC3-4EC7-8431-DE744A2F053C}"/>
              </a:ext>
            </a:extLst>
          </p:cNvPr>
          <p:cNvGrpSpPr>
            <a:grpSpLocks/>
          </p:cNvGrpSpPr>
          <p:nvPr/>
        </p:nvGrpSpPr>
        <p:grpSpPr bwMode="auto">
          <a:xfrm>
            <a:off x="1828800" y="4649787"/>
            <a:ext cx="3657600" cy="1600200"/>
            <a:chOff x="768" y="2873"/>
            <a:chExt cx="2304" cy="1008"/>
          </a:xfrm>
          <a:noFill/>
        </p:grpSpPr>
        <p:sp>
          <p:nvSpPr>
            <p:cNvPr id="31" name="AutoShape 19">
              <a:extLst>
                <a:ext uri="{FF2B5EF4-FFF2-40B4-BE49-F238E27FC236}">
                  <a16:creationId xmlns:a16="http://schemas.microsoft.com/office/drawing/2014/main" id="{62A927D3-04F7-423A-AE6B-A756FA0575D7}"/>
                </a:ext>
              </a:extLst>
            </p:cNvPr>
            <p:cNvSpPr>
              <a:spLocks noChangeArrowheads="1"/>
            </p:cNvSpPr>
            <p:nvPr/>
          </p:nvSpPr>
          <p:spPr bwMode="auto">
            <a:xfrm>
              <a:off x="768" y="2873"/>
              <a:ext cx="2304" cy="1008"/>
            </a:xfrm>
            <a:prstGeom prst="roundRect">
              <a:avLst>
                <a:gd name="adj" fmla="val 16667"/>
              </a:avLst>
            </a:prstGeom>
            <a:grpFill/>
            <a:ln w="9525">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pt-BR" altLang="pt-BR"/>
            </a:p>
          </p:txBody>
        </p:sp>
        <p:grpSp>
          <p:nvGrpSpPr>
            <p:cNvPr id="32" name="Group 22">
              <a:extLst>
                <a:ext uri="{FF2B5EF4-FFF2-40B4-BE49-F238E27FC236}">
                  <a16:creationId xmlns:a16="http://schemas.microsoft.com/office/drawing/2014/main" id="{BF62D4DD-9442-4FFC-8F7B-D115B586E7A0}"/>
                </a:ext>
              </a:extLst>
            </p:cNvPr>
            <p:cNvGrpSpPr>
              <a:grpSpLocks/>
            </p:cNvGrpSpPr>
            <p:nvPr/>
          </p:nvGrpSpPr>
          <p:grpSpPr bwMode="auto">
            <a:xfrm>
              <a:off x="892" y="2877"/>
              <a:ext cx="2057" cy="1000"/>
              <a:chOff x="928" y="2866"/>
              <a:chExt cx="2057" cy="1000"/>
            </a:xfrm>
            <a:grpFill/>
          </p:grpSpPr>
          <p:graphicFrame>
            <p:nvGraphicFramePr>
              <p:cNvPr id="33" name="Object 19">
                <a:extLst>
                  <a:ext uri="{FF2B5EF4-FFF2-40B4-BE49-F238E27FC236}">
                    <a16:creationId xmlns:a16="http://schemas.microsoft.com/office/drawing/2014/main" id="{3C8A92C9-D94D-49D2-8CFC-8FF7C9BC793B}"/>
                  </a:ext>
                </a:extLst>
              </p:cNvPr>
              <p:cNvGraphicFramePr>
                <a:graphicFrameLocks noChangeAspect="1"/>
              </p:cNvGraphicFramePr>
              <p:nvPr/>
            </p:nvGraphicFramePr>
            <p:xfrm>
              <a:off x="944" y="2866"/>
              <a:ext cx="2023" cy="604"/>
            </p:xfrm>
            <a:graphic>
              <a:graphicData uri="http://schemas.openxmlformats.org/presentationml/2006/ole">
                <mc:AlternateContent xmlns:mc="http://schemas.openxmlformats.org/markup-compatibility/2006">
                  <mc:Choice xmlns:v="urn:schemas-microsoft-com:vml" Requires="v">
                    <p:oleObj spid="_x0000_s14468" name="Equation" r:id="rId8" imgW="2082800" imgH="622300" progId="Equation.3">
                      <p:embed/>
                    </p:oleObj>
                  </mc:Choice>
                  <mc:Fallback>
                    <p:oleObj name="Equation" r:id="rId8" imgW="2082800" imgH="622300" progId="Equation.3">
                      <p:embed/>
                      <p:pic>
                        <p:nvPicPr>
                          <p:cNvPr id="6146" name="Object 19">
                            <a:extLst>
                              <a:ext uri="{FF2B5EF4-FFF2-40B4-BE49-F238E27FC236}">
                                <a16:creationId xmlns:a16="http://schemas.microsoft.com/office/drawing/2014/main" id="{906B2D01-5EA6-4092-B27D-32103C44D09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44" y="2866"/>
                            <a:ext cx="2023" cy="6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4" name="Object 20">
                <a:extLst>
                  <a:ext uri="{FF2B5EF4-FFF2-40B4-BE49-F238E27FC236}">
                    <a16:creationId xmlns:a16="http://schemas.microsoft.com/office/drawing/2014/main" id="{5444ECD6-099C-46A9-9863-6F767CCF9681}"/>
                  </a:ext>
                </a:extLst>
              </p:cNvPr>
              <p:cNvGraphicFramePr>
                <a:graphicFrameLocks noChangeAspect="1"/>
              </p:cNvGraphicFramePr>
              <p:nvPr/>
            </p:nvGraphicFramePr>
            <p:xfrm>
              <a:off x="928" y="3437"/>
              <a:ext cx="2057" cy="429"/>
            </p:xfrm>
            <a:graphic>
              <a:graphicData uri="http://schemas.openxmlformats.org/presentationml/2006/ole">
                <mc:AlternateContent xmlns:mc="http://schemas.openxmlformats.org/markup-compatibility/2006">
                  <mc:Choice xmlns:v="urn:schemas-microsoft-com:vml" Requires="v">
                    <p:oleObj spid="_x0000_s14469" name="Equation" r:id="rId10" imgW="2070100" imgH="431800" progId="Equation.3">
                      <p:embed/>
                    </p:oleObj>
                  </mc:Choice>
                  <mc:Fallback>
                    <p:oleObj name="Equation" r:id="rId10" imgW="2070100" imgH="431800" progId="Equation.3">
                      <p:embed/>
                      <p:pic>
                        <p:nvPicPr>
                          <p:cNvPr id="6147" name="Object 20">
                            <a:extLst>
                              <a:ext uri="{FF2B5EF4-FFF2-40B4-BE49-F238E27FC236}">
                                <a16:creationId xmlns:a16="http://schemas.microsoft.com/office/drawing/2014/main" id="{19EBFF78-0585-41CF-8110-E52BF14E88C2}"/>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28" y="3437"/>
                            <a:ext cx="2057" cy="4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sp>
        <p:nvSpPr>
          <p:cNvPr id="35" name="Text Box 21">
            <a:extLst>
              <a:ext uri="{FF2B5EF4-FFF2-40B4-BE49-F238E27FC236}">
                <a16:creationId xmlns:a16="http://schemas.microsoft.com/office/drawing/2014/main" id="{500BBAFD-DA8A-4CB4-B969-DD02A51CEC82}"/>
              </a:ext>
            </a:extLst>
          </p:cNvPr>
          <p:cNvSpPr txBox="1">
            <a:spLocks noChangeArrowheads="1"/>
          </p:cNvSpPr>
          <p:nvPr/>
        </p:nvSpPr>
        <p:spPr bwMode="auto">
          <a:xfrm>
            <a:off x="838200" y="4111625"/>
            <a:ext cx="35814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buFont typeface="Arial" panose="020B0604020202020204" pitchFamily="34" charset="0"/>
              <a:buChar char="•"/>
            </a:pPr>
            <a:r>
              <a:rPr lang="en-US" altLang="pt-BR" sz="2400" b="1">
                <a:latin typeface="Times New Roman" panose="02020603050405020304" pitchFamily="18" charset="0"/>
                <a:cs typeface="Times New Roman" panose="02020603050405020304" pitchFamily="18" charset="0"/>
              </a:rPr>
              <a:t> Ganho de tensão:</a:t>
            </a:r>
          </a:p>
        </p:txBody>
      </p:sp>
      <p:sp>
        <p:nvSpPr>
          <p:cNvPr id="36" name="Text Box 17">
            <a:extLst>
              <a:ext uri="{FF2B5EF4-FFF2-40B4-BE49-F238E27FC236}">
                <a16:creationId xmlns:a16="http://schemas.microsoft.com/office/drawing/2014/main" id="{16FCAE7B-8538-4DA0-B40A-2FE81D020C27}"/>
              </a:ext>
            </a:extLst>
          </p:cNvPr>
          <p:cNvSpPr txBox="1">
            <a:spLocks noChangeArrowheads="1"/>
          </p:cNvSpPr>
          <p:nvPr/>
        </p:nvSpPr>
        <p:spPr bwMode="auto">
          <a:xfrm>
            <a:off x="838200" y="1825625"/>
            <a:ext cx="36576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buFont typeface="Arial" panose="020B0604020202020204" pitchFamily="34" charset="0"/>
              <a:buChar char="•"/>
            </a:pPr>
            <a:r>
              <a:rPr lang="en-US" altLang="pt-BR" sz="2400" b="1">
                <a:latin typeface="Times New Roman" panose="02020603050405020304" pitchFamily="18" charset="0"/>
                <a:cs typeface="Times New Roman" panose="02020603050405020304" pitchFamily="18" charset="0"/>
              </a:rPr>
              <a:t> Impedância de entrada:</a:t>
            </a:r>
          </a:p>
        </p:txBody>
      </p:sp>
    </p:spTree>
    <p:extLst>
      <p:ext uri="{BB962C8B-B14F-4D97-AF65-F5344CB8AC3E}">
        <p14:creationId xmlns:p14="http://schemas.microsoft.com/office/powerpoint/2010/main" val="647514889"/>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3C7E8573-A1FB-43F3-8CF9-1AAC24CEB9CD}"/>
              </a:ext>
            </a:extLst>
          </p:cNvPr>
          <p:cNvPicPr>
            <a:picLocks noGrp="1" noChangeAspect="1" noChangeArrowheads="1"/>
          </p:cNvPicPr>
          <p:nvPr>
            <p:ph sz="half" idx="2"/>
          </p:nvPr>
        </p:nvPicPr>
        <p:blipFill>
          <a:blip r:embed="rId2" cstate="print">
            <a:extLst>
              <a:ext uri="{28A0092B-C50C-407E-A947-70E740481C1C}">
                <a14:useLocalDpi xmlns:a14="http://schemas.microsoft.com/office/drawing/2010/main" val="0"/>
              </a:ext>
            </a:extLst>
          </a:blip>
          <a:srcRect/>
          <a:stretch>
            <a:fillRect/>
          </a:stretch>
        </p:blipFill>
        <p:spPr bwMode="auto">
          <a:xfrm>
            <a:off x="6438507" y="1233008"/>
            <a:ext cx="5753493" cy="52136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a:extLst>
              <a:ext uri="{FF2B5EF4-FFF2-40B4-BE49-F238E27FC236}">
                <a16:creationId xmlns:a16="http://schemas.microsoft.com/office/drawing/2014/main" id="{08362E54-331F-41D0-9472-5F74C313C97B}"/>
              </a:ext>
            </a:extLst>
          </p:cNvPr>
          <p:cNvSpPr>
            <a:spLocks noGrp="1"/>
          </p:cNvSpPr>
          <p:nvPr>
            <p:ph type="title"/>
          </p:nvPr>
        </p:nvSpPr>
        <p:spPr/>
        <p:txBody>
          <a:bodyPr/>
          <a:lstStyle/>
          <a:p>
            <a:r>
              <a:rPr lang="pt-BR" dirty="0"/>
              <a:t>Configuração com autopolarização</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84E0722-0437-4957-90D4-5D236203548C}"/>
                  </a:ext>
                </a:extLst>
              </p:cNvPr>
              <p:cNvSpPr>
                <a:spLocks noGrp="1"/>
              </p:cNvSpPr>
              <p:nvPr>
                <p:ph sz="half" idx="1"/>
              </p:nvPr>
            </p:nvSpPr>
            <p:spPr>
              <a:xfrm>
                <a:off x="838199" y="1825625"/>
                <a:ext cx="6439293" cy="4351338"/>
              </a:xfrm>
            </p:spPr>
            <p:txBody>
              <a:bodyPr>
                <a:normAutofit/>
              </a:bodyPr>
              <a:lstStyle/>
              <a:p>
                <a:r>
                  <a:rPr lang="pt-BR" dirty="0"/>
                  <a:t>Ex_8_8: A configuração com autopolarização ao lado possui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𝑉</m:t>
                        </m:r>
                      </m:e>
                      <m:sub>
                        <m:r>
                          <a:rPr lang="pt-BR" i="1">
                            <a:latin typeface="Cambria Math" panose="02040503050406030204" pitchFamily="18" charset="0"/>
                          </a:rPr>
                          <m:t>𝐺𝑆𝑄</m:t>
                        </m:r>
                      </m:sub>
                    </m:sSub>
                    <m:r>
                      <a:rPr lang="pt-BR" i="1">
                        <a:latin typeface="Cambria Math" panose="02040503050406030204" pitchFamily="18" charset="0"/>
                      </a:rPr>
                      <m:t>=−</m:t>
                    </m:r>
                    <m:r>
                      <a:rPr lang="pt-BR" b="0" i="1" smtClean="0">
                        <a:latin typeface="Cambria Math" panose="02040503050406030204" pitchFamily="18" charset="0"/>
                      </a:rPr>
                      <m:t>2,6</m:t>
                    </m:r>
                    <m:r>
                      <a:rPr lang="pt-BR" i="1">
                        <a:latin typeface="Cambria Math" panose="02040503050406030204" pitchFamily="18" charset="0"/>
                      </a:rPr>
                      <m:t>𝑉</m:t>
                    </m:r>
                    <m:r>
                      <a:rPr lang="pt-BR">
                        <a:latin typeface="Cambria Math" panose="02040503050406030204" pitchFamily="18" charset="0"/>
                      </a:rPr>
                      <m:t>,</m:t>
                    </m:r>
                  </m:oMath>
                </a14:m>
                <a:r>
                  <a:rPr lang="pt-BR" dirty="0"/>
                  <a:t>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𝐼</m:t>
                        </m:r>
                      </m:e>
                      <m:sub>
                        <m:r>
                          <a:rPr lang="pt-BR" i="1">
                            <a:latin typeface="Cambria Math" panose="02040503050406030204" pitchFamily="18" charset="0"/>
                          </a:rPr>
                          <m:t>𝐷𝑄</m:t>
                        </m:r>
                      </m:sub>
                    </m:sSub>
                    <m:r>
                      <a:rPr lang="pt-BR" i="1">
                        <a:latin typeface="Cambria Math" panose="02040503050406030204" pitchFamily="18" charset="0"/>
                      </a:rPr>
                      <m:t>=</m:t>
                    </m:r>
                    <m:r>
                      <a:rPr lang="pt-BR" b="0" i="1" smtClean="0">
                        <a:latin typeface="Cambria Math" panose="02040503050406030204" pitchFamily="18" charset="0"/>
                      </a:rPr>
                      <m:t>2</m:t>
                    </m:r>
                    <m:r>
                      <a:rPr lang="pt-BR" i="1">
                        <a:latin typeface="Cambria Math" panose="02040503050406030204" pitchFamily="18" charset="0"/>
                      </a:rPr>
                      <m:t>,6</m:t>
                    </m:r>
                    <m:r>
                      <a:rPr lang="pt-BR" i="1">
                        <a:latin typeface="Cambria Math" panose="02040503050406030204" pitchFamily="18" charset="0"/>
                      </a:rPr>
                      <m:t>𝑚𝐴</m:t>
                    </m:r>
                  </m:oMath>
                </a14:m>
                <a:r>
                  <a:rPr lang="pt-BR" dirty="0"/>
                  <a:t> e</a:t>
                </a:r>
                <a14:m>
                  <m:oMath xmlns:m="http://schemas.openxmlformats.org/officeDocument/2006/math">
                    <m:r>
                      <a:rPr lang="pt-BR" b="0" i="0" smtClean="0">
                        <a:latin typeface="Cambria Math" panose="02040503050406030204" pitchFamily="18" charset="0"/>
                      </a:rPr>
                      <m:t> </m:t>
                    </m:r>
                    <m:sSub>
                      <m:sSubPr>
                        <m:ctrlPr>
                          <a:rPr lang="pt-BR" i="1">
                            <a:latin typeface="Cambria Math" panose="02040503050406030204" pitchFamily="18" charset="0"/>
                          </a:rPr>
                        </m:ctrlPr>
                      </m:sSubPr>
                      <m:e>
                        <m:r>
                          <a:rPr lang="pt-BR" b="0" i="1" smtClean="0">
                            <a:latin typeface="Cambria Math" panose="02040503050406030204" pitchFamily="18" charset="0"/>
                          </a:rPr>
                          <m:t>𝑦</m:t>
                        </m:r>
                      </m:e>
                      <m:sub>
                        <m:r>
                          <a:rPr lang="pt-BR" i="1">
                            <a:latin typeface="Cambria Math" panose="02040503050406030204" pitchFamily="18" charset="0"/>
                          </a:rPr>
                          <m:t>𝑜𝑠</m:t>
                        </m:r>
                      </m:sub>
                    </m:sSub>
                    <m:r>
                      <a:rPr lang="pt-BR" i="1">
                        <a:latin typeface="Cambria Math" panose="02040503050406030204" pitchFamily="18" charset="0"/>
                      </a:rPr>
                      <m:t>=</m:t>
                    </m:r>
                    <m:r>
                      <a:rPr lang="pt-BR" b="0" i="1" smtClean="0">
                        <a:latin typeface="Cambria Math" panose="02040503050406030204" pitchFamily="18" charset="0"/>
                      </a:rPr>
                      <m:t>2</m:t>
                    </m:r>
                    <m:r>
                      <a:rPr lang="pt-BR" i="1">
                        <a:latin typeface="Cambria Math" panose="02040503050406030204" pitchFamily="18" charset="0"/>
                      </a:rPr>
                      <m:t>0</m:t>
                    </m:r>
                    <m:r>
                      <a:rPr lang="pt-BR" i="1">
                        <a:latin typeface="Cambria Math" panose="02040503050406030204" pitchFamily="18" charset="0"/>
                        <a:ea typeface="Cambria Math" panose="02040503050406030204" pitchFamily="18" charset="0"/>
                      </a:rPr>
                      <m:t>𝜇</m:t>
                    </m:r>
                    <m:r>
                      <a:rPr lang="pt-BR" i="1">
                        <a:latin typeface="Cambria Math" panose="02040503050406030204" pitchFamily="18" charset="0"/>
                        <a:ea typeface="Cambria Math" panose="02040503050406030204" pitchFamily="18" charset="0"/>
                      </a:rPr>
                      <m:t>𝑆</m:t>
                    </m:r>
                  </m:oMath>
                </a14:m>
                <a:r>
                  <a:rPr lang="pt-BR" dirty="0"/>
                  <a:t>. Determine:</a:t>
                </a:r>
              </a:p>
              <a:p>
                <a:pPr marL="514350" indent="-514350">
                  <a:buAutoNum type="alphaLcParenR"/>
                </a:pP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𝑔</m:t>
                        </m:r>
                      </m:e>
                      <m:sub>
                        <m:r>
                          <a:rPr lang="pt-BR" i="1">
                            <a:latin typeface="Cambria Math" panose="02040503050406030204" pitchFamily="18" charset="0"/>
                          </a:rPr>
                          <m:t>𝑚</m:t>
                        </m:r>
                      </m:sub>
                    </m:sSub>
                  </m:oMath>
                </a14:m>
                <a:endParaRPr lang="pt-BR" dirty="0"/>
              </a:p>
              <a:p>
                <a:pPr marL="514350" indent="-514350">
                  <a:buAutoNum type="alphaLcParenR"/>
                </a:pP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𝑟</m:t>
                        </m:r>
                      </m:e>
                      <m:sub>
                        <m:r>
                          <a:rPr lang="pt-BR" i="1">
                            <a:latin typeface="Cambria Math" panose="02040503050406030204" pitchFamily="18" charset="0"/>
                          </a:rPr>
                          <m:t>𝑑</m:t>
                        </m:r>
                      </m:sub>
                    </m:sSub>
                  </m:oMath>
                </a14:m>
                <a:endParaRPr lang="pt-BR" dirty="0"/>
              </a:p>
              <a:p>
                <a:pPr marL="514350" indent="-514350">
                  <a:buAutoNum type="alphaLcParenR"/>
                </a:pP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𝑍</m:t>
                        </m:r>
                      </m:e>
                      <m:sub>
                        <m:r>
                          <a:rPr lang="pt-BR" i="1">
                            <a:latin typeface="Cambria Math" panose="02040503050406030204" pitchFamily="18" charset="0"/>
                          </a:rPr>
                          <m:t>𝑖</m:t>
                        </m:r>
                      </m:sub>
                    </m:sSub>
                  </m:oMath>
                </a14:m>
                <a:endParaRPr lang="pt-BR" dirty="0"/>
              </a:p>
              <a:p>
                <a:pPr marL="514350" indent="-514350">
                  <a:buFont typeface="Wingdings" panose="05000000000000000000" pitchFamily="2" charset="2"/>
                  <a:buAutoNum type="alphaLcParenR"/>
                </a:pP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𝑍</m:t>
                        </m:r>
                      </m:e>
                      <m:sub>
                        <m:r>
                          <a:rPr lang="pt-BR" i="1">
                            <a:latin typeface="Cambria Math" panose="02040503050406030204" pitchFamily="18" charset="0"/>
                          </a:rPr>
                          <m:t>𝑜</m:t>
                        </m:r>
                      </m:sub>
                    </m:sSub>
                  </m:oMath>
                </a14:m>
                <a:r>
                  <a:rPr lang="pt-BR" dirty="0"/>
                  <a:t> com e sem efeito de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𝑟</m:t>
                        </m:r>
                      </m:e>
                      <m:sub>
                        <m:r>
                          <a:rPr lang="pt-BR" i="1">
                            <a:latin typeface="Cambria Math" panose="02040503050406030204" pitchFamily="18" charset="0"/>
                          </a:rPr>
                          <m:t>𝑑</m:t>
                        </m:r>
                      </m:sub>
                    </m:sSub>
                  </m:oMath>
                </a14:m>
                <a:r>
                  <a:rPr lang="pt-BR" dirty="0"/>
                  <a:t>. Compare os resultados</a:t>
                </a:r>
              </a:p>
              <a:p>
                <a:pPr marL="514350" indent="-514350">
                  <a:buAutoNum type="alphaLcParenR"/>
                </a:pP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𝐴</m:t>
                        </m:r>
                      </m:e>
                      <m:sub>
                        <m:r>
                          <a:rPr lang="pt-BR" i="1">
                            <a:latin typeface="Cambria Math" panose="02040503050406030204" pitchFamily="18" charset="0"/>
                          </a:rPr>
                          <m:t>𝑣</m:t>
                        </m:r>
                      </m:sub>
                    </m:sSub>
                  </m:oMath>
                </a14:m>
                <a:r>
                  <a:rPr lang="pt-BR" dirty="0"/>
                  <a:t> com e sem efeito de </a:t>
                </a:r>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𝑟</m:t>
                        </m:r>
                      </m:e>
                      <m:sub>
                        <m:r>
                          <a:rPr lang="pt-BR" i="1">
                            <a:latin typeface="Cambria Math" panose="02040503050406030204" pitchFamily="18" charset="0"/>
                          </a:rPr>
                          <m:t>𝑑</m:t>
                        </m:r>
                      </m:sub>
                    </m:sSub>
                  </m:oMath>
                </a14:m>
                <a:r>
                  <a:rPr lang="pt-BR" dirty="0"/>
                  <a:t>. Compare os resultados</a:t>
                </a:r>
              </a:p>
            </p:txBody>
          </p:sp>
        </mc:Choice>
        <mc:Fallback xmlns="">
          <p:sp>
            <p:nvSpPr>
              <p:cNvPr id="3" name="Content Placeholder 2">
                <a:extLst>
                  <a:ext uri="{FF2B5EF4-FFF2-40B4-BE49-F238E27FC236}">
                    <a16:creationId xmlns:a16="http://schemas.microsoft.com/office/drawing/2014/main" id="{F84E0722-0437-4957-90D4-5D236203548C}"/>
                  </a:ext>
                </a:extLst>
              </p:cNvPr>
              <p:cNvSpPr>
                <a:spLocks noGrp="1" noRot="1" noChangeAspect="1" noMove="1" noResize="1" noEditPoints="1" noAdjustHandles="1" noChangeArrowheads="1" noChangeShapeType="1" noTextEdit="1"/>
              </p:cNvSpPr>
              <p:nvPr>
                <p:ph sz="half" idx="1"/>
              </p:nvPr>
            </p:nvSpPr>
            <p:spPr>
              <a:xfrm>
                <a:off x="838199" y="1825625"/>
                <a:ext cx="6439293" cy="4351338"/>
              </a:xfrm>
              <a:blipFill>
                <a:blip r:embed="rId3"/>
                <a:stretch>
                  <a:fillRect l="-1419" t="-2101" r="-2744" b="-2941"/>
                </a:stretch>
              </a:blipFill>
            </p:spPr>
            <p:txBody>
              <a:bodyPr/>
              <a:lstStyle/>
              <a:p>
                <a:r>
                  <a:rPr lang="pt-BR">
                    <a:noFill/>
                  </a:rPr>
                  <a:t> </a:t>
                </a:r>
              </a:p>
            </p:txBody>
          </p:sp>
        </mc:Fallback>
      </mc:AlternateContent>
      <p:sp>
        <p:nvSpPr>
          <p:cNvPr id="5" name="Footer Placeholder 4">
            <a:extLst>
              <a:ext uri="{FF2B5EF4-FFF2-40B4-BE49-F238E27FC236}">
                <a16:creationId xmlns:a16="http://schemas.microsoft.com/office/drawing/2014/main" id="{41E40F15-7EA0-48E9-BD44-DFFBD60447D2}"/>
              </a:ext>
            </a:extLst>
          </p:cNvPr>
          <p:cNvSpPr>
            <a:spLocks noGrp="1"/>
          </p:cNvSpPr>
          <p:nvPr>
            <p:ph type="ftr" sz="quarter" idx="11"/>
          </p:nvPr>
        </p:nvSpPr>
        <p:spPr/>
        <p:txBody>
          <a:bodyPr/>
          <a:lstStyle/>
          <a:p>
            <a:r>
              <a:rPr lang="en-US" altLang="en-US"/>
              <a:t>Prof. Elyr Teixeira</a:t>
            </a:r>
            <a:endParaRPr lang="en-US" altLang="en-US" dirty="0"/>
          </a:p>
        </p:txBody>
      </p:sp>
      <p:sp>
        <p:nvSpPr>
          <p:cNvPr id="6" name="Slide Number Placeholder 5">
            <a:extLst>
              <a:ext uri="{FF2B5EF4-FFF2-40B4-BE49-F238E27FC236}">
                <a16:creationId xmlns:a16="http://schemas.microsoft.com/office/drawing/2014/main" id="{A0CEC289-5A86-4CC6-85BB-0A91F7C5DDD0}"/>
              </a:ext>
            </a:extLst>
          </p:cNvPr>
          <p:cNvSpPr>
            <a:spLocks noGrp="1"/>
          </p:cNvSpPr>
          <p:nvPr>
            <p:ph type="sldNum" sz="quarter" idx="12"/>
          </p:nvPr>
        </p:nvSpPr>
        <p:spPr/>
        <p:txBody>
          <a:bodyPr/>
          <a:lstStyle/>
          <a:p>
            <a:fld id="{48BF32D8-1DE8-449E-9DAA-0E19DCA81A04}" type="slidenum">
              <a:rPr lang="en-US" altLang="en-US" smtClean="0"/>
              <a:pPr/>
              <a:t>307</a:t>
            </a:fld>
            <a:endParaRPr lang="en-US" altLang="en-US"/>
          </a:p>
        </p:txBody>
      </p:sp>
    </p:spTree>
    <p:extLst>
      <p:ext uri="{BB962C8B-B14F-4D97-AF65-F5344CB8AC3E}">
        <p14:creationId xmlns:p14="http://schemas.microsoft.com/office/powerpoint/2010/main" val="3340789037"/>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6EF5683B-8639-4681-BBF7-CCD11557D8A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438507" y="1233008"/>
            <a:ext cx="5753493" cy="52136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a:extLst>
              <a:ext uri="{FF2B5EF4-FFF2-40B4-BE49-F238E27FC236}">
                <a16:creationId xmlns:a16="http://schemas.microsoft.com/office/drawing/2014/main" id="{739C38CA-6226-45BB-9890-79F372238B3C}"/>
              </a:ext>
            </a:extLst>
          </p:cNvPr>
          <p:cNvSpPr>
            <a:spLocks noGrp="1"/>
          </p:cNvSpPr>
          <p:nvPr>
            <p:ph type="title"/>
          </p:nvPr>
        </p:nvSpPr>
        <p:spPr/>
        <p:txBody>
          <a:bodyPr/>
          <a:lstStyle/>
          <a:p>
            <a:r>
              <a:rPr lang="pt-BR" dirty="0"/>
              <a:t>Configuração com autopolarização</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5F9FD90-BFDF-4A57-B841-A663CA552885}"/>
                  </a:ext>
                </a:extLst>
              </p:cNvPr>
              <p:cNvSpPr>
                <a:spLocks noGrp="1"/>
              </p:cNvSpPr>
              <p:nvPr>
                <p:ph sz="half" idx="1"/>
              </p:nvPr>
            </p:nvSpPr>
            <p:spPr>
              <a:xfrm>
                <a:off x="838199" y="1825625"/>
                <a:ext cx="6891779" cy="4351338"/>
              </a:xfrm>
            </p:spPr>
            <p:txBody>
              <a:bodyPr>
                <a:normAutofit/>
              </a:bodyPr>
              <a:lstStyle/>
              <a:p>
                <a:pPr marL="0" indent="0">
                  <a:buNone/>
                </a:pPr>
                <a:r>
                  <a:rPr lang="pt-BR" dirty="0">
                    <a:solidFill>
                      <a:srgbClr val="FF0000"/>
                    </a:solidFill>
                  </a:rPr>
                  <a:t>R: </a:t>
                </a:r>
              </a:p>
              <a:p>
                <a:pPr marL="514350" indent="-514350">
                  <a:buFont typeface="+mj-lt"/>
                  <a:buAutoNum type="alphaLcParenR"/>
                </a:pPr>
                <a14:m>
                  <m:oMath xmlns:m="http://schemas.openxmlformats.org/officeDocument/2006/math">
                    <m:sSub>
                      <m:sSubPr>
                        <m:ctrlPr>
                          <a:rPr lang="pt-BR" i="1">
                            <a:solidFill>
                              <a:srgbClr val="FF0000"/>
                            </a:solidFill>
                            <a:latin typeface="Cambria Math" panose="02040503050406030204" pitchFamily="18" charset="0"/>
                          </a:rPr>
                        </m:ctrlPr>
                      </m:sSubPr>
                      <m:e>
                        <m:r>
                          <a:rPr lang="pt-BR" i="1">
                            <a:solidFill>
                              <a:srgbClr val="FF0000"/>
                            </a:solidFill>
                            <a:latin typeface="Cambria Math" panose="02040503050406030204" pitchFamily="18" charset="0"/>
                          </a:rPr>
                          <m:t>𝑔</m:t>
                        </m:r>
                      </m:e>
                      <m:sub>
                        <m:r>
                          <a:rPr lang="pt-BR" i="1">
                            <a:solidFill>
                              <a:srgbClr val="FF0000"/>
                            </a:solidFill>
                            <a:latin typeface="Cambria Math" panose="02040503050406030204" pitchFamily="18" charset="0"/>
                          </a:rPr>
                          <m:t>𝑚</m:t>
                        </m:r>
                        <m:r>
                          <a:rPr lang="pt-BR" i="1">
                            <a:solidFill>
                              <a:srgbClr val="FF0000"/>
                            </a:solidFill>
                            <a:latin typeface="Cambria Math" panose="02040503050406030204" pitchFamily="18" charset="0"/>
                          </a:rPr>
                          <m:t>0</m:t>
                        </m:r>
                      </m:sub>
                    </m:sSub>
                    <m:r>
                      <a:rPr lang="pt-BR" i="1">
                        <a:solidFill>
                          <a:srgbClr val="FF0000"/>
                        </a:solidFill>
                        <a:latin typeface="Cambria Math" panose="02040503050406030204" pitchFamily="18" charset="0"/>
                      </a:rPr>
                      <m:t>=</m:t>
                    </m:r>
                    <m:f>
                      <m:fPr>
                        <m:ctrlPr>
                          <a:rPr lang="pt-BR" i="1">
                            <a:solidFill>
                              <a:srgbClr val="FF0000"/>
                            </a:solidFill>
                            <a:latin typeface="Cambria Math" panose="02040503050406030204" pitchFamily="18" charset="0"/>
                          </a:rPr>
                        </m:ctrlPr>
                      </m:fPr>
                      <m:num>
                        <m:r>
                          <a:rPr lang="pt-BR" i="1">
                            <a:solidFill>
                              <a:srgbClr val="FF0000"/>
                            </a:solidFill>
                            <a:latin typeface="Cambria Math" panose="02040503050406030204" pitchFamily="18" charset="0"/>
                          </a:rPr>
                          <m:t>2</m:t>
                        </m:r>
                        <m:sSub>
                          <m:sSubPr>
                            <m:ctrlPr>
                              <a:rPr lang="pt-BR" i="1">
                                <a:solidFill>
                                  <a:srgbClr val="FF0000"/>
                                </a:solidFill>
                                <a:latin typeface="Cambria Math" panose="02040503050406030204" pitchFamily="18" charset="0"/>
                              </a:rPr>
                            </m:ctrlPr>
                          </m:sSubPr>
                          <m:e>
                            <m:r>
                              <a:rPr lang="pt-BR" i="1">
                                <a:solidFill>
                                  <a:srgbClr val="FF0000"/>
                                </a:solidFill>
                                <a:latin typeface="Cambria Math" panose="02040503050406030204" pitchFamily="18" charset="0"/>
                              </a:rPr>
                              <m:t>𝐼</m:t>
                            </m:r>
                          </m:e>
                          <m:sub>
                            <m:r>
                              <a:rPr lang="pt-BR" i="1">
                                <a:solidFill>
                                  <a:srgbClr val="FF0000"/>
                                </a:solidFill>
                                <a:latin typeface="Cambria Math" panose="02040503050406030204" pitchFamily="18" charset="0"/>
                              </a:rPr>
                              <m:t>𝐷𝑆𝑆</m:t>
                            </m:r>
                          </m:sub>
                        </m:sSub>
                      </m:num>
                      <m:den>
                        <m:d>
                          <m:dPr>
                            <m:begChr m:val="|"/>
                            <m:endChr m:val="|"/>
                            <m:ctrlPr>
                              <a:rPr lang="pt-BR" i="1">
                                <a:solidFill>
                                  <a:srgbClr val="FF0000"/>
                                </a:solidFill>
                                <a:latin typeface="Cambria Math" panose="02040503050406030204" pitchFamily="18" charset="0"/>
                              </a:rPr>
                            </m:ctrlPr>
                          </m:dPr>
                          <m:e>
                            <m:sSub>
                              <m:sSubPr>
                                <m:ctrlPr>
                                  <a:rPr lang="pt-BR" i="1">
                                    <a:solidFill>
                                      <a:srgbClr val="FF0000"/>
                                    </a:solidFill>
                                    <a:latin typeface="Cambria Math" panose="02040503050406030204" pitchFamily="18" charset="0"/>
                                  </a:rPr>
                                </m:ctrlPr>
                              </m:sSubPr>
                              <m:e>
                                <m:r>
                                  <a:rPr lang="pt-BR" i="1">
                                    <a:solidFill>
                                      <a:srgbClr val="FF0000"/>
                                    </a:solidFill>
                                    <a:latin typeface="Cambria Math" panose="02040503050406030204" pitchFamily="18" charset="0"/>
                                  </a:rPr>
                                  <m:t>𝑉</m:t>
                                </m:r>
                              </m:e>
                              <m:sub>
                                <m:r>
                                  <a:rPr lang="pt-BR" i="1">
                                    <a:solidFill>
                                      <a:srgbClr val="FF0000"/>
                                    </a:solidFill>
                                    <a:latin typeface="Cambria Math" panose="02040503050406030204" pitchFamily="18" charset="0"/>
                                  </a:rPr>
                                  <m:t>𝑃</m:t>
                                </m:r>
                              </m:sub>
                            </m:sSub>
                          </m:e>
                        </m:d>
                      </m:den>
                    </m:f>
                    <m:r>
                      <a:rPr lang="pt-BR" i="1">
                        <a:solidFill>
                          <a:srgbClr val="FF0000"/>
                        </a:solidFill>
                        <a:latin typeface="Cambria Math" panose="02040503050406030204" pitchFamily="18" charset="0"/>
                      </a:rPr>
                      <m:t>=</m:t>
                    </m:r>
                    <m:f>
                      <m:fPr>
                        <m:ctrlPr>
                          <a:rPr lang="pt-BR" i="1">
                            <a:solidFill>
                              <a:srgbClr val="FF0000"/>
                            </a:solidFill>
                            <a:latin typeface="Cambria Math" panose="02040503050406030204" pitchFamily="18" charset="0"/>
                          </a:rPr>
                        </m:ctrlPr>
                      </m:fPr>
                      <m:num>
                        <m:r>
                          <a:rPr lang="pt-BR" i="1">
                            <a:solidFill>
                              <a:srgbClr val="FF0000"/>
                            </a:solidFill>
                            <a:latin typeface="Cambria Math" panose="02040503050406030204" pitchFamily="18" charset="0"/>
                          </a:rPr>
                          <m:t>2(</m:t>
                        </m:r>
                        <m:r>
                          <a:rPr lang="pt-BR" b="0" i="1" smtClean="0">
                            <a:solidFill>
                              <a:srgbClr val="FF0000"/>
                            </a:solidFill>
                            <a:latin typeface="Cambria Math" panose="02040503050406030204" pitchFamily="18" charset="0"/>
                          </a:rPr>
                          <m:t>8</m:t>
                        </m:r>
                        <m:r>
                          <a:rPr lang="pt-BR" i="1">
                            <a:solidFill>
                              <a:srgbClr val="FF0000"/>
                            </a:solidFill>
                            <a:latin typeface="Cambria Math" panose="02040503050406030204" pitchFamily="18" charset="0"/>
                          </a:rPr>
                          <m:t>𝑚𝐴</m:t>
                        </m:r>
                        <m:r>
                          <a:rPr lang="pt-BR" i="1">
                            <a:solidFill>
                              <a:srgbClr val="FF0000"/>
                            </a:solidFill>
                            <a:latin typeface="Cambria Math" panose="02040503050406030204" pitchFamily="18" charset="0"/>
                          </a:rPr>
                          <m:t>)</m:t>
                        </m:r>
                      </m:num>
                      <m:den>
                        <m:r>
                          <a:rPr lang="pt-BR" b="0" i="1" smtClean="0">
                            <a:solidFill>
                              <a:srgbClr val="FF0000"/>
                            </a:solidFill>
                            <a:latin typeface="Cambria Math" panose="02040503050406030204" pitchFamily="18" charset="0"/>
                          </a:rPr>
                          <m:t>6</m:t>
                        </m:r>
                        <m:r>
                          <a:rPr lang="pt-BR" i="1">
                            <a:solidFill>
                              <a:srgbClr val="FF0000"/>
                            </a:solidFill>
                            <a:latin typeface="Cambria Math" panose="02040503050406030204" pitchFamily="18" charset="0"/>
                          </a:rPr>
                          <m:t>𝑉</m:t>
                        </m:r>
                      </m:den>
                    </m:f>
                    <m:r>
                      <a:rPr lang="pt-BR" i="1">
                        <a:solidFill>
                          <a:srgbClr val="FF0000"/>
                        </a:solidFill>
                        <a:latin typeface="Cambria Math" panose="02040503050406030204" pitchFamily="18" charset="0"/>
                      </a:rPr>
                      <m:t>=2,</m:t>
                    </m:r>
                    <m:r>
                      <a:rPr lang="pt-BR" b="0" i="1" smtClean="0">
                        <a:solidFill>
                          <a:srgbClr val="FF0000"/>
                        </a:solidFill>
                        <a:latin typeface="Cambria Math" panose="02040503050406030204" pitchFamily="18" charset="0"/>
                      </a:rPr>
                      <m:t>67</m:t>
                    </m:r>
                    <m:r>
                      <a:rPr lang="pt-BR" i="1">
                        <a:solidFill>
                          <a:srgbClr val="FF0000"/>
                        </a:solidFill>
                        <a:latin typeface="Cambria Math" panose="02040503050406030204" pitchFamily="18" charset="0"/>
                      </a:rPr>
                      <m:t>𝑚𝑆</m:t>
                    </m:r>
                  </m:oMath>
                </a14:m>
                <a:endParaRPr lang="pt-BR" dirty="0">
                  <a:solidFill>
                    <a:srgbClr val="FF0000"/>
                  </a:solidFill>
                </a:endParaRPr>
              </a:p>
              <a:p>
                <a:pPr marL="0" indent="0">
                  <a:buNone/>
                </a:pPr>
                <a:endParaRPr lang="pt-BR" dirty="0"/>
              </a:p>
            </p:txBody>
          </p:sp>
        </mc:Choice>
        <mc:Fallback xmlns="">
          <p:sp>
            <p:nvSpPr>
              <p:cNvPr id="3" name="Content Placeholder 2">
                <a:extLst>
                  <a:ext uri="{FF2B5EF4-FFF2-40B4-BE49-F238E27FC236}">
                    <a16:creationId xmlns:a16="http://schemas.microsoft.com/office/drawing/2014/main" id="{05F9FD90-BFDF-4A57-B841-A663CA552885}"/>
                  </a:ext>
                </a:extLst>
              </p:cNvPr>
              <p:cNvSpPr>
                <a:spLocks noGrp="1" noRot="1" noChangeAspect="1" noMove="1" noResize="1" noEditPoints="1" noAdjustHandles="1" noChangeArrowheads="1" noChangeShapeType="1" noTextEdit="1"/>
              </p:cNvSpPr>
              <p:nvPr>
                <p:ph sz="half" idx="1"/>
              </p:nvPr>
            </p:nvSpPr>
            <p:spPr>
              <a:xfrm>
                <a:off x="838199" y="1825625"/>
                <a:ext cx="6891779" cy="4351338"/>
              </a:xfrm>
              <a:blipFill>
                <a:blip r:embed="rId3"/>
                <a:stretch>
                  <a:fillRect l="-1503" t="-2101"/>
                </a:stretch>
              </a:blipFill>
            </p:spPr>
            <p:txBody>
              <a:bodyPr/>
              <a:lstStyle/>
              <a:p>
                <a:r>
                  <a:rPr lang="pt-BR">
                    <a:noFill/>
                  </a:rPr>
                  <a:t> </a:t>
                </a:r>
              </a:p>
            </p:txBody>
          </p:sp>
        </mc:Fallback>
      </mc:AlternateContent>
      <p:sp>
        <p:nvSpPr>
          <p:cNvPr id="5" name="Footer Placeholder 4">
            <a:extLst>
              <a:ext uri="{FF2B5EF4-FFF2-40B4-BE49-F238E27FC236}">
                <a16:creationId xmlns:a16="http://schemas.microsoft.com/office/drawing/2014/main" id="{92AB6143-81D9-434B-AD0F-02951C9DFFD3}"/>
              </a:ext>
            </a:extLst>
          </p:cNvPr>
          <p:cNvSpPr>
            <a:spLocks noGrp="1"/>
          </p:cNvSpPr>
          <p:nvPr>
            <p:ph type="ftr" sz="quarter" idx="11"/>
          </p:nvPr>
        </p:nvSpPr>
        <p:spPr/>
        <p:txBody>
          <a:bodyPr/>
          <a:lstStyle/>
          <a:p>
            <a:r>
              <a:rPr lang="en-US" altLang="en-US"/>
              <a:t>Prof. Elyr Teixeira</a:t>
            </a:r>
            <a:endParaRPr lang="en-US" altLang="en-US" dirty="0"/>
          </a:p>
        </p:txBody>
      </p:sp>
      <p:sp>
        <p:nvSpPr>
          <p:cNvPr id="6" name="Slide Number Placeholder 5">
            <a:extLst>
              <a:ext uri="{FF2B5EF4-FFF2-40B4-BE49-F238E27FC236}">
                <a16:creationId xmlns:a16="http://schemas.microsoft.com/office/drawing/2014/main" id="{4B29C4EC-A7B5-4800-890D-A93F4BF3CC1B}"/>
              </a:ext>
            </a:extLst>
          </p:cNvPr>
          <p:cNvSpPr>
            <a:spLocks noGrp="1"/>
          </p:cNvSpPr>
          <p:nvPr>
            <p:ph type="sldNum" sz="quarter" idx="12"/>
          </p:nvPr>
        </p:nvSpPr>
        <p:spPr/>
        <p:txBody>
          <a:bodyPr/>
          <a:lstStyle/>
          <a:p>
            <a:fld id="{48BF32D8-1DE8-449E-9DAA-0E19DCA81A04}" type="slidenum">
              <a:rPr lang="en-US" altLang="en-US" smtClean="0"/>
              <a:pPr/>
              <a:t>308</a:t>
            </a:fld>
            <a:endParaRPr lang="en-US" altLang="en-US"/>
          </a:p>
        </p:txBody>
      </p:sp>
    </p:spTree>
    <p:extLst>
      <p:ext uri="{BB962C8B-B14F-4D97-AF65-F5344CB8AC3E}">
        <p14:creationId xmlns:p14="http://schemas.microsoft.com/office/powerpoint/2010/main" val="210683872"/>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6EF5683B-8639-4681-BBF7-CCD11557D8A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438507" y="1233008"/>
            <a:ext cx="5753493" cy="52136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a:extLst>
              <a:ext uri="{FF2B5EF4-FFF2-40B4-BE49-F238E27FC236}">
                <a16:creationId xmlns:a16="http://schemas.microsoft.com/office/drawing/2014/main" id="{739C38CA-6226-45BB-9890-79F372238B3C}"/>
              </a:ext>
            </a:extLst>
          </p:cNvPr>
          <p:cNvSpPr>
            <a:spLocks noGrp="1"/>
          </p:cNvSpPr>
          <p:nvPr>
            <p:ph type="title"/>
          </p:nvPr>
        </p:nvSpPr>
        <p:spPr/>
        <p:txBody>
          <a:bodyPr/>
          <a:lstStyle/>
          <a:p>
            <a:r>
              <a:rPr lang="pt-BR" dirty="0"/>
              <a:t>Configuração com autopolarização</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5F9FD90-BFDF-4A57-B841-A663CA552885}"/>
                  </a:ext>
                </a:extLst>
              </p:cNvPr>
              <p:cNvSpPr>
                <a:spLocks noGrp="1"/>
              </p:cNvSpPr>
              <p:nvPr>
                <p:ph sz="half" idx="1"/>
              </p:nvPr>
            </p:nvSpPr>
            <p:spPr>
              <a:xfrm>
                <a:off x="838199" y="1825625"/>
                <a:ext cx="6891779" cy="4351338"/>
              </a:xfrm>
            </p:spPr>
            <p:txBody>
              <a:bodyPr>
                <a:normAutofit/>
              </a:bodyPr>
              <a:lstStyle/>
              <a:p>
                <a:pPr marL="0" indent="0">
                  <a:buNone/>
                </a:pPr>
                <a:r>
                  <a:rPr lang="pt-BR" dirty="0">
                    <a:solidFill>
                      <a:srgbClr val="FF0000"/>
                    </a:solidFill>
                  </a:rPr>
                  <a:t>R: </a:t>
                </a:r>
              </a:p>
              <a:p>
                <a:pPr marL="514350" indent="-514350">
                  <a:buFont typeface="+mj-lt"/>
                  <a:buAutoNum type="alphaLcParenR"/>
                </a:pPr>
                <a14:m>
                  <m:oMath xmlns:m="http://schemas.openxmlformats.org/officeDocument/2006/math">
                    <m:sSub>
                      <m:sSubPr>
                        <m:ctrlPr>
                          <a:rPr lang="pt-BR" i="1">
                            <a:solidFill>
                              <a:srgbClr val="FF0000"/>
                            </a:solidFill>
                            <a:latin typeface="Cambria Math" panose="02040503050406030204" pitchFamily="18" charset="0"/>
                          </a:rPr>
                        </m:ctrlPr>
                      </m:sSubPr>
                      <m:e>
                        <m:r>
                          <a:rPr lang="pt-BR" i="1">
                            <a:solidFill>
                              <a:srgbClr val="FF0000"/>
                            </a:solidFill>
                            <a:latin typeface="Cambria Math" panose="02040503050406030204" pitchFamily="18" charset="0"/>
                          </a:rPr>
                          <m:t>𝑔</m:t>
                        </m:r>
                      </m:e>
                      <m:sub>
                        <m:r>
                          <a:rPr lang="pt-BR" i="1">
                            <a:solidFill>
                              <a:srgbClr val="FF0000"/>
                            </a:solidFill>
                            <a:latin typeface="Cambria Math" panose="02040503050406030204" pitchFamily="18" charset="0"/>
                          </a:rPr>
                          <m:t>𝑚</m:t>
                        </m:r>
                        <m:r>
                          <a:rPr lang="pt-BR" i="1">
                            <a:solidFill>
                              <a:srgbClr val="FF0000"/>
                            </a:solidFill>
                            <a:latin typeface="Cambria Math" panose="02040503050406030204" pitchFamily="18" charset="0"/>
                          </a:rPr>
                          <m:t>0</m:t>
                        </m:r>
                      </m:sub>
                    </m:sSub>
                    <m:r>
                      <a:rPr lang="pt-BR" i="1">
                        <a:solidFill>
                          <a:srgbClr val="FF0000"/>
                        </a:solidFill>
                        <a:latin typeface="Cambria Math" panose="02040503050406030204" pitchFamily="18" charset="0"/>
                      </a:rPr>
                      <m:t>=</m:t>
                    </m:r>
                    <m:f>
                      <m:fPr>
                        <m:ctrlPr>
                          <a:rPr lang="pt-BR" i="1">
                            <a:solidFill>
                              <a:srgbClr val="FF0000"/>
                            </a:solidFill>
                            <a:latin typeface="Cambria Math" panose="02040503050406030204" pitchFamily="18" charset="0"/>
                          </a:rPr>
                        </m:ctrlPr>
                      </m:fPr>
                      <m:num>
                        <m:r>
                          <a:rPr lang="pt-BR" i="1">
                            <a:solidFill>
                              <a:srgbClr val="FF0000"/>
                            </a:solidFill>
                            <a:latin typeface="Cambria Math" panose="02040503050406030204" pitchFamily="18" charset="0"/>
                          </a:rPr>
                          <m:t>2</m:t>
                        </m:r>
                        <m:sSub>
                          <m:sSubPr>
                            <m:ctrlPr>
                              <a:rPr lang="pt-BR" i="1">
                                <a:solidFill>
                                  <a:srgbClr val="FF0000"/>
                                </a:solidFill>
                                <a:latin typeface="Cambria Math" panose="02040503050406030204" pitchFamily="18" charset="0"/>
                              </a:rPr>
                            </m:ctrlPr>
                          </m:sSubPr>
                          <m:e>
                            <m:r>
                              <a:rPr lang="pt-BR" i="1">
                                <a:solidFill>
                                  <a:srgbClr val="FF0000"/>
                                </a:solidFill>
                                <a:latin typeface="Cambria Math" panose="02040503050406030204" pitchFamily="18" charset="0"/>
                              </a:rPr>
                              <m:t>𝐼</m:t>
                            </m:r>
                          </m:e>
                          <m:sub>
                            <m:r>
                              <a:rPr lang="pt-BR" i="1">
                                <a:solidFill>
                                  <a:srgbClr val="FF0000"/>
                                </a:solidFill>
                                <a:latin typeface="Cambria Math" panose="02040503050406030204" pitchFamily="18" charset="0"/>
                              </a:rPr>
                              <m:t>𝐷𝑆𝑆</m:t>
                            </m:r>
                          </m:sub>
                        </m:sSub>
                      </m:num>
                      <m:den>
                        <m:d>
                          <m:dPr>
                            <m:begChr m:val="|"/>
                            <m:endChr m:val="|"/>
                            <m:ctrlPr>
                              <a:rPr lang="pt-BR" i="1">
                                <a:solidFill>
                                  <a:srgbClr val="FF0000"/>
                                </a:solidFill>
                                <a:latin typeface="Cambria Math" panose="02040503050406030204" pitchFamily="18" charset="0"/>
                              </a:rPr>
                            </m:ctrlPr>
                          </m:dPr>
                          <m:e>
                            <m:sSub>
                              <m:sSubPr>
                                <m:ctrlPr>
                                  <a:rPr lang="pt-BR" i="1">
                                    <a:solidFill>
                                      <a:srgbClr val="FF0000"/>
                                    </a:solidFill>
                                    <a:latin typeface="Cambria Math" panose="02040503050406030204" pitchFamily="18" charset="0"/>
                                  </a:rPr>
                                </m:ctrlPr>
                              </m:sSubPr>
                              <m:e>
                                <m:r>
                                  <a:rPr lang="pt-BR" i="1">
                                    <a:solidFill>
                                      <a:srgbClr val="FF0000"/>
                                    </a:solidFill>
                                    <a:latin typeface="Cambria Math" panose="02040503050406030204" pitchFamily="18" charset="0"/>
                                  </a:rPr>
                                  <m:t>𝑉</m:t>
                                </m:r>
                              </m:e>
                              <m:sub>
                                <m:r>
                                  <a:rPr lang="pt-BR" i="1">
                                    <a:solidFill>
                                      <a:srgbClr val="FF0000"/>
                                    </a:solidFill>
                                    <a:latin typeface="Cambria Math" panose="02040503050406030204" pitchFamily="18" charset="0"/>
                                  </a:rPr>
                                  <m:t>𝑃</m:t>
                                </m:r>
                              </m:sub>
                            </m:sSub>
                          </m:e>
                        </m:d>
                      </m:den>
                    </m:f>
                    <m:r>
                      <a:rPr lang="pt-BR" i="1">
                        <a:solidFill>
                          <a:srgbClr val="FF0000"/>
                        </a:solidFill>
                        <a:latin typeface="Cambria Math" panose="02040503050406030204" pitchFamily="18" charset="0"/>
                      </a:rPr>
                      <m:t>=</m:t>
                    </m:r>
                    <m:f>
                      <m:fPr>
                        <m:ctrlPr>
                          <a:rPr lang="pt-BR" i="1">
                            <a:solidFill>
                              <a:srgbClr val="FF0000"/>
                            </a:solidFill>
                            <a:latin typeface="Cambria Math" panose="02040503050406030204" pitchFamily="18" charset="0"/>
                          </a:rPr>
                        </m:ctrlPr>
                      </m:fPr>
                      <m:num>
                        <m:r>
                          <a:rPr lang="pt-BR" i="1">
                            <a:solidFill>
                              <a:srgbClr val="FF0000"/>
                            </a:solidFill>
                            <a:latin typeface="Cambria Math" panose="02040503050406030204" pitchFamily="18" charset="0"/>
                          </a:rPr>
                          <m:t>2(</m:t>
                        </m:r>
                        <m:r>
                          <a:rPr lang="pt-BR" b="0" i="1" smtClean="0">
                            <a:solidFill>
                              <a:srgbClr val="FF0000"/>
                            </a:solidFill>
                            <a:latin typeface="Cambria Math" panose="02040503050406030204" pitchFamily="18" charset="0"/>
                          </a:rPr>
                          <m:t>8</m:t>
                        </m:r>
                        <m:r>
                          <a:rPr lang="pt-BR" i="1">
                            <a:solidFill>
                              <a:srgbClr val="FF0000"/>
                            </a:solidFill>
                            <a:latin typeface="Cambria Math" panose="02040503050406030204" pitchFamily="18" charset="0"/>
                          </a:rPr>
                          <m:t>𝑚𝐴</m:t>
                        </m:r>
                        <m:r>
                          <a:rPr lang="pt-BR" i="1">
                            <a:solidFill>
                              <a:srgbClr val="FF0000"/>
                            </a:solidFill>
                            <a:latin typeface="Cambria Math" panose="02040503050406030204" pitchFamily="18" charset="0"/>
                          </a:rPr>
                          <m:t>)</m:t>
                        </m:r>
                      </m:num>
                      <m:den>
                        <m:r>
                          <a:rPr lang="pt-BR" b="0" i="1" smtClean="0">
                            <a:solidFill>
                              <a:srgbClr val="FF0000"/>
                            </a:solidFill>
                            <a:latin typeface="Cambria Math" panose="02040503050406030204" pitchFamily="18" charset="0"/>
                          </a:rPr>
                          <m:t>6</m:t>
                        </m:r>
                        <m:r>
                          <a:rPr lang="pt-BR" i="1">
                            <a:solidFill>
                              <a:srgbClr val="FF0000"/>
                            </a:solidFill>
                            <a:latin typeface="Cambria Math" panose="02040503050406030204" pitchFamily="18" charset="0"/>
                          </a:rPr>
                          <m:t>𝑉</m:t>
                        </m:r>
                      </m:den>
                    </m:f>
                    <m:r>
                      <a:rPr lang="pt-BR" i="1">
                        <a:solidFill>
                          <a:srgbClr val="FF0000"/>
                        </a:solidFill>
                        <a:latin typeface="Cambria Math" panose="02040503050406030204" pitchFamily="18" charset="0"/>
                      </a:rPr>
                      <m:t>=2,</m:t>
                    </m:r>
                    <m:r>
                      <a:rPr lang="pt-BR" b="0" i="1" smtClean="0">
                        <a:solidFill>
                          <a:srgbClr val="FF0000"/>
                        </a:solidFill>
                        <a:latin typeface="Cambria Math" panose="02040503050406030204" pitchFamily="18" charset="0"/>
                      </a:rPr>
                      <m:t>67</m:t>
                    </m:r>
                    <m:r>
                      <a:rPr lang="pt-BR" i="1">
                        <a:solidFill>
                          <a:srgbClr val="FF0000"/>
                        </a:solidFill>
                        <a:latin typeface="Cambria Math" panose="02040503050406030204" pitchFamily="18" charset="0"/>
                      </a:rPr>
                      <m:t>𝑚𝑆</m:t>
                    </m:r>
                  </m:oMath>
                </a14:m>
                <a:endParaRPr lang="pt-BR" dirty="0">
                  <a:solidFill>
                    <a:srgbClr val="FF0000"/>
                  </a:solidFill>
                </a:endParaRPr>
              </a:p>
              <a:p>
                <a:pPr marL="0" indent="0">
                  <a:buNone/>
                </a:pPr>
                <a14:m>
                  <m:oMathPara xmlns:m="http://schemas.openxmlformats.org/officeDocument/2006/math">
                    <m:oMathParaPr>
                      <m:jc m:val="left"/>
                    </m:oMathParaPr>
                    <m:oMath xmlns:m="http://schemas.openxmlformats.org/officeDocument/2006/math">
                      <m:sSub>
                        <m:sSubPr>
                          <m:ctrlPr>
                            <a:rPr lang="pt-BR" i="1">
                              <a:solidFill>
                                <a:srgbClr val="FF0000"/>
                              </a:solidFill>
                              <a:latin typeface="Cambria Math" panose="02040503050406030204" pitchFamily="18" charset="0"/>
                            </a:rPr>
                          </m:ctrlPr>
                        </m:sSubPr>
                        <m:e>
                          <m:r>
                            <a:rPr lang="pt-BR" i="1">
                              <a:solidFill>
                                <a:srgbClr val="FF0000"/>
                              </a:solidFill>
                              <a:latin typeface="Cambria Math" panose="02040503050406030204" pitchFamily="18" charset="0"/>
                            </a:rPr>
                            <m:t>𝑔</m:t>
                          </m:r>
                        </m:e>
                        <m:sub>
                          <m:r>
                            <a:rPr lang="pt-BR" i="1">
                              <a:solidFill>
                                <a:srgbClr val="FF0000"/>
                              </a:solidFill>
                              <a:latin typeface="Cambria Math" panose="02040503050406030204" pitchFamily="18" charset="0"/>
                            </a:rPr>
                            <m:t>𝑚</m:t>
                          </m:r>
                        </m:sub>
                      </m:sSub>
                      <m:r>
                        <a:rPr lang="pt-BR" i="1">
                          <a:solidFill>
                            <a:srgbClr val="FF0000"/>
                          </a:solidFill>
                          <a:latin typeface="Cambria Math" panose="02040503050406030204" pitchFamily="18" charset="0"/>
                        </a:rPr>
                        <m:t>=</m:t>
                      </m:r>
                      <m:sSub>
                        <m:sSubPr>
                          <m:ctrlPr>
                            <a:rPr lang="pt-BR" i="1">
                              <a:solidFill>
                                <a:srgbClr val="FF0000"/>
                              </a:solidFill>
                              <a:latin typeface="Cambria Math" panose="02040503050406030204" pitchFamily="18" charset="0"/>
                            </a:rPr>
                          </m:ctrlPr>
                        </m:sSubPr>
                        <m:e>
                          <m:r>
                            <a:rPr lang="pt-BR" i="1">
                              <a:solidFill>
                                <a:srgbClr val="FF0000"/>
                              </a:solidFill>
                              <a:latin typeface="Cambria Math" panose="02040503050406030204" pitchFamily="18" charset="0"/>
                            </a:rPr>
                            <m:t>𝑔</m:t>
                          </m:r>
                        </m:e>
                        <m:sub>
                          <m:r>
                            <a:rPr lang="pt-BR" i="1">
                              <a:solidFill>
                                <a:srgbClr val="FF0000"/>
                              </a:solidFill>
                              <a:latin typeface="Cambria Math" panose="02040503050406030204" pitchFamily="18" charset="0"/>
                            </a:rPr>
                            <m:t>𝑚</m:t>
                          </m:r>
                          <m:r>
                            <a:rPr lang="pt-BR" i="1">
                              <a:solidFill>
                                <a:srgbClr val="FF0000"/>
                              </a:solidFill>
                              <a:latin typeface="Cambria Math" panose="02040503050406030204" pitchFamily="18" charset="0"/>
                            </a:rPr>
                            <m:t>0</m:t>
                          </m:r>
                        </m:sub>
                      </m:sSub>
                      <m:d>
                        <m:dPr>
                          <m:begChr m:val="["/>
                          <m:endChr m:val="]"/>
                          <m:ctrlPr>
                            <a:rPr lang="pt-BR" i="1">
                              <a:solidFill>
                                <a:srgbClr val="FF0000"/>
                              </a:solidFill>
                              <a:latin typeface="Cambria Math" panose="02040503050406030204" pitchFamily="18" charset="0"/>
                            </a:rPr>
                          </m:ctrlPr>
                        </m:dPr>
                        <m:e>
                          <m:r>
                            <a:rPr lang="pt-BR" i="1">
                              <a:solidFill>
                                <a:srgbClr val="FF0000"/>
                              </a:solidFill>
                              <a:latin typeface="Cambria Math" panose="02040503050406030204" pitchFamily="18" charset="0"/>
                            </a:rPr>
                            <m:t>1−</m:t>
                          </m:r>
                          <m:f>
                            <m:fPr>
                              <m:ctrlPr>
                                <a:rPr lang="pt-BR" i="1">
                                  <a:solidFill>
                                    <a:srgbClr val="FF0000"/>
                                  </a:solidFill>
                                  <a:latin typeface="Cambria Math" panose="02040503050406030204" pitchFamily="18" charset="0"/>
                                </a:rPr>
                              </m:ctrlPr>
                            </m:fPr>
                            <m:num>
                              <m:sSub>
                                <m:sSubPr>
                                  <m:ctrlPr>
                                    <a:rPr lang="pt-BR" i="1">
                                      <a:solidFill>
                                        <a:srgbClr val="FF0000"/>
                                      </a:solidFill>
                                      <a:latin typeface="Cambria Math" panose="02040503050406030204" pitchFamily="18" charset="0"/>
                                    </a:rPr>
                                  </m:ctrlPr>
                                </m:sSubPr>
                                <m:e>
                                  <m:r>
                                    <a:rPr lang="pt-BR" i="1">
                                      <a:solidFill>
                                        <a:srgbClr val="FF0000"/>
                                      </a:solidFill>
                                      <a:latin typeface="Cambria Math" panose="02040503050406030204" pitchFamily="18" charset="0"/>
                                    </a:rPr>
                                    <m:t>𝑉</m:t>
                                  </m:r>
                                </m:e>
                                <m:sub>
                                  <m:r>
                                    <a:rPr lang="pt-BR" i="1">
                                      <a:solidFill>
                                        <a:srgbClr val="FF0000"/>
                                      </a:solidFill>
                                      <a:latin typeface="Cambria Math" panose="02040503050406030204" pitchFamily="18" charset="0"/>
                                    </a:rPr>
                                    <m:t>𝐺𝑆</m:t>
                                  </m:r>
                                </m:sub>
                              </m:sSub>
                            </m:num>
                            <m:den>
                              <m:sSub>
                                <m:sSubPr>
                                  <m:ctrlPr>
                                    <a:rPr lang="pt-BR" i="1">
                                      <a:solidFill>
                                        <a:srgbClr val="FF0000"/>
                                      </a:solidFill>
                                      <a:latin typeface="Cambria Math" panose="02040503050406030204" pitchFamily="18" charset="0"/>
                                    </a:rPr>
                                  </m:ctrlPr>
                                </m:sSubPr>
                                <m:e>
                                  <m:r>
                                    <a:rPr lang="pt-BR" i="1">
                                      <a:solidFill>
                                        <a:srgbClr val="FF0000"/>
                                      </a:solidFill>
                                      <a:latin typeface="Cambria Math" panose="02040503050406030204" pitchFamily="18" charset="0"/>
                                    </a:rPr>
                                    <m:t>𝑉</m:t>
                                  </m:r>
                                </m:e>
                                <m:sub>
                                  <m:r>
                                    <a:rPr lang="pt-BR" i="1">
                                      <a:solidFill>
                                        <a:srgbClr val="FF0000"/>
                                      </a:solidFill>
                                      <a:latin typeface="Cambria Math" panose="02040503050406030204" pitchFamily="18" charset="0"/>
                                    </a:rPr>
                                    <m:t>𝑝</m:t>
                                  </m:r>
                                </m:sub>
                              </m:sSub>
                            </m:den>
                          </m:f>
                        </m:e>
                      </m:d>
                      <m:r>
                        <a:rPr lang="pt-BR" i="1">
                          <a:solidFill>
                            <a:srgbClr val="FF0000"/>
                          </a:solidFill>
                          <a:latin typeface="Cambria Math" panose="02040503050406030204" pitchFamily="18" charset="0"/>
                        </a:rPr>
                        <m:t>=2,</m:t>
                      </m:r>
                      <m:r>
                        <a:rPr lang="pt-BR" b="0" i="1" smtClean="0">
                          <a:solidFill>
                            <a:srgbClr val="FF0000"/>
                          </a:solidFill>
                          <a:latin typeface="Cambria Math" panose="02040503050406030204" pitchFamily="18" charset="0"/>
                        </a:rPr>
                        <m:t>67</m:t>
                      </m:r>
                      <m:r>
                        <a:rPr lang="pt-BR" i="1">
                          <a:solidFill>
                            <a:srgbClr val="FF0000"/>
                          </a:solidFill>
                          <a:latin typeface="Cambria Math" panose="02040503050406030204" pitchFamily="18" charset="0"/>
                        </a:rPr>
                        <m:t>𝑚𝑆</m:t>
                      </m:r>
                      <m:d>
                        <m:dPr>
                          <m:begChr m:val="["/>
                          <m:endChr m:val="]"/>
                          <m:ctrlPr>
                            <a:rPr lang="pt-BR" i="1">
                              <a:solidFill>
                                <a:srgbClr val="FF0000"/>
                              </a:solidFill>
                              <a:latin typeface="Cambria Math" panose="02040503050406030204" pitchFamily="18" charset="0"/>
                            </a:rPr>
                          </m:ctrlPr>
                        </m:dPr>
                        <m:e>
                          <m:r>
                            <a:rPr lang="pt-BR" i="1">
                              <a:solidFill>
                                <a:srgbClr val="FF0000"/>
                              </a:solidFill>
                              <a:latin typeface="Cambria Math" panose="02040503050406030204" pitchFamily="18" charset="0"/>
                            </a:rPr>
                            <m:t>1−</m:t>
                          </m:r>
                          <m:f>
                            <m:fPr>
                              <m:ctrlPr>
                                <a:rPr lang="pt-BR" i="1">
                                  <a:solidFill>
                                    <a:srgbClr val="FF0000"/>
                                  </a:solidFill>
                                  <a:latin typeface="Cambria Math" panose="02040503050406030204" pitchFamily="18" charset="0"/>
                                </a:rPr>
                              </m:ctrlPr>
                            </m:fPr>
                            <m:num>
                              <m:r>
                                <a:rPr lang="pt-BR" i="1">
                                  <a:solidFill>
                                    <a:srgbClr val="FF0000"/>
                                  </a:solidFill>
                                  <a:latin typeface="Cambria Math" panose="02040503050406030204" pitchFamily="18" charset="0"/>
                                </a:rPr>
                                <m:t>−2</m:t>
                              </m:r>
                              <m:r>
                                <a:rPr lang="pt-BR" b="0" i="1" smtClean="0">
                                  <a:solidFill>
                                    <a:srgbClr val="FF0000"/>
                                  </a:solidFill>
                                  <a:latin typeface="Cambria Math" panose="02040503050406030204" pitchFamily="18" charset="0"/>
                                </a:rPr>
                                <m:t>,6</m:t>
                              </m:r>
                            </m:num>
                            <m:den>
                              <m:r>
                                <a:rPr lang="pt-BR" i="1">
                                  <a:solidFill>
                                    <a:srgbClr val="FF0000"/>
                                  </a:solidFill>
                                  <a:latin typeface="Cambria Math" panose="02040503050406030204" pitchFamily="18" charset="0"/>
                                </a:rPr>
                                <m:t>−</m:t>
                              </m:r>
                              <m:r>
                                <a:rPr lang="pt-BR" b="0" i="1" smtClean="0">
                                  <a:solidFill>
                                    <a:srgbClr val="FF0000"/>
                                  </a:solidFill>
                                  <a:latin typeface="Cambria Math" panose="02040503050406030204" pitchFamily="18" charset="0"/>
                                </a:rPr>
                                <m:t>6</m:t>
                              </m:r>
                            </m:den>
                          </m:f>
                        </m:e>
                      </m:d>
                      <m:r>
                        <a:rPr lang="pt-BR" i="1">
                          <a:solidFill>
                            <a:srgbClr val="FF0000"/>
                          </a:solidFill>
                          <a:latin typeface="Cambria Math" panose="02040503050406030204" pitchFamily="18" charset="0"/>
                        </a:rPr>
                        <m:t>=1,</m:t>
                      </m:r>
                      <m:r>
                        <a:rPr lang="pt-BR" b="0" i="1" smtClean="0">
                          <a:solidFill>
                            <a:srgbClr val="FF0000"/>
                          </a:solidFill>
                          <a:latin typeface="Cambria Math" panose="02040503050406030204" pitchFamily="18" charset="0"/>
                        </a:rPr>
                        <m:t>51</m:t>
                      </m:r>
                      <m:r>
                        <a:rPr lang="pt-BR" i="1">
                          <a:solidFill>
                            <a:srgbClr val="FF0000"/>
                          </a:solidFill>
                          <a:latin typeface="Cambria Math" panose="02040503050406030204" pitchFamily="18" charset="0"/>
                        </a:rPr>
                        <m:t>𝑚𝑆</m:t>
                      </m:r>
                    </m:oMath>
                  </m:oMathPara>
                </a14:m>
                <a:endParaRPr lang="pt-BR" i="1" dirty="0">
                  <a:solidFill>
                    <a:srgbClr val="FF0000"/>
                  </a:solidFill>
                  <a:latin typeface="Cambria Math" panose="02040503050406030204" pitchFamily="18" charset="0"/>
                </a:endParaRPr>
              </a:p>
              <a:p>
                <a:pPr marL="0" indent="0">
                  <a:buNone/>
                </a:pPr>
                <a:endParaRPr lang="pt-BR" dirty="0"/>
              </a:p>
            </p:txBody>
          </p:sp>
        </mc:Choice>
        <mc:Fallback xmlns="">
          <p:sp>
            <p:nvSpPr>
              <p:cNvPr id="3" name="Content Placeholder 2">
                <a:extLst>
                  <a:ext uri="{FF2B5EF4-FFF2-40B4-BE49-F238E27FC236}">
                    <a16:creationId xmlns:a16="http://schemas.microsoft.com/office/drawing/2014/main" id="{05F9FD90-BFDF-4A57-B841-A663CA552885}"/>
                  </a:ext>
                </a:extLst>
              </p:cNvPr>
              <p:cNvSpPr>
                <a:spLocks noGrp="1" noRot="1" noChangeAspect="1" noMove="1" noResize="1" noEditPoints="1" noAdjustHandles="1" noChangeArrowheads="1" noChangeShapeType="1" noTextEdit="1"/>
              </p:cNvSpPr>
              <p:nvPr>
                <p:ph sz="half" idx="1"/>
              </p:nvPr>
            </p:nvSpPr>
            <p:spPr>
              <a:xfrm>
                <a:off x="838199" y="1825625"/>
                <a:ext cx="6891779" cy="4351338"/>
              </a:xfrm>
              <a:blipFill>
                <a:blip r:embed="rId3"/>
                <a:stretch>
                  <a:fillRect l="-1503" t="-2101"/>
                </a:stretch>
              </a:blipFill>
            </p:spPr>
            <p:txBody>
              <a:bodyPr/>
              <a:lstStyle/>
              <a:p>
                <a:r>
                  <a:rPr lang="pt-BR">
                    <a:noFill/>
                  </a:rPr>
                  <a:t> </a:t>
                </a:r>
              </a:p>
            </p:txBody>
          </p:sp>
        </mc:Fallback>
      </mc:AlternateContent>
      <p:sp>
        <p:nvSpPr>
          <p:cNvPr id="5" name="Footer Placeholder 4">
            <a:extLst>
              <a:ext uri="{FF2B5EF4-FFF2-40B4-BE49-F238E27FC236}">
                <a16:creationId xmlns:a16="http://schemas.microsoft.com/office/drawing/2014/main" id="{92AB6143-81D9-434B-AD0F-02951C9DFFD3}"/>
              </a:ext>
            </a:extLst>
          </p:cNvPr>
          <p:cNvSpPr>
            <a:spLocks noGrp="1"/>
          </p:cNvSpPr>
          <p:nvPr>
            <p:ph type="ftr" sz="quarter" idx="11"/>
          </p:nvPr>
        </p:nvSpPr>
        <p:spPr/>
        <p:txBody>
          <a:bodyPr/>
          <a:lstStyle/>
          <a:p>
            <a:r>
              <a:rPr lang="en-US" altLang="en-US"/>
              <a:t>Prof. Elyr Teixeira</a:t>
            </a:r>
            <a:endParaRPr lang="en-US" altLang="en-US" dirty="0"/>
          </a:p>
        </p:txBody>
      </p:sp>
      <p:sp>
        <p:nvSpPr>
          <p:cNvPr id="6" name="Slide Number Placeholder 5">
            <a:extLst>
              <a:ext uri="{FF2B5EF4-FFF2-40B4-BE49-F238E27FC236}">
                <a16:creationId xmlns:a16="http://schemas.microsoft.com/office/drawing/2014/main" id="{4B29C4EC-A7B5-4800-890D-A93F4BF3CC1B}"/>
              </a:ext>
            </a:extLst>
          </p:cNvPr>
          <p:cNvSpPr>
            <a:spLocks noGrp="1"/>
          </p:cNvSpPr>
          <p:nvPr>
            <p:ph type="sldNum" sz="quarter" idx="12"/>
          </p:nvPr>
        </p:nvSpPr>
        <p:spPr/>
        <p:txBody>
          <a:bodyPr/>
          <a:lstStyle/>
          <a:p>
            <a:fld id="{48BF32D8-1DE8-449E-9DAA-0E19DCA81A04}" type="slidenum">
              <a:rPr lang="en-US" altLang="en-US" smtClean="0"/>
              <a:pPr/>
              <a:t>309</a:t>
            </a:fld>
            <a:endParaRPr lang="en-US" altLang="en-US"/>
          </a:p>
        </p:txBody>
      </p:sp>
    </p:spTree>
    <p:extLst>
      <p:ext uri="{BB962C8B-B14F-4D97-AF65-F5344CB8AC3E}">
        <p14:creationId xmlns:p14="http://schemas.microsoft.com/office/powerpoint/2010/main" val="64940800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A0C369-2F8C-4AF0-AF07-063D9BFC890E}"/>
              </a:ext>
            </a:extLst>
          </p:cNvPr>
          <p:cNvSpPr>
            <a:spLocks noGrp="1"/>
          </p:cNvSpPr>
          <p:nvPr>
            <p:ph type="title"/>
          </p:nvPr>
        </p:nvSpPr>
        <p:spPr/>
        <p:txBody>
          <a:bodyPr/>
          <a:lstStyle/>
          <a:p>
            <a:r>
              <a:rPr lang="pt-BR" dirty="0"/>
              <a:t>Exemplo rápido</a:t>
            </a:r>
          </a:p>
        </p:txBody>
      </p:sp>
      <p:sp>
        <p:nvSpPr>
          <p:cNvPr id="5" name="Content Placeholder 4">
            <a:extLst>
              <a:ext uri="{FF2B5EF4-FFF2-40B4-BE49-F238E27FC236}">
                <a16:creationId xmlns:a16="http://schemas.microsoft.com/office/drawing/2014/main" id="{7247843B-3483-4F38-8979-45BDADBB1759}"/>
              </a:ext>
            </a:extLst>
          </p:cNvPr>
          <p:cNvSpPr>
            <a:spLocks noGrp="1"/>
          </p:cNvSpPr>
          <p:nvPr>
            <p:ph sz="half" idx="1"/>
          </p:nvPr>
        </p:nvSpPr>
        <p:spPr/>
        <p:txBody>
          <a:bodyPr>
            <a:normAutofit/>
          </a:bodyPr>
          <a:lstStyle/>
          <a:p>
            <a:r>
              <a:rPr lang="pt-BR" dirty="0"/>
              <a:t> Canal n</a:t>
            </a:r>
          </a:p>
          <a:p>
            <a:r>
              <a:rPr lang="pt-BR" dirty="0"/>
              <a:t> Gate é o terminal que habilita</a:t>
            </a:r>
          </a:p>
          <a:p>
            <a:r>
              <a:rPr lang="pt-BR" dirty="0"/>
              <a:t> A carga fica no Dreno</a:t>
            </a:r>
          </a:p>
          <a:p>
            <a:endParaRPr lang="pt-BR" dirty="0"/>
          </a:p>
          <a:p>
            <a:pPr>
              <a:buFont typeface="Wingdings" panose="05000000000000000000" pitchFamily="2" charset="2"/>
              <a:buChar char="§"/>
            </a:pPr>
            <a:r>
              <a:rPr lang="pt-BR" dirty="0"/>
              <a:t>Chave aberta fica (–) no Gate (resistor de </a:t>
            </a:r>
            <a:r>
              <a:rPr lang="pt-BR" dirty="0" err="1"/>
              <a:t>pull</a:t>
            </a:r>
            <a:r>
              <a:rPr lang="pt-BR" dirty="0"/>
              <a:t> </a:t>
            </a:r>
            <a:r>
              <a:rPr lang="pt-BR" dirty="0" err="1"/>
              <a:t>down</a:t>
            </a:r>
            <a:r>
              <a:rPr lang="pt-BR" dirty="0"/>
              <a:t>). Carga desligada.</a:t>
            </a:r>
          </a:p>
          <a:p>
            <a:pPr>
              <a:buFont typeface="Wingdings" panose="05000000000000000000" pitchFamily="2" charset="2"/>
              <a:buChar char="§"/>
            </a:pPr>
            <a:r>
              <a:rPr lang="pt-BR" dirty="0"/>
              <a:t>Chave fechada fica (+) no Gate. Gate é positivo em relação ao </a:t>
            </a:r>
            <a:r>
              <a:rPr lang="pt-BR" dirty="0" err="1"/>
              <a:t>Source</a:t>
            </a:r>
            <a:r>
              <a:rPr lang="pt-BR" dirty="0"/>
              <a:t>? SIM. Motor ligado!</a:t>
            </a:r>
          </a:p>
          <a:p>
            <a:endParaRPr lang="pt-BR" dirty="0"/>
          </a:p>
        </p:txBody>
      </p:sp>
      <p:pic>
        <p:nvPicPr>
          <p:cNvPr id="7" name="Picture 6">
            <a:extLst>
              <a:ext uri="{FF2B5EF4-FFF2-40B4-BE49-F238E27FC236}">
                <a16:creationId xmlns:a16="http://schemas.microsoft.com/office/drawing/2014/main" id="{8121C75B-2486-4483-9CC4-A4F3C7119A75}"/>
              </a:ext>
            </a:extLst>
          </p:cNvPr>
          <p:cNvPicPr>
            <a:picLocks noChangeAspect="1"/>
          </p:cNvPicPr>
          <p:nvPr/>
        </p:nvPicPr>
        <p:blipFill>
          <a:blip r:embed="rId2"/>
          <a:stretch>
            <a:fillRect/>
          </a:stretch>
        </p:blipFill>
        <p:spPr>
          <a:xfrm>
            <a:off x="5779168" y="513347"/>
            <a:ext cx="6358807" cy="5979528"/>
          </a:xfrm>
          <a:prstGeom prst="rect">
            <a:avLst/>
          </a:prstGeom>
        </p:spPr>
      </p:pic>
    </p:spTree>
    <p:extLst>
      <p:ext uri="{BB962C8B-B14F-4D97-AF65-F5344CB8AC3E}">
        <p14:creationId xmlns:p14="http://schemas.microsoft.com/office/powerpoint/2010/main" val="3507104133"/>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6EF5683B-8639-4681-BBF7-CCD11557D8A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438507" y="1233008"/>
            <a:ext cx="5753493" cy="52136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a:extLst>
              <a:ext uri="{FF2B5EF4-FFF2-40B4-BE49-F238E27FC236}">
                <a16:creationId xmlns:a16="http://schemas.microsoft.com/office/drawing/2014/main" id="{739C38CA-6226-45BB-9890-79F372238B3C}"/>
              </a:ext>
            </a:extLst>
          </p:cNvPr>
          <p:cNvSpPr>
            <a:spLocks noGrp="1"/>
          </p:cNvSpPr>
          <p:nvPr>
            <p:ph type="title"/>
          </p:nvPr>
        </p:nvSpPr>
        <p:spPr/>
        <p:txBody>
          <a:bodyPr/>
          <a:lstStyle/>
          <a:p>
            <a:r>
              <a:rPr lang="pt-BR" dirty="0"/>
              <a:t>Configuração com autopolarização</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5F9FD90-BFDF-4A57-B841-A663CA552885}"/>
                  </a:ext>
                </a:extLst>
              </p:cNvPr>
              <p:cNvSpPr>
                <a:spLocks noGrp="1"/>
              </p:cNvSpPr>
              <p:nvPr>
                <p:ph sz="half" idx="1"/>
              </p:nvPr>
            </p:nvSpPr>
            <p:spPr>
              <a:xfrm>
                <a:off x="838199" y="1825625"/>
                <a:ext cx="6891779" cy="4351338"/>
              </a:xfrm>
            </p:spPr>
            <p:txBody>
              <a:bodyPr>
                <a:normAutofit/>
              </a:bodyPr>
              <a:lstStyle/>
              <a:p>
                <a:pPr marL="0" indent="0">
                  <a:buNone/>
                </a:pPr>
                <a:r>
                  <a:rPr lang="pt-BR" dirty="0">
                    <a:solidFill>
                      <a:srgbClr val="FF0000"/>
                    </a:solidFill>
                  </a:rPr>
                  <a:t>R: </a:t>
                </a:r>
              </a:p>
              <a:p>
                <a:pPr marL="514350" indent="-514350">
                  <a:buFont typeface="+mj-lt"/>
                  <a:buAutoNum type="alphaLcParenR"/>
                </a:pPr>
                <a14:m>
                  <m:oMath xmlns:m="http://schemas.openxmlformats.org/officeDocument/2006/math">
                    <m:sSub>
                      <m:sSubPr>
                        <m:ctrlPr>
                          <a:rPr lang="pt-BR" i="1">
                            <a:solidFill>
                              <a:srgbClr val="FF0000"/>
                            </a:solidFill>
                            <a:latin typeface="Cambria Math" panose="02040503050406030204" pitchFamily="18" charset="0"/>
                          </a:rPr>
                        </m:ctrlPr>
                      </m:sSubPr>
                      <m:e>
                        <m:r>
                          <a:rPr lang="pt-BR" i="1">
                            <a:solidFill>
                              <a:srgbClr val="FF0000"/>
                            </a:solidFill>
                            <a:latin typeface="Cambria Math" panose="02040503050406030204" pitchFamily="18" charset="0"/>
                          </a:rPr>
                          <m:t>𝑔</m:t>
                        </m:r>
                      </m:e>
                      <m:sub>
                        <m:r>
                          <a:rPr lang="pt-BR" i="1">
                            <a:solidFill>
                              <a:srgbClr val="FF0000"/>
                            </a:solidFill>
                            <a:latin typeface="Cambria Math" panose="02040503050406030204" pitchFamily="18" charset="0"/>
                          </a:rPr>
                          <m:t>𝑚</m:t>
                        </m:r>
                        <m:r>
                          <a:rPr lang="pt-BR" i="1">
                            <a:solidFill>
                              <a:srgbClr val="FF0000"/>
                            </a:solidFill>
                            <a:latin typeface="Cambria Math" panose="02040503050406030204" pitchFamily="18" charset="0"/>
                          </a:rPr>
                          <m:t>0</m:t>
                        </m:r>
                      </m:sub>
                    </m:sSub>
                    <m:r>
                      <a:rPr lang="pt-BR" i="1">
                        <a:solidFill>
                          <a:srgbClr val="FF0000"/>
                        </a:solidFill>
                        <a:latin typeface="Cambria Math" panose="02040503050406030204" pitchFamily="18" charset="0"/>
                      </a:rPr>
                      <m:t>=</m:t>
                    </m:r>
                    <m:f>
                      <m:fPr>
                        <m:ctrlPr>
                          <a:rPr lang="pt-BR" i="1">
                            <a:solidFill>
                              <a:srgbClr val="FF0000"/>
                            </a:solidFill>
                            <a:latin typeface="Cambria Math" panose="02040503050406030204" pitchFamily="18" charset="0"/>
                          </a:rPr>
                        </m:ctrlPr>
                      </m:fPr>
                      <m:num>
                        <m:r>
                          <a:rPr lang="pt-BR" i="1">
                            <a:solidFill>
                              <a:srgbClr val="FF0000"/>
                            </a:solidFill>
                            <a:latin typeface="Cambria Math" panose="02040503050406030204" pitchFamily="18" charset="0"/>
                          </a:rPr>
                          <m:t>2</m:t>
                        </m:r>
                        <m:sSub>
                          <m:sSubPr>
                            <m:ctrlPr>
                              <a:rPr lang="pt-BR" i="1">
                                <a:solidFill>
                                  <a:srgbClr val="FF0000"/>
                                </a:solidFill>
                                <a:latin typeface="Cambria Math" panose="02040503050406030204" pitchFamily="18" charset="0"/>
                              </a:rPr>
                            </m:ctrlPr>
                          </m:sSubPr>
                          <m:e>
                            <m:r>
                              <a:rPr lang="pt-BR" i="1">
                                <a:solidFill>
                                  <a:srgbClr val="FF0000"/>
                                </a:solidFill>
                                <a:latin typeface="Cambria Math" panose="02040503050406030204" pitchFamily="18" charset="0"/>
                              </a:rPr>
                              <m:t>𝐼</m:t>
                            </m:r>
                          </m:e>
                          <m:sub>
                            <m:r>
                              <a:rPr lang="pt-BR" i="1">
                                <a:solidFill>
                                  <a:srgbClr val="FF0000"/>
                                </a:solidFill>
                                <a:latin typeface="Cambria Math" panose="02040503050406030204" pitchFamily="18" charset="0"/>
                              </a:rPr>
                              <m:t>𝐷𝑆𝑆</m:t>
                            </m:r>
                          </m:sub>
                        </m:sSub>
                      </m:num>
                      <m:den>
                        <m:d>
                          <m:dPr>
                            <m:begChr m:val="|"/>
                            <m:endChr m:val="|"/>
                            <m:ctrlPr>
                              <a:rPr lang="pt-BR" i="1">
                                <a:solidFill>
                                  <a:srgbClr val="FF0000"/>
                                </a:solidFill>
                                <a:latin typeface="Cambria Math" panose="02040503050406030204" pitchFamily="18" charset="0"/>
                              </a:rPr>
                            </m:ctrlPr>
                          </m:dPr>
                          <m:e>
                            <m:sSub>
                              <m:sSubPr>
                                <m:ctrlPr>
                                  <a:rPr lang="pt-BR" i="1">
                                    <a:solidFill>
                                      <a:srgbClr val="FF0000"/>
                                    </a:solidFill>
                                    <a:latin typeface="Cambria Math" panose="02040503050406030204" pitchFamily="18" charset="0"/>
                                  </a:rPr>
                                </m:ctrlPr>
                              </m:sSubPr>
                              <m:e>
                                <m:r>
                                  <a:rPr lang="pt-BR" i="1">
                                    <a:solidFill>
                                      <a:srgbClr val="FF0000"/>
                                    </a:solidFill>
                                    <a:latin typeface="Cambria Math" panose="02040503050406030204" pitchFamily="18" charset="0"/>
                                  </a:rPr>
                                  <m:t>𝑉</m:t>
                                </m:r>
                              </m:e>
                              <m:sub>
                                <m:r>
                                  <a:rPr lang="pt-BR" i="1">
                                    <a:solidFill>
                                      <a:srgbClr val="FF0000"/>
                                    </a:solidFill>
                                    <a:latin typeface="Cambria Math" panose="02040503050406030204" pitchFamily="18" charset="0"/>
                                  </a:rPr>
                                  <m:t>𝑃</m:t>
                                </m:r>
                              </m:sub>
                            </m:sSub>
                          </m:e>
                        </m:d>
                      </m:den>
                    </m:f>
                    <m:r>
                      <a:rPr lang="pt-BR" i="1">
                        <a:solidFill>
                          <a:srgbClr val="FF0000"/>
                        </a:solidFill>
                        <a:latin typeface="Cambria Math" panose="02040503050406030204" pitchFamily="18" charset="0"/>
                      </a:rPr>
                      <m:t>=</m:t>
                    </m:r>
                    <m:f>
                      <m:fPr>
                        <m:ctrlPr>
                          <a:rPr lang="pt-BR" i="1">
                            <a:solidFill>
                              <a:srgbClr val="FF0000"/>
                            </a:solidFill>
                            <a:latin typeface="Cambria Math" panose="02040503050406030204" pitchFamily="18" charset="0"/>
                          </a:rPr>
                        </m:ctrlPr>
                      </m:fPr>
                      <m:num>
                        <m:r>
                          <a:rPr lang="pt-BR" i="1">
                            <a:solidFill>
                              <a:srgbClr val="FF0000"/>
                            </a:solidFill>
                            <a:latin typeface="Cambria Math" panose="02040503050406030204" pitchFamily="18" charset="0"/>
                          </a:rPr>
                          <m:t>2(</m:t>
                        </m:r>
                        <m:r>
                          <a:rPr lang="pt-BR" b="0" i="1" smtClean="0">
                            <a:solidFill>
                              <a:srgbClr val="FF0000"/>
                            </a:solidFill>
                            <a:latin typeface="Cambria Math" panose="02040503050406030204" pitchFamily="18" charset="0"/>
                          </a:rPr>
                          <m:t>8</m:t>
                        </m:r>
                        <m:r>
                          <a:rPr lang="pt-BR" i="1">
                            <a:solidFill>
                              <a:srgbClr val="FF0000"/>
                            </a:solidFill>
                            <a:latin typeface="Cambria Math" panose="02040503050406030204" pitchFamily="18" charset="0"/>
                          </a:rPr>
                          <m:t>𝑚𝐴</m:t>
                        </m:r>
                        <m:r>
                          <a:rPr lang="pt-BR" i="1">
                            <a:solidFill>
                              <a:srgbClr val="FF0000"/>
                            </a:solidFill>
                            <a:latin typeface="Cambria Math" panose="02040503050406030204" pitchFamily="18" charset="0"/>
                          </a:rPr>
                          <m:t>)</m:t>
                        </m:r>
                      </m:num>
                      <m:den>
                        <m:r>
                          <a:rPr lang="pt-BR" b="0" i="1" smtClean="0">
                            <a:solidFill>
                              <a:srgbClr val="FF0000"/>
                            </a:solidFill>
                            <a:latin typeface="Cambria Math" panose="02040503050406030204" pitchFamily="18" charset="0"/>
                          </a:rPr>
                          <m:t>6</m:t>
                        </m:r>
                        <m:r>
                          <a:rPr lang="pt-BR" i="1">
                            <a:solidFill>
                              <a:srgbClr val="FF0000"/>
                            </a:solidFill>
                            <a:latin typeface="Cambria Math" panose="02040503050406030204" pitchFamily="18" charset="0"/>
                          </a:rPr>
                          <m:t>𝑉</m:t>
                        </m:r>
                      </m:den>
                    </m:f>
                    <m:r>
                      <a:rPr lang="pt-BR" i="1">
                        <a:solidFill>
                          <a:srgbClr val="FF0000"/>
                        </a:solidFill>
                        <a:latin typeface="Cambria Math" panose="02040503050406030204" pitchFamily="18" charset="0"/>
                      </a:rPr>
                      <m:t>=2,</m:t>
                    </m:r>
                    <m:r>
                      <a:rPr lang="pt-BR" b="0" i="1" smtClean="0">
                        <a:solidFill>
                          <a:srgbClr val="FF0000"/>
                        </a:solidFill>
                        <a:latin typeface="Cambria Math" panose="02040503050406030204" pitchFamily="18" charset="0"/>
                      </a:rPr>
                      <m:t>67</m:t>
                    </m:r>
                    <m:r>
                      <a:rPr lang="pt-BR" i="1">
                        <a:solidFill>
                          <a:srgbClr val="FF0000"/>
                        </a:solidFill>
                        <a:latin typeface="Cambria Math" panose="02040503050406030204" pitchFamily="18" charset="0"/>
                      </a:rPr>
                      <m:t>𝑚𝑆</m:t>
                    </m:r>
                  </m:oMath>
                </a14:m>
                <a:endParaRPr lang="pt-BR" dirty="0">
                  <a:solidFill>
                    <a:srgbClr val="FF0000"/>
                  </a:solidFill>
                </a:endParaRPr>
              </a:p>
              <a:p>
                <a:pPr marL="0" indent="0">
                  <a:buNone/>
                </a:pPr>
                <a14:m>
                  <m:oMathPara xmlns:m="http://schemas.openxmlformats.org/officeDocument/2006/math">
                    <m:oMathParaPr>
                      <m:jc m:val="left"/>
                    </m:oMathParaPr>
                    <m:oMath xmlns:m="http://schemas.openxmlformats.org/officeDocument/2006/math">
                      <m:sSub>
                        <m:sSubPr>
                          <m:ctrlPr>
                            <a:rPr lang="pt-BR" i="1">
                              <a:solidFill>
                                <a:srgbClr val="FF0000"/>
                              </a:solidFill>
                              <a:latin typeface="Cambria Math" panose="02040503050406030204" pitchFamily="18" charset="0"/>
                            </a:rPr>
                          </m:ctrlPr>
                        </m:sSubPr>
                        <m:e>
                          <m:r>
                            <a:rPr lang="pt-BR" i="1">
                              <a:solidFill>
                                <a:srgbClr val="FF0000"/>
                              </a:solidFill>
                              <a:latin typeface="Cambria Math" panose="02040503050406030204" pitchFamily="18" charset="0"/>
                            </a:rPr>
                            <m:t>𝑔</m:t>
                          </m:r>
                        </m:e>
                        <m:sub>
                          <m:r>
                            <a:rPr lang="pt-BR" i="1">
                              <a:solidFill>
                                <a:srgbClr val="FF0000"/>
                              </a:solidFill>
                              <a:latin typeface="Cambria Math" panose="02040503050406030204" pitchFamily="18" charset="0"/>
                            </a:rPr>
                            <m:t>𝑚</m:t>
                          </m:r>
                        </m:sub>
                      </m:sSub>
                      <m:r>
                        <a:rPr lang="pt-BR" i="1">
                          <a:solidFill>
                            <a:srgbClr val="FF0000"/>
                          </a:solidFill>
                          <a:latin typeface="Cambria Math" panose="02040503050406030204" pitchFamily="18" charset="0"/>
                        </a:rPr>
                        <m:t>=</m:t>
                      </m:r>
                      <m:sSub>
                        <m:sSubPr>
                          <m:ctrlPr>
                            <a:rPr lang="pt-BR" i="1">
                              <a:solidFill>
                                <a:srgbClr val="FF0000"/>
                              </a:solidFill>
                              <a:latin typeface="Cambria Math" panose="02040503050406030204" pitchFamily="18" charset="0"/>
                            </a:rPr>
                          </m:ctrlPr>
                        </m:sSubPr>
                        <m:e>
                          <m:r>
                            <a:rPr lang="pt-BR" i="1">
                              <a:solidFill>
                                <a:srgbClr val="FF0000"/>
                              </a:solidFill>
                              <a:latin typeface="Cambria Math" panose="02040503050406030204" pitchFamily="18" charset="0"/>
                            </a:rPr>
                            <m:t>𝑔</m:t>
                          </m:r>
                        </m:e>
                        <m:sub>
                          <m:r>
                            <a:rPr lang="pt-BR" i="1">
                              <a:solidFill>
                                <a:srgbClr val="FF0000"/>
                              </a:solidFill>
                              <a:latin typeface="Cambria Math" panose="02040503050406030204" pitchFamily="18" charset="0"/>
                            </a:rPr>
                            <m:t>𝑚</m:t>
                          </m:r>
                          <m:r>
                            <a:rPr lang="pt-BR" i="1">
                              <a:solidFill>
                                <a:srgbClr val="FF0000"/>
                              </a:solidFill>
                              <a:latin typeface="Cambria Math" panose="02040503050406030204" pitchFamily="18" charset="0"/>
                            </a:rPr>
                            <m:t>0</m:t>
                          </m:r>
                        </m:sub>
                      </m:sSub>
                      <m:d>
                        <m:dPr>
                          <m:begChr m:val="["/>
                          <m:endChr m:val="]"/>
                          <m:ctrlPr>
                            <a:rPr lang="pt-BR" i="1">
                              <a:solidFill>
                                <a:srgbClr val="FF0000"/>
                              </a:solidFill>
                              <a:latin typeface="Cambria Math" panose="02040503050406030204" pitchFamily="18" charset="0"/>
                            </a:rPr>
                          </m:ctrlPr>
                        </m:dPr>
                        <m:e>
                          <m:r>
                            <a:rPr lang="pt-BR" i="1">
                              <a:solidFill>
                                <a:srgbClr val="FF0000"/>
                              </a:solidFill>
                              <a:latin typeface="Cambria Math" panose="02040503050406030204" pitchFamily="18" charset="0"/>
                            </a:rPr>
                            <m:t>1−</m:t>
                          </m:r>
                          <m:f>
                            <m:fPr>
                              <m:ctrlPr>
                                <a:rPr lang="pt-BR" i="1">
                                  <a:solidFill>
                                    <a:srgbClr val="FF0000"/>
                                  </a:solidFill>
                                  <a:latin typeface="Cambria Math" panose="02040503050406030204" pitchFamily="18" charset="0"/>
                                </a:rPr>
                              </m:ctrlPr>
                            </m:fPr>
                            <m:num>
                              <m:sSub>
                                <m:sSubPr>
                                  <m:ctrlPr>
                                    <a:rPr lang="pt-BR" i="1">
                                      <a:solidFill>
                                        <a:srgbClr val="FF0000"/>
                                      </a:solidFill>
                                      <a:latin typeface="Cambria Math" panose="02040503050406030204" pitchFamily="18" charset="0"/>
                                    </a:rPr>
                                  </m:ctrlPr>
                                </m:sSubPr>
                                <m:e>
                                  <m:r>
                                    <a:rPr lang="pt-BR" i="1">
                                      <a:solidFill>
                                        <a:srgbClr val="FF0000"/>
                                      </a:solidFill>
                                      <a:latin typeface="Cambria Math" panose="02040503050406030204" pitchFamily="18" charset="0"/>
                                    </a:rPr>
                                    <m:t>𝑉</m:t>
                                  </m:r>
                                </m:e>
                                <m:sub>
                                  <m:r>
                                    <a:rPr lang="pt-BR" i="1">
                                      <a:solidFill>
                                        <a:srgbClr val="FF0000"/>
                                      </a:solidFill>
                                      <a:latin typeface="Cambria Math" panose="02040503050406030204" pitchFamily="18" charset="0"/>
                                    </a:rPr>
                                    <m:t>𝐺𝑆</m:t>
                                  </m:r>
                                </m:sub>
                              </m:sSub>
                            </m:num>
                            <m:den>
                              <m:sSub>
                                <m:sSubPr>
                                  <m:ctrlPr>
                                    <a:rPr lang="pt-BR" i="1">
                                      <a:solidFill>
                                        <a:srgbClr val="FF0000"/>
                                      </a:solidFill>
                                      <a:latin typeface="Cambria Math" panose="02040503050406030204" pitchFamily="18" charset="0"/>
                                    </a:rPr>
                                  </m:ctrlPr>
                                </m:sSubPr>
                                <m:e>
                                  <m:r>
                                    <a:rPr lang="pt-BR" i="1">
                                      <a:solidFill>
                                        <a:srgbClr val="FF0000"/>
                                      </a:solidFill>
                                      <a:latin typeface="Cambria Math" panose="02040503050406030204" pitchFamily="18" charset="0"/>
                                    </a:rPr>
                                    <m:t>𝑉</m:t>
                                  </m:r>
                                </m:e>
                                <m:sub>
                                  <m:r>
                                    <a:rPr lang="pt-BR" i="1">
                                      <a:solidFill>
                                        <a:srgbClr val="FF0000"/>
                                      </a:solidFill>
                                      <a:latin typeface="Cambria Math" panose="02040503050406030204" pitchFamily="18" charset="0"/>
                                    </a:rPr>
                                    <m:t>𝑝</m:t>
                                  </m:r>
                                </m:sub>
                              </m:sSub>
                            </m:den>
                          </m:f>
                        </m:e>
                      </m:d>
                      <m:r>
                        <a:rPr lang="pt-BR" i="1">
                          <a:solidFill>
                            <a:srgbClr val="FF0000"/>
                          </a:solidFill>
                          <a:latin typeface="Cambria Math" panose="02040503050406030204" pitchFamily="18" charset="0"/>
                        </a:rPr>
                        <m:t>=2,</m:t>
                      </m:r>
                      <m:r>
                        <a:rPr lang="pt-BR" b="0" i="1" smtClean="0">
                          <a:solidFill>
                            <a:srgbClr val="FF0000"/>
                          </a:solidFill>
                          <a:latin typeface="Cambria Math" panose="02040503050406030204" pitchFamily="18" charset="0"/>
                        </a:rPr>
                        <m:t>67</m:t>
                      </m:r>
                      <m:r>
                        <a:rPr lang="pt-BR" i="1">
                          <a:solidFill>
                            <a:srgbClr val="FF0000"/>
                          </a:solidFill>
                          <a:latin typeface="Cambria Math" panose="02040503050406030204" pitchFamily="18" charset="0"/>
                        </a:rPr>
                        <m:t>𝑚𝑆</m:t>
                      </m:r>
                      <m:d>
                        <m:dPr>
                          <m:begChr m:val="["/>
                          <m:endChr m:val="]"/>
                          <m:ctrlPr>
                            <a:rPr lang="pt-BR" i="1">
                              <a:solidFill>
                                <a:srgbClr val="FF0000"/>
                              </a:solidFill>
                              <a:latin typeface="Cambria Math" panose="02040503050406030204" pitchFamily="18" charset="0"/>
                            </a:rPr>
                          </m:ctrlPr>
                        </m:dPr>
                        <m:e>
                          <m:r>
                            <a:rPr lang="pt-BR" i="1">
                              <a:solidFill>
                                <a:srgbClr val="FF0000"/>
                              </a:solidFill>
                              <a:latin typeface="Cambria Math" panose="02040503050406030204" pitchFamily="18" charset="0"/>
                            </a:rPr>
                            <m:t>1−</m:t>
                          </m:r>
                          <m:f>
                            <m:fPr>
                              <m:ctrlPr>
                                <a:rPr lang="pt-BR" i="1">
                                  <a:solidFill>
                                    <a:srgbClr val="FF0000"/>
                                  </a:solidFill>
                                  <a:latin typeface="Cambria Math" panose="02040503050406030204" pitchFamily="18" charset="0"/>
                                </a:rPr>
                              </m:ctrlPr>
                            </m:fPr>
                            <m:num>
                              <m:r>
                                <a:rPr lang="pt-BR" i="1">
                                  <a:solidFill>
                                    <a:srgbClr val="FF0000"/>
                                  </a:solidFill>
                                  <a:latin typeface="Cambria Math" panose="02040503050406030204" pitchFamily="18" charset="0"/>
                                </a:rPr>
                                <m:t>−2</m:t>
                              </m:r>
                              <m:r>
                                <a:rPr lang="pt-BR" b="0" i="1" smtClean="0">
                                  <a:solidFill>
                                    <a:srgbClr val="FF0000"/>
                                  </a:solidFill>
                                  <a:latin typeface="Cambria Math" panose="02040503050406030204" pitchFamily="18" charset="0"/>
                                </a:rPr>
                                <m:t>,6</m:t>
                              </m:r>
                            </m:num>
                            <m:den>
                              <m:r>
                                <a:rPr lang="pt-BR" i="1">
                                  <a:solidFill>
                                    <a:srgbClr val="FF0000"/>
                                  </a:solidFill>
                                  <a:latin typeface="Cambria Math" panose="02040503050406030204" pitchFamily="18" charset="0"/>
                                </a:rPr>
                                <m:t>−</m:t>
                              </m:r>
                              <m:r>
                                <a:rPr lang="pt-BR" b="0" i="1" smtClean="0">
                                  <a:solidFill>
                                    <a:srgbClr val="FF0000"/>
                                  </a:solidFill>
                                  <a:latin typeface="Cambria Math" panose="02040503050406030204" pitchFamily="18" charset="0"/>
                                </a:rPr>
                                <m:t>6</m:t>
                              </m:r>
                            </m:den>
                          </m:f>
                        </m:e>
                      </m:d>
                      <m:r>
                        <a:rPr lang="pt-BR" i="1">
                          <a:solidFill>
                            <a:srgbClr val="FF0000"/>
                          </a:solidFill>
                          <a:latin typeface="Cambria Math" panose="02040503050406030204" pitchFamily="18" charset="0"/>
                        </a:rPr>
                        <m:t>=1,</m:t>
                      </m:r>
                      <m:r>
                        <a:rPr lang="pt-BR" b="0" i="1" smtClean="0">
                          <a:solidFill>
                            <a:srgbClr val="FF0000"/>
                          </a:solidFill>
                          <a:latin typeface="Cambria Math" panose="02040503050406030204" pitchFamily="18" charset="0"/>
                        </a:rPr>
                        <m:t>51</m:t>
                      </m:r>
                      <m:r>
                        <a:rPr lang="pt-BR" i="1">
                          <a:solidFill>
                            <a:srgbClr val="FF0000"/>
                          </a:solidFill>
                          <a:latin typeface="Cambria Math" panose="02040503050406030204" pitchFamily="18" charset="0"/>
                        </a:rPr>
                        <m:t>𝑚𝑆</m:t>
                      </m:r>
                    </m:oMath>
                  </m:oMathPara>
                </a14:m>
                <a:endParaRPr lang="pt-BR" i="1" dirty="0">
                  <a:solidFill>
                    <a:srgbClr val="FF0000"/>
                  </a:solidFill>
                  <a:latin typeface="Cambria Math" panose="02040503050406030204" pitchFamily="18" charset="0"/>
                </a:endParaRPr>
              </a:p>
              <a:p>
                <a:pPr marL="514350" indent="-514350">
                  <a:buFont typeface="+mj-lt"/>
                  <a:buAutoNum type="alphaLcParenR" startAt="2"/>
                </a:pPr>
                <a14:m>
                  <m:oMath xmlns:m="http://schemas.openxmlformats.org/officeDocument/2006/math">
                    <m:sSub>
                      <m:sSubPr>
                        <m:ctrlPr>
                          <a:rPr lang="pt-BR" i="1">
                            <a:solidFill>
                              <a:srgbClr val="FF0000"/>
                            </a:solidFill>
                            <a:latin typeface="Cambria Math" panose="02040503050406030204" pitchFamily="18" charset="0"/>
                          </a:rPr>
                        </m:ctrlPr>
                      </m:sSubPr>
                      <m:e>
                        <m:r>
                          <a:rPr lang="pt-BR" i="1">
                            <a:solidFill>
                              <a:srgbClr val="FF0000"/>
                            </a:solidFill>
                            <a:latin typeface="Cambria Math" panose="02040503050406030204" pitchFamily="18" charset="0"/>
                          </a:rPr>
                          <m:t>𝑟</m:t>
                        </m:r>
                      </m:e>
                      <m:sub>
                        <m:r>
                          <a:rPr lang="pt-BR" i="1">
                            <a:solidFill>
                              <a:srgbClr val="FF0000"/>
                            </a:solidFill>
                            <a:latin typeface="Cambria Math" panose="02040503050406030204" pitchFamily="18" charset="0"/>
                          </a:rPr>
                          <m:t>𝑑</m:t>
                        </m:r>
                      </m:sub>
                    </m:sSub>
                    <m:r>
                      <a:rPr lang="pt-BR" i="1">
                        <a:solidFill>
                          <a:srgbClr val="FF0000"/>
                        </a:solidFill>
                        <a:latin typeface="Cambria Math" panose="02040503050406030204" pitchFamily="18" charset="0"/>
                      </a:rPr>
                      <m:t>=</m:t>
                    </m:r>
                    <m:f>
                      <m:fPr>
                        <m:ctrlPr>
                          <a:rPr lang="pt-BR" i="1">
                            <a:solidFill>
                              <a:srgbClr val="FF0000"/>
                            </a:solidFill>
                            <a:latin typeface="Cambria Math" panose="02040503050406030204" pitchFamily="18" charset="0"/>
                          </a:rPr>
                        </m:ctrlPr>
                      </m:fPr>
                      <m:num>
                        <m:r>
                          <a:rPr lang="pt-BR" i="1">
                            <a:solidFill>
                              <a:srgbClr val="FF0000"/>
                            </a:solidFill>
                            <a:latin typeface="Cambria Math" panose="02040503050406030204" pitchFamily="18" charset="0"/>
                          </a:rPr>
                          <m:t>1</m:t>
                        </m:r>
                      </m:num>
                      <m:den>
                        <m:sSub>
                          <m:sSubPr>
                            <m:ctrlPr>
                              <a:rPr lang="pt-BR" i="1">
                                <a:solidFill>
                                  <a:srgbClr val="FF0000"/>
                                </a:solidFill>
                                <a:latin typeface="Cambria Math" panose="02040503050406030204" pitchFamily="18" charset="0"/>
                              </a:rPr>
                            </m:ctrlPr>
                          </m:sSubPr>
                          <m:e>
                            <m:r>
                              <a:rPr lang="pt-BR" i="1">
                                <a:solidFill>
                                  <a:srgbClr val="FF0000"/>
                                </a:solidFill>
                                <a:latin typeface="Cambria Math" panose="02040503050406030204" pitchFamily="18" charset="0"/>
                              </a:rPr>
                              <m:t>𝑦</m:t>
                            </m:r>
                          </m:e>
                          <m:sub>
                            <m:r>
                              <a:rPr lang="pt-BR" i="1">
                                <a:solidFill>
                                  <a:srgbClr val="FF0000"/>
                                </a:solidFill>
                                <a:latin typeface="Cambria Math" panose="02040503050406030204" pitchFamily="18" charset="0"/>
                              </a:rPr>
                              <m:t>𝑜𝑠</m:t>
                            </m:r>
                          </m:sub>
                        </m:sSub>
                      </m:den>
                    </m:f>
                    <m:r>
                      <a:rPr lang="pt-BR" i="1">
                        <a:solidFill>
                          <a:srgbClr val="FF0000"/>
                        </a:solidFill>
                        <a:latin typeface="Cambria Math" panose="02040503050406030204" pitchFamily="18" charset="0"/>
                      </a:rPr>
                      <m:t>=</m:t>
                    </m:r>
                    <m:f>
                      <m:fPr>
                        <m:ctrlPr>
                          <a:rPr lang="pt-BR" i="1">
                            <a:solidFill>
                              <a:srgbClr val="FF0000"/>
                            </a:solidFill>
                            <a:latin typeface="Cambria Math" panose="02040503050406030204" pitchFamily="18" charset="0"/>
                          </a:rPr>
                        </m:ctrlPr>
                      </m:fPr>
                      <m:num>
                        <m:r>
                          <a:rPr lang="pt-BR" i="1">
                            <a:solidFill>
                              <a:srgbClr val="FF0000"/>
                            </a:solidFill>
                            <a:latin typeface="Cambria Math" panose="02040503050406030204" pitchFamily="18" charset="0"/>
                          </a:rPr>
                          <m:t>1</m:t>
                        </m:r>
                      </m:num>
                      <m:den>
                        <m:r>
                          <a:rPr lang="pt-BR" b="0" i="1" smtClean="0">
                            <a:solidFill>
                              <a:srgbClr val="FF0000"/>
                            </a:solidFill>
                            <a:latin typeface="Cambria Math" panose="02040503050406030204" pitchFamily="18" charset="0"/>
                          </a:rPr>
                          <m:t>2</m:t>
                        </m:r>
                        <m:r>
                          <a:rPr lang="pt-BR" i="1">
                            <a:solidFill>
                              <a:srgbClr val="FF0000"/>
                            </a:solidFill>
                            <a:latin typeface="Cambria Math" panose="02040503050406030204" pitchFamily="18" charset="0"/>
                          </a:rPr>
                          <m:t>0</m:t>
                        </m:r>
                        <m:r>
                          <a:rPr lang="pt-BR" i="1">
                            <a:solidFill>
                              <a:srgbClr val="FF0000"/>
                            </a:solidFill>
                            <a:latin typeface="Cambria Math" panose="02040503050406030204" pitchFamily="18" charset="0"/>
                            <a:ea typeface="Cambria Math" panose="02040503050406030204" pitchFamily="18" charset="0"/>
                          </a:rPr>
                          <m:t>𝜇</m:t>
                        </m:r>
                        <m:r>
                          <a:rPr lang="pt-BR" i="1">
                            <a:solidFill>
                              <a:srgbClr val="FF0000"/>
                            </a:solidFill>
                            <a:latin typeface="Cambria Math" panose="02040503050406030204" pitchFamily="18" charset="0"/>
                            <a:ea typeface="Cambria Math" panose="02040503050406030204" pitchFamily="18" charset="0"/>
                          </a:rPr>
                          <m:t>𝑆</m:t>
                        </m:r>
                      </m:den>
                    </m:f>
                    <m:r>
                      <a:rPr lang="pt-BR" i="1">
                        <a:solidFill>
                          <a:srgbClr val="FF0000"/>
                        </a:solidFill>
                        <a:latin typeface="Cambria Math" panose="02040503050406030204" pitchFamily="18" charset="0"/>
                      </a:rPr>
                      <m:t>=5</m:t>
                    </m:r>
                    <m:r>
                      <a:rPr lang="pt-BR" b="0" i="1" smtClean="0">
                        <a:solidFill>
                          <a:srgbClr val="FF0000"/>
                        </a:solidFill>
                        <a:latin typeface="Cambria Math" panose="02040503050406030204" pitchFamily="18" charset="0"/>
                      </a:rPr>
                      <m:t>0</m:t>
                    </m:r>
                    <m:r>
                      <a:rPr lang="pt-BR" i="1">
                        <a:solidFill>
                          <a:srgbClr val="FF0000"/>
                        </a:solidFill>
                        <a:latin typeface="Cambria Math" panose="02040503050406030204" pitchFamily="18" charset="0"/>
                      </a:rPr>
                      <m:t>𝑘</m:t>
                    </m:r>
                    <m:r>
                      <a:rPr lang="pt-BR" i="1">
                        <a:solidFill>
                          <a:srgbClr val="FF0000"/>
                        </a:solidFill>
                        <a:latin typeface="Cambria Math" panose="02040503050406030204" pitchFamily="18" charset="0"/>
                        <a:ea typeface="Cambria Math" panose="02040503050406030204" pitchFamily="18" charset="0"/>
                      </a:rPr>
                      <m:t>𝛺</m:t>
                    </m:r>
                  </m:oMath>
                </a14:m>
                <a:endParaRPr lang="pt-BR" i="1" dirty="0">
                  <a:solidFill>
                    <a:srgbClr val="FF0000"/>
                  </a:solidFill>
                  <a:latin typeface="Cambria Math" panose="02040503050406030204" pitchFamily="18" charset="0"/>
                  <a:ea typeface="Cambria Math" panose="02040503050406030204" pitchFamily="18" charset="0"/>
                </a:endParaRPr>
              </a:p>
              <a:p>
                <a:pPr marL="0" indent="0">
                  <a:buNone/>
                </a:pPr>
                <a:endParaRPr lang="pt-BR" dirty="0"/>
              </a:p>
            </p:txBody>
          </p:sp>
        </mc:Choice>
        <mc:Fallback xmlns="">
          <p:sp>
            <p:nvSpPr>
              <p:cNvPr id="3" name="Content Placeholder 2">
                <a:extLst>
                  <a:ext uri="{FF2B5EF4-FFF2-40B4-BE49-F238E27FC236}">
                    <a16:creationId xmlns:a16="http://schemas.microsoft.com/office/drawing/2014/main" id="{05F9FD90-BFDF-4A57-B841-A663CA552885}"/>
                  </a:ext>
                </a:extLst>
              </p:cNvPr>
              <p:cNvSpPr>
                <a:spLocks noGrp="1" noRot="1" noChangeAspect="1" noMove="1" noResize="1" noEditPoints="1" noAdjustHandles="1" noChangeArrowheads="1" noChangeShapeType="1" noTextEdit="1"/>
              </p:cNvSpPr>
              <p:nvPr>
                <p:ph sz="half" idx="1"/>
              </p:nvPr>
            </p:nvSpPr>
            <p:spPr>
              <a:xfrm>
                <a:off x="838199" y="1825625"/>
                <a:ext cx="6891779" cy="4351338"/>
              </a:xfrm>
              <a:blipFill>
                <a:blip r:embed="rId3"/>
                <a:stretch>
                  <a:fillRect l="-1503" t="-2101"/>
                </a:stretch>
              </a:blipFill>
            </p:spPr>
            <p:txBody>
              <a:bodyPr/>
              <a:lstStyle/>
              <a:p>
                <a:r>
                  <a:rPr lang="pt-BR">
                    <a:noFill/>
                  </a:rPr>
                  <a:t> </a:t>
                </a:r>
              </a:p>
            </p:txBody>
          </p:sp>
        </mc:Fallback>
      </mc:AlternateContent>
      <p:sp>
        <p:nvSpPr>
          <p:cNvPr id="5" name="Footer Placeholder 4">
            <a:extLst>
              <a:ext uri="{FF2B5EF4-FFF2-40B4-BE49-F238E27FC236}">
                <a16:creationId xmlns:a16="http://schemas.microsoft.com/office/drawing/2014/main" id="{92AB6143-81D9-434B-AD0F-02951C9DFFD3}"/>
              </a:ext>
            </a:extLst>
          </p:cNvPr>
          <p:cNvSpPr>
            <a:spLocks noGrp="1"/>
          </p:cNvSpPr>
          <p:nvPr>
            <p:ph type="ftr" sz="quarter" idx="11"/>
          </p:nvPr>
        </p:nvSpPr>
        <p:spPr/>
        <p:txBody>
          <a:bodyPr/>
          <a:lstStyle/>
          <a:p>
            <a:r>
              <a:rPr lang="en-US" altLang="en-US"/>
              <a:t>Prof. Elyr Teixeira</a:t>
            </a:r>
            <a:endParaRPr lang="en-US" altLang="en-US" dirty="0"/>
          </a:p>
        </p:txBody>
      </p:sp>
      <p:sp>
        <p:nvSpPr>
          <p:cNvPr id="6" name="Slide Number Placeholder 5">
            <a:extLst>
              <a:ext uri="{FF2B5EF4-FFF2-40B4-BE49-F238E27FC236}">
                <a16:creationId xmlns:a16="http://schemas.microsoft.com/office/drawing/2014/main" id="{4B29C4EC-A7B5-4800-890D-A93F4BF3CC1B}"/>
              </a:ext>
            </a:extLst>
          </p:cNvPr>
          <p:cNvSpPr>
            <a:spLocks noGrp="1"/>
          </p:cNvSpPr>
          <p:nvPr>
            <p:ph type="sldNum" sz="quarter" idx="12"/>
          </p:nvPr>
        </p:nvSpPr>
        <p:spPr/>
        <p:txBody>
          <a:bodyPr/>
          <a:lstStyle/>
          <a:p>
            <a:fld id="{48BF32D8-1DE8-449E-9DAA-0E19DCA81A04}" type="slidenum">
              <a:rPr lang="en-US" altLang="en-US" smtClean="0"/>
              <a:pPr/>
              <a:t>310</a:t>
            </a:fld>
            <a:endParaRPr lang="en-US" altLang="en-US"/>
          </a:p>
        </p:txBody>
      </p:sp>
    </p:spTree>
    <p:extLst>
      <p:ext uri="{BB962C8B-B14F-4D97-AF65-F5344CB8AC3E}">
        <p14:creationId xmlns:p14="http://schemas.microsoft.com/office/powerpoint/2010/main" val="3178395485"/>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6EF5683B-8639-4681-BBF7-CCD11557D8A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438507" y="1233008"/>
            <a:ext cx="5753493" cy="52136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a:extLst>
              <a:ext uri="{FF2B5EF4-FFF2-40B4-BE49-F238E27FC236}">
                <a16:creationId xmlns:a16="http://schemas.microsoft.com/office/drawing/2014/main" id="{739C38CA-6226-45BB-9890-79F372238B3C}"/>
              </a:ext>
            </a:extLst>
          </p:cNvPr>
          <p:cNvSpPr>
            <a:spLocks noGrp="1"/>
          </p:cNvSpPr>
          <p:nvPr>
            <p:ph type="title"/>
          </p:nvPr>
        </p:nvSpPr>
        <p:spPr/>
        <p:txBody>
          <a:bodyPr/>
          <a:lstStyle/>
          <a:p>
            <a:r>
              <a:rPr lang="pt-BR" dirty="0"/>
              <a:t>Configuração com autopolarização</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5F9FD90-BFDF-4A57-B841-A663CA552885}"/>
                  </a:ext>
                </a:extLst>
              </p:cNvPr>
              <p:cNvSpPr>
                <a:spLocks noGrp="1"/>
              </p:cNvSpPr>
              <p:nvPr>
                <p:ph sz="half" idx="1"/>
              </p:nvPr>
            </p:nvSpPr>
            <p:spPr>
              <a:xfrm>
                <a:off x="838199" y="1825625"/>
                <a:ext cx="6891779" cy="4351338"/>
              </a:xfrm>
            </p:spPr>
            <p:txBody>
              <a:bodyPr>
                <a:normAutofit/>
              </a:bodyPr>
              <a:lstStyle/>
              <a:p>
                <a:pPr marL="0" indent="0">
                  <a:buNone/>
                </a:pPr>
                <a:r>
                  <a:rPr lang="pt-BR" dirty="0">
                    <a:solidFill>
                      <a:srgbClr val="FF0000"/>
                    </a:solidFill>
                  </a:rPr>
                  <a:t>R: </a:t>
                </a:r>
              </a:p>
              <a:p>
                <a:pPr marL="514350" indent="-514350">
                  <a:buFont typeface="+mj-lt"/>
                  <a:buAutoNum type="alphaLcParenR"/>
                </a:pPr>
                <a14:m>
                  <m:oMath xmlns:m="http://schemas.openxmlformats.org/officeDocument/2006/math">
                    <m:sSub>
                      <m:sSubPr>
                        <m:ctrlPr>
                          <a:rPr lang="pt-BR" i="1">
                            <a:solidFill>
                              <a:srgbClr val="FF0000"/>
                            </a:solidFill>
                            <a:latin typeface="Cambria Math" panose="02040503050406030204" pitchFamily="18" charset="0"/>
                          </a:rPr>
                        </m:ctrlPr>
                      </m:sSubPr>
                      <m:e>
                        <m:r>
                          <a:rPr lang="pt-BR" i="1">
                            <a:solidFill>
                              <a:srgbClr val="FF0000"/>
                            </a:solidFill>
                            <a:latin typeface="Cambria Math" panose="02040503050406030204" pitchFamily="18" charset="0"/>
                          </a:rPr>
                          <m:t>𝑔</m:t>
                        </m:r>
                      </m:e>
                      <m:sub>
                        <m:r>
                          <a:rPr lang="pt-BR" i="1">
                            <a:solidFill>
                              <a:srgbClr val="FF0000"/>
                            </a:solidFill>
                            <a:latin typeface="Cambria Math" panose="02040503050406030204" pitchFamily="18" charset="0"/>
                          </a:rPr>
                          <m:t>𝑚</m:t>
                        </m:r>
                        <m:r>
                          <a:rPr lang="pt-BR" i="1">
                            <a:solidFill>
                              <a:srgbClr val="FF0000"/>
                            </a:solidFill>
                            <a:latin typeface="Cambria Math" panose="02040503050406030204" pitchFamily="18" charset="0"/>
                          </a:rPr>
                          <m:t>0</m:t>
                        </m:r>
                      </m:sub>
                    </m:sSub>
                    <m:r>
                      <a:rPr lang="pt-BR" i="1">
                        <a:solidFill>
                          <a:srgbClr val="FF0000"/>
                        </a:solidFill>
                        <a:latin typeface="Cambria Math" panose="02040503050406030204" pitchFamily="18" charset="0"/>
                      </a:rPr>
                      <m:t>=</m:t>
                    </m:r>
                    <m:f>
                      <m:fPr>
                        <m:ctrlPr>
                          <a:rPr lang="pt-BR" i="1">
                            <a:solidFill>
                              <a:srgbClr val="FF0000"/>
                            </a:solidFill>
                            <a:latin typeface="Cambria Math" panose="02040503050406030204" pitchFamily="18" charset="0"/>
                          </a:rPr>
                        </m:ctrlPr>
                      </m:fPr>
                      <m:num>
                        <m:r>
                          <a:rPr lang="pt-BR" i="1">
                            <a:solidFill>
                              <a:srgbClr val="FF0000"/>
                            </a:solidFill>
                            <a:latin typeface="Cambria Math" panose="02040503050406030204" pitchFamily="18" charset="0"/>
                          </a:rPr>
                          <m:t>2</m:t>
                        </m:r>
                        <m:sSub>
                          <m:sSubPr>
                            <m:ctrlPr>
                              <a:rPr lang="pt-BR" i="1">
                                <a:solidFill>
                                  <a:srgbClr val="FF0000"/>
                                </a:solidFill>
                                <a:latin typeface="Cambria Math" panose="02040503050406030204" pitchFamily="18" charset="0"/>
                              </a:rPr>
                            </m:ctrlPr>
                          </m:sSubPr>
                          <m:e>
                            <m:r>
                              <a:rPr lang="pt-BR" i="1">
                                <a:solidFill>
                                  <a:srgbClr val="FF0000"/>
                                </a:solidFill>
                                <a:latin typeface="Cambria Math" panose="02040503050406030204" pitchFamily="18" charset="0"/>
                              </a:rPr>
                              <m:t>𝐼</m:t>
                            </m:r>
                          </m:e>
                          <m:sub>
                            <m:r>
                              <a:rPr lang="pt-BR" i="1">
                                <a:solidFill>
                                  <a:srgbClr val="FF0000"/>
                                </a:solidFill>
                                <a:latin typeface="Cambria Math" panose="02040503050406030204" pitchFamily="18" charset="0"/>
                              </a:rPr>
                              <m:t>𝐷𝑆𝑆</m:t>
                            </m:r>
                          </m:sub>
                        </m:sSub>
                      </m:num>
                      <m:den>
                        <m:d>
                          <m:dPr>
                            <m:begChr m:val="|"/>
                            <m:endChr m:val="|"/>
                            <m:ctrlPr>
                              <a:rPr lang="pt-BR" i="1">
                                <a:solidFill>
                                  <a:srgbClr val="FF0000"/>
                                </a:solidFill>
                                <a:latin typeface="Cambria Math" panose="02040503050406030204" pitchFamily="18" charset="0"/>
                              </a:rPr>
                            </m:ctrlPr>
                          </m:dPr>
                          <m:e>
                            <m:sSub>
                              <m:sSubPr>
                                <m:ctrlPr>
                                  <a:rPr lang="pt-BR" i="1">
                                    <a:solidFill>
                                      <a:srgbClr val="FF0000"/>
                                    </a:solidFill>
                                    <a:latin typeface="Cambria Math" panose="02040503050406030204" pitchFamily="18" charset="0"/>
                                  </a:rPr>
                                </m:ctrlPr>
                              </m:sSubPr>
                              <m:e>
                                <m:r>
                                  <a:rPr lang="pt-BR" i="1">
                                    <a:solidFill>
                                      <a:srgbClr val="FF0000"/>
                                    </a:solidFill>
                                    <a:latin typeface="Cambria Math" panose="02040503050406030204" pitchFamily="18" charset="0"/>
                                  </a:rPr>
                                  <m:t>𝑉</m:t>
                                </m:r>
                              </m:e>
                              <m:sub>
                                <m:r>
                                  <a:rPr lang="pt-BR" i="1">
                                    <a:solidFill>
                                      <a:srgbClr val="FF0000"/>
                                    </a:solidFill>
                                    <a:latin typeface="Cambria Math" panose="02040503050406030204" pitchFamily="18" charset="0"/>
                                  </a:rPr>
                                  <m:t>𝑃</m:t>
                                </m:r>
                              </m:sub>
                            </m:sSub>
                          </m:e>
                        </m:d>
                      </m:den>
                    </m:f>
                    <m:r>
                      <a:rPr lang="pt-BR" i="1">
                        <a:solidFill>
                          <a:srgbClr val="FF0000"/>
                        </a:solidFill>
                        <a:latin typeface="Cambria Math" panose="02040503050406030204" pitchFamily="18" charset="0"/>
                      </a:rPr>
                      <m:t>=</m:t>
                    </m:r>
                    <m:f>
                      <m:fPr>
                        <m:ctrlPr>
                          <a:rPr lang="pt-BR" i="1">
                            <a:solidFill>
                              <a:srgbClr val="FF0000"/>
                            </a:solidFill>
                            <a:latin typeface="Cambria Math" panose="02040503050406030204" pitchFamily="18" charset="0"/>
                          </a:rPr>
                        </m:ctrlPr>
                      </m:fPr>
                      <m:num>
                        <m:r>
                          <a:rPr lang="pt-BR" i="1">
                            <a:solidFill>
                              <a:srgbClr val="FF0000"/>
                            </a:solidFill>
                            <a:latin typeface="Cambria Math" panose="02040503050406030204" pitchFamily="18" charset="0"/>
                          </a:rPr>
                          <m:t>2(</m:t>
                        </m:r>
                        <m:r>
                          <a:rPr lang="pt-BR" b="0" i="1" smtClean="0">
                            <a:solidFill>
                              <a:srgbClr val="FF0000"/>
                            </a:solidFill>
                            <a:latin typeface="Cambria Math" panose="02040503050406030204" pitchFamily="18" charset="0"/>
                          </a:rPr>
                          <m:t>8</m:t>
                        </m:r>
                        <m:r>
                          <a:rPr lang="pt-BR" i="1">
                            <a:solidFill>
                              <a:srgbClr val="FF0000"/>
                            </a:solidFill>
                            <a:latin typeface="Cambria Math" panose="02040503050406030204" pitchFamily="18" charset="0"/>
                          </a:rPr>
                          <m:t>𝑚𝐴</m:t>
                        </m:r>
                        <m:r>
                          <a:rPr lang="pt-BR" i="1">
                            <a:solidFill>
                              <a:srgbClr val="FF0000"/>
                            </a:solidFill>
                            <a:latin typeface="Cambria Math" panose="02040503050406030204" pitchFamily="18" charset="0"/>
                          </a:rPr>
                          <m:t>)</m:t>
                        </m:r>
                      </m:num>
                      <m:den>
                        <m:r>
                          <a:rPr lang="pt-BR" b="0" i="1" smtClean="0">
                            <a:solidFill>
                              <a:srgbClr val="FF0000"/>
                            </a:solidFill>
                            <a:latin typeface="Cambria Math" panose="02040503050406030204" pitchFamily="18" charset="0"/>
                          </a:rPr>
                          <m:t>6</m:t>
                        </m:r>
                        <m:r>
                          <a:rPr lang="pt-BR" i="1">
                            <a:solidFill>
                              <a:srgbClr val="FF0000"/>
                            </a:solidFill>
                            <a:latin typeface="Cambria Math" panose="02040503050406030204" pitchFamily="18" charset="0"/>
                          </a:rPr>
                          <m:t>𝑉</m:t>
                        </m:r>
                      </m:den>
                    </m:f>
                    <m:r>
                      <a:rPr lang="pt-BR" i="1">
                        <a:solidFill>
                          <a:srgbClr val="FF0000"/>
                        </a:solidFill>
                        <a:latin typeface="Cambria Math" panose="02040503050406030204" pitchFamily="18" charset="0"/>
                      </a:rPr>
                      <m:t>=2,</m:t>
                    </m:r>
                    <m:r>
                      <a:rPr lang="pt-BR" b="0" i="1" smtClean="0">
                        <a:solidFill>
                          <a:srgbClr val="FF0000"/>
                        </a:solidFill>
                        <a:latin typeface="Cambria Math" panose="02040503050406030204" pitchFamily="18" charset="0"/>
                      </a:rPr>
                      <m:t>67</m:t>
                    </m:r>
                    <m:r>
                      <a:rPr lang="pt-BR" i="1">
                        <a:solidFill>
                          <a:srgbClr val="FF0000"/>
                        </a:solidFill>
                        <a:latin typeface="Cambria Math" panose="02040503050406030204" pitchFamily="18" charset="0"/>
                      </a:rPr>
                      <m:t>𝑚𝑆</m:t>
                    </m:r>
                  </m:oMath>
                </a14:m>
                <a:endParaRPr lang="pt-BR" dirty="0">
                  <a:solidFill>
                    <a:srgbClr val="FF0000"/>
                  </a:solidFill>
                </a:endParaRPr>
              </a:p>
              <a:p>
                <a:pPr marL="0" indent="0">
                  <a:buNone/>
                </a:pPr>
                <a14:m>
                  <m:oMathPara xmlns:m="http://schemas.openxmlformats.org/officeDocument/2006/math">
                    <m:oMathParaPr>
                      <m:jc m:val="left"/>
                    </m:oMathParaPr>
                    <m:oMath xmlns:m="http://schemas.openxmlformats.org/officeDocument/2006/math">
                      <m:sSub>
                        <m:sSubPr>
                          <m:ctrlPr>
                            <a:rPr lang="pt-BR" i="1">
                              <a:solidFill>
                                <a:srgbClr val="FF0000"/>
                              </a:solidFill>
                              <a:latin typeface="Cambria Math" panose="02040503050406030204" pitchFamily="18" charset="0"/>
                            </a:rPr>
                          </m:ctrlPr>
                        </m:sSubPr>
                        <m:e>
                          <m:r>
                            <a:rPr lang="pt-BR" i="1">
                              <a:solidFill>
                                <a:srgbClr val="FF0000"/>
                              </a:solidFill>
                              <a:latin typeface="Cambria Math" panose="02040503050406030204" pitchFamily="18" charset="0"/>
                            </a:rPr>
                            <m:t>𝑔</m:t>
                          </m:r>
                        </m:e>
                        <m:sub>
                          <m:r>
                            <a:rPr lang="pt-BR" i="1">
                              <a:solidFill>
                                <a:srgbClr val="FF0000"/>
                              </a:solidFill>
                              <a:latin typeface="Cambria Math" panose="02040503050406030204" pitchFamily="18" charset="0"/>
                            </a:rPr>
                            <m:t>𝑚</m:t>
                          </m:r>
                        </m:sub>
                      </m:sSub>
                      <m:r>
                        <a:rPr lang="pt-BR" i="1">
                          <a:solidFill>
                            <a:srgbClr val="FF0000"/>
                          </a:solidFill>
                          <a:latin typeface="Cambria Math" panose="02040503050406030204" pitchFamily="18" charset="0"/>
                        </a:rPr>
                        <m:t>=</m:t>
                      </m:r>
                      <m:sSub>
                        <m:sSubPr>
                          <m:ctrlPr>
                            <a:rPr lang="pt-BR" i="1">
                              <a:solidFill>
                                <a:srgbClr val="FF0000"/>
                              </a:solidFill>
                              <a:latin typeface="Cambria Math" panose="02040503050406030204" pitchFamily="18" charset="0"/>
                            </a:rPr>
                          </m:ctrlPr>
                        </m:sSubPr>
                        <m:e>
                          <m:r>
                            <a:rPr lang="pt-BR" i="1">
                              <a:solidFill>
                                <a:srgbClr val="FF0000"/>
                              </a:solidFill>
                              <a:latin typeface="Cambria Math" panose="02040503050406030204" pitchFamily="18" charset="0"/>
                            </a:rPr>
                            <m:t>𝑔</m:t>
                          </m:r>
                        </m:e>
                        <m:sub>
                          <m:r>
                            <a:rPr lang="pt-BR" i="1">
                              <a:solidFill>
                                <a:srgbClr val="FF0000"/>
                              </a:solidFill>
                              <a:latin typeface="Cambria Math" panose="02040503050406030204" pitchFamily="18" charset="0"/>
                            </a:rPr>
                            <m:t>𝑚</m:t>
                          </m:r>
                          <m:r>
                            <a:rPr lang="pt-BR" i="1">
                              <a:solidFill>
                                <a:srgbClr val="FF0000"/>
                              </a:solidFill>
                              <a:latin typeface="Cambria Math" panose="02040503050406030204" pitchFamily="18" charset="0"/>
                            </a:rPr>
                            <m:t>0</m:t>
                          </m:r>
                        </m:sub>
                      </m:sSub>
                      <m:d>
                        <m:dPr>
                          <m:begChr m:val="["/>
                          <m:endChr m:val="]"/>
                          <m:ctrlPr>
                            <a:rPr lang="pt-BR" i="1">
                              <a:solidFill>
                                <a:srgbClr val="FF0000"/>
                              </a:solidFill>
                              <a:latin typeface="Cambria Math" panose="02040503050406030204" pitchFamily="18" charset="0"/>
                            </a:rPr>
                          </m:ctrlPr>
                        </m:dPr>
                        <m:e>
                          <m:r>
                            <a:rPr lang="pt-BR" i="1">
                              <a:solidFill>
                                <a:srgbClr val="FF0000"/>
                              </a:solidFill>
                              <a:latin typeface="Cambria Math" panose="02040503050406030204" pitchFamily="18" charset="0"/>
                            </a:rPr>
                            <m:t>1−</m:t>
                          </m:r>
                          <m:f>
                            <m:fPr>
                              <m:ctrlPr>
                                <a:rPr lang="pt-BR" i="1">
                                  <a:solidFill>
                                    <a:srgbClr val="FF0000"/>
                                  </a:solidFill>
                                  <a:latin typeface="Cambria Math" panose="02040503050406030204" pitchFamily="18" charset="0"/>
                                </a:rPr>
                              </m:ctrlPr>
                            </m:fPr>
                            <m:num>
                              <m:sSub>
                                <m:sSubPr>
                                  <m:ctrlPr>
                                    <a:rPr lang="pt-BR" i="1">
                                      <a:solidFill>
                                        <a:srgbClr val="FF0000"/>
                                      </a:solidFill>
                                      <a:latin typeface="Cambria Math" panose="02040503050406030204" pitchFamily="18" charset="0"/>
                                    </a:rPr>
                                  </m:ctrlPr>
                                </m:sSubPr>
                                <m:e>
                                  <m:r>
                                    <a:rPr lang="pt-BR" i="1">
                                      <a:solidFill>
                                        <a:srgbClr val="FF0000"/>
                                      </a:solidFill>
                                      <a:latin typeface="Cambria Math" panose="02040503050406030204" pitchFamily="18" charset="0"/>
                                    </a:rPr>
                                    <m:t>𝑉</m:t>
                                  </m:r>
                                </m:e>
                                <m:sub>
                                  <m:r>
                                    <a:rPr lang="pt-BR" i="1">
                                      <a:solidFill>
                                        <a:srgbClr val="FF0000"/>
                                      </a:solidFill>
                                      <a:latin typeface="Cambria Math" panose="02040503050406030204" pitchFamily="18" charset="0"/>
                                    </a:rPr>
                                    <m:t>𝐺𝑆</m:t>
                                  </m:r>
                                </m:sub>
                              </m:sSub>
                            </m:num>
                            <m:den>
                              <m:sSub>
                                <m:sSubPr>
                                  <m:ctrlPr>
                                    <a:rPr lang="pt-BR" i="1">
                                      <a:solidFill>
                                        <a:srgbClr val="FF0000"/>
                                      </a:solidFill>
                                      <a:latin typeface="Cambria Math" panose="02040503050406030204" pitchFamily="18" charset="0"/>
                                    </a:rPr>
                                  </m:ctrlPr>
                                </m:sSubPr>
                                <m:e>
                                  <m:r>
                                    <a:rPr lang="pt-BR" i="1">
                                      <a:solidFill>
                                        <a:srgbClr val="FF0000"/>
                                      </a:solidFill>
                                      <a:latin typeface="Cambria Math" panose="02040503050406030204" pitchFamily="18" charset="0"/>
                                    </a:rPr>
                                    <m:t>𝑉</m:t>
                                  </m:r>
                                </m:e>
                                <m:sub>
                                  <m:r>
                                    <a:rPr lang="pt-BR" i="1">
                                      <a:solidFill>
                                        <a:srgbClr val="FF0000"/>
                                      </a:solidFill>
                                      <a:latin typeface="Cambria Math" panose="02040503050406030204" pitchFamily="18" charset="0"/>
                                    </a:rPr>
                                    <m:t>𝑝</m:t>
                                  </m:r>
                                </m:sub>
                              </m:sSub>
                            </m:den>
                          </m:f>
                        </m:e>
                      </m:d>
                      <m:r>
                        <a:rPr lang="pt-BR" i="1">
                          <a:solidFill>
                            <a:srgbClr val="FF0000"/>
                          </a:solidFill>
                          <a:latin typeface="Cambria Math" panose="02040503050406030204" pitchFamily="18" charset="0"/>
                        </a:rPr>
                        <m:t>=2,</m:t>
                      </m:r>
                      <m:r>
                        <a:rPr lang="pt-BR" b="0" i="1" smtClean="0">
                          <a:solidFill>
                            <a:srgbClr val="FF0000"/>
                          </a:solidFill>
                          <a:latin typeface="Cambria Math" panose="02040503050406030204" pitchFamily="18" charset="0"/>
                        </a:rPr>
                        <m:t>67</m:t>
                      </m:r>
                      <m:r>
                        <a:rPr lang="pt-BR" i="1">
                          <a:solidFill>
                            <a:srgbClr val="FF0000"/>
                          </a:solidFill>
                          <a:latin typeface="Cambria Math" panose="02040503050406030204" pitchFamily="18" charset="0"/>
                        </a:rPr>
                        <m:t>𝑚𝑆</m:t>
                      </m:r>
                      <m:d>
                        <m:dPr>
                          <m:begChr m:val="["/>
                          <m:endChr m:val="]"/>
                          <m:ctrlPr>
                            <a:rPr lang="pt-BR" i="1">
                              <a:solidFill>
                                <a:srgbClr val="FF0000"/>
                              </a:solidFill>
                              <a:latin typeface="Cambria Math" panose="02040503050406030204" pitchFamily="18" charset="0"/>
                            </a:rPr>
                          </m:ctrlPr>
                        </m:dPr>
                        <m:e>
                          <m:r>
                            <a:rPr lang="pt-BR" i="1">
                              <a:solidFill>
                                <a:srgbClr val="FF0000"/>
                              </a:solidFill>
                              <a:latin typeface="Cambria Math" panose="02040503050406030204" pitchFamily="18" charset="0"/>
                            </a:rPr>
                            <m:t>1−</m:t>
                          </m:r>
                          <m:f>
                            <m:fPr>
                              <m:ctrlPr>
                                <a:rPr lang="pt-BR" i="1">
                                  <a:solidFill>
                                    <a:srgbClr val="FF0000"/>
                                  </a:solidFill>
                                  <a:latin typeface="Cambria Math" panose="02040503050406030204" pitchFamily="18" charset="0"/>
                                </a:rPr>
                              </m:ctrlPr>
                            </m:fPr>
                            <m:num>
                              <m:r>
                                <a:rPr lang="pt-BR" i="1">
                                  <a:solidFill>
                                    <a:srgbClr val="FF0000"/>
                                  </a:solidFill>
                                  <a:latin typeface="Cambria Math" panose="02040503050406030204" pitchFamily="18" charset="0"/>
                                </a:rPr>
                                <m:t>−2</m:t>
                              </m:r>
                              <m:r>
                                <a:rPr lang="pt-BR" b="0" i="1" smtClean="0">
                                  <a:solidFill>
                                    <a:srgbClr val="FF0000"/>
                                  </a:solidFill>
                                  <a:latin typeface="Cambria Math" panose="02040503050406030204" pitchFamily="18" charset="0"/>
                                </a:rPr>
                                <m:t>,6</m:t>
                              </m:r>
                            </m:num>
                            <m:den>
                              <m:r>
                                <a:rPr lang="pt-BR" i="1">
                                  <a:solidFill>
                                    <a:srgbClr val="FF0000"/>
                                  </a:solidFill>
                                  <a:latin typeface="Cambria Math" panose="02040503050406030204" pitchFamily="18" charset="0"/>
                                </a:rPr>
                                <m:t>−</m:t>
                              </m:r>
                              <m:r>
                                <a:rPr lang="pt-BR" b="0" i="1" smtClean="0">
                                  <a:solidFill>
                                    <a:srgbClr val="FF0000"/>
                                  </a:solidFill>
                                  <a:latin typeface="Cambria Math" panose="02040503050406030204" pitchFamily="18" charset="0"/>
                                </a:rPr>
                                <m:t>6</m:t>
                              </m:r>
                            </m:den>
                          </m:f>
                        </m:e>
                      </m:d>
                      <m:r>
                        <a:rPr lang="pt-BR" i="1">
                          <a:solidFill>
                            <a:srgbClr val="FF0000"/>
                          </a:solidFill>
                          <a:latin typeface="Cambria Math" panose="02040503050406030204" pitchFamily="18" charset="0"/>
                        </a:rPr>
                        <m:t>=1,</m:t>
                      </m:r>
                      <m:r>
                        <a:rPr lang="pt-BR" b="0" i="1" smtClean="0">
                          <a:solidFill>
                            <a:srgbClr val="FF0000"/>
                          </a:solidFill>
                          <a:latin typeface="Cambria Math" panose="02040503050406030204" pitchFamily="18" charset="0"/>
                        </a:rPr>
                        <m:t>51</m:t>
                      </m:r>
                      <m:r>
                        <a:rPr lang="pt-BR" i="1">
                          <a:solidFill>
                            <a:srgbClr val="FF0000"/>
                          </a:solidFill>
                          <a:latin typeface="Cambria Math" panose="02040503050406030204" pitchFamily="18" charset="0"/>
                        </a:rPr>
                        <m:t>𝑚𝑆</m:t>
                      </m:r>
                    </m:oMath>
                  </m:oMathPara>
                </a14:m>
                <a:endParaRPr lang="pt-BR" i="1" dirty="0">
                  <a:solidFill>
                    <a:srgbClr val="FF0000"/>
                  </a:solidFill>
                  <a:latin typeface="Cambria Math" panose="02040503050406030204" pitchFamily="18" charset="0"/>
                </a:endParaRPr>
              </a:p>
              <a:p>
                <a:pPr marL="514350" indent="-514350">
                  <a:buFont typeface="+mj-lt"/>
                  <a:buAutoNum type="alphaLcParenR" startAt="2"/>
                </a:pPr>
                <a14:m>
                  <m:oMath xmlns:m="http://schemas.openxmlformats.org/officeDocument/2006/math">
                    <m:sSub>
                      <m:sSubPr>
                        <m:ctrlPr>
                          <a:rPr lang="pt-BR" i="1">
                            <a:solidFill>
                              <a:srgbClr val="FF0000"/>
                            </a:solidFill>
                            <a:latin typeface="Cambria Math" panose="02040503050406030204" pitchFamily="18" charset="0"/>
                          </a:rPr>
                        </m:ctrlPr>
                      </m:sSubPr>
                      <m:e>
                        <m:r>
                          <a:rPr lang="pt-BR" i="1">
                            <a:solidFill>
                              <a:srgbClr val="FF0000"/>
                            </a:solidFill>
                            <a:latin typeface="Cambria Math" panose="02040503050406030204" pitchFamily="18" charset="0"/>
                          </a:rPr>
                          <m:t>𝑟</m:t>
                        </m:r>
                      </m:e>
                      <m:sub>
                        <m:r>
                          <a:rPr lang="pt-BR" i="1">
                            <a:solidFill>
                              <a:srgbClr val="FF0000"/>
                            </a:solidFill>
                            <a:latin typeface="Cambria Math" panose="02040503050406030204" pitchFamily="18" charset="0"/>
                          </a:rPr>
                          <m:t>𝑑</m:t>
                        </m:r>
                      </m:sub>
                    </m:sSub>
                    <m:r>
                      <a:rPr lang="pt-BR" i="1">
                        <a:solidFill>
                          <a:srgbClr val="FF0000"/>
                        </a:solidFill>
                        <a:latin typeface="Cambria Math" panose="02040503050406030204" pitchFamily="18" charset="0"/>
                      </a:rPr>
                      <m:t>=</m:t>
                    </m:r>
                    <m:f>
                      <m:fPr>
                        <m:ctrlPr>
                          <a:rPr lang="pt-BR" i="1">
                            <a:solidFill>
                              <a:srgbClr val="FF0000"/>
                            </a:solidFill>
                            <a:latin typeface="Cambria Math" panose="02040503050406030204" pitchFamily="18" charset="0"/>
                          </a:rPr>
                        </m:ctrlPr>
                      </m:fPr>
                      <m:num>
                        <m:r>
                          <a:rPr lang="pt-BR" i="1">
                            <a:solidFill>
                              <a:srgbClr val="FF0000"/>
                            </a:solidFill>
                            <a:latin typeface="Cambria Math" panose="02040503050406030204" pitchFamily="18" charset="0"/>
                          </a:rPr>
                          <m:t>1</m:t>
                        </m:r>
                      </m:num>
                      <m:den>
                        <m:sSub>
                          <m:sSubPr>
                            <m:ctrlPr>
                              <a:rPr lang="pt-BR" i="1">
                                <a:solidFill>
                                  <a:srgbClr val="FF0000"/>
                                </a:solidFill>
                                <a:latin typeface="Cambria Math" panose="02040503050406030204" pitchFamily="18" charset="0"/>
                              </a:rPr>
                            </m:ctrlPr>
                          </m:sSubPr>
                          <m:e>
                            <m:r>
                              <a:rPr lang="pt-BR" i="1">
                                <a:solidFill>
                                  <a:srgbClr val="FF0000"/>
                                </a:solidFill>
                                <a:latin typeface="Cambria Math" panose="02040503050406030204" pitchFamily="18" charset="0"/>
                              </a:rPr>
                              <m:t>𝑦</m:t>
                            </m:r>
                          </m:e>
                          <m:sub>
                            <m:r>
                              <a:rPr lang="pt-BR" i="1">
                                <a:solidFill>
                                  <a:srgbClr val="FF0000"/>
                                </a:solidFill>
                                <a:latin typeface="Cambria Math" panose="02040503050406030204" pitchFamily="18" charset="0"/>
                              </a:rPr>
                              <m:t>𝑜𝑠</m:t>
                            </m:r>
                          </m:sub>
                        </m:sSub>
                      </m:den>
                    </m:f>
                    <m:r>
                      <a:rPr lang="pt-BR" i="1">
                        <a:solidFill>
                          <a:srgbClr val="FF0000"/>
                        </a:solidFill>
                        <a:latin typeface="Cambria Math" panose="02040503050406030204" pitchFamily="18" charset="0"/>
                      </a:rPr>
                      <m:t>=</m:t>
                    </m:r>
                    <m:f>
                      <m:fPr>
                        <m:ctrlPr>
                          <a:rPr lang="pt-BR" i="1">
                            <a:solidFill>
                              <a:srgbClr val="FF0000"/>
                            </a:solidFill>
                            <a:latin typeface="Cambria Math" panose="02040503050406030204" pitchFamily="18" charset="0"/>
                          </a:rPr>
                        </m:ctrlPr>
                      </m:fPr>
                      <m:num>
                        <m:r>
                          <a:rPr lang="pt-BR" i="1">
                            <a:solidFill>
                              <a:srgbClr val="FF0000"/>
                            </a:solidFill>
                            <a:latin typeface="Cambria Math" panose="02040503050406030204" pitchFamily="18" charset="0"/>
                          </a:rPr>
                          <m:t>1</m:t>
                        </m:r>
                      </m:num>
                      <m:den>
                        <m:r>
                          <a:rPr lang="pt-BR" b="0" i="1" smtClean="0">
                            <a:solidFill>
                              <a:srgbClr val="FF0000"/>
                            </a:solidFill>
                            <a:latin typeface="Cambria Math" panose="02040503050406030204" pitchFamily="18" charset="0"/>
                          </a:rPr>
                          <m:t>2</m:t>
                        </m:r>
                        <m:r>
                          <a:rPr lang="pt-BR" i="1">
                            <a:solidFill>
                              <a:srgbClr val="FF0000"/>
                            </a:solidFill>
                            <a:latin typeface="Cambria Math" panose="02040503050406030204" pitchFamily="18" charset="0"/>
                          </a:rPr>
                          <m:t>0</m:t>
                        </m:r>
                        <m:r>
                          <a:rPr lang="pt-BR" i="1">
                            <a:solidFill>
                              <a:srgbClr val="FF0000"/>
                            </a:solidFill>
                            <a:latin typeface="Cambria Math" panose="02040503050406030204" pitchFamily="18" charset="0"/>
                            <a:ea typeface="Cambria Math" panose="02040503050406030204" pitchFamily="18" charset="0"/>
                          </a:rPr>
                          <m:t>𝜇</m:t>
                        </m:r>
                        <m:r>
                          <a:rPr lang="pt-BR" i="1">
                            <a:solidFill>
                              <a:srgbClr val="FF0000"/>
                            </a:solidFill>
                            <a:latin typeface="Cambria Math" panose="02040503050406030204" pitchFamily="18" charset="0"/>
                            <a:ea typeface="Cambria Math" panose="02040503050406030204" pitchFamily="18" charset="0"/>
                          </a:rPr>
                          <m:t>𝑆</m:t>
                        </m:r>
                      </m:den>
                    </m:f>
                    <m:r>
                      <a:rPr lang="pt-BR" i="1">
                        <a:solidFill>
                          <a:srgbClr val="FF0000"/>
                        </a:solidFill>
                        <a:latin typeface="Cambria Math" panose="02040503050406030204" pitchFamily="18" charset="0"/>
                      </a:rPr>
                      <m:t>=5</m:t>
                    </m:r>
                    <m:r>
                      <a:rPr lang="pt-BR" b="0" i="1" smtClean="0">
                        <a:solidFill>
                          <a:srgbClr val="FF0000"/>
                        </a:solidFill>
                        <a:latin typeface="Cambria Math" panose="02040503050406030204" pitchFamily="18" charset="0"/>
                      </a:rPr>
                      <m:t>0</m:t>
                    </m:r>
                    <m:r>
                      <a:rPr lang="pt-BR" i="1">
                        <a:solidFill>
                          <a:srgbClr val="FF0000"/>
                        </a:solidFill>
                        <a:latin typeface="Cambria Math" panose="02040503050406030204" pitchFamily="18" charset="0"/>
                      </a:rPr>
                      <m:t>𝑘</m:t>
                    </m:r>
                    <m:r>
                      <a:rPr lang="pt-BR" i="1">
                        <a:solidFill>
                          <a:srgbClr val="FF0000"/>
                        </a:solidFill>
                        <a:latin typeface="Cambria Math" panose="02040503050406030204" pitchFamily="18" charset="0"/>
                        <a:ea typeface="Cambria Math" panose="02040503050406030204" pitchFamily="18" charset="0"/>
                      </a:rPr>
                      <m:t>𝛺</m:t>
                    </m:r>
                  </m:oMath>
                </a14:m>
                <a:endParaRPr lang="pt-BR" i="1" dirty="0">
                  <a:solidFill>
                    <a:srgbClr val="FF0000"/>
                  </a:solidFill>
                  <a:latin typeface="Cambria Math" panose="02040503050406030204" pitchFamily="18" charset="0"/>
                  <a:ea typeface="Cambria Math" panose="02040503050406030204" pitchFamily="18" charset="0"/>
                </a:endParaRPr>
              </a:p>
              <a:p>
                <a:pPr marL="514350" indent="-514350">
                  <a:buFont typeface="+mj-lt"/>
                  <a:buAutoNum type="alphaLcParenR" startAt="2"/>
                </a:pPr>
                <a14:m>
                  <m:oMath xmlns:m="http://schemas.openxmlformats.org/officeDocument/2006/math">
                    <m:sSub>
                      <m:sSubPr>
                        <m:ctrlPr>
                          <a:rPr lang="pt-BR" i="1">
                            <a:solidFill>
                              <a:srgbClr val="FF0000"/>
                            </a:solidFill>
                            <a:latin typeface="Cambria Math" panose="02040503050406030204" pitchFamily="18" charset="0"/>
                          </a:rPr>
                        </m:ctrlPr>
                      </m:sSubPr>
                      <m:e>
                        <m:r>
                          <a:rPr lang="pt-BR" i="1">
                            <a:solidFill>
                              <a:srgbClr val="FF0000"/>
                            </a:solidFill>
                            <a:latin typeface="Cambria Math" panose="02040503050406030204" pitchFamily="18" charset="0"/>
                          </a:rPr>
                          <m:t>𝑍</m:t>
                        </m:r>
                      </m:e>
                      <m:sub>
                        <m:r>
                          <a:rPr lang="pt-BR" i="1">
                            <a:solidFill>
                              <a:srgbClr val="FF0000"/>
                            </a:solidFill>
                            <a:latin typeface="Cambria Math" panose="02040503050406030204" pitchFamily="18" charset="0"/>
                          </a:rPr>
                          <m:t>𝑖</m:t>
                        </m:r>
                      </m:sub>
                    </m:sSub>
                    <m:r>
                      <a:rPr lang="pt-BR" i="1">
                        <a:solidFill>
                          <a:srgbClr val="FF0000"/>
                        </a:solidFill>
                        <a:latin typeface="Cambria Math" panose="02040503050406030204" pitchFamily="18" charset="0"/>
                      </a:rPr>
                      <m:t>=</m:t>
                    </m:r>
                    <m:sSub>
                      <m:sSubPr>
                        <m:ctrlPr>
                          <a:rPr lang="pt-BR" i="1">
                            <a:solidFill>
                              <a:srgbClr val="FF0000"/>
                            </a:solidFill>
                            <a:latin typeface="Cambria Math" panose="02040503050406030204" pitchFamily="18" charset="0"/>
                          </a:rPr>
                        </m:ctrlPr>
                      </m:sSubPr>
                      <m:e>
                        <m:r>
                          <a:rPr lang="pt-BR" i="1">
                            <a:solidFill>
                              <a:srgbClr val="FF0000"/>
                            </a:solidFill>
                            <a:latin typeface="Cambria Math" panose="02040503050406030204" pitchFamily="18" charset="0"/>
                          </a:rPr>
                          <m:t>𝑅</m:t>
                        </m:r>
                      </m:e>
                      <m:sub>
                        <m:r>
                          <a:rPr lang="pt-BR" i="1">
                            <a:solidFill>
                              <a:srgbClr val="FF0000"/>
                            </a:solidFill>
                            <a:latin typeface="Cambria Math" panose="02040503050406030204" pitchFamily="18" charset="0"/>
                          </a:rPr>
                          <m:t>𝑔</m:t>
                        </m:r>
                      </m:sub>
                    </m:sSub>
                    <m:r>
                      <a:rPr lang="pt-BR" i="1">
                        <a:solidFill>
                          <a:srgbClr val="FF0000"/>
                        </a:solidFill>
                        <a:latin typeface="Cambria Math" panose="02040503050406030204" pitchFamily="18" charset="0"/>
                      </a:rPr>
                      <m:t>=1</m:t>
                    </m:r>
                    <m:r>
                      <a:rPr lang="pt-BR" i="1">
                        <a:solidFill>
                          <a:srgbClr val="FF0000"/>
                        </a:solidFill>
                        <a:latin typeface="Cambria Math" panose="02040503050406030204" pitchFamily="18" charset="0"/>
                      </a:rPr>
                      <m:t>𝑀</m:t>
                    </m:r>
                    <m:r>
                      <m:rPr>
                        <m:sty m:val="p"/>
                      </m:rPr>
                      <a:rPr lang="el-GR" i="1">
                        <a:solidFill>
                          <a:srgbClr val="FF0000"/>
                        </a:solidFill>
                        <a:latin typeface="Cambria Math" panose="02040503050406030204" pitchFamily="18" charset="0"/>
                        <a:ea typeface="Cambria Math" panose="02040503050406030204" pitchFamily="18" charset="0"/>
                      </a:rPr>
                      <m:t>Ω</m:t>
                    </m:r>
                  </m:oMath>
                </a14:m>
                <a:endParaRPr lang="pt-BR" dirty="0">
                  <a:solidFill>
                    <a:srgbClr val="FF0000"/>
                  </a:solidFill>
                  <a:ea typeface="Cambria Math" panose="02040503050406030204" pitchFamily="18" charset="0"/>
                </a:endParaRPr>
              </a:p>
              <a:p>
                <a:pPr marL="0" indent="0">
                  <a:buNone/>
                </a:pPr>
                <a:endParaRPr lang="pt-BR" dirty="0"/>
              </a:p>
            </p:txBody>
          </p:sp>
        </mc:Choice>
        <mc:Fallback xmlns="">
          <p:sp>
            <p:nvSpPr>
              <p:cNvPr id="3" name="Content Placeholder 2">
                <a:extLst>
                  <a:ext uri="{FF2B5EF4-FFF2-40B4-BE49-F238E27FC236}">
                    <a16:creationId xmlns:a16="http://schemas.microsoft.com/office/drawing/2014/main" id="{05F9FD90-BFDF-4A57-B841-A663CA552885}"/>
                  </a:ext>
                </a:extLst>
              </p:cNvPr>
              <p:cNvSpPr>
                <a:spLocks noGrp="1" noRot="1" noChangeAspect="1" noMove="1" noResize="1" noEditPoints="1" noAdjustHandles="1" noChangeArrowheads="1" noChangeShapeType="1" noTextEdit="1"/>
              </p:cNvSpPr>
              <p:nvPr>
                <p:ph sz="half" idx="1"/>
              </p:nvPr>
            </p:nvSpPr>
            <p:spPr>
              <a:xfrm>
                <a:off x="838199" y="1825625"/>
                <a:ext cx="6891779" cy="4351338"/>
              </a:xfrm>
              <a:blipFill>
                <a:blip r:embed="rId3"/>
                <a:stretch>
                  <a:fillRect l="-1503" t="-2101"/>
                </a:stretch>
              </a:blipFill>
            </p:spPr>
            <p:txBody>
              <a:bodyPr/>
              <a:lstStyle/>
              <a:p>
                <a:r>
                  <a:rPr lang="pt-BR">
                    <a:noFill/>
                  </a:rPr>
                  <a:t> </a:t>
                </a:r>
              </a:p>
            </p:txBody>
          </p:sp>
        </mc:Fallback>
      </mc:AlternateContent>
      <p:sp>
        <p:nvSpPr>
          <p:cNvPr id="5" name="Footer Placeholder 4">
            <a:extLst>
              <a:ext uri="{FF2B5EF4-FFF2-40B4-BE49-F238E27FC236}">
                <a16:creationId xmlns:a16="http://schemas.microsoft.com/office/drawing/2014/main" id="{92AB6143-81D9-434B-AD0F-02951C9DFFD3}"/>
              </a:ext>
            </a:extLst>
          </p:cNvPr>
          <p:cNvSpPr>
            <a:spLocks noGrp="1"/>
          </p:cNvSpPr>
          <p:nvPr>
            <p:ph type="ftr" sz="quarter" idx="11"/>
          </p:nvPr>
        </p:nvSpPr>
        <p:spPr/>
        <p:txBody>
          <a:bodyPr/>
          <a:lstStyle/>
          <a:p>
            <a:r>
              <a:rPr lang="en-US" altLang="en-US"/>
              <a:t>Prof. Elyr Teixeira</a:t>
            </a:r>
            <a:endParaRPr lang="en-US" altLang="en-US" dirty="0"/>
          </a:p>
        </p:txBody>
      </p:sp>
      <p:sp>
        <p:nvSpPr>
          <p:cNvPr id="6" name="Slide Number Placeholder 5">
            <a:extLst>
              <a:ext uri="{FF2B5EF4-FFF2-40B4-BE49-F238E27FC236}">
                <a16:creationId xmlns:a16="http://schemas.microsoft.com/office/drawing/2014/main" id="{4B29C4EC-A7B5-4800-890D-A93F4BF3CC1B}"/>
              </a:ext>
            </a:extLst>
          </p:cNvPr>
          <p:cNvSpPr>
            <a:spLocks noGrp="1"/>
          </p:cNvSpPr>
          <p:nvPr>
            <p:ph type="sldNum" sz="quarter" idx="12"/>
          </p:nvPr>
        </p:nvSpPr>
        <p:spPr/>
        <p:txBody>
          <a:bodyPr/>
          <a:lstStyle/>
          <a:p>
            <a:fld id="{48BF32D8-1DE8-449E-9DAA-0E19DCA81A04}" type="slidenum">
              <a:rPr lang="en-US" altLang="en-US" smtClean="0"/>
              <a:pPr/>
              <a:t>311</a:t>
            </a:fld>
            <a:endParaRPr lang="en-US" altLang="en-US"/>
          </a:p>
        </p:txBody>
      </p:sp>
    </p:spTree>
    <p:extLst>
      <p:ext uri="{BB962C8B-B14F-4D97-AF65-F5344CB8AC3E}">
        <p14:creationId xmlns:p14="http://schemas.microsoft.com/office/powerpoint/2010/main" val="3414421762"/>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a:extLst>
              <a:ext uri="{FF2B5EF4-FFF2-40B4-BE49-F238E27FC236}">
                <a16:creationId xmlns:a16="http://schemas.microsoft.com/office/drawing/2014/main" id="{F894DFD6-FA68-4DB1-BB14-DF7F6015E9F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438507" y="1233008"/>
            <a:ext cx="5753493" cy="52136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a:extLst>
              <a:ext uri="{FF2B5EF4-FFF2-40B4-BE49-F238E27FC236}">
                <a16:creationId xmlns:a16="http://schemas.microsoft.com/office/drawing/2014/main" id="{739C38CA-6226-45BB-9890-79F372238B3C}"/>
              </a:ext>
            </a:extLst>
          </p:cNvPr>
          <p:cNvSpPr>
            <a:spLocks noGrp="1"/>
          </p:cNvSpPr>
          <p:nvPr>
            <p:ph type="title"/>
          </p:nvPr>
        </p:nvSpPr>
        <p:spPr/>
        <p:txBody>
          <a:bodyPr/>
          <a:lstStyle/>
          <a:p>
            <a:r>
              <a:rPr lang="pt-BR" dirty="0"/>
              <a:t>Configuração com autopolarização</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5F9FD90-BFDF-4A57-B841-A663CA552885}"/>
                  </a:ext>
                </a:extLst>
              </p:cNvPr>
              <p:cNvSpPr>
                <a:spLocks noGrp="1"/>
              </p:cNvSpPr>
              <p:nvPr>
                <p:ph sz="half" idx="1"/>
              </p:nvPr>
            </p:nvSpPr>
            <p:spPr>
              <a:xfrm>
                <a:off x="838200" y="1825624"/>
                <a:ext cx="6712670" cy="5032375"/>
              </a:xfrm>
            </p:spPr>
            <p:txBody>
              <a:bodyPr>
                <a:normAutofit/>
              </a:bodyPr>
              <a:lstStyle/>
              <a:p>
                <a:pPr marL="514350" indent="-514350">
                  <a:buFont typeface="+mj-lt"/>
                  <a:buAutoNum type="alphaLcParenR" startAt="4"/>
                </a:pPr>
                <a:r>
                  <a:rPr lang="pt-BR" dirty="0">
                    <a:solidFill>
                      <a:srgbClr val="FF0000"/>
                    </a:solidFill>
                  </a:rPr>
                  <a:t>Com </a:t>
                </a:r>
                <a14:m>
                  <m:oMath xmlns:m="http://schemas.openxmlformats.org/officeDocument/2006/math">
                    <m:sSub>
                      <m:sSubPr>
                        <m:ctrlPr>
                          <a:rPr lang="pt-BR" i="1">
                            <a:solidFill>
                              <a:srgbClr val="FF0000"/>
                            </a:solidFill>
                            <a:latin typeface="Cambria Math" panose="02040503050406030204" pitchFamily="18" charset="0"/>
                          </a:rPr>
                        </m:ctrlPr>
                      </m:sSubPr>
                      <m:e>
                        <m:r>
                          <a:rPr lang="pt-BR" i="1">
                            <a:solidFill>
                              <a:srgbClr val="FF0000"/>
                            </a:solidFill>
                            <a:latin typeface="Cambria Math" panose="02040503050406030204" pitchFamily="18" charset="0"/>
                          </a:rPr>
                          <m:t>𝑟</m:t>
                        </m:r>
                      </m:e>
                      <m:sub>
                        <m:r>
                          <a:rPr lang="pt-BR" i="1">
                            <a:solidFill>
                              <a:srgbClr val="FF0000"/>
                            </a:solidFill>
                            <a:latin typeface="Cambria Math" panose="02040503050406030204" pitchFamily="18" charset="0"/>
                          </a:rPr>
                          <m:t>𝑑</m:t>
                        </m:r>
                      </m:sub>
                    </m:sSub>
                  </m:oMath>
                </a14:m>
                <a:r>
                  <a:rPr lang="pt-BR" dirty="0">
                    <a:solidFill>
                      <a:srgbClr val="FF0000"/>
                    </a:solidFill>
                  </a:rPr>
                  <a:t>,    </a:t>
                </a:r>
                <a14:m>
                  <m:oMath xmlns:m="http://schemas.openxmlformats.org/officeDocument/2006/math">
                    <m:sSub>
                      <m:sSubPr>
                        <m:ctrlPr>
                          <a:rPr lang="pt-BR" i="1">
                            <a:solidFill>
                              <a:srgbClr val="FF0000"/>
                            </a:solidFill>
                            <a:latin typeface="Cambria Math" panose="02040503050406030204" pitchFamily="18" charset="0"/>
                          </a:rPr>
                        </m:ctrlPr>
                      </m:sSubPr>
                      <m:e>
                        <m:r>
                          <a:rPr lang="pt-BR" i="1">
                            <a:solidFill>
                              <a:srgbClr val="FF0000"/>
                            </a:solidFill>
                            <a:latin typeface="Cambria Math" panose="02040503050406030204" pitchFamily="18" charset="0"/>
                          </a:rPr>
                          <m:t>𝑟</m:t>
                        </m:r>
                      </m:e>
                      <m:sub>
                        <m:r>
                          <a:rPr lang="pt-BR" i="1">
                            <a:solidFill>
                              <a:srgbClr val="FF0000"/>
                            </a:solidFill>
                            <a:latin typeface="Cambria Math" panose="02040503050406030204" pitchFamily="18" charset="0"/>
                          </a:rPr>
                          <m:t>𝑑</m:t>
                        </m:r>
                      </m:sub>
                    </m:sSub>
                    <m:r>
                      <a:rPr lang="pt-BR" b="0" i="0" smtClean="0">
                        <a:solidFill>
                          <a:srgbClr val="FF0000"/>
                        </a:solidFill>
                        <a:latin typeface="Cambria Math" panose="02040503050406030204" pitchFamily="18" charset="0"/>
                      </a:rPr>
                      <m:t>=50</m:t>
                    </m:r>
                    <m:r>
                      <m:rPr>
                        <m:sty m:val="p"/>
                      </m:rPr>
                      <a:rPr lang="pt-BR" b="0" i="0" smtClean="0">
                        <a:solidFill>
                          <a:srgbClr val="FF0000"/>
                        </a:solidFill>
                        <a:latin typeface="Cambria Math" panose="02040503050406030204" pitchFamily="18" charset="0"/>
                      </a:rPr>
                      <m:t>k</m:t>
                    </m:r>
                    <m:r>
                      <m:rPr>
                        <m:sty m:val="p"/>
                      </m:rPr>
                      <a:rPr lang="el-GR" i="1">
                        <a:solidFill>
                          <a:srgbClr val="FF0000"/>
                        </a:solidFill>
                        <a:latin typeface="Cambria Math" panose="02040503050406030204" pitchFamily="18" charset="0"/>
                        <a:ea typeface="Cambria Math" panose="02040503050406030204" pitchFamily="18" charset="0"/>
                      </a:rPr>
                      <m:t>Ω</m:t>
                    </m:r>
                    <m:r>
                      <a:rPr lang="pt-BR" b="0" i="0" smtClean="0">
                        <a:solidFill>
                          <a:srgbClr val="FF0000"/>
                        </a:solidFill>
                        <a:latin typeface="Cambria Math" panose="02040503050406030204" pitchFamily="18" charset="0"/>
                      </a:rPr>
                      <m:t>&gt;10</m:t>
                    </m:r>
                    <m:sSub>
                      <m:sSubPr>
                        <m:ctrlPr>
                          <a:rPr lang="pt-BR" i="1">
                            <a:solidFill>
                              <a:srgbClr val="FF0000"/>
                            </a:solidFill>
                            <a:latin typeface="Cambria Math" panose="02040503050406030204" pitchFamily="18" charset="0"/>
                          </a:rPr>
                        </m:ctrlPr>
                      </m:sSubPr>
                      <m:e>
                        <m:r>
                          <a:rPr lang="pt-BR" i="1">
                            <a:solidFill>
                              <a:srgbClr val="FF0000"/>
                            </a:solidFill>
                            <a:latin typeface="Cambria Math" panose="02040503050406030204" pitchFamily="18" charset="0"/>
                          </a:rPr>
                          <m:t>𝑅</m:t>
                        </m:r>
                      </m:e>
                      <m:sub>
                        <m:r>
                          <a:rPr lang="pt-BR" i="1">
                            <a:solidFill>
                              <a:srgbClr val="FF0000"/>
                            </a:solidFill>
                            <a:latin typeface="Cambria Math" panose="02040503050406030204" pitchFamily="18" charset="0"/>
                          </a:rPr>
                          <m:t>𝐷</m:t>
                        </m:r>
                      </m:sub>
                    </m:sSub>
                  </m:oMath>
                </a14:m>
                <a:r>
                  <a:rPr lang="pt-BR" b="0" dirty="0">
                    <a:solidFill>
                      <a:srgbClr val="FF0000"/>
                    </a:solidFill>
                  </a:rPr>
                  <a:t> = 33k</a:t>
                </a:r>
                <a14:m>
                  <m:oMath xmlns:m="http://schemas.openxmlformats.org/officeDocument/2006/math">
                    <m:r>
                      <m:rPr>
                        <m:sty m:val="p"/>
                      </m:rPr>
                      <a:rPr lang="el-GR" i="1">
                        <a:solidFill>
                          <a:srgbClr val="FF0000"/>
                        </a:solidFill>
                        <a:latin typeface="Cambria Math" panose="02040503050406030204" pitchFamily="18" charset="0"/>
                        <a:ea typeface="Cambria Math" panose="02040503050406030204" pitchFamily="18" charset="0"/>
                      </a:rPr>
                      <m:t>Ω</m:t>
                    </m:r>
                  </m:oMath>
                </a14:m>
                <a:endParaRPr lang="pt-BR" b="0" dirty="0">
                  <a:solidFill>
                    <a:srgbClr val="FF0000"/>
                  </a:solidFill>
                </a:endParaRPr>
              </a:p>
              <a:p>
                <a:pPr marL="0" indent="0">
                  <a:buNone/>
                </a:pPr>
                <a:r>
                  <a:rPr lang="pt-BR" dirty="0">
                    <a:solidFill>
                      <a:srgbClr val="FF0000"/>
                    </a:solidFill>
                  </a:rPr>
                  <a:t>Portanto,                      </a:t>
                </a:r>
                <a14:m>
                  <m:oMath xmlns:m="http://schemas.openxmlformats.org/officeDocument/2006/math">
                    <m:sSub>
                      <m:sSubPr>
                        <m:ctrlPr>
                          <a:rPr lang="pt-BR" i="1">
                            <a:solidFill>
                              <a:srgbClr val="FF0000"/>
                            </a:solidFill>
                            <a:latin typeface="Cambria Math" panose="02040503050406030204" pitchFamily="18" charset="0"/>
                          </a:rPr>
                        </m:ctrlPr>
                      </m:sSubPr>
                      <m:e>
                        <m:r>
                          <a:rPr lang="pt-BR" i="1">
                            <a:solidFill>
                              <a:srgbClr val="FF0000"/>
                            </a:solidFill>
                            <a:latin typeface="Cambria Math" panose="02040503050406030204" pitchFamily="18" charset="0"/>
                          </a:rPr>
                          <m:t>𝑍</m:t>
                        </m:r>
                      </m:e>
                      <m:sub>
                        <m:r>
                          <a:rPr lang="pt-BR" i="1">
                            <a:solidFill>
                              <a:srgbClr val="FF0000"/>
                            </a:solidFill>
                            <a:latin typeface="Cambria Math" panose="02040503050406030204" pitchFamily="18" charset="0"/>
                          </a:rPr>
                          <m:t>𝑜</m:t>
                        </m:r>
                      </m:sub>
                    </m:sSub>
                    <m:r>
                      <a:rPr lang="pt-BR" i="1">
                        <a:solidFill>
                          <a:srgbClr val="FF0000"/>
                        </a:solidFill>
                        <a:latin typeface="Cambria Math" panose="02040503050406030204" pitchFamily="18" charset="0"/>
                      </a:rPr>
                      <m:t>=</m:t>
                    </m:r>
                    <m:sSub>
                      <m:sSubPr>
                        <m:ctrlPr>
                          <a:rPr lang="pt-BR" i="1">
                            <a:solidFill>
                              <a:srgbClr val="FF0000"/>
                            </a:solidFill>
                            <a:latin typeface="Cambria Math" panose="02040503050406030204" pitchFamily="18" charset="0"/>
                          </a:rPr>
                        </m:ctrlPr>
                      </m:sSubPr>
                      <m:e>
                        <m:r>
                          <a:rPr lang="pt-BR" i="1">
                            <a:solidFill>
                              <a:srgbClr val="FF0000"/>
                            </a:solidFill>
                            <a:latin typeface="Cambria Math" panose="02040503050406030204" pitchFamily="18" charset="0"/>
                          </a:rPr>
                          <m:t>𝑅</m:t>
                        </m:r>
                      </m:e>
                      <m:sub>
                        <m:r>
                          <a:rPr lang="pt-BR" i="1">
                            <a:solidFill>
                              <a:srgbClr val="FF0000"/>
                            </a:solidFill>
                            <a:latin typeface="Cambria Math" panose="02040503050406030204" pitchFamily="18" charset="0"/>
                          </a:rPr>
                          <m:t>𝐷</m:t>
                        </m:r>
                      </m:sub>
                    </m:sSub>
                    <m:r>
                      <a:rPr lang="pt-BR" i="1" smtClean="0">
                        <a:solidFill>
                          <a:srgbClr val="FF0000"/>
                        </a:solidFill>
                        <a:latin typeface="Cambria Math" panose="02040503050406030204" pitchFamily="18" charset="0"/>
                      </a:rPr>
                      <m:t>=</m:t>
                    </m:r>
                    <m:r>
                      <m:rPr>
                        <m:nor/>
                      </m:rPr>
                      <a:rPr lang="pt-BR" dirty="0">
                        <a:solidFill>
                          <a:srgbClr val="FF0000"/>
                        </a:solidFill>
                      </a:rPr>
                      <m:t>3</m:t>
                    </m:r>
                    <m:r>
                      <m:rPr>
                        <m:nor/>
                      </m:rPr>
                      <a:rPr lang="pt-BR" b="0" i="0" dirty="0" smtClean="0">
                        <a:solidFill>
                          <a:srgbClr val="FF0000"/>
                        </a:solidFill>
                      </a:rPr>
                      <m:t>,</m:t>
                    </m:r>
                    <m:r>
                      <m:rPr>
                        <m:nor/>
                      </m:rPr>
                      <a:rPr lang="pt-BR" dirty="0">
                        <a:solidFill>
                          <a:srgbClr val="FF0000"/>
                        </a:solidFill>
                      </a:rPr>
                      <m:t>3</m:t>
                    </m:r>
                    <m:r>
                      <m:rPr>
                        <m:nor/>
                      </m:rPr>
                      <a:rPr lang="pt-BR" dirty="0">
                        <a:solidFill>
                          <a:srgbClr val="FF0000"/>
                        </a:solidFill>
                      </a:rPr>
                      <m:t>k</m:t>
                    </m:r>
                    <m:r>
                      <m:rPr>
                        <m:sty m:val="p"/>
                      </m:rPr>
                      <a:rPr lang="el-GR" i="1">
                        <a:solidFill>
                          <a:srgbClr val="FF0000"/>
                        </a:solidFill>
                        <a:latin typeface="Cambria Math" panose="02040503050406030204" pitchFamily="18" charset="0"/>
                        <a:ea typeface="Cambria Math" panose="02040503050406030204" pitchFamily="18" charset="0"/>
                      </a:rPr>
                      <m:t>Ω</m:t>
                    </m:r>
                  </m:oMath>
                </a14:m>
                <a:endParaRPr lang="pt-BR" dirty="0">
                  <a:solidFill>
                    <a:srgbClr val="FF0000"/>
                  </a:solidFill>
                  <a:ea typeface="Cambria Math" panose="02040503050406030204" pitchFamily="18" charset="0"/>
                </a:endParaRPr>
              </a:p>
            </p:txBody>
          </p:sp>
        </mc:Choice>
        <mc:Fallback xmlns="">
          <p:sp>
            <p:nvSpPr>
              <p:cNvPr id="3" name="Content Placeholder 2">
                <a:extLst>
                  <a:ext uri="{FF2B5EF4-FFF2-40B4-BE49-F238E27FC236}">
                    <a16:creationId xmlns:a16="http://schemas.microsoft.com/office/drawing/2014/main" id="{05F9FD90-BFDF-4A57-B841-A663CA552885}"/>
                  </a:ext>
                </a:extLst>
              </p:cNvPr>
              <p:cNvSpPr>
                <a:spLocks noGrp="1" noRot="1" noChangeAspect="1" noMove="1" noResize="1" noEditPoints="1" noAdjustHandles="1" noChangeArrowheads="1" noChangeShapeType="1" noTextEdit="1"/>
              </p:cNvSpPr>
              <p:nvPr>
                <p:ph sz="half" idx="1"/>
              </p:nvPr>
            </p:nvSpPr>
            <p:spPr>
              <a:xfrm>
                <a:off x="838200" y="1825624"/>
                <a:ext cx="6712670" cy="5032375"/>
              </a:xfrm>
              <a:blipFill>
                <a:blip r:embed="rId3"/>
                <a:stretch>
                  <a:fillRect l="-1726" t="-1937"/>
                </a:stretch>
              </a:blipFill>
            </p:spPr>
            <p:txBody>
              <a:bodyPr/>
              <a:lstStyle/>
              <a:p>
                <a:r>
                  <a:rPr lang="pt-BR">
                    <a:noFill/>
                  </a:rPr>
                  <a:t> </a:t>
                </a:r>
              </a:p>
            </p:txBody>
          </p:sp>
        </mc:Fallback>
      </mc:AlternateContent>
      <p:sp>
        <p:nvSpPr>
          <p:cNvPr id="5" name="Footer Placeholder 4">
            <a:extLst>
              <a:ext uri="{FF2B5EF4-FFF2-40B4-BE49-F238E27FC236}">
                <a16:creationId xmlns:a16="http://schemas.microsoft.com/office/drawing/2014/main" id="{92AB6143-81D9-434B-AD0F-02951C9DFFD3}"/>
              </a:ext>
            </a:extLst>
          </p:cNvPr>
          <p:cNvSpPr>
            <a:spLocks noGrp="1"/>
          </p:cNvSpPr>
          <p:nvPr>
            <p:ph type="ftr" sz="quarter" idx="11"/>
          </p:nvPr>
        </p:nvSpPr>
        <p:spPr/>
        <p:txBody>
          <a:bodyPr/>
          <a:lstStyle/>
          <a:p>
            <a:r>
              <a:rPr lang="en-US" altLang="en-US"/>
              <a:t>Prof. Elyr Teixeira</a:t>
            </a:r>
            <a:endParaRPr lang="en-US" altLang="en-US" dirty="0"/>
          </a:p>
        </p:txBody>
      </p:sp>
      <p:sp>
        <p:nvSpPr>
          <p:cNvPr id="6" name="Slide Number Placeholder 5">
            <a:extLst>
              <a:ext uri="{FF2B5EF4-FFF2-40B4-BE49-F238E27FC236}">
                <a16:creationId xmlns:a16="http://schemas.microsoft.com/office/drawing/2014/main" id="{4B29C4EC-A7B5-4800-890D-A93F4BF3CC1B}"/>
              </a:ext>
            </a:extLst>
          </p:cNvPr>
          <p:cNvSpPr>
            <a:spLocks noGrp="1"/>
          </p:cNvSpPr>
          <p:nvPr>
            <p:ph type="sldNum" sz="quarter" idx="12"/>
          </p:nvPr>
        </p:nvSpPr>
        <p:spPr/>
        <p:txBody>
          <a:bodyPr/>
          <a:lstStyle/>
          <a:p>
            <a:fld id="{48BF32D8-1DE8-449E-9DAA-0E19DCA81A04}" type="slidenum">
              <a:rPr lang="en-US" altLang="en-US" smtClean="0"/>
              <a:pPr/>
              <a:t>312</a:t>
            </a:fld>
            <a:endParaRPr lang="en-US" altLang="en-US"/>
          </a:p>
        </p:txBody>
      </p:sp>
    </p:spTree>
    <p:extLst>
      <p:ext uri="{BB962C8B-B14F-4D97-AF65-F5344CB8AC3E}">
        <p14:creationId xmlns:p14="http://schemas.microsoft.com/office/powerpoint/2010/main" val="941567989"/>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a:extLst>
              <a:ext uri="{FF2B5EF4-FFF2-40B4-BE49-F238E27FC236}">
                <a16:creationId xmlns:a16="http://schemas.microsoft.com/office/drawing/2014/main" id="{F894DFD6-FA68-4DB1-BB14-DF7F6015E9F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438507" y="1233008"/>
            <a:ext cx="5753493" cy="52136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a:extLst>
              <a:ext uri="{FF2B5EF4-FFF2-40B4-BE49-F238E27FC236}">
                <a16:creationId xmlns:a16="http://schemas.microsoft.com/office/drawing/2014/main" id="{739C38CA-6226-45BB-9890-79F372238B3C}"/>
              </a:ext>
            </a:extLst>
          </p:cNvPr>
          <p:cNvSpPr>
            <a:spLocks noGrp="1"/>
          </p:cNvSpPr>
          <p:nvPr>
            <p:ph type="title"/>
          </p:nvPr>
        </p:nvSpPr>
        <p:spPr/>
        <p:txBody>
          <a:bodyPr/>
          <a:lstStyle/>
          <a:p>
            <a:r>
              <a:rPr lang="pt-BR" dirty="0"/>
              <a:t>Configuração com autopolarização</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5F9FD90-BFDF-4A57-B841-A663CA552885}"/>
                  </a:ext>
                </a:extLst>
              </p:cNvPr>
              <p:cNvSpPr>
                <a:spLocks noGrp="1"/>
              </p:cNvSpPr>
              <p:nvPr>
                <p:ph sz="half" idx="1"/>
              </p:nvPr>
            </p:nvSpPr>
            <p:spPr>
              <a:xfrm>
                <a:off x="838200" y="1825624"/>
                <a:ext cx="6712670" cy="5032375"/>
              </a:xfrm>
            </p:spPr>
            <p:txBody>
              <a:bodyPr>
                <a:normAutofit/>
              </a:bodyPr>
              <a:lstStyle/>
              <a:p>
                <a:pPr marL="514350" indent="-514350">
                  <a:buFont typeface="+mj-lt"/>
                  <a:buAutoNum type="alphaLcParenR" startAt="4"/>
                </a:pPr>
                <a:r>
                  <a:rPr lang="pt-BR" dirty="0">
                    <a:solidFill>
                      <a:srgbClr val="FF0000"/>
                    </a:solidFill>
                  </a:rPr>
                  <a:t>Com </a:t>
                </a:r>
                <a14:m>
                  <m:oMath xmlns:m="http://schemas.openxmlformats.org/officeDocument/2006/math">
                    <m:sSub>
                      <m:sSubPr>
                        <m:ctrlPr>
                          <a:rPr lang="pt-BR" i="1">
                            <a:solidFill>
                              <a:srgbClr val="FF0000"/>
                            </a:solidFill>
                            <a:latin typeface="Cambria Math" panose="02040503050406030204" pitchFamily="18" charset="0"/>
                          </a:rPr>
                        </m:ctrlPr>
                      </m:sSubPr>
                      <m:e>
                        <m:r>
                          <a:rPr lang="pt-BR" i="1">
                            <a:solidFill>
                              <a:srgbClr val="FF0000"/>
                            </a:solidFill>
                            <a:latin typeface="Cambria Math" panose="02040503050406030204" pitchFamily="18" charset="0"/>
                          </a:rPr>
                          <m:t>𝑟</m:t>
                        </m:r>
                      </m:e>
                      <m:sub>
                        <m:r>
                          <a:rPr lang="pt-BR" i="1">
                            <a:solidFill>
                              <a:srgbClr val="FF0000"/>
                            </a:solidFill>
                            <a:latin typeface="Cambria Math" panose="02040503050406030204" pitchFamily="18" charset="0"/>
                          </a:rPr>
                          <m:t>𝑑</m:t>
                        </m:r>
                      </m:sub>
                    </m:sSub>
                  </m:oMath>
                </a14:m>
                <a:r>
                  <a:rPr lang="pt-BR" dirty="0">
                    <a:solidFill>
                      <a:srgbClr val="FF0000"/>
                    </a:solidFill>
                  </a:rPr>
                  <a:t>,    </a:t>
                </a:r>
                <a14:m>
                  <m:oMath xmlns:m="http://schemas.openxmlformats.org/officeDocument/2006/math">
                    <m:sSub>
                      <m:sSubPr>
                        <m:ctrlPr>
                          <a:rPr lang="pt-BR" i="1">
                            <a:solidFill>
                              <a:srgbClr val="FF0000"/>
                            </a:solidFill>
                            <a:latin typeface="Cambria Math" panose="02040503050406030204" pitchFamily="18" charset="0"/>
                          </a:rPr>
                        </m:ctrlPr>
                      </m:sSubPr>
                      <m:e>
                        <m:r>
                          <a:rPr lang="pt-BR" i="1">
                            <a:solidFill>
                              <a:srgbClr val="FF0000"/>
                            </a:solidFill>
                            <a:latin typeface="Cambria Math" panose="02040503050406030204" pitchFamily="18" charset="0"/>
                          </a:rPr>
                          <m:t>𝑟</m:t>
                        </m:r>
                      </m:e>
                      <m:sub>
                        <m:r>
                          <a:rPr lang="pt-BR" i="1">
                            <a:solidFill>
                              <a:srgbClr val="FF0000"/>
                            </a:solidFill>
                            <a:latin typeface="Cambria Math" panose="02040503050406030204" pitchFamily="18" charset="0"/>
                          </a:rPr>
                          <m:t>𝑑</m:t>
                        </m:r>
                      </m:sub>
                    </m:sSub>
                    <m:r>
                      <a:rPr lang="pt-BR" b="0" i="0" smtClean="0">
                        <a:solidFill>
                          <a:srgbClr val="FF0000"/>
                        </a:solidFill>
                        <a:latin typeface="Cambria Math" panose="02040503050406030204" pitchFamily="18" charset="0"/>
                      </a:rPr>
                      <m:t>=50</m:t>
                    </m:r>
                    <m:r>
                      <m:rPr>
                        <m:sty m:val="p"/>
                      </m:rPr>
                      <a:rPr lang="pt-BR" b="0" i="0" smtClean="0">
                        <a:solidFill>
                          <a:srgbClr val="FF0000"/>
                        </a:solidFill>
                        <a:latin typeface="Cambria Math" panose="02040503050406030204" pitchFamily="18" charset="0"/>
                      </a:rPr>
                      <m:t>k</m:t>
                    </m:r>
                    <m:r>
                      <m:rPr>
                        <m:sty m:val="p"/>
                      </m:rPr>
                      <a:rPr lang="el-GR" i="1">
                        <a:solidFill>
                          <a:srgbClr val="FF0000"/>
                        </a:solidFill>
                        <a:latin typeface="Cambria Math" panose="02040503050406030204" pitchFamily="18" charset="0"/>
                        <a:ea typeface="Cambria Math" panose="02040503050406030204" pitchFamily="18" charset="0"/>
                      </a:rPr>
                      <m:t>Ω</m:t>
                    </m:r>
                    <m:r>
                      <a:rPr lang="pt-BR" b="0" i="0" smtClean="0">
                        <a:solidFill>
                          <a:srgbClr val="FF0000"/>
                        </a:solidFill>
                        <a:latin typeface="Cambria Math" panose="02040503050406030204" pitchFamily="18" charset="0"/>
                      </a:rPr>
                      <m:t>&gt;10</m:t>
                    </m:r>
                    <m:sSub>
                      <m:sSubPr>
                        <m:ctrlPr>
                          <a:rPr lang="pt-BR" i="1">
                            <a:solidFill>
                              <a:srgbClr val="FF0000"/>
                            </a:solidFill>
                            <a:latin typeface="Cambria Math" panose="02040503050406030204" pitchFamily="18" charset="0"/>
                          </a:rPr>
                        </m:ctrlPr>
                      </m:sSubPr>
                      <m:e>
                        <m:r>
                          <a:rPr lang="pt-BR" i="1">
                            <a:solidFill>
                              <a:srgbClr val="FF0000"/>
                            </a:solidFill>
                            <a:latin typeface="Cambria Math" panose="02040503050406030204" pitchFamily="18" charset="0"/>
                          </a:rPr>
                          <m:t>𝑅</m:t>
                        </m:r>
                      </m:e>
                      <m:sub>
                        <m:r>
                          <a:rPr lang="pt-BR" i="1">
                            <a:solidFill>
                              <a:srgbClr val="FF0000"/>
                            </a:solidFill>
                            <a:latin typeface="Cambria Math" panose="02040503050406030204" pitchFamily="18" charset="0"/>
                          </a:rPr>
                          <m:t>𝐷</m:t>
                        </m:r>
                      </m:sub>
                    </m:sSub>
                  </m:oMath>
                </a14:m>
                <a:r>
                  <a:rPr lang="pt-BR" b="0" dirty="0">
                    <a:solidFill>
                      <a:srgbClr val="FF0000"/>
                    </a:solidFill>
                  </a:rPr>
                  <a:t> = 33k</a:t>
                </a:r>
                <a14:m>
                  <m:oMath xmlns:m="http://schemas.openxmlformats.org/officeDocument/2006/math">
                    <m:r>
                      <m:rPr>
                        <m:sty m:val="p"/>
                      </m:rPr>
                      <a:rPr lang="el-GR" i="1">
                        <a:solidFill>
                          <a:srgbClr val="FF0000"/>
                        </a:solidFill>
                        <a:latin typeface="Cambria Math" panose="02040503050406030204" pitchFamily="18" charset="0"/>
                        <a:ea typeface="Cambria Math" panose="02040503050406030204" pitchFamily="18" charset="0"/>
                      </a:rPr>
                      <m:t>Ω</m:t>
                    </m:r>
                  </m:oMath>
                </a14:m>
                <a:endParaRPr lang="pt-BR" b="0" dirty="0">
                  <a:solidFill>
                    <a:srgbClr val="FF0000"/>
                  </a:solidFill>
                </a:endParaRPr>
              </a:p>
              <a:p>
                <a:pPr marL="0" indent="0">
                  <a:buNone/>
                </a:pPr>
                <a:r>
                  <a:rPr lang="pt-BR" dirty="0">
                    <a:solidFill>
                      <a:srgbClr val="FF0000"/>
                    </a:solidFill>
                  </a:rPr>
                  <a:t>Portanto,                      </a:t>
                </a:r>
                <a14:m>
                  <m:oMath xmlns:m="http://schemas.openxmlformats.org/officeDocument/2006/math">
                    <m:sSub>
                      <m:sSubPr>
                        <m:ctrlPr>
                          <a:rPr lang="pt-BR" i="1">
                            <a:solidFill>
                              <a:srgbClr val="FF0000"/>
                            </a:solidFill>
                            <a:latin typeface="Cambria Math" panose="02040503050406030204" pitchFamily="18" charset="0"/>
                          </a:rPr>
                        </m:ctrlPr>
                      </m:sSubPr>
                      <m:e>
                        <m:r>
                          <a:rPr lang="pt-BR" i="1">
                            <a:solidFill>
                              <a:srgbClr val="FF0000"/>
                            </a:solidFill>
                            <a:latin typeface="Cambria Math" panose="02040503050406030204" pitchFamily="18" charset="0"/>
                          </a:rPr>
                          <m:t>𝑍</m:t>
                        </m:r>
                      </m:e>
                      <m:sub>
                        <m:r>
                          <a:rPr lang="pt-BR" i="1">
                            <a:solidFill>
                              <a:srgbClr val="FF0000"/>
                            </a:solidFill>
                            <a:latin typeface="Cambria Math" panose="02040503050406030204" pitchFamily="18" charset="0"/>
                          </a:rPr>
                          <m:t>𝑜</m:t>
                        </m:r>
                      </m:sub>
                    </m:sSub>
                    <m:r>
                      <a:rPr lang="pt-BR" i="1">
                        <a:solidFill>
                          <a:srgbClr val="FF0000"/>
                        </a:solidFill>
                        <a:latin typeface="Cambria Math" panose="02040503050406030204" pitchFamily="18" charset="0"/>
                      </a:rPr>
                      <m:t>=</m:t>
                    </m:r>
                    <m:sSub>
                      <m:sSubPr>
                        <m:ctrlPr>
                          <a:rPr lang="pt-BR" i="1">
                            <a:solidFill>
                              <a:srgbClr val="FF0000"/>
                            </a:solidFill>
                            <a:latin typeface="Cambria Math" panose="02040503050406030204" pitchFamily="18" charset="0"/>
                          </a:rPr>
                        </m:ctrlPr>
                      </m:sSubPr>
                      <m:e>
                        <m:r>
                          <a:rPr lang="pt-BR" i="1">
                            <a:solidFill>
                              <a:srgbClr val="FF0000"/>
                            </a:solidFill>
                            <a:latin typeface="Cambria Math" panose="02040503050406030204" pitchFamily="18" charset="0"/>
                          </a:rPr>
                          <m:t>𝑅</m:t>
                        </m:r>
                      </m:e>
                      <m:sub>
                        <m:r>
                          <a:rPr lang="pt-BR" i="1">
                            <a:solidFill>
                              <a:srgbClr val="FF0000"/>
                            </a:solidFill>
                            <a:latin typeface="Cambria Math" panose="02040503050406030204" pitchFamily="18" charset="0"/>
                          </a:rPr>
                          <m:t>𝐷</m:t>
                        </m:r>
                      </m:sub>
                    </m:sSub>
                    <m:r>
                      <a:rPr lang="pt-BR" i="1" smtClean="0">
                        <a:solidFill>
                          <a:srgbClr val="FF0000"/>
                        </a:solidFill>
                        <a:latin typeface="Cambria Math" panose="02040503050406030204" pitchFamily="18" charset="0"/>
                      </a:rPr>
                      <m:t>=</m:t>
                    </m:r>
                    <m:r>
                      <m:rPr>
                        <m:nor/>
                      </m:rPr>
                      <a:rPr lang="pt-BR" dirty="0">
                        <a:solidFill>
                          <a:srgbClr val="FF0000"/>
                        </a:solidFill>
                      </a:rPr>
                      <m:t>3</m:t>
                    </m:r>
                    <m:r>
                      <m:rPr>
                        <m:nor/>
                      </m:rPr>
                      <a:rPr lang="pt-BR" b="0" i="0" dirty="0" smtClean="0">
                        <a:solidFill>
                          <a:srgbClr val="FF0000"/>
                        </a:solidFill>
                      </a:rPr>
                      <m:t>,</m:t>
                    </m:r>
                    <m:r>
                      <m:rPr>
                        <m:nor/>
                      </m:rPr>
                      <a:rPr lang="pt-BR" dirty="0">
                        <a:solidFill>
                          <a:srgbClr val="FF0000"/>
                        </a:solidFill>
                      </a:rPr>
                      <m:t>3</m:t>
                    </m:r>
                    <m:r>
                      <m:rPr>
                        <m:nor/>
                      </m:rPr>
                      <a:rPr lang="pt-BR" dirty="0">
                        <a:solidFill>
                          <a:srgbClr val="FF0000"/>
                        </a:solidFill>
                      </a:rPr>
                      <m:t>k</m:t>
                    </m:r>
                    <m:r>
                      <m:rPr>
                        <m:sty m:val="p"/>
                      </m:rPr>
                      <a:rPr lang="el-GR" i="1">
                        <a:solidFill>
                          <a:srgbClr val="FF0000"/>
                        </a:solidFill>
                        <a:latin typeface="Cambria Math" panose="02040503050406030204" pitchFamily="18" charset="0"/>
                        <a:ea typeface="Cambria Math" panose="02040503050406030204" pitchFamily="18" charset="0"/>
                      </a:rPr>
                      <m:t>Ω</m:t>
                    </m:r>
                  </m:oMath>
                </a14:m>
                <a:endParaRPr lang="pt-BR" dirty="0">
                  <a:solidFill>
                    <a:srgbClr val="FF0000"/>
                  </a:solidFill>
                  <a:ea typeface="Cambria Math" panose="02040503050406030204" pitchFamily="18" charset="0"/>
                </a:endParaRPr>
              </a:p>
              <a:p>
                <a:pPr marL="0" indent="0">
                  <a:buNone/>
                </a:pPr>
                <a:r>
                  <a:rPr lang="pt-BR" dirty="0">
                    <a:solidFill>
                      <a:srgbClr val="FF0000"/>
                    </a:solidFill>
                    <a:latin typeface="Cambria Math" panose="02040503050406030204" pitchFamily="18" charset="0"/>
                    <a:ea typeface="Cambria Math" panose="02040503050406030204" pitchFamily="18" charset="0"/>
                  </a:rPr>
                  <a:t>Se </a:t>
                </a:r>
                <a14:m>
                  <m:oMath xmlns:m="http://schemas.openxmlformats.org/officeDocument/2006/math">
                    <m:sSub>
                      <m:sSubPr>
                        <m:ctrlPr>
                          <a:rPr lang="pt-BR" i="1">
                            <a:solidFill>
                              <a:srgbClr val="FF0000"/>
                            </a:solidFill>
                            <a:latin typeface="Cambria Math" panose="02040503050406030204" pitchFamily="18" charset="0"/>
                          </a:rPr>
                        </m:ctrlPr>
                      </m:sSubPr>
                      <m:e>
                        <m:r>
                          <a:rPr lang="pt-BR" i="1">
                            <a:solidFill>
                              <a:srgbClr val="FF0000"/>
                            </a:solidFill>
                            <a:latin typeface="Cambria Math" panose="02040503050406030204" pitchFamily="18" charset="0"/>
                          </a:rPr>
                          <m:t>𝑟</m:t>
                        </m:r>
                      </m:e>
                      <m:sub>
                        <m:r>
                          <a:rPr lang="pt-BR" i="1">
                            <a:solidFill>
                              <a:srgbClr val="FF0000"/>
                            </a:solidFill>
                            <a:latin typeface="Cambria Math" panose="02040503050406030204" pitchFamily="18" charset="0"/>
                          </a:rPr>
                          <m:t>𝑑</m:t>
                        </m:r>
                      </m:sub>
                    </m:sSub>
                    <m:r>
                      <a:rPr lang="pt-BR">
                        <a:solidFill>
                          <a:srgbClr val="FF0000"/>
                        </a:solidFill>
                        <a:latin typeface="Cambria Math" panose="02040503050406030204" pitchFamily="18" charset="0"/>
                      </a:rPr>
                      <m:t>=</m:t>
                    </m:r>
                    <m:r>
                      <a:rPr lang="pt-BR" i="1" smtClean="0">
                        <a:solidFill>
                          <a:srgbClr val="FF0000"/>
                        </a:solidFill>
                        <a:latin typeface="Cambria Math" panose="02040503050406030204" pitchFamily="18" charset="0"/>
                        <a:ea typeface="Cambria Math" panose="02040503050406030204" pitchFamily="18" charset="0"/>
                      </a:rPr>
                      <m:t>∞</m:t>
                    </m:r>
                    <m:r>
                      <m:rPr>
                        <m:sty m:val="p"/>
                      </m:rPr>
                      <a:rPr lang="el-GR" i="1">
                        <a:solidFill>
                          <a:srgbClr val="FF0000"/>
                        </a:solidFill>
                        <a:latin typeface="Cambria Math" panose="02040503050406030204" pitchFamily="18" charset="0"/>
                        <a:ea typeface="Cambria Math" panose="02040503050406030204" pitchFamily="18" charset="0"/>
                      </a:rPr>
                      <m:t>Ω</m:t>
                    </m:r>
                  </m:oMath>
                </a14:m>
                <a:r>
                  <a:rPr lang="pt-BR" dirty="0">
                    <a:solidFill>
                      <a:srgbClr val="FF0000"/>
                    </a:solidFill>
                    <a:latin typeface="Cambria Math" panose="02040503050406030204" pitchFamily="18" charset="0"/>
                    <a:ea typeface="Cambria Math" panose="02040503050406030204" pitchFamily="18" charset="0"/>
                  </a:rPr>
                  <a:t>,                </a:t>
                </a:r>
                <a14:m>
                  <m:oMath xmlns:m="http://schemas.openxmlformats.org/officeDocument/2006/math">
                    <m:sSub>
                      <m:sSubPr>
                        <m:ctrlPr>
                          <a:rPr lang="pt-BR" i="1">
                            <a:solidFill>
                              <a:srgbClr val="FF0000"/>
                            </a:solidFill>
                            <a:latin typeface="Cambria Math" panose="02040503050406030204" pitchFamily="18" charset="0"/>
                          </a:rPr>
                        </m:ctrlPr>
                      </m:sSubPr>
                      <m:e>
                        <m:r>
                          <a:rPr lang="pt-BR" i="1">
                            <a:solidFill>
                              <a:srgbClr val="FF0000"/>
                            </a:solidFill>
                            <a:latin typeface="Cambria Math" panose="02040503050406030204" pitchFamily="18" charset="0"/>
                          </a:rPr>
                          <m:t>𝑍</m:t>
                        </m:r>
                      </m:e>
                      <m:sub>
                        <m:r>
                          <a:rPr lang="pt-BR" i="1">
                            <a:solidFill>
                              <a:srgbClr val="FF0000"/>
                            </a:solidFill>
                            <a:latin typeface="Cambria Math" panose="02040503050406030204" pitchFamily="18" charset="0"/>
                          </a:rPr>
                          <m:t>𝑜</m:t>
                        </m:r>
                      </m:sub>
                    </m:sSub>
                    <m:r>
                      <a:rPr lang="pt-BR" i="1">
                        <a:solidFill>
                          <a:srgbClr val="FF0000"/>
                        </a:solidFill>
                        <a:latin typeface="Cambria Math" panose="02040503050406030204" pitchFamily="18" charset="0"/>
                      </a:rPr>
                      <m:t>=</m:t>
                    </m:r>
                    <m:sSub>
                      <m:sSubPr>
                        <m:ctrlPr>
                          <a:rPr lang="pt-BR" i="1">
                            <a:solidFill>
                              <a:srgbClr val="FF0000"/>
                            </a:solidFill>
                            <a:latin typeface="Cambria Math" panose="02040503050406030204" pitchFamily="18" charset="0"/>
                          </a:rPr>
                        </m:ctrlPr>
                      </m:sSubPr>
                      <m:e>
                        <m:r>
                          <a:rPr lang="pt-BR" i="1">
                            <a:solidFill>
                              <a:srgbClr val="FF0000"/>
                            </a:solidFill>
                            <a:latin typeface="Cambria Math" panose="02040503050406030204" pitchFamily="18" charset="0"/>
                          </a:rPr>
                          <m:t>𝑅</m:t>
                        </m:r>
                      </m:e>
                      <m:sub>
                        <m:r>
                          <a:rPr lang="pt-BR" i="1">
                            <a:solidFill>
                              <a:srgbClr val="FF0000"/>
                            </a:solidFill>
                            <a:latin typeface="Cambria Math" panose="02040503050406030204" pitchFamily="18" charset="0"/>
                          </a:rPr>
                          <m:t>𝐷</m:t>
                        </m:r>
                      </m:sub>
                    </m:sSub>
                    <m:r>
                      <a:rPr lang="pt-BR" i="1">
                        <a:solidFill>
                          <a:srgbClr val="FF0000"/>
                        </a:solidFill>
                        <a:latin typeface="Cambria Math" panose="02040503050406030204" pitchFamily="18" charset="0"/>
                      </a:rPr>
                      <m:t>=</m:t>
                    </m:r>
                    <m:r>
                      <m:rPr>
                        <m:nor/>
                      </m:rPr>
                      <a:rPr lang="pt-BR" dirty="0">
                        <a:solidFill>
                          <a:srgbClr val="FF0000"/>
                        </a:solidFill>
                      </a:rPr>
                      <m:t>3,3</m:t>
                    </m:r>
                    <m:r>
                      <m:rPr>
                        <m:nor/>
                      </m:rPr>
                      <a:rPr lang="pt-BR" dirty="0">
                        <a:solidFill>
                          <a:srgbClr val="FF0000"/>
                        </a:solidFill>
                      </a:rPr>
                      <m:t>k</m:t>
                    </m:r>
                    <m:r>
                      <m:rPr>
                        <m:sty m:val="p"/>
                      </m:rPr>
                      <a:rPr lang="el-GR" i="1">
                        <a:solidFill>
                          <a:srgbClr val="FF0000"/>
                        </a:solidFill>
                        <a:latin typeface="Cambria Math" panose="02040503050406030204" pitchFamily="18" charset="0"/>
                        <a:ea typeface="Cambria Math" panose="02040503050406030204" pitchFamily="18" charset="0"/>
                      </a:rPr>
                      <m:t>Ω</m:t>
                    </m:r>
                  </m:oMath>
                </a14:m>
                <a:endParaRPr lang="pt-BR" i="1" dirty="0">
                  <a:solidFill>
                    <a:srgbClr val="FF0000"/>
                  </a:solidFill>
                  <a:latin typeface="Cambria Math" panose="02040503050406030204" pitchFamily="18" charset="0"/>
                  <a:ea typeface="Cambria Math" panose="02040503050406030204" pitchFamily="18" charset="0"/>
                </a:endParaRPr>
              </a:p>
              <a:p>
                <a:pPr marL="514350" indent="-514350">
                  <a:buFont typeface="+mj-lt"/>
                  <a:buAutoNum type="alphaLcParenR" startAt="5"/>
                </a:pPr>
                <a:endParaRPr lang="pt-BR" dirty="0">
                  <a:solidFill>
                    <a:srgbClr val="FF0000"/>
                  </a:solidFill>
                </a:endParaRPr>
              </a:p>
            </p:txBody>
          </p:sp>
        </mc:Choice>
        <mc:Fallback xmlns="">
          <p:sp>
            <p:nvSpPr>
              <p:cNvPr id="3" name="Content Placeholder 2">
                <a:extLst>
                  <a:ext uri="{FF2B5EF4-FFF2-40B4-BE49-F238E27FC236}">
                    <a16:creationId xmlns:a16="http://schemas.microsoft.com/office/drawing/2014/main" id="{05F9FD90-BFDF-4A57-B841-A663CA552885}"/>
                  </a:ext>
                </a:extLst>
              </p:cNvPr>
              <p:cNvSpPr>
                <a:spLocks noGrp="1" noRot="1" noChangeAspect="1" noMove="1" noResize="1" noEditPoints="1" noAdjustHandles="1" noChangeArrowheads="1" noChangeShapeType="1" noTextEdit="1"/>
              </p:cNvSpPr>
              <p:nvPr>
                <p:ph sz="half" idx="1"/>
              </p:nvPr>
            </p:nvSpPr>
            <p:spPr>
              <a:xfrm>
                <a:off x="838200" y="1825624"/>
                <a:ext cx="6712670" cy="5032375"/>
              </a:xfrm>
              <a:blipFill>
                <a:blip r:embed="rId3"/>
                <a:stretch>
                  <a:fillRect l="-1726" t="-1937"/>
                </a:stretch>
              </a:blipFill>
            </p:spPr>
            <p:txBody>
              <a:bodyPr/>
              <a:lstStyle/>
              <a:p>
                <a:r>
                  <a:rPr lang="pt-BR">
                    <a:noFill/>
                  </a:rPr>
                  <a:t> </a:t>
                </a:r>
              </a:p>
            </p:txBody>
          </p:sp>
        </mc:Fallback>
      </mc:AlternateContent>
      <p:sp>
        <p:nvSpPr>
          <p:cNvPr id="5" name="Footer Placeholder 4">
            <a:extLst>
              <a:ext uri="{FF2B5EF4-FFF2-40B4-BE49-F238E27FC236}">
                <a16:creationId xmlns:a16="http://schemas.microsoft.com/office/drawing/2014/main" id="{92AB6143-81D9-434B-AD0F-02951C9DFFD3}"/>
              </a:ext>
            </a:extLst>
          </p:cNvPr>
          <p:cNvSpPr>
            <a:spLocks noGrp="1"/>
          </p:cNvSpPr>
          <p:nvPr>
            <p:ph type="ftr" sz="quarter" idx="11"/>
          </p:nvPr>
        </p:nvSpPr>
        <p:spPr/>
        <p:txBody>
          <a:bodyPr/>
          <a:lstStyle/>
          <a:p>
            <a:r>
              <a:rPr lang="en-US" altLang="en-US"/>
              <a:t>Prof. Elyr Teixeira</a:t>
            </a:r>
            <a:endParaRPr lang="en-US" altLang="en-US" dirty="0"/>
          </a:p>
        </p:txBody>
      </p:sp>
      <p:sp>
        <p:nvSpPr>
          <p:cNvPr id="6" name="Slide Number Placeholder 5">
            <a:extLst>
              <a:ext uri="{FF2B5EF4-FFF2-40B4-BE49-F238E27FC236}">
                <a16:creationId xmlns:a16="http://schemas.microsoft.com/office/drawing/2014/main" id="{4B29C4EC-A7B5-4800-890D-A93F4BF3CC1B}"/>
              </a:ext>
            </a:extLst>
          </p:cNvPr>
          <p:cNvSpPr>
            <a:spLocks noGrp="1"/>
          </p:cNvSpPr>
          <p:nvPr>
            <p:ph type="sldNum" sz="quarter" idx="12"/>
          </p:nvPr>
        </p:nvSpPr>
        <p:spPr/>
        <p:txBody>
          <a:bodyPr/>
          <a:lstStyle/>
          <a:p>
            <a:fld id="{48BF32D8-1DE8-449E-9DAA-0E19DCA81A04}" type="slidenum">
              <a:rPr lang="en-US" altLang="en-US" smtClean="0"/>
              <a:pPr/>
              <a:t>313</a:t>
            </a:fld>
            <a:endParaRPr lang="en-US" altLang="en-US"/>
          </a:p>
        </p:txBody>
      </p:sp>
    </p:spTree>
    <p:extLst>
      <p:ext uri="{BB962C8B-B14F-4D97-AF65-F5344CB8AC3E}">
        <p14:creationId xmlns:p14="http://schemas.microsoft.com/office/powerpoint/2010/main" val="2277269093"/>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a:extLst>
              <a:ext uri="{FF2B5EF4-FFF2-40B4-BE49-F238E27FC236}">
                <a16:creationId xmlns:a16="http://schemas.microsoft.com/office/drawing/2014/main" id="{F894DFD6-FA68-4DB1-BB14-DF7F6015E9F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438507" y="1233008"/>
            <a:ext cx="5753493" cy="52136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a:extLst>
              <a:ext uri="{FF2B5EF4-FFF2-40B4-BE49-F238E27FC236}">
                <a16:creationId xmlns:a16="http://schemas.microsoft.com/office/drawing/2014/main" id="{739C38CA-6226-45BB-9890-79F372238B3C}"/>
              </a:ext>
            </a:extLst>
          </p:cNvPr>
          <p:cNvSpPr>
            <a:spLocks noGrp="1"/>
          </p:cNvSpPr>
          <p:nvPr>
            <p:ph type="title"/>
          </p:nvPr>
        </p:nvSpPr>
        <p:spPr/>
        <p:txBody>
          <a:bodyPr/>
          <a:lstStyle/>
          <a:p>
            <a:r>
              <a:rPr lang="pt-BR" dirty="0"/>
              <a:t>Configuração com autopolarização</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5F9FD90-BFDF-4A57-B841-A663CA552885}"/>
                  </a:ext>
                </a:extLst>
              </p:cNvPr>
              <p:cNvSpPr>
                <a:spLocks noGrp="1"/>
              </p:cNvSpPr>
              <p:nvPr>
                <p:ph sz="half" idx="1"/>
              </p:nvPr>
            </p:nvSpPr>
            <p:spPr>
              <a:xfrm>
                <a:off x="838200" y="1825624"/>
                <a:ext cx="6712670" cy="5032375"/>
              </a:xfrm>
            </p:spPr>
            <p:txBody>
              <a:bodyPr>
                <a:normAutofit/>
              </a:bodyPr>
              <a:lstStyle/>
              <a:p>
                <a:pPr marL="514350" indent="-514350">
                  <a:buFont typeface="+mj-lt"/>
                  <a:buAutoNum type="alphaLcParenR" startAt="4"/>
                </a:pPr>
                <a:r>
                  <a:rPr lang="pt-BR" dirty="0">
                    <a:solidFill>
                      <a:srgbClr val="FF0000"/>
                    </a:solidFill>
                  </a:rPr>
                  <a:t>Com </a:t>
                </a:r>
                <a14:m>
                  <m:oMath xmlns:m="http://schemas.openxmlformats.org/officeDocument/2006/math">
                    <m:sSub>
                      <m:sSubPr>
                        <m:ctrlPr>
                          <a:rPr lang="pt-BR" i="1">
                            <a:solidFill>
                              <a:srgbClr val="FF0000"/>
                            </a:solidFill>
                            <a:latin typeface="Cambria Math" panose="02040503050406030204" pitchFamily="18" charset="0"/>
                          </a:rPr>
                        </m:ctrlPr>
                      </m:sSubPr>
                      <m:e>
                        <m:r>
                          <a:rPr lang="pt-BR" i="1">
                            <a:solidFill>
                              <a:srgbClr val="FF0000"/>
                            </a:solidFill>
                            <a:latin typeface="Cambria Math" panose="02040503050406030204" pitchFamily="18" charset="0"/>
                          </a:rPr>
                          <m:t>𝑟</m:t>
                        </m:r>
                      </m:e>
                      <m:sub>
                        <m:r>
                          <a:rPr lang="pt-BR" i="1">
                            <a:solidFill>
                              <a:srgbClr val="FF0000"/>
                            </a:solidFill>
                            <a:latin typeface="Cambria Math" panose="02040503050406030204" pitchFamily="18" charset="0"/>
                          </a:rPr>
                          <m:t>𝑑</m:t>
                        </m:r>
                      </m:sub>
                    </m:sSub>
                  </m:oMath>
                </a14:m>
                <a:r>
                  <a:rPr lang="pt-BR" dirty="0">
                    <a:solidFill>
                      <a:srgbClr val="FF0000"/>
                    </a:solidFill>
                  </a:rPr>
                  <a:t>,    </a:t>
                </a:r>
                <a14:m>
                  <m:oMath xmlns:m="http://schemas.openxmlformats.org/officeDocument/2006/math">
                    <m:sSub>
                      <m:sSubPr>
                        <m:ctrlPr>
                          <a:rPr lang="pt-BR" i="1">
                            <a:solidFill>
                              <a:srgbClr val="FF0000"/>
                            </a:solidFill>
                            <a:latin typeface="Cambria Math" panose="02040503050406030204" pitchFamily="18" charset="0"/>
                          </a:rPr>
                        </m:ctrlPr>
                      </m:sSubPr>
                      <m:e>
                        <m:r>
                          <a:rPr lang="pt-BR" i="1">
                            <a:solidFill>
                              <a:srgbClr val="FF0000"/>
                            </a:solidFill>
                            <a:latin typeface="Cambria Math" panose="02040503050406030204" pitchFamily="18" charset="0"/>
                          </a:rPr>
                          <m:t>𝑟</m:t>
                        </m:r>
                      </m:e>
                      <m:sub>
                        <m:r>
                          <a:rPr lang="pt-BR" i="1">
                            <a:solidFill>
                              <a:srgbClr val="FF0000"/>
                            </a:solidFill>
                            <a:latin typeface="Cambria Math" panose="02040503050406030204" pitchFamily="18" charset="0"/>
                          </a:rPr>
                          <m:t>𝑑</m:t>
                        </m:r>
                      </m:sub>
                    </m:sSub>
                    <m:r>
                      <a:rPr lang="pt-BR" b="0" i="0" smtClean="0">
                        <a:solidFill>
                          <a:srgbClr val="FF0000"/>
                        </a:solidFill>
                        <a:latin typeface="Cambria Math" panose="02040503050406030204" pitchFamily="18" charset="0"/>
                      </a:rPr>
                      <m:t>=50</m:t>
                    </m:r>
                    <m:r>
                      <m:rPr>
                        <m:sty m:val="p"/>
                      </m:rPr>
                      <a:rPr lang="pt-BR" b="0" i="0" smtClean="0">
                        <a:solidFill>
                          <a:srgbClr val="FF0000"/>
                        </a:solidFill>
                        <a:latin typeface="Cambria Math" panose="02040503050406030204" pitchFamily="18" charset="0"/>
                      </a:rPr>
                      <m:t>k</m:t>
                    </m:r>
                    <m:r>
                      <m:rPr>
                        <m:sty m:val="p"/>
                      </m:rPr>
                      <a:rPr lang="el-GR" i="1">
                        <a:solidFill>
                          <a:srgbClr val="FF0000"/>
                        </a:solidFill>
                        <a:latin typeface="Cambria Math" panose="02040503050406030204" pitchFamily="18" charset="0"/>
                        <a:ea typeface="Cambria Math" panose="02040503050406030204" pitchFamily="18" charset="0"/>
                      </a:rPr>
                      <m:t>Ω</m:t>
                    </m:r>
                    <m:r>
                      <a:rPr lang="pt-BR" b="0" i="0" smtClean="0">
                        <a:solidFill>
                          <a:srgbClr val="FF0000"/>
                        </a:solidFill>
                        <a:latin typeface="Cambria Math" panose="02040503050406030204" pitchFamily="18" charset="0"/>
                      </a:rPr>
                      <m:t>&gt;10</m:t>
                    </m:r>
                    <m:sSub>
                      <m:sSubPr>
                        <m:ctrlPr>
                          <a:rPr lang="pt-BR" i="1">
                            <a:solidFill>
                              <a:srgbClr val="FF0000"/>
                            </a:solidFill>
                            <a:latin typeface="Cambria Math" panose="02040503050406030204" pitchFamily="18" charset="0"/>
                          </a:rPr>
                        </m:ctrlPr>
                      </m:sSubPr>
                      <m:e>
                        <m:r>
                          <a:rPr lang="pt-BR" i="1">
                            <a:solidFill>
                              <a:srgbClr val="FF0000"/>
                            </a:solidFill>
                            <a:latin typeface="Cambria Math" panose="02040503050406030204" pitchFamily="18" charset="0"/>
                          </a:rPr>
                          <m:t>𝑅</m:t>
                        </m:r>
                      </m:e>
                      <m:sub>
                        <m:r>
                          <a:rPr lang="pt-BR" i="1">
                            <a:solidFill>
                              <a:srgbClr val="FF0000"/>
                            </a:solidFill>
                            <a:latin typeface="Cambria Math" panose="02040503050406030204" pitchFamily="18" charset="0"/>
                          </a:rPr>
                          <m:t>𝐷</m:t>
                        </m:r>
                      </m:sub>
                    </m:sSub>
                  </m:oMath>
                </a14:m>
                <a:r>
                  <a:rPr lang="pt-BR" b="0" dirty="0">
                    <a:solidFill>
                      <a:srgbClr val="FF0000"/>
                    </a:solidFill>
                  </a:rPr>
                  <a:t> = 33k</a:t>
                </a:r>
                <a14:m>
                  <m:oMath xmlns:m="http://schemas.openxmlformats.org/officeDocument/2006/math">
                    <m:r>
                      <m:rPr>
                        <m:sty m:val="p"/>
                      </m:rPr>
                      <a:rPr lang="el-GR" i="1">
                        <a:solidFill>
                          <a:srgbClr val="FF0000"/>
                        </a:solidFill>
                        <a:latin typeface="Cambria Math" panose="02040503050406030204" pitchFamily="18" charset="0"/>
                        <a:ea typeface="Cambria Math" panose="02040503050406030204" pitchFamily="18" charset="0"/>
                      </a:rPr>
                      <m:t>Ω</m:t>
                    </m:r>
                  </m:oMath>
                </a14:m>
                <a:endParaRPr lang="pt-BR" b="0" dirty="0">
                  <a:solidFill>
                    <a:srgbClr val="FF0000"/>
                  </a:solidFill>
                </a:endParaRPr>
              </a:p>
              <a:p>
                <a:pPr marL="0" indent="0">
                  <a:buNone/>
                </a:pPr>
                <a:r>
                  <a:rPr lang="pt-BR" dirty="0">
                    <a:solidFill>
                      <a:srgbClr val="FF0000"/>
                    </a:solidFill>
                  </a:rPr>
                  <a:t>Portanto,                      </a:t>
                </a:r>
                <a14:m>
                  <m:oMath xmlns:m="http://schemas.openxmlformats.org/officeDocument/2006/math">
                    <m:sSub>
                      <m:sSubPr>
                        <m:ctrlPr>
                          <a:rPr lang="pt-BR" i="1">
                            <a:solidFill>
                              <a:srgbClr val="FF0000"/>
                            </a:solidFill>
                            <a:latin typeface="Cambria Math" panose="02040503050406030204" pitchFamily="18" charset="0"/>
                          </a:rPr>
                        </m:ctrlPr>
                      </m:sSubPr>
                      <m:e>
                        <m:r>
                          <a:rPr lang="pt-BR" i="1">
                            <a:solidFill>
                              <a:srgbClr val="FF0000"/>
                            </a:solidFill>
                            <a:latin typeface="Cambria Math" panose="02040503050406030204" pitchFamily="18" charset="0"/>
                          </a:rPr>
                          <m:t>𝑍</m:t>
                        </m:r>
                      </m:e>
                      <m:sub>
                        <m:r>
                          <a:rPr lang="pt-BR" i="1">
                            <a:solidFill>
                              <a:srgbClr val="FF0000"/>
                            </a:solidFill>
                            <a:latin typeface="Cambria Math" panose="02040503050406030204" pitchFamily="18" charset="0"/>
                          </a:rPr>
                          <m:t>𝑜</m:t>
                        </m:r>
                      </m:sub>
                    </m:sSub>
                    <m:r>
                      <a:rPr lang="pt-BR" i="1">
                        <a:solidFill>
                          <a:srgbClr val="FF0000"/>
                        </a:solidFill>
                        <a:latin typeface="Cambria Math" panose="02040503050406030204" pitchFamily="18" charset="0"/>
                      </a:rPr>
                      <m:t>=</m:t>
                    </m:r>
                    <m:sSub>
                      <m:sSubPr>
                        <m:ctrlPr>
                          <a:rPr lang="pt-BR" i="1">
                            <a:solidFill>
                              <a:srgbClr val="FF0000"/>
                            </a:solidFill>
                            <a:latin typeface="Cambria Math" panose="02040503050406030204" pitchFamily="18" charset="0"/>
                          </a:rPr>
                        </m:ctrlPr>
                      </m:sSubPr>
                      <m:e>
                        <m:r>
                          <a:rPr lang="pt-BR" i="1">
                            <a:solidFill>
                              <a:srgbClr val="FF0000"/>
                            </a:solidFill>
                            <a:latin typeface="Cambria Math" panose="02040503050406030204" pitchFamily="18" charset="0"/>
                          </a:rPr>
                          <m:t>𝑅</m:t>
                        </m:r>
                      </m:e>
                      <m:sub>
                        <m:r>
                          <a:rPr lang="pt-BR" i="1">
                            <a:solidFill>
                              <a:srgbClr val="FF0000"/>
                            </a:solidFill>
                            <a:latin typeface="Cambria Math" panose="02040503050406030204" pitchFamily="18" charset="0"/>
                          </a:rPr>
                          <m:t>𝐷</m:t>
                        </m:r>
                      </m:sub>
                    </m:sSub>
                    <m:r>
                      <a:rPr lang="pt-BR" i="1" smtClean="0">
                        <a:solidFill>
                          <a:srgbClr val="FF0000"/>
                        </a:solidFill>
                        <a:latin typeface="Cambria Math" panose="02040503050406030204" pitchFamily="18" charset="0"/>
                      </a:rPr>
                      <m:t>=</m:t>
                    </m:r>
                    <m:r>
                      <m:rPr>
                        <m:nor/>
                      </m:rPr>
                      <a:rPr lang="pt-BR" dirty="0">
                        <a:solidFill>
                          <a:srgbClr val="FF0000"/>
                        </a:solidFill>
                      </a:rPr>
                      <m:t>3</m:t>
                    </m:r>
                    <m:r>
                      <m:rPr>
                        <m:nor/>
                      </m:rPr>
                      <a:rPr lang="pt-BR" b="0" i="0" dirty="0" smtClean="0">
                        <a:solidFill>
                          <a:srgbClr val="FF0000"/>
                        </a:solidFill>
                      </a:rPr>
                      <m:t>,</m:t>
                    </m:r>
                    <m:r>
                      <m:rPr>
                        <m:nor/>
                      </m:rPr>
                      <a:rPr lang="pt-BR" dirty="0">
                        <a:solidFill>
                          <a:srgbClr val="FF0000"/>
                        </a:solidFill>
                      </a:rPr>
                      <m:t>3</m:t>
                    </m:r>
                    <m:r>
                      <m:rPr>
                        <m:nor/>
                      </m:rPr>
                      <a:rPr lang="pt-BR" dirty="0">
                        <a:solidFill>
                          <a:srgbClr val="FF0000"/>
                        </a:solidFill>
                      </a:rPr>
                      <m:t>k</m:t>
                    </m:r>
                    <m:r>
                      <m:rPr>
                        <m:sty m:val="p"/>
                      </m:rPr>
                      <a:rPr lang="el-GR" i="1">
                        <a:solidFill>
                          <a:srgbClr val="FF0000"/>
                        </a:solidFill>
                        <a:latin typeface="Cambria Math" panose="02040503050406030204" pitchFamily="18" charset="0"/>
                        <a:ea typeface="Cambria Math" panose="02040503050406030204" pitchFamily="18" charset="0"/>
                      </a:rPr>
                      <m:t>Ω</m:t>
                    </m:r>
                  </m:oMath>
                </a14:m>
                <a:endParaRPr lang="pt-BR" dirty="0">
                  <a:solidFill>
                    <a:srgbClr val="FF0000"/>
                  </a:solidFill>
                  <a:ea typeface="Cambria Math" panose="02040503050406030204" pitchFamily="18" charset="0"/>
                </a:endParaRPr>
              </a:p>
              <a:p>
                <a:pPr marL="0" indent="0">
                  <a:buNone/>
                </a:pPr>
                <a:r>
                  <a:rPr lang="pt-BR" dirty="0">
                    <a:solidFill>
                      <a:srgbClr val="FF0000"/>
                    </a:solidFill>
                    <a:latin typeface="Cambria Math" panose="02040503050406030204" pitchFamily="18" charset="0"/>
                    <a:ea typeface="Cambria Math" panose="02040503050406030204" pitchFamily="18" charset="0"/>
                  </a:rPr>
                  <a:t>Se </a:t>
                </a:r>
                <a14:m>
                  <m:oMath xmlns:m="http://schemas.openxmlformats.org/officeDocument/2006/math">
                    <m:sSub>
                      <m:sSubPr>
                        <m:ctrlPr>
                          <a:rPr lang="pt-BR" i="1">
                            <a:solidFill>
                              <a:srgbClr val="FF0000"/>
                            </a:solidFill>
                            <a:latin typeface="Cambria Math" panose="02040503050406030204" pitchFamily="18" charset="0"/>
                          </a:rPr>
                        </m:ctrlPr>
                      </m:sSubPr>
                      <m:e>
                        <m:r>
                          <a:rPr lang="pt-BR" i="1">
                            <a:solidFill>
                              <a:srgbClr val="FF0000"/>
                            </a:solidFill>
                            <a:latin typeface="Cambria Math" panose="02040503050406030204" pitchFamily="18" charset="0"/>
                          </a:rPr>
                          <m:t>𝑟</m:t>
                        </m:r>
                      </m:e>
                      <m:sub>
                        <m:r>
                          <a:rPr lang="pt-BR" i="1">
                            <a:solidFill>
                              <a:srgbClr val="FF0000"/>
                            </a:solidFill>
                            <a:latin typeface="Cambria Math" panose="02040503050406030204" pitchFamily="18" charset="0"/>
                          </a:rPr>
                          <m:t>𝑑</m:t>
                        </m:r>
                      </m:sub>
                    </m:sSub>
                    <m:r>
                      <a:rPr lang="pt-BR">
                        <a:solidFill>
                          <a:srgbClr val="FF0000"/>
                        </a:solidFill>
                        <a:latin typeface="Cambria Math" panose="02040503050406030204" pitchFamily="18" charset="0"/>
                      </a:rPr>
                      <m:t>=</m:t>
                    </m:r>
                    <m:r>
                      <a:rPr lang="pt-BR" i="1" smtClean="0">
                        <a:solidFill>
                          <a:srgbClr val="FF0000"/>
                        </a:solidFill>
                        <a:latin typeface="Cambria Math" panose="02040503050406030204" pitchFamily="18" charset="0"/>
                        <a:ea typeface="Cambria Math" panose="02040503050406030204" pitchFamily="18" charset="0"/>
                      </a:rPr>
                      <m:t>∞</m:t>
                    </m:r>
                    <m:r>
                      <m:rPr>
                        <m:sty m:val="p"/>
                      </m:rPr>
                      <a:rPr lang="el-GR" i="1">
                        <a:solidFill>
                          <a:srgbClr val="FF0000"/>
                        </a:solidFill>
                        <a:latin typeface="Cambria Math" panose="02040503050406030204" pitchFamily="18" charset="0"/>
                        <a:ea typeface="Cambria Math" panose="02040503050406030204" pitchFamily="18" charset="0"/>
                      </a:rPr>
                      <m:t>Ω</m:t>
                    </m:r>
                  </m:oMath>
                </a14:m>
                <a:r>
                  <a:rPr lang="pt-BR" dirty="0">
                    <a:solidFill>
                      <a:srgbClr val="FF0000"/>
                    </a:solidFill>
                    <a:latin typeface="Cambria Math" panose="02040503050406030204" pitchFamily="18" charset="0"/>
                    <a:ea typeface="Cambria Math" panose="02040503050406030204" pitchFamily="18" charset="0"/>
                  </a:rPr>
                  <a:t>,                </a:t>
                </a:r>
                <a14:m>
                  <m:oMath xmlns:m="http://schemas.openxmlformats.org/officeDocument/2006/math">
                    <m:sSub>
                      <m:sSubPr>
                        <m:ctrlPr>
                          <a:rPr lang="pt-BR" i="1">
                            <a:solidFill>
                              <a:srgbClr val="FF0000"/>
                            </a:solidFill>
                            <a:latin typeface="Cambria Math" panose="02040503050406030204" pitchFamily="18" charset="0"/>
                          </a:rPr>
                        </m:ctrlPr>
                      </m:sSubPr>
                      <m:e>
                        <m:r>
                          <a:rPr lang="pt-BR" i="1">
                            <a:solidFill>
                              <a:srgbClr val="FF0000"/>
                            </a:solidFill>
                            <a:latin typeface="Cambria Math" panose="02040503050406030204" pitchFamily="18" charset="0"/>
                          </a:rPr>
                          <m:t>𝑍</m:t>
                        </m:r>
                      </m:e>
                      <m:sub>
                        <m:r>
                          <a:rPr lang="pt-BR" i="1">
                            <a:solidFill>
                              <a:srgbClr val="FF0000"/>
                            </a:solidFill>
                            <a:latin typeface="Cambria Math" panose="02040503050406030204" pitchFamily="18" charset="0"/>
                          </a:rPr>
                          <m:t>𝑜</m:t>
                        </m:r>
                      </m:sub>
                    </m:sSub>
                    <m:r>
                      <a:rPr lang="pt-BR" i="1">
                        <a:solidFill>
                          <a:srgbClr val="FF0000"/>
                        </a:solidFill>
                        <a:latin typeface="Cambria Math" panose="02040503050406030204" pitchFamily="18" charset="0"/>
                      </a:rPr>
                      <m:t>=</m:t>
                    </m:r>
                    <m:sSub>
                      <m:sSubPr>
                        <m:ctrlPr>
                          <a:rPr lang="pt-BR" i="1">
                            <a:solidFill>
                              <a:srgbClr val="FF0000"/>
                            </a:solidFill>
                            <a:latin typeface="Cambria Math" panose="02040503050406030204" pitchFamily="18" charset="0"/>
                          </a:rPr>
                        </m:ctrlPr>
                      </m:sSubPr>
                      <m:e>
                        <m:r>
                          <a:rPr lang="pt-BR" i="1">
                            <a:solidFill>
                              <a:srgbClr val="FF0000"/>
                            </a:solidFill>
                            <a:latin typeface="Cambria Math" panose="02040503050406030204" pitchFamily="18" charset="0"/>
                          </a:rPr>
                          <m:t>𝑅</m:t>
                        </m:r>
                      </m:e>
                      <m:sub>
                        <m:r>
                          <a:rPr lang="pt-BR" i="1">
                            <a:solidFill>
                              <a:srgbClr val="FF0000"/>
                            </a:solidFill>
                            <a:latin typeface="Cambria Math" panose="02040503050406030204" pitchFamily="18" charset="0"/>
                          </a:rPr>
                          <m:t>𝐷</m:t>
                        </m:r>
                      </m:sub>
                    </m:sSub>
                    <m:r>
                      <a:rPr lang="pt-BR" i="1">
                        <a:solidFill>
                          <a:srgbClr val="FF0000"/>
                        </a:solidFill>
                        <a:latin typeface="Cambria Math" panose="02040503050406030204" pitchFamily="18" charset="0"/>
                      </a:rPr>
                      <m:t>=</m:t>
                    </m:r>
                    <m:r>
                      <m:rPr>
                        <m:nor/>
                      </m:rPr>
                      <a:rPr lang="pt-BR" dirty="0">
                        <a:solidFill>
                          <a:srgbClr val="FF0000"/>
                        </a:solidFill>
                      </a:rPr>
                      <m:t>3,3</m:t>
                    </m:r>
                    <m:r>
                      <m:rPr>
                        <m:nor/>
                      </m:rPr>
                      <a:rPr lang="pt-BR" dirty="0">
                        <a:solidFill>
                          <a:srgbClr val="FF0000"/>
                        </a:solidFill>
                      </a:rPr>
                      <m:t>k</m:t>
                    </m:r>
                    <m:r>
                      <m:rPr>
                        <m:sty m:val="p"/>
                      </m:rPr>
                      <a:rPr lang="el-GR" i="1">
                        <a:solidFill>
                          <a:srgbClr val="FF0000"/>
                        </a:solidFill>
                        <a:latin typeface="Cambria Math" panose="02040503050406030204" pitchFamily="18" charset="0"/>
                        <a:ea typeface="Cambria Math" panose="02040503050406030204" pitchFamily="18" charset="0"/>
                      </a:rPr>
                      <m:t>Ω</m:t>
                    </m:r>
                  </m:oMath>
                </a14:m>
                <a:endParaRPr lang="pt-BR" i="1" dirty="0">
                  <a:solidFill>
                    <a:srgbClr val="FF0000"/>
                  </a:solidFill>
                  <a:latin typeface="Cambria Math" panose="02040503050406030204" pitchFamily="18" charset="0"/>
                  <a:ea typeface="Cambria Math" panose="02040503050406030204" pitchFamily="18" charset="0"/>
                </a:endParaRPr>
              </a:p>
              <a:p>
                <a:pPr marL="514350" indent="-514350">
                  <a:buFont typeface="+mj-lt"/>
                  <a:buAutoNum type="alphaLcParenR" startAt="5"/>
                </a:pPr>
                <a:endParaRPr lang="pt-BR" dirty="0">
                  <a:solidFill>
                    <a:srgbClr val="FF0000"/>
                  </a:solidFill>
                </a:endParaRPr>
              </a:p>
              <a:p>
                <a:pPr marL="514350" indent="-514350">
                  <a:buFont typeface="+mj-lt"/>
                  <a:buAutoNum type="alphaLcParenR" startAt="5"/>
                </a:pPr>
                <a:r>
                  <a:rPr lang="pt-BR" dirty="0">
                    <a:solidFill>
                      <a:srgbClr val="FF0000"/>
                    </a:solidFill>
                  </a:rPr>
                  <a:t>Com </a:t>
                </a:r>
                <a14:m>
                  <m:oMath xmlns:m="http://schemas.openxmlformats.org/officeDocument/2006/math">
                    <m:sSub>
                      <m:sSubPr>
                        <m:ctrlPr>
                          <a:rPr lang="pt-BR" i="1">
                            <a:solidFill>
                              <a:srgbClr val="FF0000"/>
                            </a:solidFill>
                            <a:latin typeface="Cambria Math" panose="02040503050406030204" pitchFamily="18" charset="0"/>
                          </a:rPr>
                        </m:ctrlPr>
                      </m:sSubPr>
                      <m:e>
                        <m:r>
                          <a:rPr lang="pt-BR" i="1">
                            <a:solidFill>
                              <a:srgbClr val="FF0000"/>
                            </a:solidFill>
                            <a:latin typeface="Cambria Math" panose="02040503050406030204" pitchFamily="18" charset="0"/>
                          </a:rPr>
                          <m:t>𝑟</m:t>
                        </m:r>
                      </m:e>
                      <m:sub>
                        <m:r>
                          <a:rPr lang="pt-BR" i="1">
                            <a:solidFill>
                              <a:srgbClr val="FF0000"/>
                            </a:solidFill>
                            <a:latin typeface="Cambria Math" panose="02040503050406030204" pitchFamily="18" charset="0"/>
                          </a:rPr>
                          <m:t>𝑑</m:t>
                        </m:r>
                      </m:sub>
                    </m:sSub>
                  </m:oMath>
                </a14:m>
                <a:r>
                  <a:rPr lang="pt-BR" dirty="0">
                    <a:solidFill>
                      <a:srgbClr val="FF0000"/>
                    </a:solidFill>
                  </a:rPr>
                  <a:t>,                 </a:t>
                </a:r>
                <a14:m>
                  <m:oMath xmlns:m="http://schemas.openxmlformats.org/officeDocument/2006/math">
                    <m:sSub>
                      <m:sSubPr>
                        <m:ctrlPr>
                          <a:rPr lang="pt-BR" i="1" smtClean="0">
                            <a:solidFill>
                              <a:srgbClr val="FF0000"/>
                            </a:solidFill>
                            <a:latin typeface="Cambria Math" panose="02040503050406030204" pitchFamily="18" charset="0"/>
                          </a:rPr>
                        </m:ctrlPr>
                      </m:sSubPr>
                      <m:e>
                        <m:r>
                          <a:rPr lang="pt-BR" b="0" i="1" smtClean="0">
                            <a:solidFill>
                              <a:srgbClr val="FF0000"/>
                            </a:solidFill>
                            <a:latin typeface="Cambria Math" panose="02040503050406030204" pitchFamily="18" charset="0"/>
                          </a:rPr>
                          <m:t>𝐴</m:t>
                        </m:r>
                      </m:e>
                      <m:sub>
                        <m:r>
                          <a:rPr lang="pt-BR" b="0" i="1" smtClean="0">
                            <a:solidFill>
                              <a:srgbClr val="FF0000"/>
                            </a:solidFill>
                            <a:latin typeface="Cambria Math" panose="02040503050406030204" pitchFamily="18" charset="0"/>
                          </a:rPr>
                          <m:t>𝑣</m:t>
                        </m:r>
                      </m:sub>
                    </m:sSub>
                    <m:r>
                      <a:rPr lang="pt-BR" b="0" i="1" smtClean="0">
                        <a:solidFill>
                          <a:srgbClr val="FF0000"/>
                        </a:solidFill>
                        <a:latin typeface="Cambria Math" panose="02040503050406030204" pitchFamily="18" charset="0"/>
                      </a:rPr>
                      <m:t>=</m:t>
                    </m:r>
                    <m:f>
                      <m:fPr>
                        <m:ctrlPr>
                          <a:rPr lang="pt-BR" b="0" i="1" smtClean="0">
                            <a:solidFill>
                              <a:srgbClr val="FF0000"/>
                            </a:solidFill>
                            <a:latin typeface="Cambria Math" panose="02040503050406030204" pitchFamily="18" charset="0"/>
                          </a:rPr>
                        </m:ctrlPr>
                      </m:fPr>
                      <m:num>
                        <m:r>
                          <a:rPr lang="pt-BR" b="0" i="1" smtClean="0">
                            <a:solidFill>
                              <a:srgbClr val="FF0000"/>
                            </a:solidFill>
                            <a:latin typeface="Cambria Math" panose="02040503050406030204" pitchFamily="18" charset="0"/>
                          </a:rPr>
                          <m:t>−</m:t>
                        </m:r>
                        <m:sSub>
                          <m:sSubPr>
                            <m:ctrlPr>
                              <a:rPr lang="pt-BR" b="0" i="1" smtClean="0">
                                <a:solidFill>
                                  <a:srgbClr val="FF0000"/>
                                </a:solidFill>
                                <a:latin typeface="Cambria Math" panose="02040503050406030204" pitchFamily="18" charset="0"/>
                              </a:rPr>
                            </m:ctrlPr>
                          </m:sSubPr>
                          <m:e>
                            <m:r>
                              <a:rPr lang="pt-BR" b="0" i="1" smtClean="0">
                                <a:solidFill>
                                  <a:srgbClr val="FF0000"/>
                                </a:solidFill>
                                <a:latin typeface="Cambria Math" panose="02040503050406030204" pitchFamily="18" charset="0"/>
                              </a:rPr>
                              <m:t>𝑔</m:t>
                            </m:r>
                          </m:e>
                          <m:sub>
                            <m:r>
                              <a:rPr lang="pt-BR" b="0" i="1" smtClean="0">
                                <a:solidFill>
                                  <a:srgbClr val="FF0000"/>
                                </a:solidFill>
                                <a:latin typeface="Cambria Math" panose="02040503050406030204" pitchFamily="18" charset="0"/>
                              </a:rPr>
                              <m:t>𝑚</m:t>
                            </m:r>
                          </m:sub>
                        </m:sSub>
                        <m:sSub>
                          <m:sSubPr>
                            <m:ctrlPr>
                              <a:rPr lang="pt-BR" b="0" i="1" smtClean="0">
                                <a:solidFill>
                                  <a:srgbClr val="FF0000"/>
                                </a:solidFill>
                                <a:latin typeface="Cambria Math" panose="02040503050406030204" pitchFamily="18" charset="0"/>
                              </a:rPr>
                            </m:ctrlPr>
                          </m:sSubPr>
                          <m:e>
                            <m:r>
                              <a:rPr lang="pt-BR" b="0" i="1" smtClean="0">
                                <a:solidFill>
                                  <a:srgbClr val="FF0000"/>
                                </a:solidFill>
                                <a:latin typeface="Cambria Math" panose="02040503050406030204" pitchFamily="18" charset="0"/>
                              </a:rPr>
                              <m:t>𝑅</m:t>
                            </m:r>
                          </m:e>
                          <m:sub>
                            <m:r>
                              <a:rPr lang="pt-BR" b="0" i="1" smtClean="0">
                                <a:solidFill>
                                  <a:srgbClr val="FF0000"/>
                                </a:solidFill>
                                <a:latin typeface="Cambria Math" panose="02040503050406030204" pitchFamily="18" charset="0"/>
                              </a:rPr>
                              <m:t>𝐷</m:t>
                            </m:r>
                          </m:sub>
                        </m:sSub>
                      </m:num>
                      <m:den>
                        <m:r>
                          <a:rPr lang="pt-BR" b="0" i="1" smtClean="0">
                            <a:solidFill>
                              <a:srgbClr val="FF0000"/>
                            </a:solidFill>
                            <a:latin typeface="Cambria Math" panose="02040503050406030204" pitchFamily="18" charset="0"/>
                          </a:rPr>
                          <m:t>1+</m:t>
                        </m:r>
                        <m:sSub>
                          <m:sSubPr>
                            <m:ctrlPr>
                              <a:rPr lang="pt-BR" i="1">
                                <a:solidFill>
                                  <a:srgbClr val="FF0000"/>
                                </a:solidFill>
                                <a:latin typeface="Cambria Math" panose="02040503050406030204" pitchFamily="18" charset="0"/>
                              </a:rPr>
                            </m:ctrlPr>
                          </m:sSubPr>
                          <m:e>
                            <m:r>
                              <a:rPr lang="pt-BR" i="1">
                                <a:solidFill>
                                  <a:srgbClr val="FF0000"/>
                                </a:solidFill>
                                <a:latin typeface="Cambria Math" panose="02040503050406030204" pitchFamily="18" charset="0"/>
                              </a:rPr>
                              <m:t>𝑔</m:t>
                            </m:r>
                          </m:e>
                          <m:sub>
                            <m:r>
                              <a:rPr lang="pt-BR" i="1">
                                <a:solidFill>
                                  <a:srgbClr val="FF0000"/>
                                </a:solidFill>
                                <a:latin typeface="Cambria Math" panose="02040503050406030204" pitchFamily="18" charset="0"/>
                              </a:rPr>
                              <m:t>𝑚</m:t>
                            </m:r>
                          </m:sub>
                        </m:sSub>
                        <m:sSub>
                          <m:sSubPr>
                            <m:ctrlPr>
                              <a:rPr lang="pt-BR" i="1">
                                <a:solidFill>
                                  <a:srgbClr val="FF0000"/>
                                </a:solidFill>
                                <a:latin typeface="Cambria Math" panose="02040503050406030204" pitchFamily="18" charset="0"/>
                              </a:rPr>
                            </m:ctrlPr>
                          </m:sSubPr>
                          <m:e>
                            <m:r>
                              <a:rPr lang="pt-BR" i="1">
                                <a:solidFill>
                                  <a:srgbClr val="FF0000"/>
                                </a:solidFill>
                                <a:latin typeface="Cambria Math" panose="02040503050406030204" pitchFamily="18" charset="0"/>
                              </a:rPr>
                              <m:t>𝑅</m:t>
                            </m:r>
                          </m:e>
                          <m:sub>
                            <m:r>
                              <a:rPr lang="pt-BR" b="0" i="1" smtClean="0">
                                <a:solidFill>
                                  <a:srgbClr val="FF0000"/>
                                </a:solidFill>
                                <a:latin typeface="Cambria Math" panose="02040503050406030204" pitchFamily="18" charset="0"/>
                              </a:rPr>
                              <m:t>𝑆</m:t>
                            </m:r>
                            <m:r>
                              <a:rPr lang="pt-BR" b="0" i="1" smtClean="0">
                                <a:solidFill>
                                  <a:srgbClr val="FF0000"/>
                                </a:solidFill>
                                <a:latin typeface="Cambria Math" panose="02040503050406030204" pitchFamily="18" charset="0"/>
                              </a:rPr>
                              <m:t>+</m:t>
                            </m:r>
                          </m:sub>
                        </m:sSub>
                        <m:f>
                          <m:fPr>
                            <m:ctrlPr>
                              <a:rPr lang="pt-BR" i="1" smtClean="0">
                                <a:solidFill>
                                  <a:srgbClr val="FF0000"/>
                                </a:solidFill>
                                <a:latin typeface="Cambria Math" panose="02040503050406030204" pitchFamily="18" charset="0"/>
                              </a:rPr>
                            </m:ctrlPr>
                          </m:fPr>
                          <m:num>
                            <m:sSub>
                              <m:sSubPr>
                                <m:ctrlPr>
                                  <a:rPr lang="pt-BR" i="1" smtClean="0">
                                    <a:solidFill>
                                      <a:srgbClr val="FF0000"/>
                                    </a:solidFill>
                                    <a:latin typeface="Cambria Math" panose="02040503050406030204" pitchFamily="18" charset="0"/>
                                  </a:rPr>
                                </m:ctrlPr>
                              </m:sSubPr>
                              <m:e>
                                <m:r>
                                  <a:rPr lang="pt-BR" b="0" i="1" smtClean="0">
                                    <a:solidFill>
                                      <a:srgbClr val="FF0000"/>
                                    </a:solidFill>
                                    <a:latin typeface="Cambria Math" panose="02040503050406030204" pitchFamily="18" charset="0"/>
                                  </a:rPr>
                                  <m:t>𝑅</m:t>
                                </m:r>
                              </m:e>
                              <m:sub>
                                <m:r>
                                  <a:rPr lang="pt-BR" b="0" i="1" smtClean="0">
                                    <a:solidFill>
                                      <a:srgbClr val="FF0000"/>
                                    </a:solidFill>
                                    <a:latin typeface="Cambria Math" panose="02040503050406030204" pitchFamily="18" charset="0"/>
                                  </a:rPr>
                                  <m:t>𝐷</m:t>
                                </m:r>
                              </m:sub>
                            </m:sSub>
                            <m:r>
                              <a:rPr lang="pt-BR" b="0" i="1" smtClean="0">
                                <a:solidFill>
                                  <a:srgbClr val="FF0000"/>
                                </a:solidFill>
                                <a:latin typeface="Cambria Math" panose="02040503050406030204" pitchFamily="18" charset="0"/>
                              </a:rPr>
                              <m:t>+</m:t>
                            </m:r>
                            <m:sSub>
                              <m:sSubPr>
                                <m:ctrlPr>
                                  <a:rPr lang="pt-BR" i="1">
                                    <a:solidFill>
                                      <a:srgbClr val="FF0000"/>
                                    </a:solidFill>
                                    <a:latin typeface="Cambria Math" panose="02040503050406030204" pitchFamily="18" charset="0"/>
                                  </a:rPr>
                                </m:ctrlPr>
                              </m:sSubPr>
                              <m:e>
                                <m:r>
                                  <a:rPr lang="pt-BR" i="1">
                                    <a:solidFill>
                                      <a:srgbClr val="FF0000"/>
                                    </a:solidFill>
                                    <a:latin typeface="Cambria Math" panose="02040503050406030204" pitchFamily="18" charset="0"/>
                                  </a:rPr>
                                  <m:t>𝑅</m:t>
                                </m:r>
                              </m:e>
                              <m:sub>
                                <m:r>
                                  <a:rPr lang="pt-BR" b="0" i="1" smtClean="0">
                                    <a:solidFill>
                                      <a:srgbClr val="FF0000"/>
                                    </a:solidFill>
                                    <a:latin typeface="Cambria Math" panose="02040503050406030204" pitchFamily="18" charset="0"/>
                                  </a:rPr>
                                  <m:t>𝑆</m:t>
                                </m:r>
                              </m:sub>
                            </m:sSub>
                          </m:num>
                          <m:den>
                            <m:sSub>
                              <m:sSubPr>
                                <m:ctrlPr>
                                  <a:rPr lang="pt-BR" i="1" smtClean="0">
                                    <a:solidFill>
                                      <a:srgbClr val="FF0000"/>
                                    </a:solidFill>
                                    <a:latin typeface="Cambria Math" panose="02040503050406030204" pitchFamily="18" charset="0"/>
                                  </a:rPr>
                                </m:ctrlPr>
                              </m:sSubPr>
                              <m:e>
                                <m:r>
                                  <a:rPr lang="pt-BR" b="0" i="1" smtClean="0">
                                    <a:solidFill>
                                      <a:srgbClr val="FF0000"/>
                                    </a:solidFill>
                                    <a:latin typeface="Cambria Math" panose="02040503050406030204" pitchFamily="18" charset="0"/>
                                  </a:rPr>
                                  <m:t>𝑟</m:t>
                                </m:r>
                              </m:e>
                              <m:sub>
                                <m:r>
                                  <a:rPr lang="pt-BR" b="0" i="1" smtClean="0">
                                    <a:solidFill>
                                      <a:srgbClr val="FF0000"/>
                                    </a:solidFill>
                                    <a:latin typeface="Cambria Math" panose="02040503050406030204" pitchFamily="18" charset="0"/>
                                  </a:rPr>
                                  <m:t>𝑑</m:t>
                                </m:r>
                              </m:sub>
                            </m:sSub>
                          </m:den>
                        </m:f>
                      </m:den>
                    </m:f>
                    <m:r>
                      <a:rPr lang="pt-BR" b="0" i="1" smtClean="0">
                        <a:solidFill>
                          <a:srgbClr val="FF0000"/>
                        </a:solidFill>
                        <a:latin typeface="Cambria Math" panose="02040503050406030204" pitchFamily="18" charset="0"/>
                      </a:rPr>
                      <m:t>=</m:t>
                    </m:r>
                  </m:oMath>
                </a14:m>
                <a:endParaRPr lang="pt-BR" b="0" i="0" dirty="0">
                  <a:solidFill>
                    <a:srgbClr val="FF0000"/>
                  </a:solidFill>
                  <a:latin typeface="Cambria Math" panose="02040503050406030204" pitchFamily="18" charset="0"/>
                </a:endParaRPr>
              </a:p>
            </p:txBody>
          </p:sp>
        </mc:Choice>
        <mc:Fallback xmlns="">
          <p:sp>
            <p:nvSpPr>
              <p:cNvPr id="3" name="Content Placeholder 2">
                <a:extLst>
                  <a:ext uri="{FF2B5EF4-FFF2-40B4-BE49-F238E27FC236}">
                    <a16:creationId xmlns:a16="http://schemas.microsoft.com/office/drawing/2014/main" id="{05F9FD90-BFDF-4A57-B841-A663CA552885}"/>
                  </a:ext>
                </a:extLst>
              </p:cNvPr>
              <p:cNvSpPr>
                <a:spLocks noGrp="1" noRot="1" noChangeAspect="1" noMove="1" noResize="1" noEditPoints="1" noAdjustHandles="1" noChangeArrowheads="1" noChangeShapeType="1" noTextEdit="1"/>
              </p:cNvSpPr>
              <p:nvPr>
                <p:ph sz="half" idx="1"/>
              </p:nvPr>
            </p:nvSpPr>
            <p:spPr>
              <a:xfrm>
                <a:off x="838200" y="1825624"/>
                <a:ext cx="6712670" cy="5032375"/>
              </a:xfrm>
              <a:blipFill>
                <a:blip r:embed="rId3"/>
                <a:stretch>
                  <a:fillRect l="-1726" t="-1937"/>
                </a:stretch>
              </a:blipFill>
            </p:spPr>
            <p:txBody>
              <a:bodyPr/>
              <a:lstStyle/>
              <a:p>
                <a:r>
                  <a:rPr lang="pt-BR">
                    <a:noFill/>
                  </a:rPr>
                  <a:t> </a:t>
                </a:r>
              </a:p>
            </p:txBody>
          </p:sp>
        </mc:Fallback>
      </mc:AlternateContent>
      <p:sp>
        <p:nvSpPr>
          <p:cNvPr id="5" name="Footer Placeholder 4">
            <a:extLst>
              <a:ext uri="{FF2B5EF4-FFF2-40B4-BE49-F238E27FC236}">
                <a16:creationId xmlns:a16="http://schemas.microsoft.com/office/drawing/2014/main" id="{92AB6143-81D9-434B-AD0F-02951C9DFFD3}"/>
              </a:ext>
            </a:extLst>
          </p:cNvPr>
          <p:cNvSpPr>
            <a:spLocks noGrp="1"/>
          </p:cNvSpPr>
          <p:nvPr>
            <p:ph type="ftr" sz="quarter" idx="11"/>
          </p:nvPr>
        </p:nvSpPr>
        <p:spPr/>
        <p:txBody>
          <a:bodyPr/>
          <a:lstStyle/>
          <a:p>
            <a:r>
              <a:rPr lang="en-US" altLang="en-US"/>
              <a:t>Prof. Elyr Teixeira</a:t>
            </a:r>
            <a:endParaRPr lang="en-US" altLang="en-US" dirty="0"/>
          </a:p>
        </p:txBody>
      </p:sp>
      <p:sp>
        <p:nvSpPr>
          <p:cNvPr id="6" name="Slide Number Placeholder 5">
            <a:extLst>
              <a:ext uri="{FF2B5EF4-FFF2-40B4-BE49-F238E27FC236}">
                <a16:creationId xmlns:a16="http://schemas.microsoft.com/office/drawing/2014/main" id="{4B29C4EC-A7B5-4800-890D-A93F4BF3CC1B}"/>
              </a:ext>
            </a:extLst>
          </p:cNvPr>
          <p:cNvSpPr>
            <a:spLocks noGrp="1"/>
          </p:cNvSpPr>
          <p:nvPr>
            <p:ph type="sldNum" sz="quarter" idx="12"/>
          </p:nvPr>
        </p:nvSpPr>
        <p:spPr/>
        <p:txBody>
          <a:bodyPr/>
          <a:lstStyle/>
          <a:p>
            <a:fld id="{48BF32D8-1DE8-449E-9DAA-0E19DCA81A04}" type="slidenum">
              <a:rPr lang="en-US" altLang="en-US" smtClean="0"/>
              <a:pPr/>
              <a:t>314</a:t>
            </a:fld>
            <a:endParaRPr lang="en-US" altLang="en-US"/>
          </a:p>
        </p:txBody>
      </p:sp>
    </p:spTree>
    <p:extLst>
      <p:ext uri="{BB962C8B-B14F-4D97-AF65-F5344CB8AC3E}">
        <p14:creationId xmlns:p14="http://schemas.microsoft.com/office/powerpoint/2010/main" val="2192821160"/>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a:extLst>
              <a:ext uri="{FF2B5EF4-FFF2-40B4-BE49-F238E27FC236}">
                <a16:creationId xmlns:a16="http://schemas.microsoft.com/office/drawing/2014/main" id="{F894DFD6-FA68-4DB1-BB14-DF7F6015E9F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438507" y="1233008"/>
            <a:ext cx="5753493" cy="52136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a:extLst>
              <a:ext uri="{FF2B5EF4-FFF2-40B4-BE49-F238E27FC236}">
                <a16:creationId xmlns:a16="http://schemas.microsoft.com/office/drawing/2014/main" id="{739C38CA-6226-45BB-9890-79F372238B3C}"/>
              </a:ext>
            </a:extLst>
          </p:cNvPr>
          <p:cNvSpPr>
            <a:spLocks noGrp="1"/>
          </p:cNvSpPr>
          <p:nvPr>
            <p:ph type="title"/>
          </p:nvPr>
        </p:nvSpPr>
        <p:spPr/>
        <p:txBody>
          <a:bodyPr/>
          <a:lstStyle/>
          <a:p>
            <a:r>
              <a:rPr lang="pt-BR" dirty="0"/>
              <a:t>Configuração com autopolarização</a:t>
            </a:r>
          </a:p>
        </p:txBody>
      </p:sp>
      <p:sp>
        <p:nvSpPr>
          <p:cNvPr id="5" name="Footer Placeholder 4">
            <a:extLst>
              <a:ext uri="{FF2B5EF4-FFF2-40B4-BE49-F238E27FC236}">
                <a16:creationId xmlns:a16="http://schemas.microsoft.com/office/drawing/2014/main" id="{92AB6143-81D9-434B-AD0F-02951C9DFFD3}"/>
              </a:ext>
            </a:extLst>
          </p:cNvPr>
          <p:cNvSpPr>
            <a:spLocks noGrp="1"/>
          </p:cNvSpPr>
          <p:nvPr>
            <p:ph type="ftr" sz="quarter" idx="11"/>
          </p:nvPr>
        </p:nvSpPr>
        <p:spPr/>
        <p:txBody>
          <a:bodyPr/>
          <a:lstStyle/>
          <a:p>
            <a:r>
              <a:rPr lang="en-US" altLang="en-US"/>
              <a:t>Prof. Elyr Teixeira</a:t>
            </a:r>
            <a:endParaRPr lang="en-US" altLang="en-US" dirty="0"/>
          </a:p>
        </p:txBody>
      </p:sp>
      <p:sp>
        <p:nvSpPr>
          <p:cNvPr id="6" name="Slide Number Placeholder 5">
            <a:extLst>
              <a:ext uri="{FF2B5EF4-FFF2-40B4-BE49-F238E27FC236}">
                <a16:creationId xmlns:a16="http://schemas.microsoft.com/office/drawing/2014/main" id="{4B29C4EC-A7B5-4800-890D-A93F4BF3CC1B}"/>
              </a:ext>
            </a:extLst>
          </p:cNvPr>
          <p:cNvSpPr>
            <a:spLocks noGrp="1"/>
          </p:cNvSpPr>
          <p:nvPr>
            <p:ph type="sldNum" sz="quarter" idx="12"/>
          </p:nvPr>
        </p:nvSpPr>
        <p:spPr/>
        <p:txBody>
          <a:bodyPr/>
          <a:lstStyle/>
          <a:p>
            <a:fld id="{48BF32D8-1DE8-449E-9DAA-0E19DCA81A04}" type="slidenum">
              <a:rPr lang="en-US" altLang="en-US" smtClean="0"/>
              <a:pPr/>
              <a:t>315</a:t>
            </a:fld>
            <a:endParaRPr lang="en-US" altLang="en-US"/>
          </a:p>
        </p:txBody>
      </p:sp>
      <mc:AlternateContent xmlns:mc="http://schemas.openxmlformats.org/markup-compatibility/2006" xmlns:a14="http://schemas.microsoft.com/office/drawing/2010/main">
        <mc:Choice Requires="a14">
          <p:sp>
            <p:nvSpPr>
              <p:cNvPr id="9" name="Content Placeholder 2">
                <a:extLst>
                  <a:ext uri="{FF2B5EF4-FFF2-40B4-BE49-F238E27FC236}">
                    <a16:creationId xmlns:a16="http://schemas.microsoft.com/office/drawing/2014/main" id="{4B5C20FA-9D80-4912-BD32-B2ABFE43E5AF}"/>
                  </a:ext>
                </a:extLst>
              </p:cNvPr>
              <p:cNvSpPr txBox="1">
                <a:spLocks/>
              </p:cNvSpPr>
              <p:nvPr/>
            </p:nvSpPr>
            <p:spPr>
              <a:xfrm>
                <a:off x="838199" y="1825624"/>
                <a:ext cx="7455195" cy="503237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Wingdings" panose="05000000000000000000" pitchFamily="2" charset="2"/>
                  <a:buChar char="Ø"/>
                  <a:defRPr sz="2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mj-lt"/>
                  <a:buAutoNum type="alphaLcParenR" startAt="4"/>
                </a:pPr>
                <a:r>
                  <a:rPr lang="pt-BR" sz="2200" dirty="0">
                    <a:solidFill>
                      <a:srgbClr val="FF0000"/>
                    </a:solidFill>
                  </a:rPr>
                  <a:t>Com </a:t>
                </a:r>
                <a14:m>
                  <m:oMath xmlns:m="http://schemas.openxmlformats.org/officeDocument/2006/math">
                    <m:sSub>
                      <m:sSubPr>
                        <m:ctrlPr>
                          <a:rPr lang="pt-BR" sz="2200" i="1">
                            <a:solidFill>
                              <a:srgbClr val="FF0000"/>
                            </a:solidFill>
                            <a:latin typeface="Cambria Math" panose="02040503050406030204" pitchFamily="18" charset="0"/>
                          </a:rPr>
                        </m:ctrlPr>
                      </m:sSubPr>
                      <m:e>
                        <m:r>
                          <a:rPr lang="pt-BR" sz="2200" i="1">
                            <a:solidFill>
                              <a:srgbClr val="FF0000"/>
                            </a:solidFill>
                            <a:latin typeface="Cambria Math" panose="02040503050406030204" pitchFamily="18" charset="0"/>
                          </a:rPr>
                          <m:t>𝑟</m:t>
                        </m:r>
                      </m:e>
                      <m:sub>
                        <m:r>
                          <a:rPr lang="pt-BR" sz="2200" i="1">
                            <a:solidFill>
                              <a:srgbClr val="FF0000"/>
                            </a:solidFill>
                            <a:latin typeface="Cambria Math" panose="02040503050406030204" pitchFamily="18" charset="0"/>
                          </a:rPr>
                          <m:t>𝑑</m:t>
                        </m:r>
                      </m:sub>
                    </m:sSub>
                  </m:oMath>
                </a14:m>
                <a:r>
                  <a:rPr lang="pt-BR" sz="2200" dirty="0">
                    <a:solidFill>
                      <a:srgbClr val="FF0000"/>
                    </a:solidFill>
                  </a:rPr>
                  <a:t>,    </a:t>
                </a:r>
                <a14:m>
                  <m:oMath xmlns:m="http://schemas.openxmlformats.org/officeDocument/2006/math">
                    <m:sSub>
                      <m:sSubPr>
                        <m:ctrlPr>
                          <a:rPr lang="pt-BR" sz="2200" i="1">
                            <a:solidFill>
                              <a:srgbClr val="FF0000"/>
                            </a:solidFill>
                            <a:latin typeface="Cambria Math" panose="02040503050406030204" pitchFamily="18" charset="0"/>
                          </a:rPr>
                        </m:ctrlPr>
                      </m:sSubPr>
                      <m:e>
                        <m:r>
                          <a:rPr lang="pt-BR" sz="2200" i="1">
                            <a:solidFill>
                              <a:srgbClr val="FF0000"/>
                            </a:solidFill>
                            <a:latin typeface="Cambria Math" panose="02040503050406030204" pitchFamily="18" charset="0"/>
                          </a:rPr>
                          <m:t>𝑟</m:t>
                        </m:r>
                      </m:e>
                      <m:sub>
                        <m:r>
                          <a:rPr lang="pt-BR" sz="2200" i="1">
                            <a:solidFill>
                              <a:srgbClr val="FF0000"/>
                            </a:solidFill>
                            <a:latin typeface="Cambria Math" panose="02040503050406030204" pitchFamily="18" charset="0"/>
                          </a:rPr>
                          <m:t>𝑑</m:t>
                        </m:r>
                      </m:sub>
                    </m:sSub>
                    <m:r>
                      <a:rPr lang="pt-BR" sz="2200" smtClean="0">
                        <a:solidFill>
                          <a:srgbClr val="FF0000"/>
                        </a:solidFill>
                        <a:latin typeface="Cambria Math" panose="02040503050406030204" pitchFamily="18" charset="0"/>
                      </a:rPr>
                      <m:t>=50</m:t>
                    </m:r>
                    <m:r>
                      <m:rPr>
                        <m:sty m:val="p"/>
                      </m:rPr>
                      <a:rPr lang="pt-BR" sz="2200" smtClean="0">
                        <a:solidFill>
                          <a:srgbClr val="FF0000"/>
                        </a:solidFill>
                        <a:latin typeface="Cambria Math" panose="02040503050406030204" pitchFamily="18" charset="0"/>
                      </a:rPr>
                      <m:t>k</m:t>
                    </m:r>
                    <m:r>
                      <m:rPr>
                        <m:sty m:val="p"/>
                      </m:rPr>
                      <a:rPr lang="el-GR" sz="2200" i="1">
                        <a:solidFill>
                          <a:srgbClr val="FF0000"/>
                        </a:solidFill>
                        <a:latin typeface="Cambria Math" panose="02040503050406030204" pitchFamily="18" charset="0"/>
                        <a:ea typeface="Cambria Math" panose="02040503050406030204" pitchFamily="18" charset="0"/>
                      </a:rPr>
                      <m:t>Ω</m:t>
                    </m:r>
                    <m:r>
                      <a:rPr lang="pt-BR" sz="2200" smtClean="0">
                        <a:solidFill>
                          <a:srgbClr val="FF0000"/>
                        </a:solidFill>
                        <a:latin typeface="Cambria Math" panose="02040503050406030204" pitchFamily="18" charset="0"/>
                      </a:rPr>
                      <m:t>&gt;10</m:t>
                    </m:r>
                    <m:sSub>
                      <m:sSubPr>
                        <m:ctrlPr>
                          <a:rPr lang="pt-BR" sz="2200" i="1">
                            <a:solidFill>
                              <a:srgbClr val="FF0000"/>
                            </a:solidFill>
                            <a:latin typeface="Cambria Math" panose="02040503050406030204" pitchFamily="18" charset="0"/>
                          </a:rPr>
                        </m:ctrlPr>
                      </m:sSubPr>
                      <m:e>
                        <m:r>
                          <a:rPr lang="pt-BR" sz="2200" i="1">
                            <a:solidFill>
                              <a:srgbClr val="FF0000"/>
                            </a:solidFill>
                            <a:latin typeface="Cambria Math" panose="02040503050406030204" pitchFamily="18" charset="0"/>
                          </a:rPr>
                          <m:t>𝑅</m:t>
                        </m:r>
                      </m:e>
                      <m:sub>
                        <m:r>
                          <a:rPr lang="pt-BR" sz="2200" i="1">
                            <a:solidFill>
                              <a:srgbClr val="FF0000"/>
                            </a:solidFill>
                            <a:latin typeface="Cambria Math" panose="02040503050406030204" pitchFamily="18" charset="0"/>
                          </a:rPr>
                          <m:t>𝐷</m:t>
                        </m:r>
                      </m:sub>
                    </m:sSub>
                  </m:oMath>
                </a14:m>
                <a:r>
                  <a:rPr lang="pt-BR" sz="2200" dirty="0">
                    <a:solidFill>
                      <a:srgbClr val="FF0000"/>
                    </a:solidFill>
                  </a:rPr>
                  <a:t> = 33k</a:t>
                </a:r>
                <a14:m>
                  <m:oMath xmlns:m="http://schemas.openxmlformats.org/officeDocument/2006/math">
                    <m:r>
                      <m:rPr>
                        <m:sty m:val="p"/>
                      </m:rPr>
                      <a:rPr lang="el-GR" sz="2200" i="1">
                        <a:solidFill>
                          <a:srgbClr val="FF0000"/>
                        </a:solidFill>
                        <a:latin typeface="Cambria Math" panose="02040503050406030204" pitchFamily="18" charset="0"/>
                        <a:ea typeface="Cambria Math" panose="02040503050406030204" pitchFamily="18" charset="0"/>
                      </a:rPr>
                      <m:t>Ω</m:t>
                    </m:r>
                  </m:oMath>
                </a14:m>
                <a:endParaRPr lang="pt-BR" sz="2200" dirty="0">
                  <a:solidFill>
                    <a:srgbClr val="FF0000"/>
                  </a:solidFill>
                </a:endParaRPr>
              </a:p>
              <a:p>
                <a:pPr marL="0" indent="0">
                  <a:buFont typeface="Wingdings" panose="05000000000000000000" pitchFamily="2" charset="2"/>
                  <a:buNone/>
                </a:pPr>
                <a:r>
                  <a:rPr lang="pt-BR" sz="2200" dirty="0">
                    <a:solidFill>
                      <a:srgbClr val="FF0000"/>
                    </a:solidFill>
                  </a:rPr>
                  <a:t>Portanto,                      </a:t>
                </a:r>
                <a14:m>
                  <m:oMath xmlns:m="http://schemas.openxmlformats.org/officeDocument/2006/math">
                    <m:sSub>
                      <m:sSubPr>
                        <m:ctrlPr>
                          <a:rPr lang="pt-BR" sz="2200" i="1">
                            <a:solidFill>
                              <a:srgbClr val="FF0000"/>
                            </a:solidFill>
                            <a:latin typeface="Cambria Math" panose="02040503050406030204" pitchFamily="18" charset="0"/>
                          </a:rPr>
                        </m:ctrlPr>
                      </m:sSubPr>
                      <m:e>
                        <m:r>
                          <a:rPr lang="pt-BR" sz="2200" i="1">
                            <a:solidFill>
                              <a:srgbClr val="FF0000"/>
                            </a:solidFill>
                            <a:latin typeface="Cambria Math" panose="02040503050406030204" pitchFamily="18" charset="0"/>
                          </a:rPr>
                          <m:t>𝑍</m:t>
                        </m:r>
                      </m:e>
                      <m:sub>
                        <m:r>
                          <a:rPr lang="pt-BR" sz="2200" i="1">
                            <a:solidFill>
                              <a:srgbClr val="FF0000"/>
                            </a:solidFill>
                            <a:latin typeface="Cambria Math" panose="02040503050406030204" pitchFamily="18" charset="0"/>
                          </a:rPr>
                          <m:t>𝑜</m:t>
                        </m:r>
                      </m:sub>
                    </m:sSub>
                    <m:r>
                      <a:rPr lang="pt-BR" sz="2200" i="1">
                        <a:solidFill>
                          <a:srgbClr val="FF0000"/>
                        </a:solidFill>
                        <a:latin typeface="Cambria Math" panose="02040503050406030204" pitchFamily="18" charset="0"/>
                      </a:rPr>
                      <m:t>=</m:t>
                    </m:r>
                    <m:sSub>
                      <m:sSubPr>
                        <m:ctrlPr>
                          <a:rPr lang="pt-BR" sz="2200" i="1">
                            <a:solidFill>
                              <a:srgbClr val="FF0000"/>
                            </a:solidFill>
                            <a:latin typeface="Cambria Math" panose="02040503050406030204" pitchFamily="18" charset="0"/>
                          </a:rPr>
                        </m:ctrlPr>
                      </m:sSubPr>
                      <m:e>
                        <m:r>
                          <a:rPr lang="pt-BR" sz="2200" i="1">
                            <a:solidFill>
                              <a:srgbClr val="FF0000"/>
                            </a:solidFill>
                            <a:latin typeface="Cambria Math" panose="02040503050406030204" pitchFamily="18" charset="0"/>
                          </a:rPr>
                          <m:t>𝑅</m:t>
                        </m:r>
                      </m:e>
                      <m:sub>
                        <m:r>
                          <a:rPr lang="pt-BR" sz="2200" i="1">
                            <a:solidFill>
                              <a:srgbClr val="FF0000"/>
                            </a:solidFill>
                            <a:latin typeface="Cambria Math" panose="02040503050406030204" pitchFamily="18" charset="0"/>
                          </a:rPr>
                          <m:t>𝐷</m:t>
                        </m:r>
                      </m:sub>
                    </m:sSub>
                    <m:r>
                      <a:rPr lang="pt-BR" sz="2200" i="1" smtClean="0">
                        <a:solidFill>
                          <a:srgbClr val="FF0000"/>
                        </a:solidFill>
                        <a:latin typeface="Cambria Math" panose="02040503050406030204" pitchFamily="18" charset="0"/>
                      </a:rPr>
                      <m:t>=</m:t>
                    </m:r>
                    <m:r>
                      <m:rPr>
                        <m:nor/>
                      </m:rPr>
                      <a:rPr lang="pt-BR" sz="2200" dirty="0">
                        <a:solidFill>
                          <a:srgbClr val="FF0000"/>
                        </a:solidFill>
                      </a:rPr>
                      <m:t>3</m:t>
                    </m:r>
                    <m:r>
                      <m:rPr>
                        <m:nor/>
                      </m:rPr>
                      <a:rPr lang="pt-BR" sz="2200" dirty="0" smtClean="0">
                        <a:solidFill>
                          <a:srgbClr val="FF0000"/>
                        </a:solidFill>
                      </a:rPr>
                      <m:t>,</m:t>
                    </m:r>
                    <m:r>
                      <m:rPr>
                        <m:nor/>
                      </m:rPr>
                      <a:rPr lang="pt-BR" sz="2200" dirty="0">
                        <a:solidFill>
                          <a:srgbClr val="FF0000"/>
                        </a:solidFill>
                      </a:rPr>
                      <m:t>3</m:t>
                    </m:r>
                    <m:r>
                      <m:rPr>
                        <m:nor/>
                      </m:rPr>
                      <a:rPr lang="pt-BR" sz="2200" dirty="0">
                        <a:solidFill>
                          <a:srgbClr val="FF0000"/>
                        </a:solidFill>
                      </a:rPr>
                      <m:t>k</m:t>
                    </m:r>
                    <m:r>
                      <m:rPr>
                        <m:sty m:val="p"/>
                      </m:rPr>
                      <a:rPr lang="el-GR" sz="2200" i="1">
                        <a:solidFill>
                          <a:srgbClr val="FF0000"/>
                        </a:solidFill>
                        <a:latin typeface="Cambria Math" panose="02040503050406030204" pitchFamily="18" charset="0"/>
                        <a:ea typeface="Cambria Math" panose="02040503050406030204" pitchFamily="18" charset="0"/>
                      </a:rPr>
                      <m:t>Ω</m:t>
                    </m:r>
                  </m:oMath>
                </a14:m>
                <a:endParaRPr lang="pt-BR" sz="2200" dirty="0">
                  <a:solidFill>
                    <a:srgbClr val="FF0000"/>
                  </a:solidFill>
                  <a:ea typeface="Cambria Math" panose="02040503050406030204" pitchFamily="18" charset="0"/>
                </a:endParaRPr>
              </a:p>
              <a:p>
                <a:pPr marL="0" indent="0">
                  <a:buFont typeface="Wingdings" panose="05000000000000000000" pitchFamily="2" charset="2"/>
                  <a:buNone/>
                </a:pPr>
                <a:r>
                  <a:rPr lang="pt-BR" sz="2200" dirty="0">
                    <a:solidFill>
                      <a:srgbClr val="FF0000"/>
                    </a:solidFill>
                    <a:latin typeface="Cambria Math" panose="02040503050406030204" pitchFamily="18" charset="0"/>
                    <a:ea typeface="Cambria Math" panose="02040503050406030204" pitchFamily="18" charset="0"/>
                  </a:rPr>
                  <a:t>Se </a:t>
                </a:r>
                <a14:m>
                  <m:oMath xmlns:m="http://schemas.openxmlformats.org/officeDocument/2006/math">
                    <m:sSub>
                      <m:sSubPr>
                        <m:ctrlPr>
                          <a:rPr lang="pt-BR" sz="2200" i="1">
                            <a:solidFill>
                              <a:srgbClr val="FF0000"/>
                            </a:solidFill>
                            <a:latin typeface="Cambria Math" panose="02040503050406030204" pitchFamily="18" charset="0"/>
                          </a:rPr>
                        </m:ctrlPr>
                      </m:sSubPr>
                      <m:e>
                        <m:r>
                          <a:rPr lang="pt-BR" sz="2200" i="1">
                            <a:solidFill>
                              <a:srgbClr val="FF0000"/>
                            </a:solidFill>
                            <a:latin typeface="Cambria Math" panose="02040503050406030204" pitchFamily="18" charset="0"/>
                          </a:rPr>
                          <m:t>𝑟</m:t>
                        </m:r>
                      </m:e>
                      <m:sub>
                        <m:r>
                          <a:rPr lang="pt-BR" sz="2200" i="1">
                            <a:solidFill>
                              <a:srgbClr val="FF0000"/>
                            </a:solidFill>
                            <a:latin typeface="Cambria Math" panose="02040503050406030204" pitchFamily="18" charset="0"/>
                          </a:rPr>
                          <m:t>𝑑</m:t>
                        </m:r>
                      </m:sub>
                    </m:sSub>
                    <m:r>
                      <a:rPr lang="pt-BR" sz="2200">
                        <a:solidFill>
                          <a:srgbClr val="FF0000"/>
                        </a:solidFill>
                        <a:latin typeface="Cambria Math" panose="02040503050406030204" pitchFamily="18" charset="0"/>
                      </a:rPr>
                      <m:t>=</m:t>
                    </m:r>
                    <m:r>
                      <a:rPr lang="pt-BR" sz="2200" i="1" smtClean="0">
                        <a:solidFill>
                          <a:srgbClr val="FF0000"/>
                        </a:solidFill>
                        <a:latin typeface="Cambria Math" panose="02040503050406030204" pitchFamily="18" charset="0"/>
                        <a:ea typeface="Cambria Math" panose="02040503050406030204" pitchFamily="18" charset="0"/>
                      </a:rPr>
                      <m:t>∞</m:t>
                    </m:r>
                    <m:r>
                      <m:rPr>
                        <m:sty m:val="p"/>
                      </m:rPr>
                      <a:rPr lang="el-GR" sz="2200" i="1">
                        <a:solidFill>
                          <a:srgbClr val="FF0000"/>
                        </a:solidFill>
                        <a:latin typeface="Cambria Math" panose="02040503050406030204" pitchFamily="18" charset="0"/>
                        <a:ea typeface="Cambria Math" panose="02040503050406030204" pitchFamily="18" charset="0"/>
                      </a:rPr>
                      <m:t>Ω</m:t>
                    </m:r>
                  </m:oMath>
                </a14:m>
                <a:r>
                  <a:rPr lang="pt-BR" sz="2200" dirty="0">
                    <a:solidFill>
                      <a:srgbClr val="FF0000"/>
                    </a:solidFill>
                    <a:latin typeface="Cambria Math" panose="02040503050406030204" pitchFamily="18" charset="0"/>
                    <a:ea typeface="Cambria Math" panose="02040503050406030204" pitchFamily="18" charset="0"/>
                  </a:rPr>
                  <a:t>,                </a:t>
                </a:r>
                <a14:m>
                  <m:oMath xmlns:m="http://schemas.openxmlformats.org/officeDocument/2006/math">
                    <m:sSub>
                      <m:sSubPr>
                        <m:ctrlPr>
                          <a:rPr lang="pt-BR" sz="2200" i="1">
                            <a:solidFill>
                              <a:srgbClr val="FF0000"/>
                            </a:solidFill>
                            <a:latin typeface="Cambria Math" panose="02040503050406030204" pitchFamily="18" charset="0"/>
                          </a:rPr>
                        </m:ctrlPr>
                      </m:sSubPr>
                      <m:e>
                        <m:r>
                          <a:rPr lang="pt-BR" sz="2200" i="1">
                            <a:solidFill>
                              <a:srgbClr val="FF0000"/>
                            </a:solidFill>
                            <a:latin typeface="Cambria Math" panose="02040503050406030204" pitchFamily="18" charset="0"/>
                          </a:rPr>
                          <m:t>𝑍</m:t>
                        </m:r>
                      </m:e>
                      <m:sub>
                        <m:r>
                          <a:rPr lang="pt-BR" sz="2200" i="1">
                            <a:solidFill>
                              <a:srgbClr val="FF0000"/>
                            </a:solidFill>
                            <a:latin typeface="Cambria Math" panose="02040503050406030204" pitchFamily="18" charset="0"/>
                          </a:rPr>
                          <m:t>𝑜</m:t>
                        </m:r>
                      </m:sub>
                    </m:sSub>
                    <m:r>
                      <a:rPr lang="pt-BR" sz="2200" i="1">
                        <a:solidFill>
                          <a:srgbClr val="FF0000"/>
                        </a:solidFill>
                        <a:latin typeface="Cambria Math" panose="02040503050406030204" pitchFamily="18" charset="0"/>
                      </a:rPr>
                      <m:t>=</m:t>
                    </m:r>
                    <m:sSub>
                      <m:sSubPr>
                        <m:ctrlPr>
                          <a:rPr lang="pt-BR" sz="2200" i="1">
                            <a:solidFill>
                              <a:srgbClr val="FF0000"/>
                            </a:solidFill>
                            <a:latin typeface="Cambria Math" panose="02040503050406030204" pitchFamily="18" charset="0"/>
                          </a:rPr>
                        </m:ctrlPr>
                      </m:sSubPr>
                      <m:e>
                        <m:r>
                          <a:rPr lang="pt-BR" sz="2200" i="1">
                            <a:solidFill>
                              <a:srgbClr val="FF0000"/>
                            </a:solidFill>
                            <a:latin typeface="Cambria Math" panose="02040503050406030204" pitchFamily="18" charset="0"/>
                          </a:rPr>
                          <m:t>𝑅</m:t>
                        </m:r>
                      </m:e>
                      <m:sub>
                        <m:r>
                          <a:rPr lang="pt-BR" sz="2200" i="1">
                            <a:solidFill>
                              <a:srgbClr val="FF0000"/>
                            </a:solidFill>
                            <a:latin typeface="Cambria Math" panose="02040503050406030204" pitchFamily="18" charset="0"/>
                          </a:rPr>
                          <m:t>𝐷</m:t>
                        </m:r>
                      </m:sub>
                    </m:sSub>
                    <m:r>
                      <a:rPr lang="pt-BR" sz="2200" i="1">
                        <a:solidFill>
                          <a:srgbClr val="FF0000"/>
                        </a:solidFill>
                        <a:latin typeface="Cambria Math" panose="02040503050406030204" pitchFamily="18" charset="0"/>
                      </a:rPr>
                      <m:t>=</m:t>
                    </m:r>
                    <m:r>
                      <m:rPr>
                        <m:nor/>
                      </m:rPr>
                      <a:rPr lang="pt-BR" sz="2200" dirty="0">
                        <a:solidFill>
                          <a:srgbClr val="FF0000"/>
                        </a:solidFill>
                      </a:rPr>
                      <m:t>3,3</m:t>
                    </m:r>
                    <m:r>
                      <m:rPr>
                        <m:nor/>
                      </m:rPr>
                      <a:rPr lang="pt-BR" sz="2200" dirty="0">
                        <a:solidFill>
                          <a:srgbClr val="FF0000"/>
                        </a:solidFill>
                      </a:rPr>
                      <m:t>k</m:t>
                    </m:r>
                    <m:r>
                      <m:rPr>
                        <m:sty m:val="p"/>
                      </m:rPr>
                      <a:rPr lang="el-GR" sz="2200" i="1">
                        <a:solidFill>
                          <a:srgbClr val="FF0000"/>
                        </a:solidFill>
                        <a:latin typeface="Cambria Math" panose="02040503050406030204" pitchFamily="18" charset="0"/>
                        <a:ea typeface="Cambria Math" panose="02040503050406030204" pitchFamily="18" charset="0"/>
                      </a:rPr>
                      <m:t>Ω</m:t>
                    </m:r>
                  </m:oMath>
                </a14:m>
                <a:endParaRPr lang="pt-BR" sz="2200" i="1" dirty="0">
                  <a:solidFill>
                    <a:srgbClr val="FF0000"/>
                  </a:solidFill>
                  <a:latin typeface="Cambria Math" panose="02040503050406030204" pitchFamily="18" charset="0"/>
                  <a:ea typeface="Cambria Math" panose="02040503050406030204" pitchFamily="18" charset="0"/>
                </a:endParaRPr>
              </a:p>
              <a:p>
                <a:pPr marL="514350" indent="-514350">
                  <a:buFont typeface="+mj-lt"/>
                  <a:buAutoNum type="alphaLcParenR" startAt="5"/>
                </a:pPr>
                <a:endParaRPr lang="pt-BR" sz="2200" dirty="0">
                  <a:solidFill>
                    <a:srgbClr val="FF0000"/>
                  </a:solidFill>
                </a:endParaRPr>
              </a:p>
              <a:p>
                <a:pPr marL="514350" indent="-514350">
                  <a:buFont typeface="+mj-lt"/>
                  <a:buAutoNum type="alphaLcParenR" startAt="5"/>
                </a:pPr>
                <a:r>
                  <a:rPr lang="pt-BR" sz="2200" dirty="0">
                    <a:solidFill>
                      <a:srgbClr val="FF0000"/>
                    </a:solidFill>
                  </a:rPr>
                  <a:t>Com </a:t>
                </a:r>
                <a14:m>
                  <m:oMath xmlns:m="http://schemas.openxmlformats.org/officeDocument/2006/math">
                    <m:sSub>
                      <m:sSubPr>
                        <m:ctrlPr>
                          <a:rPr lang="pt-BR" sz="2200" i="1">
                            <a:solidFill>
                              <a:srgbClr val="FF0000"/>
                            </a:solidFill>
                            <a:latin typeface="Cambria Math" panose="02040503050406030204" pitchFamily="18" charset="0"/>
                          </a:rPr>
                        </m:ctrlPr>
                      </m:sSubPr>
                      <m:e>
                        <m:r>
                          <a:rPr lang="pt-BR" sz="2200" i="1">
                            <a:solidFill>
                              <a:srgbClr val="FF0000"/>
                            </a:solidFill>
                            <a:latin typeface="Cambria Math" panose="02040503050406030204" pitchFamily="18" charset="0"/>
                          </a:rPr>
                          <m:t>𝑟</m:t>
                        </m:r>
                      </m:e>
                      <m:sub>
                        <m:r>
                          <a:rPr lang="pt-BR" sz="2200" i="1">
                            <a:solidFill>
                              <a:srgbClr val="FF0000"/>
                            </a:solidFill>
                            <a:latin typeface="Cambria Math" panose="02040503050406030204" pitchFamily="18" charset="0"/>
                          </a:rPr>
                          <m:t>𝑑</m:t>
                        </m:r>
                      </m:sub>
                    </m:sSub>
                  </m:oMath>
                </a14:m>
                <a:r>
                  <a:rPr lang="pt-BR" sz="2200" dirty="0">
                    <a:solidFill>
                      <a:srgbClr val="FF0000"/>
                    </a:solidFill>
                  </a:rPr>
                  <a:t>,                 </a:t>
                </a:r>
              </a:p>
              <a:p>
                <a:pPr marL="0" indent="0">
                  <a:buFont typeface="Wingdings" panose="05000000000000000000" pitchFamily="2" charset="2"/>
                  <a:buNone/>
                </a:pPr>
                <a14:m>
                  <m:oMathPara xmlns:m="http://schemas.openxmlformats.org/officeDocument/2006/math">
                    <m:oMathParaPr>
                      <m:jc m:val="left"/>
                    </m:oMathParaPr>
                    <m:oMath xmlns:m="http://schemas.openxmlformats.org/officeDocument/2006/math">
                      <m:sSub>
                        <m:sSubPr>
                          <m:ctrlPr>
                            <a:rPr lang="pt-BR" sz="2200" i="1" smtClean="0">
                              <a:solidFill>
                                <a:srgbClr val="FF0000"/>
                              </a:solidFill>
                              <a:latin typeface="Cambria Math" panose="02040503050406030204" pitchFamily="18" charset="0"/>
                            </a:rPr>
                          </m:ctrlPr>
                        </m:sSubPr>
                        <m:e>
                          <m:r>
                            <a:rPr lang="pt-BR" sz="2200" i="1" smtClean="0">
                              <a:solidFill>
                                <a:srgbClr val="FF0000"/>
                              </a:solidFill>
                              <a:latin typeface="Cambria Math" panose="02040503050406030204" pitchFamily="18" charset="0"/>
                            </a:rPr>
                            <m:t>𝐴</m:t>
                          </m:r>
                        </m:e>
                        <m:sub>
                          <m:r>
                            <a:rPr lang="pt-BR" sz="2200" i="1" smtClean="0">
                              <a:solidFill>
                                <a:srgbClr val="FF0000"/>
                              </a:solidFill>
                              <a:latin typeface="Cambria Math" panose="02040503050406030204" pitchFamily="18" charset="0"/>
                            </a:rPr>
                            <m:t>𝑣</m:t>
                          </m:r>
                        </m:sub>
                      </m:sSub>
                      <m:r>
                        <a:rPr lang="pt-BR" sz="2200" i="1" smtClean="0">
                          <a:solidFill>
                            <a:srgbClr val="FF0000"/>
                          </a:solidFill>
                          <a:latin typeface="Cambria Math" panose="02040503050406030204" pitchFamily="18" charset="0"/>
                        </a:rPr>
                        <m:t>=</m:t>
                      </m:r>
                      <m:f>
                        <m:fPr>
                          <m:ctrlPr>
                            <a:rPr lang="pt-BR" sz="2200" i="1" smtClean="0">
                              <a:solidFill>
                                <a:srgbClr val="FF0000"/>
                              </a:solidFill>
                              <a:latin typeface="Cambria Math" panose="02040503050406030204" pitchFamily="18" charset="0"/>
                            </a:rPr>
                          </m:ctrlPr>
                        </m:fPr>
                        <m:num>
                          <m:r>
                            <a:rPr lang="pt-BR" sz="2200" i="1" smtClean="0">
                              <a:solidFill>
                                <a:srgbClr val="FF0000"/>
                              </a:solidFill>
                              <a:latin typeface="Cambria Math" panose="02040503050406030204" pitchFamily="18" charset="0"/>
                            </a:rPr>
                            <m:t>−</m:t>
                          </m:r>
                          <m:sSub>
                            <m:sSubPr>
                              <m:ctrlPr>
                                <a:rPr lang="pt-BR" sz="2200" i="1" smtClean="0">
                                  <a:solidFill>
                                    <a:srgbClr val="FF0000"/>
                                  </a:solidFill>
                                  <a:latin typeface="Cambria Math" panose="02040503050406030204" pitchFamily="18" charset="0"/>
                                </a:rPr>
                              </m:ctrlPr>
                            </m:sSubPr>
                            <m:e>
                              <m:r>
                                <a:rPr lang="pt-BR" sz="2200" i="1" smtClean="0">
                                  <a:solidFill>
                                    <a:srgbClr val="FF0000"/>
                                  </a:solidFill>
                                  <a:latin typeface="Cambria Math" panose="02040503050406030204" pitchFamily="18" charset="0"/>
                                </a:rPr>
                                <m:t>𝑔</m:t>
                              </m:r>
                            </m:e>
                            <m:sub>
                              <m:r>
                                <a:rPr lang="pt-BR" sz="2200" i="1" smtClean="0">
                                  <a:solidFill>
                                    <a:srgbClr val="FF0000"/>
                                  </a:solidFill>
                                  <a:latin typeface="Cambria Math" panose="02040503050406030204" pitchFamily="18" charset="0"/>
                                </a:rPr>
                                <m:t>𝑚</m:t>
                              </m:r>
                            </m:sub>
                          </m:sSub>
                          <m:sSub>
                            <m:sSubPr>
                              <m:ctrlPr>
                                <a:rPr lang="pt-BR" sz="2200" i="1" smtClean="0">
                                  <a:solidFill>
                                    <a:srgbClr val="FF0000"/>
                                  </a:solidFill>
                                  <a:latin typeface="Cambria Math" panose="02040503050406030204" pitchFamily="18" charset="0"/>
                                </a:rPr>
                              </m:ctrlPr>
                            </m:sSubPr>
                            <m:e>
                              <m:r>
                                <a:rPr lang="pt-BR" sz="2200" i="1" smtClean="0">
                                  <a:solidFill>
                                    <a:srgbClr val="FF0000"/>
                                  </a:solidFill>
                                  <a:latin typeface="Cambria Math" panose="02040503050406030204" pitchFamily="18" charset="0"/>
                                </a:rPr>
                                <m:t>𝑅</m:t>
                              </m:r>
                            </m:e>
                            <m:sub>
                              <m:r>
                                <a:rPr lang="pt-BR" sz="2200" i="1" smtClean="0">
                                  <a:solidFill>
                                    <a:srgbClr val="FF0000"/>
                                  </a:solidFill>
                                  <a:latin typeface="Cambria Math" panose="02040503050406030204" pitchFamily="18" charset="0"/>
                                </a:rPr>
                                <m:t>𝐷</m:t>
                              </m:r>
                            </m:sub>
                          </m:sSub>
                        </m:num>
                        <m:den>
                          <m:r>
                            <a:rPr lang="pt-BR" sz="2200" i="1" smtClean="0">
                              <a:solidFill>
                                <a:srgbClr val="FF0000"/>
                              </a:solidFill>
                              <a:latin typeface="Cambria Math" panose="02040503050406030204" pitchFamily="18" charset="0"/>
                            </a:rPr>
                            <m:t>1+</m:t>
                          </m:r>
                          <m:sSub>
                            <m:sSubPr>
                              <m:ctrlPr>
                                <a:rPr lang="pt-BR" sz="2200" i="1">
                                  <a:solidFill>
                                    <a:srgbClr val="FF0000"/>
                                  </a:solidFill>
                                  <a:latin typeface="Cambria Math" panose="02040503050406030204" pitchFamily="18" charset="0"/>
                                </a:rPr>
                              </m:ctrlPr>
                            </m:sSubPr>
                            <m:e>
                              <m:r>
                                <a:rPr lang="pt-BR" sz="2200" i="1">
                                  <a:solidFill>
                                    <a:srgbClr val="FF0000"/>
                                  </a:solidFill>
                                  <a:latin typeface="Cambria Math" panose="02040503050406030204" pitchFamily="18" charset="0"/>
                                </a:rPr>
                                <m:t>𝑔</m:t>
                              </m:r>
                            </m:e>
                            <m:sub>
                              <m:r>
                                <a:rPr lang="pt-BR" sz="2200" i="1">
                                  <a:solidFill>
                                    <a:srgbClr val="FF0000"/>
                                  </a:solidFill>
                                  <a:latin typeface="Cambria Math" panose="02040503050406030204" pitchFamily="18" charset="0"/>
                                </a:rPr>
                                <m:t>𝑚</m:t>
                              </m:r>
                            </m:sub>
                          </m:sSub>
                          <m:sSub>
                            <m:sSubPr>
                              <m:ctrlPr>
                                <a:rPr lang="pt-BR" sz="2200" i="1">
                                  <a:solidFill>
                                    <a:srgbClr val="FF0000"/>
                                  </a:solidFill>
                                  <a:latin typeface="Cambria Math" panose="02040503050406030204" pitchFamily="18" charset="0"/>
                                </a:rPr>
                              </m:ctrlPr>
                            </m:sSubPr>
                            <m:e>
                              <m:r>
                                <a:rPr lang="pt-BR" sz="2200" i="1">
                                  <a:solidFill>
                                    <a:srgbClr val="FF0000"/>
                                  </a:solidFill>
                                  <a:latin typeface="Cambria Math" panose="02040503050406030204" pitchFamily="18" charset="0"/>
                                </a:rPr>
                                <m:t>𝑅</m:t>
                              </m:r>
                            </m:e>
                            <m:sub>
                              <m:r>
                                <a:rPr lang="pt-BR" sz="2200" i="1" smtClean="0">
                                  <a:solidFill>
                                    <a:srgbClr val="FF0000"/>
                                  </a:solidFill>
                                  <a:latin typeface="Cambria Math" panose="02040503050406030204" pitchFamily="18" charset="0"/>
                                </a:rPr>
                                <m:t>𝑆</m:t>
                              </m:r>
                              <m:r>
                                <a:rPr lang="pt-BR" sz="2200" i="1" smtClean="0">
                                  <a:solidFill>
                                    <a:srgbClr val="FF0000"/>
                                  </a:solidFill>
                                  <a:latin typeface="Cambria Math" panose="02040503050406030204" pitchFamily="18" charset="0"/>
                                </a:rPr>
                                <m:t>+</m:t>
                              </m:r>
                            </m:sub>
                          </m:sSub>
                          <m:f>
                            <m:fPr>
                              <m:ctrlPr>
                                <a:rPr lang="pt-BR" sz="2200" i="1" smtClean="0">
                                  <a:solidFill>
                                    <a:srgbClr val="FF0000"/>
                                  </a:solidFill>
                                  <a:latin typeface="Cambria Math" panose="02040503050406030204" pitchFamily="18" charset="0"/>
                                </a:rPr>
                              </m:ctrlPr>
                            </m:fPr>
                            <m:num>
                              <m:sSub>
                                <m:sSubPr>
                                  <m:ctrlPr>
                                    <a:rPr lang="pt-BR" sz="2200" i="1" smtClean="0">
                                      <a:solidFill>
                                        <a:srgbClr val="FF0000"/>
                                      </a:solidFill>
                                      <a:latin typeface="Cambria Math" panose="02040503050406030204" pitchFamily="18" charset="0"/>
                                    </a:rPr>
                                  </m:ctrlPr>
                                </m:sSubPr>
                                <m:e>
                                  <m:r>
                                    <a:rPr lang="pt-BR" sz="2200" i="1" smtClean="0">
                                      <a:solidFill>
                                        <a:srgbClr val="FF0000"/>
                                      </a:solidFill>
                                      <a:latin typeface="Cambria Math" panose="02040503050406030204" pitchFamily="18" charset="0"/>
                                    </a:rPr>
                                    <m:t>𝑅</m:t>
                                  </m:r>
                                </m:e>
                                <m:sub>
                                  <m:r>
                                    <a:rPr lang="pt-BR" sz="2200" i="1" smtClean="0">
                                      <a:solidFill>
                                        <a:srgbClr val="FF0000"/>
                                      </a:solidFill>
                                      <a:latin typeface="Cambria Math" panose="02040503050406030204" pitchFamily="18" charset="0"/>
                                    </a:rPr>
                                    <m:t>𝐷</m:t>
                                  </m:r>
                                </m:sub>
                              </m:sSub>
                              <m:r>
                                <a:rPr lang="pt-BR" sz="2200" i="1" smtClean="0">
                                  <a:solidFill>
                                    <a:srgbClr val="FF0000"/>
                                  </a:solidFill>
                                  <a:latin typeface="Cambria Math" panose="02040503050406030204" pitchFamily="18" charset="0"/>
                                </a:rPr>
                                <m:t>+</m:t>
                              </m:r>
                              <m:sSub>
                                <m:sSubPr>
                                  <m:ctrlPr>
                                    <a:rPr lang="pt-BR" sz="2200" i="1">
                                      <a:solidFill>
                                        <a:srgbClr val="FF0000"/>
                                      </a:solidFill>
                                      <a:latin typeface="Cambria Math" panose="02040503050406030204" pitchFamily="18" charset="0"/>
                                    </a:rPr>
                                  </m:ctrlPr>
                                </m:sSubPr>
                                <m:e>
                                  <m:r>
                                    <a:rPr lang="pt-BR" sz="2200" i="1">
                                      <a:solidFill>
                                        <a:srgbClr val="FF0000"/>
                                      </a:solidFill>
                                      <a:latin typeface="Cambria Math" panose="02040503050406030204" pitchFamily="18" charset="0"/>
                                    </a:rPr>
                                    <m:t>𝑅</m:t>
                                  </m:r>
                                </m:e>
                                <m:sub>
                                  <m:r>
                                    <a:rPr lang="pt-BR" sz="2200" i="1" smtClean="0">
                                      <a:solidFill>
                                        <a:srgbClr val="FF0000"/>
                                      </a:solidFill>
                                      <a:latin typeface="Cambria Math" panose="02040503050406030204" pitchFamily="18" charset="0"/>
                                    </a:rPr>
                                    <m:t>𝑆</m:t>
                                  </m:r>
                                </m:sub>
                              </m:sSub>
                            </m:num>
                            <m:den>
                              <m:sSub>
                                <m:sSubPr>
                                  <m:ctrlPr>
                                    <a:rPr lang="pt-BR" sz="2200" i="1" smtClean="0">
                                      <a:solidFill>
                                        <a:srgbClr val="FF0000"/>
                                      </a:solidFill>
                                      <a:latin typeface="Cambria Math" panose="02040503050406030204" pitchFamily="18" charset="0"/>
                                    </a:rPr>
                                  </m:ctrlPr>
                                </m:sSubPr>
                                <m:e>
                                  <m:r>
                                    <a:rPr lang="pt-BR" sz="2200" i="1" smtClean="0">
                                      <a:solidFill>
                                        <a:srgbClr val="FF0000"/>
                                      </a:solidFill>
                                      <a:latin typeface="Cambria Math" panose="02040503050406030204" pitchFamily="18" charset="0"/>
                                    </a:rPr>
                                    <m:t>𝑟</m:t>
                                  </m:r>
                                </m:e>
                                <m:sub>
                                  <m:r>
                                    <a:rPr lang="pt-BR" sz="2200" i="1" smtClean="0">
                                      <a:solidFill>
                                        <a:srgbClr val="FF0000"/>
                                      </a:solidFill>
                                      <a:latin typeface="Cambria Math" panose="02040503050406030204" pitchFamily="18" charset="0"/>
                                    </a:rPr>
                                    <m:t>𝑑</m:t>
                                  </m:r>
                                </m:sub>
                              </m:sSub>
                            </m:den>
                          </m:f>
                        </m:den>
                      </m:f>
                      <m:r>
                        <a:rPr lang="pt-BR" sz="2200" i="1" smtClean="0">
                          <a:solidFill>
                            <a:srgbClr val="FF0000"/>
                          </a:solidFill>
                          <a:latin typeface="Cambria Math" panose="02040503050406030204" pitchFamily="18" charset="0"/>
                        </a:rPr>
                        <m:t>=</m:t>
                      </m:r>
                      <m:f>
                        <m:fPr>
                          <m:ctrlPr>
                            <a:rPr lang="pt-BR" sz="2200" i="1" smtClean="0">
                              <a:solidFill>
                                <a:srgbClr val="FF0000"/>
                              </a:solidFill>
                              <a:latin typeface="Cambria Math" panose="02040503050406030204" pitchFamily="18" charset="0"/>
                            </a:rPr>
                          </m:ctrlPr>
                        </m:fPr>
                        <m:num>
                          <m:r>
                            <a:rPr lang="pt-BR" sz="2200" i="1" smtClean="0">
                              <a:solidFill>
                                <a:srgbClr val="FF0000"/>
                              </a:solidFill>
                              <a:latin typeface="Cambria Math" panose="02040503050406030204" pitchFamily="18" charset="0"/>
                            </a:rPr>
                            <m:t>1,51</m:t>
                          </m:r>
                          <m:r>
                            <a:rPr lang="pt-BR" sz="2200" i="1" smtClean="0">
                              <a:solidFill>
                                <a:srgbClr val="FF0000"/>
                              </a:solidFill>
                              <a:latin typeface="Cambria Math" panose="02040503050406030204" pitchFamily="18" charset="0"/>
                            </a:rPr>
                            <m:t>𝑚</m:t>
                          </m:r>
                          <m:r>
                            <a:rPr lang="pt-BR" sz="2200" i="1" smtClean="0">
                              <a:solidFill>
                                <a:srgbClr val="FF0000"/>
                              </a:solidFill>
                              <a:latin typeface="Cambria Math" panose="02040503050406030204" pitchFamily="18" charset="0"/>
                            </a:rPr>
                            <m:t>∗3,3</m:t>
                          </m:r>
                          <m:r>
                            <a:rPr lang="pt-BR" sz="2200" i="1" smtClean="0">
                              <a:solidFill>
                                <a:srgbClr val="FF0000"/>
                              </a:solidFill>
                              <a:latin typeface="Cambria Math" panose="02040503050406030204" pitchFamily="18" charset="0"/>
                            </a:rPr>
                            <m:t>𝑘</m:t>
                          </m:r>
                        </m:num>
                        <m:den>
                          <m:r>
                            <a:rPr lang="pt-BR" sz="2200" i="1" smtClean="0">
                              <a:solidFill>
                                <a:srgbClr val="FF0000"/>
                              </a:solidFill>
                              <a:latin typeface="Cambria Math" panose="02040503050406030204" pitchFamily="18" charset="0"/>
                            </a:rPr>
                            <m:t>1+1,51</m:t>
                          </m:r>
                          <m:r>
                            <a:rPr lang="pt-BR" sz="2200" i="1" smtClean="0">
                              <a:solidFill>
                                <a:srgbClr val="FF0000"/>
                              </a:solidFill>
                              <a:latin typeface="Cambria Math" panose="02040503050406030204" pitchFamily="18" charset="0"/>
                            </a:rPr>
                            <m:t>𝑚</m:t>
                          </m:r>
                          <m:r>
                            <a:rPr lang="pt-BR" sz="2200" i="1" smtClean="0">
                              <a:solidFill>
                                <a:srgbClr val="FF0000"/>
                              </a:solidFill>
                              <a:latin typeface="Cambria Math" panose="02040503050406030204" pitchFamily="18" charset="0"/>
                            </a:rPr>
                            <m:t>∗1</m:t>
                          </m:r>
                          <m:r>
                            <a:rPr lang="pt-BR" sz="2200" i="1" smtClean="0">
                              <a:solidFill>
                                <a:srgbClr val="FF0000"/>
                              </a:solidFill>
                              <a:latin typeface="Cambria Math" panose="02040503050406030204" pitchFamily="18" charset="0"/>
                            </a:rPr>
                            <m:t>𝑘</m:t>
                          </m:r>
                          <m:r>
                            <a:rPr lang="pt-BR" sz="2200" i="1" smtClean="0">
                              <a:solidFill>
                                <a:srgbClr val="FF0000"/>
                              </a:solidFill>
                              <a:latin typeface="Cambria Math" panose="02040503050406030204" pitchFamily="18" charset="0"/>
                            </a:rPr>
                            <m:t>+</m:t>
                          </m:r>
                          <m:f>
                            <m:fPr>
                              <m:ctrlPr>
                                <a:rPr lang="pt-BR" sz="2200" i="1" smtClean="0">
                                  <a:solidFill>
                                    <a:srgbClr val="FF0000"/>
                                  </a:solidFill>
                                  <a:latin typeface="Cambria Math" panose="02040503050406030204" pitchFamily="18" charset="0"/>
                                </a:rPr>
                              </m:ctrlPr>
                            </m:fPr>
                            <m:num>
                              <m:r>
                                <a:rPr lang="pt-BR" sz="2200" i="1" smtClean="0">
                                  <a:solidFill>
                                    <a:srgbClr val="FF0000"/>
                                  </a:solidFill>
                                  <a:latin typeface="Cambria Math" panose="02040503050406030204" pitchFamily="18" charset="0"/>
                                </a:rPr>
                                <m:t>3,3</m:t>
                              </m:r>
                              <m:r>
                                <a:rPr lang="pt-BR" sz="2200" i="1" smtClean="0">
                                  <a:solidFill>
                                    <a:srgbClr val="FF0000"/>
                                  </a:solidFill>
                                  <a:latin typeface="Cambria Math" panose="02040503050406030204" pitchFamily="18" charset="0"/>
                                </a:rPr>
                                <m:t>𝑘</m:t>
                              </m:r>
                              <m:r>
                                <a:rPr lang="pt-BR" sz="2200" i="1" smtClean="0">
                                  <a:solidFill>
                                    <a:srgbClr val="FF0000"/>
                                  </a:solidFill>
                                  <a:latin typeface="Cambria Math" panose="02040503050406030204" pitchFamily="18" charset="0"/>
                                </a:rPr>
                                <m:t>+1</m:t>
                              </m:r>
                              <m:r>
                                <a:rPr lang="pt-BR" sz="2200" i="1" smtClean="0">
                                  <a:solidFill>
                                    <a:srgbClr val="FF0000"/>
                                  </a:solidFill>
                                  <a:latin typeface="Cambria Math" panose="02040503050406030204" pitchFamily="18" charset="0"/>
                                </a:rPr>
                                <m:t>𝑘</m:t>
                              </m:r>
                            </m:num>
                            <m:den>
                              <m:r>
                                <a:rPr lang="pt-BR" sz="2200" i="1" smtClean="0">
                                  <a:solidFill>
                                    <a:srgbClr val="FF0000"/>
                                  </a:solidFill>
                                  <a:latin typeface="Cambria Math" panose="02040503050406030204" pitchFamily="18" charset="0"/>
                                </a:rPr>
                                <m:t>50</m:t>
                              </m:r>
                              <m:r>
                                <a:rPr lang="pt-BR" sz="2200" i="1" smtClean="0">
                                  <a:solidFill>
                                    <a:srgbClr val="FF0000"/>
                                  </a:solidFill>
                                  <a:latin typeface="Cambria Math" panose="02040503050406030204" pitchFamily="18" charset="0"/>
                                </a:rPr>
                                <m:t>𝑘</m:t>
                              </m:r>
                            </m:den>
                          </m:f>
                        </m:den>
                      </m:f>
                      <m:r>
                        <a:rPr lang="pt-BR" sz="2200" i="1" smtClean="0">
                          <a:solidFill>
                            <a:srgbClr val="FF0000"/>
                          </a:solidFill>
                          <a:latin typeface="Cambria Math" panose="02040503050406030204" pitchFamily="18" charset="0"/>
                        </a:rPr>
                        <m:t>=−1,92</m:t>
                      </m:r>
                    </m:oMath>
                  </m:oMathPara>
                </a14:m>
                <a:endParaRPr lang="pt-BR" sz="2200" dirty="0">
                  <a:solidFill>
                    <a:srgbClr val="FF0000"/>
                  </a:solidFill>
                </a:endParaRPr>
              </a:p>
            </p:txBody>
          </p:sp>
        </mc:Choice>
        <mc:Fallback xmlns="">
          <p:sp>
            <p:nvSpPr>
              <p:cNvPr id="9" name="Content Placeholder 2">
                <a:extLst>
                  <a:ext uri="{FF2B5EF4-FFF2-40B4-BE49-F238E27FC236}">
                    <a16:creationId xmlns:a16="http://schemas.microsoft.com/office/drawing/2014/main" id="{4B5C20FA-9D80-4912-BD32-B2ABFE43E5AF}"/>
                  </a:ext>
                </a:extLst>
              </p:cNvPr>
              <p:cNvSpPr txBox="1">
                <a:spLocks noRot="1" noChangeAspect="1" noMove="1" noResize="1" noEditPoints="1" noAdjustHandles="1" noChangeArrowheads="1" noChangeShapeType="1" noTextEdit="1"/>
              </p:cNvSpPr>
              <p:nvPr/>
            </p:nvSpPr>
            <p:spPr>
              <a:xfrm>
                <a:off x="838199" y="1825624"/>
                <a:ext cx="7455195" cy="5032375"/>
              </a:xfrm>
              <a:prstGeom prst="rect">
                <a:avLst/>
              </a:prstGeom>
              <a:blipFill>
                <a:blip r:embed="rId3"/>
                <a:stretch>
                  <a:fillRect l="-1063" t="-1574"/>
                </a:stretch>
              </a:blipFill>
            </p:spPr>
            <p:txBody>
              <a:bodyPr/>
              <a:lstStyle/>
              <a:p>
                <a:r>
                  <a:rPr lang="pt-BR">
                    <a:noFill/>
                  </a:rPr>
                  <a:t> </a:t>
                </a:r>
              </a:p>
            </p:txBody>
          </p:sp>
        </mc:Fallback>
      </mc:AlternateContent>
    </p:spTree>
    <p:extLst>
      <p:ext uri="{BB962C8B-B14F-4D97-AF65-F5344CB8AC3E}">
        <p14:creationId xmlns:p14="http://schemas.microsoft.com/office/powerpoint/2010/main" val="815096878"/>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a:extLst>
              <a:ext uri="{FF2B5EF4-FFF2-40B4-BE49-F238E27FC236}">
                <a16:creationId xmlns:a16="http://schemas.microsoft.com/office/drawing/2014/main" id="{F894DFD6-FA68-4DB1-BB14-DF7F6015E9F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438507" y="1233008"/>
            <a:ext cx="5753493" cy="52136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a:extLst>
              <a:ext uri="{FF2B5EF4-FFF2-40B4-BE49-F238E27FC236}">
                <a16:creationId xmlns:a16="http://schemas.microsoft.com/office/drawing/2014/main" id="{739C38CA-6226-45BB-9890-79F372238B3C}"/>
              </a:ext>
            </a:extLst>
          </p:cNvPr>
          <p:cNvSpPr>
            <a:spLocks noGrp="1"/>
          </p:cNvSpPr>
          <p:nvPr>
            <p:ph type="title"/>
          </p:nvPr>
        </p:nvSpPr>
        <p:spPr/>
        <p:txBody>
          <a:bodyPr/>
          <a:lstStyle/>
          <a:p>
            <a:r>
              <a:rPr lang="pt-BR" dirty="0"/>
              <a:t>Configuração com autopolarização</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5F9FD90-BFDF-4A57-B841-A663CA552885}"/>
                  </a:ext>
                </a:extLst>
              </p:cNvPr>
              <p:cNvSpPr>
                <a:spLocks noGrp="1"/>
              </p:cNvSpPr>
              <p:nvPr>
                <p:ph sz="half" idx="1"/>
              </p:nvPr>
            </p:nvSpPr>
            <p:spPr>
              <a:xfrm>
                <a:off x="838199" y="1825624"/>
                <a:ext cx="7455195" cy="5032375"/>
              </a:xfrm>
            </p:spPr>
            <p:txBody>
              <a:bodyPr>
                <a:noAutofit/>
              </a:bodyPr>
              <a:lstStyle/>
              <a:p>
                <a:pPr marL="514350" indent="-514350">
                  <a:buFont typeface="+mj-lt"/>
                  <a:buAutoNum type="alphaLcParenR" startAt="4"/>
                </a:pPr>
                <a:r>
                  <a:rPr lang="pt-BR" sz="2200" dirty="0">
                    <a:solidFill>
                      <a:srgbClr val="FF0000"/>
                    </a:solidFill>
                  </a:rPr>
                  <a:t>Com </a:t>
                </a:r>
                <a14:m>
                  <m:oMath xmlns:m="http://schemas.openxmlformats.org/officeDocument/2006/math">
                    <m:sSub>
                      <m:sSubPr>
                        <m:ctrlPr>
                          <a:rPr lang="pt-BR" sz="2200" i="1">
                            <a:solidFill>
                              <a:srgbClr val="FF0000"/>
                            </a:solidFill>
                            <a:latin typeface="Cambria Math" panose="02040503050406030204" pitchFamily="18" charset="0"/>
                          </a:rPr>
                        </m:ctrlPr>
                      </m:sSubPr>
                      <m:e>
                        <m:r>
                          <a:rPr lang="pt-BR" sz="2200" i="1">
                            <a:solidFill>
                              <a:srgbClr val="FF0000"/>
                            </a:solidFill>
                            <a:latin typeface="Cambria Math" panose="02040503050406030204" pitchFamily="18" charset="0"/>
                          </a:rPr>
                          <m:t>𝑟</m:t>
                        </m:r>
                      </m:e>
                      <m:sub>
                        <m:r>
                          <a:rPr lang="pt-BR" sz="2200" i="1">
                            <a:solidFill>
                              <a:srgbClr val="FF0000"/>
                            </a:solidFill>
                            <a:latin typeface="Cambria Math" panose="02040503050406030204" pitchFamily="18" charset="0"/>
                          </a:rPr>
                          <m:t>𝑑</m:t>
                        </m:r>
                      </m:sub>
                    </m:sSub>
                  </m:oMath>
                </a14:m>
                <a:r>
                  <a:rPr lang="pt-BR" sz="2200" dirty="0">
                    <a:solidFill>
                      <a:srgbClr val="FF0000"/>
                    </a:solidFill>
                  </a:rPr>
                  <a:t>,    </a:t>
                </a:r>
                <a14:m>
                  <m:oMath xmlns:m="http://schemas.openxmlformats.org/officeDocument/2006/math">
                    <m:sSub>
                      <m:sSubPr>
                        <m:ctrlPr>
                          <a:rPr lang="pt-BR" sz="2200" i="1">
                            <a:solidFill>
                              <a:srgbClr val="FF0000"/>
                            </a:solidFill>
                            <a:latin typeface="Cambria Math" panose="02040503050406030204" pitchFamily="18" charset="0"/>
                          </a:rPr>
                        </m:ctrlPr>
                      </m:sSubPr>
                      <m:e>
                        <m:r>
                          <a:rPr lang="pt-BR" sz="2200" i="1">
                            <a:solidFill>
                              <a:srgbClr val="FF0000"/>
                            </a:solidFill>
                            <a:latin typeface="Cambria Math" panose="02040503050406030204" pitchFamily="18" charset="0"/>
                          </a:rPr>
                          <m:t>𝑟</m:t>
                        </m:r>
                      </m:e>
                      <m:sub>
                        <m:r>
                          <a:rPr lang="pt-BR" sz="2200" i="1">
                            <a:solidFill>
                              <a:srgbClr val="FF0000"/>
                            </a:solidFill>
                            <a:latin typeface="Cambria Math" panose="02040503050406030204" pitchFamily="18" charset="0"/>
                          </a:rPr>
                          <m:t>𝑑</m:t>
                        </m:r>
                      </m:sub>
                    </m:sSub>
                    <m:r>
                      <a:rPr lang="pt-BR" sz="2200" b="0" i="0" smtClean="0">
                        <a:solidFill>
                          <a:srgbClr val="FF0000"/>
                        </a:solidFill>
                        <a:latin typeface="Cambria Math" panose="02040503050406030204" pitchFamily="18" charset="0"/>
                      </a:rPr>
                      <m:t>=50</m:t>
                    </m:r>
                    <m:r>
                      <m:rPr>
                        <m:sty m:val="p"/>
                      </m:rPr>
                      <a:rPr lang="pt-BR" sz="2200" b="0" i="0" smtClean="0">
                        <a:solidFill>
                          <a:srgbClr val="FF0000"/>
                        </a:solidFill>
                        <a:latin typeface="Cambria Math" panose="02040503050406030204" pitchFamily="18" charset="0"/>
                      </a:rPr>
                      <m:t>k</m:t>
                    </m:r>
                    <m:r>
                      <m:rPr>
                        <m:sty m:val="p"/>
                      </m:rPr>
                      <a:rPr lang="el-GR" sz="2200" i="1">
                        <a:solidFill>
                          <a:srgbClr val="FF0000"/>
                        </a:solidFill>
                        <a:latin typeface="Cambria Math" panose="02040503050406030204" pitchFamily="18" charset="0"/>
                        <a:ea typeface="Cambria Math" panose="02040503050406030204" pitchFamily="18" charset="0"/>
                      </a:rPr>
                      <m:t>Ω</m:t>
                    </m:r>
                    <m:r>
                      <a:rPr lang="pt-BR" sz="2200" b="0" i="0" smtClean="0">
                        <a:solidFill>
                          <a:srgbClr val="FF0000"/>
                        </a:solidFill>
                        <a:latin typeface="Cambria Math" panose="02040503050406030204" pitchFamily="18" charset="0"/>
                      </a:rPr>
                      <m:t>&gt;10</m:t>
                    </m:r>
                    <m:sSub>
                      <m:sSubPr>
                        <m:ctrlPr>
                          <a:rPr lang="pt-BR" sz="2200" i="1">
                            <a:solidFill>
                              <a:srgbClr val="FF0000"/>
                            </a:solidFill>
                            <a:latin typeface="Cambria Math" panose="02040503050406030204" pitchFamily="18" charset="0"/>
                          </a:rPr>
                        </m:ctrlPr>
                      </m:sSubPr>
                      <m:e>
                        <m:r>
                          <a:rPr lang="pt-BR" sz="2200" i="1">
                            <a:solidFill>
                              <a:srgbClr val="FF0000"/>
                            </a:solidFill>
                            <a:latin typeface="Cambria Math" panose="02040503050406030204" pitchFamily="18" charset="0"/>
                          </a:rPr>
                          <m:t>𝑅</m:t>
                        </m:r>
                      </m:e>
                      <m:sub>
                        <m:r>
                          <a:rPr lang="pt-BR" sz="2200" i="1">
                            <a:solidFill>
                              <a:srgbClr val="FF0000"/>
                            </a:solidFill>
                            <a:latin typeface="Cambria Math" panose="02040503050406030204" pitchFamily="18" charset="0"/>
                          </a:rPr>
                          <m:t>𝐷</m:t>
                        </m:r>
                      </m:sub>
                    </m:sSub>
                  </m:oMath>
                </a14:m>
                <a:r>
                  <a:rPr lang="pt-BR" sz="2200" b="0" dirty="0">
                    <a:solidFill>
                      <a:srgbClr val="FF0000"/>
                    </a:solidFill>
                  </a:rPr>
                  <a:t> = 33k</a:t>
                </a:r>
                <a14:m>
                  <m:oMath xmlns:m="http://schemas.openxmlformats.org/officeDocument/2006/math">
                    <m:r>
                      <m:rPr>
                        <m:sty m:val="p"/>
                      </m:rPr>
                      <a:rPr lang="el-GR" sz="2200" i="1">
                        <a:solidFill>
                          <a:srgbClr val="FF0000"/>
                        </a:solidFill>
                        <a:latin typeface="Cambria Math" panose="02040503050406030204" pitchFamily="18" charset="0"/>
                        <a:ea typeface="Cambria Math" panose="02040503050406030204" pitchFamily="18" charset="0"/>
                      </a:rPr>
                      <m:t>Ω</m:t>
                    </m:r>
                  </m:oMath>
                </a14:m>
                <a:endParaRPr lang="pt-BR" sz="2200" b="0" dirty="0">
                  <a:solidFill>
                    <a:srgbClr val="FF0000"/>
                  </a:solidFill>
                </a:endParaRPr>
              </a:p>
              <a:p>
                <a:pPr marL="0" indent="0">
                  <a:buNone/>
                </a:pPr>
                <a:r>
                  <a:rPr lang="pt-BR" sz="2200" dirty="0">
                    <a:solidFill>
                      <a:srgbClr val="FF0000"/>
                    </a:solidFill>
                  </a:rPr>
                  <a:t>Portanto,                      </a:t>
                </a:r>
                <a14:m>
                  <m:oMath xmlns:m="http://schemas.openxmlformats.org/officeDocument/2006/math">
                    <m:sSub>
                      <m:sSubPr>
                        <m:ctrlPr>
                          <a:rPr lang="pt-BR" sz="2200" i="1">
                            <a:solidFill>
                              <a:srgbClr val="FF0000"/>
                            </a:solidFill>
                            <a:latin typeface="Cambria Math" panose="02040503050406030204" pitchFamily="18" charset="0"/>
                          </a:rPr>
                        </m:ctrlPr>
                      </m:sSubPr>
                      <m:e>
                        <m:r>
                          <a:rPr lang="pt-BR" sz="2200" i="1">
                            <a:solidFill>
                              <a:srgbClr val="FF0000"/>
                            </a:solidFill>
                            <a:latin typeface="Cambria Math" panose="02040503050406030204" pitchFamily="18" charset="0"/>
                          </a:rPr>
                          <m:t>𝑍</m:t>
                        </m:r>
                      </m:e>
                      <m:sub>
                        <m:r>
                          <a:rPr lang="pt-BR" sz="2200" i="1">
                            <a:solidFill>
                              <a:srgbClr val="FF0000"/>
                            </a:solidFill>
                            <a:latin typeface="Cambria Math" panose="02040503050406030204" pitchFamily="18" charset="0"/>
                          </a:rPr>
                          <m:t>𝑜</m:t>
                        </m:r>
                      </m:sub>
                    </m:sSub>
                    <m:r>
                      <a:rPr lang="pt-BR" sz="2200" i="1">
                        <a:solidFill>
                          <a:srgbClr val="FF0000"/>
                        </a:solidFill>
                        <a:latin typeface="Cambria Math" panose="02040503050406030204" pitchFamily="18" charset="0"/>
                      </a:rPr>
                      <m:t>=</m:t>
                    </m:r>
                    <m:sSub>
                      <m:sSubPr>
                        <m:ctrlPr>
                          <a:rPr lang="pt-BR" sz="2200" i="1">
                            <a:solidFill>
                              <a:srgbClr val="FF0000"/>
                            </a:solidFill>
                            <a:latin typeface="Cambria Math" panose="02040503050406030204" pitchFamily="18" charset="0"/>
                          </a:rPr>
                        </m:ctrlPr>
                      </m:sSubPr>
                      <m:e>
                        <m:r>
                          <a:rPr lang="pt-BR" sz="2200" i="1">
                            <a:solidFill>
                              <a:srgbClr val="FF0000"/>
                            </a:solidFill>
                            <a:latin typeface="Cambria Math" panose="02040503050406030204" pitchFamily="18" charset="0"/>
                          </a:rPr>
                          <m:t>𝑅</m:t>
                        </m:r>
                      </m:e>
                      <m:sub>
                        <m:r>
                          <a:rPr lang="pt-BR" sz="2200" i="1">
                            <a:solidFill>
                              <a:srgbClr val="FF0000"/>
                            </a:solidFill>
                            <a:latin typeface="Cambria Math" panose="02040503050406030204" pitchFamily="18" charset="0"/>
                          </a:rPr>
                          <m:t>𝐷</m:t>
                        </m:r>
                      </m:sub>
                    </m:sSub>
                    <m:r>
                      <a:rPr lang="pt-BR" sz="2200" i="1" smtClean="0">
                        <a:solidFill>
                          <a:srgbClr val="FF0000"/>
                        </a:solidFill>
                        <a:latin typeface="Cambria Math" panose="02040503050406030204" pitchFamily="18" charset="0"/>
                      </a:rPr>
                      <m:t>=</m:t>
                    </m:r>
                    <m:r>
                      <m:rPr>
                        <m:nor/>
                      </m:rPr>
                      <a:rPr lang="pt-BR" sz="2200" dirty="0">
                        <a:solidFill>
                          <a:srgbClr val="FF0000"/>
                        </a:solidFill>
                      </a:rPr>
                      <m:t>3</m:t>
                    </m:r>
                    <m:r>
                      <m:rPr>
                        <m:nor/>
                      </m:rPr>
                      <a:rPr lang="pt-BR" sz="2200" b="0" i="0" dirty="0" smtClean="0">
                        <a:solidFill>
                          <a:srgbClr val="FF0000"/>
                        </a:solidFill>
                      </a:rPr>
                      <m:t>,</m:t>
                    </m:r>
                    <m:r>
                      <m:rPr>
                        <m:nor/>
                      </m:rPr>
                      <a:rPr lang="pt-BR" sz="2200" dirty="0">
                        <a:solidFill>
                          <a:srgbClr val="FF0000"/>
                        </a:solidFill>
                      </a:rPr>
                      <m:t>3</m:t>
                    </m:r>
                    <m:r>
                      <m:rPr>
                        <m:nor/>
                      </m:rPr>
                      <a:rPr lang="pt-BR" sz="2200" dirty="0">
                        <a:solidFill>
                          <a:srgbClr val="FF0000"/>
                        </a:solidFill>
                      </a:rPr>
                      <m:t>k</m:t>
                    </m:r>
                    <m:r>
                      <m:rPr>
                        <m:sty m:val="p"/>
                      </m:rPr>
                      <a:rPr lang="el-GR" sz="2200" i="1">
                        <a:solidFill>
                          <a:srgbClr val="FF0000"/>
                        </a:solidFill>
                        <a:latin typeface="Cambria Math" panose="02040503050406030204" pitchFamily="18" charset="0"/>
                        <a:ea typeface="Cambria Math" panose="02040503050406030204" pitchFamily="18" charset="0"/>
                      </a:rPr>
                      <m:t>Ω</m:t>
                    </m:r>
                  </m:oMath>
                </a14:m>
                <a:endParaRPr lang="pt-BR" sz="2200" dirty="0">
                  <a:solidFill>
                    <a:srgbClr val="FF0000"/>
                  </a:solidFill>
                  <a:ea typeface="Cambria Math" panose="02040503050406030204" pitchFamily="18" charset="0"/>
                </a:endParaRPr>
              </a:p>
              <a:p>
                <a:pPr marL="0" indent="0">
                  <a:buNone/>
                </a:pPr>
                <a:r>
                  <a:rPr lang="pt-BR" sz="2200" dirty="0">
                    <a:solidFill>
                      <a:srgbClr val="FF0000"/>
                    </a:solidFill>
                    <a:latin typeface="Cambria Math" panose="02040503050406030204" pitchFamily="18" charset="0"/>
                    <a:ea typeface="Cambria Math" panose="02040503050406030204" pitchFamily="18" charset="0"/>
                  </a:rPr>
                  <a:t>Se </a:t>
                </a:r>
                <a14:m>
                  <m:oMath xmlns:m="http://schemas.openxmlformats.org/officeDocument/2006/math">
                    <m:sSub>
                      <m:sSubPr>
                        <m:ctrlPr>
                          <a:rPr lang="pt-BR" sz="2200" i="1">
                            <a:solidFill>
                              <a:srgbClr val="FF0000"/>
                            </a:solidFill>
                            <a:latin typeface="Cambria Math" panose="02040503050406030204" pitchFamily="18" charset="0"/>
                          </a:rPr>
                        </m:ctrlPr>
                      </m:sSubPr>
                      <m:e>
                        <m:r>
                          <a:rPr lang="pt-BR" sz="2200" i="1">
                            <a:solidFill>
                              <a:srgbClr val="FF0000"/>
                            </a:solidFill>
                            <a:latin typeface="Cambria Math" panose="02040503050406030204" pitchFamily="18" charset="0"/>
                          </a:rPr>
                          <m:t>𝑟</m:t>
                        </m:r>
                      </m:e>
                      <m:sub>
                        <m:r>
                          <a:rPr lang="pt-BR" sz="2200" i="1">
                            <a:solidFill>
                              <a:srgbClr val="FF0000"/>
                            </a:solidFill>
                            <a:latin typeface="Cambria Math" panose="02040503050406030204" pitchFamily="18" charset="0"/>
                          </a:rPr>
                          <m:t>𝑑</m:t>
                        </m:r>
                      </m:sub>
                    </m:sSub>
                    <m:r>
                      <a:rPr lang="pt-BR" sz="2200">
                        <a:solidFill>
                          <a:srgbClr val="FF0000"/>
                        </a:solidFill>
                        <a:latin typeface="Cambria Math" panose="02040503050406030204" pitchFamily="18" charset="0"/>
                      </a:rPr>
                      <m:t>=</m:t>
                    </m:r>
                    <m:r>
                      <a:rPr lang="pt-BR" sz="2200" i="1" smtClean="0">
                        <a:solidFill>
                          <a:srgbClr val="FF0000"/>
                        </a:solidFill>
                        <a:latin typeface="Cambria Math" panose="02040503050406030204" pitchFamily="18" charset="0"/>
                        <a:ea typeface="Cambria Math" panose="02040503050406030204" pitchFamily="18" charset="0"/>
                      </a:rPr>
                      <m:t>∞</m:t>
                    </m:r>
                    <m:r>
                      <m:rPr>
                        <m:sty m:val="p"/>
                      </m:rPr>
                      <a:rPr lang="el-GR" sz="2200" i="1">
                        <a:solidFill>
                          <a:srgbClr val="FF0000"/>
                        </a:solidFill>
                        <a:latin typeface="Cambria Math" panose="02040503050406030204" pitchFamily="18" charset="0"/>
                        <a:ea typeface="Cambria Math" panose="02040503050406030204" pitchFamily="18" charset="0"/>
                      </a:rPr>
                      <m:t>Ω</m:t>
                    </m:r>
                  </m:oMath>
                </a14:m>
                <a:r>
                  <a:rPr lang="pt-BR" sz="2200" dirty="0">
                    <a:solidFill>
                      <a:srgbClr val="FF0000"/>
                    </a:solidFill>
                    <a:latin typeface="Cambria Math" panose="02040503050406030204" pitchFamily="18" charset="0"/>
                    <a:ea typeface="Cambria Math" panose="02040503050406030204" pitchFamily="18" charset="0"/>
                  </a:rPr>
                  <a:t>,                </a:t>
                </a:r>
                <a14:m>
                  <m:oMath xmlns:m="http://schemas.openxmlformats.org/officeDocument/2006/math">
                    <m:sSub>
                      <m:sSubPr>
                        <m:ctrlPr>
                          <a:rPr lang="pt-BR" sz="2200" i="1">
                            <a:solidFill>
                              <a:srgbClr val="FF0000"/>
                            </a:solidFill>
                            <a:latin typeface="Cambria Math" panose="02040503050406030204" pitchFamily="18" charset="0"/>
                          </a:rPr>
                        </m:ctrlPr>
                      </m:sSubPr>
                      <m:e>
                        <m:r>
                          <a:rPr lang="pt-BR" sz="2200" i="1">
                            <a:solidFill>
                              <a:srgbClr val="FF0000"/>
                            </a:solidFill>
                            <a:latin typeface="Cambria Math" panose="02040503050406030204" pitchFamily="18" charset="0"/>
                          </a:rPr>
                          <m:t>𝑍</m:t>
                        </m:r>
                      </m:e>
                      <m:sub>
                        <m:r>
                          <a:rPr lang="pt-BR" sz="2200" i="1">
                            <a:solidFill>
                              <a:srgbClr val="FF0000"/>
                            </a:solidFill>
                            <a:latin typeface="Cambria Math" panose="02040503050406030204" pitchFamily="18" charset="0"/>
                          </a:rPr>
                          <m:t>𝑜</m:t>
                        </m:r>
                      </m:sub>
                    </m:sSub>
                    <m:r>
                      <a:rPr lang="pt-BR" sz="2200" i="1">
                        <a:solidFill>
                          <a:srgbClr val="FF0000"/>
                        </a:solidFill>
                        <a:latin typeface="Cambria Math" panose="02040503050406030204" pitchFamily="18" charset="0"/>
                      </a:rPr>
                      <m:t>=</m:t>
                    </m:r>
                    <m:sSub>
                      <m:sSubPr>
                        <m:ctrlPr>
                          <a:rPr lang="pt-BR" sz="2200" i="1">
                            <a:solidFill>
                              <a:srgbClr val="FF0000"/>
                            </a:solidFill>
                            <a:latin typeface="Cambria Math" panose="02040503050406030204" pitchFamily="18" charset="0"/>
                          </a:rPr>
                        </m:ctrlPr>
                      </m:sSubPr>
                      <m:e>
                        <m:r>
                          <a:rPr lang="pt-BR" sz="2200" i="1">
                            <a:solidFill>
                              <a:srgbClr val="FF0000"/>
                            </a:solidFill>
                            <a:latin typeface="Cambria Math" panose="02040503050406030204" pitchFamily="18" charset="0"/>
                          </a:rPr>
                          <m:t>𝑅</m:t>
                        </m:r>
                      </m:e>
                      <m:sub>
                        <m:r>
                          <a:rPr lang="pt-BR" sz="2200" i="1">
                            <a:solidFill>
                              <a:srgbClr val="FF0000"/>
                            </a:solidFill>
                            <a:latin typeface="Cambria Math" panose="02040503050406030204" pitchFamily="18" charset="0"/>
                          </a:rPr>
                          <m:t>𝐷</m:t>
                        </m:r>
                      </m:sub>
                    </m:sSub>
                    <m:r>
                      <a:rPr lang="pt-BR" sz="2200" i="1">
                        <a:solidFill>
                          <a:srgbClr val="FF0000"/>
                        </a:solidFill>
                        <a:latin typeface="Cambria Math" panose="02040503050406030204" pitchFamily="18" charset="0"/>
                      </a:rPr>
                      <m:t>=</m:t>
                    </m:r>
                    <m:r>
                      <m:rPr>
                        <m:nor/>
                      </m:rPr>
                      <a:rPr lang="pt-BR" sz="2200" dirty="0">
                        <a:solidFill>
                          <a:srgbClr val="FF0000"/>
                        </a:solidFill>
                      </a:rPr>
                      <m:t>3,3</m:t>
                    </m:r>
                    <m:r>
                      <m:rPr>
                        <m:nor/>
                      </m:rPr>
                      <a:rPr lang="pt-BR" sz="2200" dirty="0">
                        <a:solidFill>
                          <a:srgbClr val="FF0000"/>
                        </a:solidFill>
                      </a:rPr>
                      <m:t>k</m:t>
                    </m:r>
                    <m:r>
                      <m:rPr>
                        <m:sty m:val="p"/>
                      </m:rPr>
                      <a:rPr lang="el-GR" sz="2200" i="1">
                        <a:solidFill>
                          <a:srgbClr val="FF0000"/>
                        </a:solidFill>
                        <a:latin typeface="Cambria Math" panose="02040503050406030204" pitchFamily="18" charset="0"/>
                        <a:ea typeface="Cambria Math" panose="02040503050406030204" pitchFamily="18" charset="0"/>
                      </a:rPr>
                      <m:t>Ω</m:t>
                    </m:r>
                  </m:oMath>
                </a14:m>
                <a:endParaRPr lang="pt-BR" sz="2200" i="1" dirty="0">
                  <a:solidFill>
                    <a:srgbClr val="FF0000"/>
                  </a:solidFill>
                  <a:latin typeface="Cambria Math" panose="02040503050406030204" pitchFamily="18" charset="0"/>
                  <a:ea typeface="Cambria Math" panose="02040503050406030204" pitchFamily="18" charset="0"/>
                </a:endParaRPr>
              </a:p>
              <a:p>
                <a:pPr marL="514350" indent="-514350">
                  <a:buFont typeface="+mj-lt"/>
                  <a:buAutoNum type="alphaLcParenR" startAt="5"/>
                </a:pPr>
                <a:endParaRPr lang="pt-BR" sz="2200" dirty="0">
                  <a:solidFill>
                    <a:srgbClr val="FF0000"/>
                  </a:solidFill>
                </a:endParaRPr>
              </a:p>
              <a:p>
                <a:pPr marL="514350" indent="-514350">
                  <a:buFont typeface="+mj-lt"/>
                  <a:buAutoNum type="alphaLcParenR" startAt="5"/>
                </a:pPr>
                <a:r>
                  <a:rPr lang="pt-BR" sz="2200" dirty="0">
                    <a:solidFill>
                      <a:srgbClr val="FF0000"/>
                    </a:solidFill>
                  </a:rPr>
                  <a:t>Com </a:t>
                </a:r>
                <a14:m>
                  <m:oMath xmlns:m="http://schemas.openxmlformats.org/officeDocument/2006/math">
                    <m:sSub>
                      <m:sSubPr>
                        <m:ctrlPr>
                          <a:rPr lang="pt-BR" sz="2200" i="1">
                            <a:solidFill>
                              <a:srgbClr val="FF0000"/>
                            </a:solidFill>
                            <a:latin typeface="Cambria Math" panose="02040503050406030204" pitchFamily="18" charset="0"/>
                          </a:rPr>
                        </m:ctrlPr>
                      </m:sSubPr>
                      <m:e>
                        <m:r>
                          <a:rPr lang="pt-BR" sz="2200" i="1">
                            <a:solidFill>
                              <a:srgbClr val="FF0000"/>
                            </a:solidFill>
                            <a:latin typeface="Cambria Math" panose="02040503050406030204" pitchFamily="18" charset="0"/>
                          </a:rPr>
                          <m:t>𝑟</m:t>
                        </m:r>
                      </m:e>
                      <m:sub>
                        <m:r>
                          <a:rPr lang="pt-BR" sz="2200" i="1">
                            <a:solidFill>
                              <a:srgbClr val="FF0000"/>
                            </a:solidFill>
                            <a:latin typeface="Cambria Math" panose="02040503050406030204" pitchFamily="18" charset="0"/>
                          </a:rPr>
                          <m:t>𝑑</m:t>
                        </m:r>
                      </m:sub>
                    </m:sSub>
                  </m:oMath>
                </a14:m>
                <a:r>
                  <a:rPr lang="pt-BR" sz="2200" dirty="0">
                    <a:solidFill>
                      <a:srgbClr val="FF0000"/>
                    </a:solidFill>
                  </a:rPr>
                  <a:t>,                 </a:t>
                </a:r>
              </a:p>
              <a:p>
                <a:pPr marL="0" indent="0">
                  <a:buNone/>
                </a:pPr>
                <a14:m>
                  <m:oMathPara xmlns:m="http://schemas.openxmlformats.org/officeDocument/2006/math">
                    <m:oMathParaPr>
                      <m:jc m:val="left"/>
                    </m:oMathParaPr>
                    <m:oMath xmlns:m="http://schemas.openxmlformats.org/officeDocument/2006/math">
                      <m:sSub>
                        <m:sSubPr>
                          <m:ctrlPr>
                            <a:rPr lang="pt-BR" sz="2200" i="1" smtClean="0">
                              <a:solidFill>
                                <a:srgbClr val="FF0000"/>
                              </a:solidFill>
                              <a:latin typeface="Cambria Math" panose="02040503050406030204" pitchFamily="18" charset="0"/>
                            </a:rPr>
                          </m:ctrlPr>
                        </m:sSubPr>
                        <m:e>
                          <m:r>
                            <a:rPr lang="pt-BR" sz="2200" b="0" i="1" smtClean="0">
                              <a:solidFill>
                                <a:srgbClr val="FF0000"/>
                              </a:solidFill>
                              <a:latin typeface="Cambria Math" panose="02040503050406030204" pitchFamily="18" charset="0"/>
                            </a:rPr>
                            <m:t>𝐴</m:t>
                          </m:r>
                        </m:e>
                        <m:sub>
                          <m:r>
                            <a:rPr lang="pt-BR" sz="2200" b="0" i="1" smtClean="0">
                              <a:solidFill>
                                <a:srgbClr val="FF0000"/>
                              </a:solidFill>
                              <a:latin typeface="Cambria Math" panose="02040503050406030204" pitchFamily="18" charset="0"/>
                            </a:rPr>
                            <m:t>𝑣</m:t>
                          </m:r>
                        </m:sub>
                      </m:sSub>
                      <m:r>
                        <a:rPr lang="pt-BR" sz="2200" b="0" i="1" smtClean="0">
                          <a:solidFill>
                            <a:srgbClr val="FF0000"/>
                          </a:solidFill>
                          <a:latin typeface="Cambria Math" panose="02040503050406030204" pitchFamily="18" charset="0"/>
                        </a:rPr>
                        <m:t>=</m:t>
                      </m:r>
                      <m:f>
                        <m:fPr>
                          <m:ctrlPr>
                            <a:rPr lang="pt-BR" sz="2200" b="0" i="1" smtClean="0">
                              <a:solidFill>
                                <a:srgbClr val="FF0000"/>
                              </a:solidFill>
                              <a:latin typeface="Cambria Math" panose="02040503050406030204" pitchFamily="18" charset="0"/>
                            </a:rPr>
                          </m:ctrlPr>
                        </m:fPr>
                        <m:num>
                          <m:r>
                            <a:rPr lang="pt-BR" sz="2200" b="0" i="1" smtClean="0">
                              <a:solidFill>
                                <a:srgbClr val="FF0000"/>
                              </a:solidFill>
                              <a:latin typeface="Cambria Math" panose="02040503050406030204" pitchFamily="18" charset="0"/>
                            </a:rPr>
                            <m:t>−</m:t>
                          </m:r>
                          <m:sSub>
                            <m:sSubPr>
                              <m:ctrlPr>
                                <a:rPr lang="pt-BR" sz="2200" b="0" i="1" smtClean="0">
                                  <a:solidFill>
                                    <a:srgbClr val="FF0000"/>
                                  </a:solidFill>
                                  <a:latin typeface="Cambria Math" panose="02040503050406030204" pitchFamily="18" charset="0"/>
                                </a:rPr>
                              </m:ctrlPr>
                            </m:sSubPr>
                            <m:e>
                              <m:r>
                                <a:rPr lang="pt-BR" sz="2200" b="0" i="1" smtClean="0">
                                  <a:solidFill>
                                    <a:srgbClr val="FF0000"/>
                                  </a:solidFill>
                                  <a:latin typeface="Cambria Math" panose="02040503050406030204" pitchFamily="18" charset="0"/>
                                </a:rPr>
                                <m:t>𝑔</m:t>
                              </m:r>
                            </m:e>
                            <m:sub>
                              <m:r>
                                <a:rPr lang="pt-BR" sz="2200" b="0" i="1" smtClean="0">
                                  <a:solidFill>
                                    <a:srgbClr val="FF0000"/>
                                  </a:solidFill>
                                  <a:latin typeface="Cambria Math" panose="02040503050406030204" pitchFamily="18" charset="0"/>
                                </a:rPr>
                                <m:t>𝑚</m:t>
                              </m:r>
                            </m:sub>
                          </m:sSub>
                          <m:sSub>
                            <m:sSubPr>
                              <m:ctrlPr>
                                <a:rPr lang="pt-BR" sz="2200" b="0" i="1" smtClean="0">
                                  <a:solidFill>
                                    <a:srgbClr val="FF0000"/>
                                  </a:solidFill>
                                  <a:latin typeface="Cambria Math" panose="02040503050406030204" pitchFamily="18" charset="0"/>
                                </a:rPr>
                              </m:ctrlPr>
                            </m:sSubPr>
                            <m:e>
                              <m:r>
                                <a:rPr lang="pt-BR" sz="2200" b="0" i="1" smtClean="0">
                                  <a:solidFill>
                                    <a:srgbClr val="FF0000"/>
                                  </a:solidFill>
                                  <a:latin typeface="Cambria Math" panose="02040503050406030204" pitchFamily="18" charset="0"/>
                                </a:rPr>
                                <m:t>𝑅</m:t>
                              </m:r>
                            </m:e>
                            <m:sub>
                              <m:r>
                                <a:rPr lang="pt-BR" sz="2200" b="0" i="1" smtClean="0">
                                  <a:solidFill>
                                    <a:srgbClr val="FF0000"/>
                                  </a:solidFill>
                                  <a:latin typeface="Cambria Math" panose="02040503050406030204" pitchFamily="18" charset="0"/>
                                </a:rPr>
                                <m:t>𝐷</m:t>
                              </m:r>
                            </m:sub>
                          </m:sSub>
                        </m:num>
                        <m:den>
                          <m:r>
                            <a:rPr lang="pt-BR" sz="2200" b="0" i="1" smtClean="0">
                              <a:solidFill>
                                <a:srgbClr val="FF0000"/>
                              </a:solidFill>
                              <a:latin typeface="Cambria Math" panose="02040503050406030204" pitchFamily="18" charset="0"/>
                            </a:rPr>
                            <m:t>1+</m:t>
                          </m:r>
                          <m:sSub>
                            <m:sSubPr>
                              <m:ctrlPr>
                                <a:rPr lang="pt-BR" sz="2200" i="1">
                                  <a:solidFill>
                                    <a:srgbClr val="FF0000"/>
                                  </a:solidFill>
                                  <a:latin typeface="Cambria Math" panose="02040503050406030204" pitchFamily="18" charset="0"/>
                                </a:rPr>
                              </m:ctrlPr>
                            </m:sSubPr>
                            <m:e>
                              <m:r>
                                <a:rPr lang="pt-BR" sz="2200" i="1">
                                  <a:solidFill>
                                    <a:srgbClr val="FF0000"/>
                                  </a:solidFill>
                                  <a:latin typeface="Cambria Math" panose="02040503050406030204" pitchFamily="18" charset="0"/>
                                </a:rPr>
                                <m:t>𝑔</m:t>
                              </m:r>
                            </m:e>
                            <m:sub>
                              <m:r>
                                <a:rPr lang="pt-BR" sz="2200" i="1">
                                  <a:solidFill>
                                    <a:srgbClr val="FF0000"/>
                                  </a:solidFill>
                                  <a:latin typeface="Cambria Math" panose="02040503050406030204" pitchFamily="18" charset="0"/>
                                </a:rPr>
                                <m:t>𝑚</m:t>
                              </m:r>
                            </m:sub>
                          </m:sSub>
                          <m:sSub>
                            <m:sSubPr>
                              <m:ctrlPr>
                                <a:rPr lang="pt-BR" sz="2200" i="1">
                                  <a:solidFill>
                                    <a:srgbClr val="FF0000"/>
                                  </a:solidFill>
                                  <a:latin typeface="Cambria Math" panose="02040503050406030204" pitchFamily="18" charset="0"/>
                                </a:rPr>
                              </m:ctrlPr>
                            </m:sSubPr>
                            <m:e>
                              <m:r>
                                <a:rPr lang="pt-BR" sz="2200" i="1">
                                  <a:solidFill>
                                    <a:srgbClr val="FF0000"/>
                                  </a:solidFill>
                                  <a:latin typeface="Cambria Math" panose="02040503050406030204" pitchFamily="18" charset="0"/>
                                </a:rPr>
                                <m:t>𝑅</m:t>
                              </m:r>
                            </m:e>
                            <m:sub>
                              <m:r>
                                <a:rPr lang="pt-BR" sz="2200" b="0" i="1" smtClean="0">
                                  <a:solidFill>
                                    <a:srgbClr val="FF0000"/>
                                  </a:solidFill>
                                  <a:latin typeface="Cambria Math" panose="02040503050406030204" pitchFamily="18" charset="0"/>
                                </a:rPr>
                                <m:t>𝑆</m:t>
                              </m:r>
                              <m:r>
                                <a:rPr lang="pt-BR" sz="2200" b="0" i="1" smtClean="0">
                                  <a:solidFill>
                                    <a:srgbClr val="FF0000"/>
                                  </a:solidFill>
                                  <a:latin typeface="Cambria Math" panose="02040503050406030204" pitchFamily="18" charset="0"/>
                                </a:rPr>
                                <m:t>+</m:t>
                              </m:r>
                            </m:sub>
                          </m:sSub>
                          <m:f>
                            <m:fPr>
                              <m:ctrlPr>
                                <a:rPr lang="pt-BR" sz="2200" i="1" smtClean="0">
                                  <a:solidFill>
                                    <a:srgbClr val="FF0000"/>
                                  </a:solidFill>
                                  <a:latin typeface="Cambria Math" panose="02040503050406030204" pitchFamily="18" charset="0"/>
                                </a:rPr>
                              </m:ctrlPr>
                            </m:fPr>
                            <m:num>
                              <m:sSub>
                                <m:sSubPr>
                                  <m:ctrlPr>
                                    <a:rPr lang="pt-BR" sz="2200" i="1" smtClean="0">
                                      <a:solidFill>
                                        <a:srgbClr val="FF0000"/>
                                      </a:solidFill>
                                      <a:latin typeface="Cambria Math" panose="02040503050406030204" pitchFamily="18" charset="0"/>
                                    </a:rPr>
                                  </m:ctrlPr>
                                </m:sSubPr>
                                <m:e>
                                  <m:r>
                                    <a:rPr lang="pt-BR" sz="2200" b="0" i="1" smtClean="0">
                                      <a:solidFill>
                                        <a:srgbClr val="FF0000"/>
                                      </a:solidFill>
                                      <a:latin typeface="Cambria Math" panose="02040503050406030204" pitchFamily="18" charset="0"/>
                                    </a:rPr>
                                    <m:t>𝑅</m:t>
                                  </m:r>
                                </m:e>
                                <m:sub>
                                  <m:r>
                                    <a:rPr lang="pt-BR" sz="2200" b="0" i="1" smtClean="0">
                                      <a:solidFill>
                                        <a:srgbClr val="FF0000"/>
                                      </a:solidFill>
                                      <a:latin typeface="Cambria Math" panose="02040503050406030204" pitchFamily="18" charset="0"/>
                                    </a:rPr>
                                    <m:t>𝐷</m:t>
                                  </m:r>
                                </m:sub>
                              </m:sSub>
                              <m:r>
                                <a:rPr lang="pt-BR" sz="2200" b="0" i="1" smtClean="0">
                                  <a:solidFill>
                                    <a:srgbClr val="FF0000"/>
                                  </a:solidFill>
                                  <a:latin typeface="Cambria Math" panose="02040503050406030204" pitchFamily="18" charset="0"/>
                                </a:rPr>
                                <m:t>+</m:t>
                              </m:r>
                              <m:sSub>
                                <m:sSubPr>
                                  <m:ctrlPr>
                                    <a:rPr lang="pt-BR" sz="2200" i="1">
                                      <a:solidFill>
                                        <a:srgbClr val="FF0000"/>
                                      </a:solidFill>
                                      <a:latin typeface="Cambria Math" panose="02040503050406030204" pitchFamily="18" charset="0"/>
                                    </a:rPr>
                                  </m:ctrlPr>
                                </m:sSubPr>
                                <m:e>
                                  <m:r>
                                    <a:rPr lang="pt-BR" sz="2200" i="1">
                                      <a:solidFill>
                                        <a:srgbClr val="FF0000"/>
                                      </a:solidFill>
                                      <a:latin typeface="Cambria Math" panose="02040503050406030204" pitchFamily="18" charset="0"/>
                                    </a:rPr>
                                    <m:t>𝑅</m:t>
                                  </m:r>
                                </m:e>
                                <m:sub>
                                  <m:r>
                                    <a:rPr lang="pt-BR" sz="2200" b="0" i="1" smtClean="0">
                                      <a:solidFill>
                                        <a:srgbClr val="FF0000"/>
                                      </a:solidFill>
                                      <a:latin typeface="Cambria Math" panose="02040503050406030204" pitchFamily="18" charset="0"/>
                                    </a:rPr>
                                    <m:t>𝑆</m:t>
                                  </m:r>
                                </m:sub>
                              </m:sSub>
                            </m:num>
                            <m:den>
                              <m:sSub>
                                <m:sSubPr>
                                  <m:ctrlPr>
                                    <a:rPr lang="pt-BR" sz="2200" i="1" smtClean="0">
                                      <a:solidFill>
                                        <a:srgbClr val="FF0000"/>
                                      </a:solidFill>
                                      <a:latin typeface="Cambria Math" panose="02040503050406030204" pitchFamily="18" charset="0"/>
                                    </a:rPr>
                                  </m:ctrlPr>
                                </m:sSubPr>
                                <m:e>
                                  <m:r>
                                    <a:rPr lang="pt-BR" sz="2200" b="0" i="1" smtClean="0">
                                      <a:solidFill>
                                        <a:srgbClr val="FF0000"/>
                                      </a:solidFill>
                                      <a:latin typeface="Cambria Math" panose="02040503050406030204" pitchFamily="18" charset="0"/>
                                    </a:rPr>
                                    <m:t>𝑟</m:t>
                                  </m:r>
                                </m:e>
                                <m:sub>
                                  <m:r>
                                    <a:rPr lang="pt-BR" sz="2200" b="0" i="1" smtClean="0">
                                      <a:solidFill>
                                        <a:srgbClr val="FF0000"/>
                                      </a:solidFill>
                                      <a:latin typeface="Cambria Math" panose="02040503050406030204" pitchFamily="18" charset="0"/>
                                    </a:rPr>
                                    <m:t>𝑑</m:t>
                                  </m:r>
                                </m:sub>
                              </m:sSub>
                            </m:den>
                          </m:f>
                        </m:den>
                      </m:f>
                      <m:r>
                        <a:rPr lang="pt-BR" sz="2200" b="0" i="1" smtClean="0">
                          <a:solidFill>
                            <a:srgbClr val="FF0000"/>
                          </a:solidFill>
                          <a:latin typeface="Cambria Math" panose="02040503050406030204" pitchFamily="18" charset="0"/>
                        </a:rPr>
                        <m:t>=</m:t>
                      </m:r>
                      <m:f>
                        <m:fPr>
                          <m:ctrlPr>
                            <a:rPr lang="pt-BR" sz="2200" b="0" i="1" smtClean="0">
                              <a:solidFill>
                                <a:srgbClr val="FF0000"/>
                              </a:solidFill>
                              <a:latin typeface="Cambria Math" panose="02040503050406030204" pitchFamily="18" charset="0"/>
                            </a:rPr>
                          </m:ctrlPr>
                        </m:fPr>
                        <m:num>
                          <m:r>
                            <a:rPr lang="pt-BR" sz="2200" b="0" i="1" smtClean="0">
                              <a:solidFill>
                                <a:srgbClr val="FF0000"/>
                              </a:solidFill>
                              <a:latin typeface="Cambria Math" panose="02040503050406030204" pitchFamily="18" charset="0"/>
                            </a:rPr>
                            <m:t>1,51</m:t>
                          </m:r>
                          <m:r>
                            <a:rPr lang="pt-BR" sz="2200" b="0" i="1" smtClean="0">
                              <a:solidFill>
                                <a:srgbClr val="FF0000"/>
                              </a:solidFill>
                              <a:latin typeface="Cambria Math" panose="02040503050406030204" pitchFamily="18" charset="0"/>
                            </a:rPr>
                            <m:t>𝑚</m:t>
                          </m:r>
                          <m:r>
                            <a:rPr lang="pt-BR" sz="2200" b="0" i="1" smtClean="0">
                              <a:solidFill>
                                <a:srgbClr val="FF0000"/>
                              </a:solidFill>
                              <a:latin typeface="Cambria Math" panose="02040503050406030204" pitchFamily="18" charset="0"/>
                            </a:rPr>
                            <m:t>∗3,3</m:t>
                          </m:r>
                          <m:r>
                            <a:rPr lang="pt-BR" sz="2200" b="0" i="1" smtClean="0">
                              <a:solidFill>
                                <a:srgbClr val="FF0000"/>
                              </a:solidFill>
                              <a:latin typeface="Cambria Math" panose="02040503050406030204" pitchFamily="18" charset="0"/>
                            </a:rPr>
                            <m:t>𝑘</m:t>
                          </m:r>
                        </m:num>
                        <m:den>
                          <m:r>
                            <a:rPr lang="pt-BR" sz="2200" b="0" i="1" smtClean="0">
                              <a:solidFill>
                                <a:srgbClr val="FF0000"/>
                              </a:solidFill>
                              <a:latin typeface="Cambria Math" panose="02040503050406030204" pitchFamily="18" charset="0"/>
                            </a:rPr>
                            <m:t>1+1,51</m:t>
                          </m:r>
                          <m:r>
                            <a:rPr lang="pt-BR" sz="2200" b="0" i="1" smtClean="0">
                              <a:solidFill>
                                <a:srgbClr val="FF0000"/>
                              </a:solidFill>
                              <a:latin typeface="Cambria Math" panose="02040503050406030204" pitchFamily="18" charset="0"/>
                            </a:rPr>
                            <m:t>𝑚</m:t>
                          </m:r>
                          <m:r>
                            <a:rPr lang="pt-BR" sz="2200" b="0" i="1" smtClean="0">
                              <a:solidFill>
                                <a:srgbClr val="FF0000"/>
                              </a:solidFill>
                              <a:latin typeface="Cambria Math" panose="02040503050406030204" pitchFamily="18" charset="0"/>
                            </a:rPr>
                            <m:t>∗1</m:t>
                          </m:r>
                          <m:r>
                            <a:rPr lang="pt-BR" sz="2200" b="0" i="1" smtClean="0">
                              <a:solidFill>
                                <a:srgbClr val="FF0000"/>
                              </a:solidFill>
                              <a:latin typeface="Cambria Math" panose="02040503050406030204" pitchFamily="18" charset="0"/>
                            </a:rPr>
                            <m:t>𝑘</m:t>
                          </m:r>
                          <m:r>
                            <a:rPr lang="pt-BR" sz="2200" b="0" i="1" smtClean="0">
                              <a:solidFill>
                                <a:srgbClr val="FF0000"/>
                              </a:solidFill>
                              <a:latin typeface="Cambria Math" panose="02040503050406030204" pitchFamily="18" charset="0"/>
                            </a:rPr>
                            <m:t>+</m:t>
                          </m:r>
                          <m:f>
                            <m:fPr>
                              <m:ctrlPr>
                                <a:rPr lang="pt-BR" sz="2200" b="0" i="1" smtClean="0">
                                  <a:solidFill>
                                    <a:srgbClr val="FF0000"/>
                                  </a:solidFill>
                                  <a:latin typeface="Cambria Math" panose="02040503050406030204" pitchFamily="18" charset="0"/>
                                </a:rPr>
                              </m:ctrlPr>
                            </m:fPr>
                            <m:num>
                              <m:r>
                                <a:rPr lang="pt-BR" sz="2200" b="0" i="1" smtClean="0">
                                  <a:solidFill>
                                    <a:srgbClr val="FF0000"/>
                                  </a:solidFill>
                                  <a:latin typeface="Cambria Math" panose="02040503050406030204" pitchFamily="18" charset="0"/>
                                </a:rPr>
                                <m:t>3,3</m:t>
                              </m:r>
                              <m:r>
                                <a:rPr lang="pt-BR" sz="2200" b="0" i="1" smtClean="0">
                                  <a:solidFill>
                                    <a:srgbClr val="FF0000"/>
                                  </a:solidFill>
                                  <a:latin typeface="Cambria Math" panose="02040503050406030204" pitchFamily="18" charset="0"/>
                                </a:rPr>
                                <m:t>𝑘</m:t>
                              </m:r>
                              <m:r>
                                <a:rPr lang="pt-BR" sz="2200" b="0" i="1" smtClean="0">
                                  <a:solidFill>
                                    <a:srgbClr val="FF0000"/>
                                  </a:solidFill>
                                  <a:latin typeface="Cambria Math" panose="02040503050406030204" pitchFamily="18" charset="0"/>
                                </a:rPr>
                                <m:t>+1</m:t>
                              </m:r>
                              <m:r>
                                <a:rPr lang="pt-BR" sz="2200" b="0" i="1" smtClean="0">
                                  <a:solidFill>
                                    <a:srgbClr val="FF0000"/>
                                  </a:solidFill>
                                  <a:latin typeface="Cambria Math" panose="02040503050406030204" pitchFamily="18" charset="0"/>
                                </a:rPr>
                                <m:t>𝑘</m:t>
                              </m:r>
                            </m:num>
                            <m:den>
                              <m:r>
                                <a:rPr lang="pt-BR" sz="2200" b="0" i="1" smtClean="0">
                                  <a:solidFill>
                                    <a:srgbClr val="FF0000"/>
                                  </a:solidFill>
                                  <a:latin typeface="Cambria Math" panose="02040503050406030204" pitchFamily="18" charset="0"/>
                                </a:rPr>
                                <m:t>50</m:t>
                              </m:r>
                              <m:r>
                                <a:rPr lang="pt-BR" sz="2200" b="0" i="1" smtClean="0">
                                  <a:solidFill>
                                    <a:srgbClr val="FF0000"/>
                                  </a:solidFill>
                                  <a:latin typeface="Cambria Math" panose="02040503050406030204" pitchFamily="18" charset="0"/>
                                </a:rPr>
                                <m:t>𝑘</m:t>
                              </m:r>
                            </m:den>
                          </m:f>
                        </m:den>
                      </m:f>
                      <m:r>
                        <a:rPr lang="pt-BR" sz="2200" b="0" i="1" smtClean="0">
                          <a:solidFill>
                            <a:srgbClr val="FF0000"/>
                          </a:solidFill>
                          <a:latin typeface="Cambria Math" panose="02040503050406030204" pitchFamily="18" charset="0"/>
                        </a:rPr>
                        <m:t>=−1,92</m:t>
                      </m:r>
                    </m:oMath>
                  </m:oMathPara>
                </a14:m>
                <a:endParaRPr lang="pt-BR" sz="2200" b="0" dirty="0">
                  <a:solidFill>
                    <a:srgbClr val="FF0000"/>
                  </a:solidFill>
                </a:endParaRPr>
              </a:p>
              <a:p>
                <a:pPr marL="0" indent="0">
                  <a:buNone/>
                </a:pPr>
                <a:endParaRPr lang="pt-BR" sz="2200" dirty="0">
                  <a:solidFill>
                    <a:srgbClr val="FF0000"/>
                  </a:solidFill>
                  <a:latin typeface="Cambria Math" panose="02040503050406030204" pitchFamily="18" charset="0"/>
                  <a:ea typeface="Cambria Math" panose="02040503050406030204" pitchFamily="18" charset="0"/>
                </a:endParaRPr>
              </a:p>
              <a:p>
                <a:pPr marL="0" indent="0">
                  <a:buNone/>
                </a:pPr>
                <a:r>
                  <a:rPr lang="pt-BR" sz="2200" dirty="0">
                    <a:solidFill>
                      <a:srgbClr val="FF0000"/>
                    </a:solidFill>
                    <a:latin typeface="Cambria Math" panose="02040503050406030204" pitchFamily="18" charset="0"/>
                    <a:ea typeface="Cambria Math" panose="02040503050406030204" pitchFamily="18" charset="0"/>
                  </a:rPr>
                  <a:t>Se </a:t>
                </a:r>
                <a14:m>
                  <m:oMath xmlns:m="http://schemas.openxmlformats.org/officeDocument/2006/math">
                    <m:sSub>
                      <m:sSubPr>
                        <m:ctrlPr>
                          <a:rPr lang="pt-BR" sz="2200" i="1">
                            <a:solidFill>
                              <a:srgbClr val="FF0000"/>
                            </a:solidFill>
                            <a:latin typeface="Cambria Math" panose="02040503050406030204" pitchFamily="18" charset="0"/>
                          </a:rPr>
                        </m:ctrlPr>
                      </m:sSubPr>
                      <m:e>
                        <m:r>
                          <a:rPr lang="pt-BR" sz="2200" i="1">
                            <a:solidFill>
                              <a:srgbClr val="FF0000"/>
                            </a:solidFill>
                            <a:latin typeface="Cambria Math" panose="02040503050406030204" pitchFamily="18" charset="0"/>
                          </a:rPr>
                          <m:t>𝑟</m:t>
                        </m:r>
                      </m:e>
                      <m:sub>
                        <m:r>
                          <a:rPr lang="pt-BR" sz="2200" i="1">
                            <a:solidFill>
                              <a:srgbClr val="FF0000"/>
                            </a:solidFill>
                            <a:latin typeface="Cambria Math" panose="02040503050406030204" pitchFamily="18" charset="0"/>
                          </a:rPr>
                          <m:t>𝑑</m:t>
                        </m:r>
                      </m:sub>
                    </m:sSub>
                    <m:r>
                      <a:rPr lang="pt-BR" sz="2200">
                        <a:solidFill>
                          <a:srgbClr val="FF0000"/>
                        </a:solidFill>
                        <a:latin typeface="Cambria Math" panose="02040503050406030204" pitchFamily="18" charset="0"/>
                      </a:rPr>
                      <m:t>=</m:t>
                    </m:r>
                    <m:r>
                      <a:rPr lang="pt-BR" sz="2200" i="1">
                        <a:solidFill>
                          <a:srgbClr val="FF0000"/>
                        </a:solidFill>
                        <a:latin typeface="Cambria Math" panose="02040503050406030204" pitchFamily="18" charset="0"/>
                        <a:ea typeface="Cambria Math" panose="02040503050406030204" pitchFamily="18" charset="0"/>
                      </a:rPr>
                      <m:t>∞</m:t>
                    </m:r>
                    <m:r>
                      <m:rPr>
                        <m:sty m:val="p"/>
                      </m:rPr>
                      <a:rPr lang="el-GR" sz="2200" i="1">
                        <a:solidFill>
                          <a:srgbClr val="FF0000"/>
                        </a:solidFill>
                        <a:latin typeface="Cambria Math" panose="02040503050406030204" pitchFamily="18" charset="0"/>
                        <a:ea typeface="Cambria Math" panose="02040503050406030204" pitchFamily="18" charset="0"/>
                      </a:rPr>
                      <m:t>Ω</m:t>
                    </m:r>
                  </m:oMath>
                </a14:m>
                <a:r>
                  <a:rPr lang="pt-BR" sz="2200" dirty="0">
                    <a:solidFill>
                      <a:srgbClr val="FF0000"/>
                    </a:solidFill>
                    <a:latin typeface="Cambria Math" panose="02040503050406030204" pitchFamily="18" charset="0"/>
                    <a:ea typeface="Cambria Math" panose="02040503050406030204" pitchFamily="18" charset="0"/>
                  </a:rPr>
                  <a:t>,               </a:t>
                </a:r>
              </a:p>
              <a:p>
                <a:pPr marL="0" indent="0">
                  <a:buNone/>
                </a:pPr>
                <a:r>
                  <a:rPr lang="pt-BR" sz="2200" dirty="0">
                    <a:solidFill>
                      <a:srgbClr val="FF0000"/>
                    </a:solidFill>
                    <a:latin typeface="Cambria Math" panose="02040503050406030204" pitchFamily="18" charset="0"/>
                    <a:ea typeface="Cambria Math" panose="02040503050406030204" pitchFamily="18" charset="0"/>
                  </a:rPr>
                  <a:t> </a:t>
                </a:r>
                <a14:m>
                  <m:oMath xmlns:m="http://schemas.openxmlformats.org/officeDocument/2006/math">
                    <m:sSub>
                      <m:sSubPr>
                        <m:ctrlPr>
                          <a:rPr lang="pt-BR" sz="2200" i="1">
                            <a:solidFill>
                              <a:srgbClr val="FF0000"/>
                            </a:solidFill>
                            <a:latin typeface="Cambria Math" panose="02040503050406030204" pitchFamily="18" charset="0"/>
                          </a:rPr>
                        </m:ctrlPr>
                      </m:sSubPr>
                      <m:e>
                        <m:r>
                          <a:rPr lang="pt-BR" sz="2200" i="1">
                            <a:solidFill>
                              <a:srgbClr val="FF0000"/>
                            </a:solidFill>
                            <a:latin typeface="Cambria Math" panose="02040503050406030204" pitchFamily="18" charset="0"/>
                          </a:rPr>
                          <m:t>𝐴</m:t>
                        </m:r>
                      </m:e>
                      <m:sub>
                        <m:r>
                          <a:rPr lang="pt-BR" sz="2200" i="1">
                            <a:solidFill>
                              <a:srgbClr val="FF0000"/>
                            </a:solidFill>
                            <a:latin typeface="Cambria Math" panose="02040503050406030204" pitchFamily="18" charset="0"/>
                          </a:rPr>
                          <m:t>𝑣</m:t>
                        </m:r>
                      </m:sub>
                    </m:sSub>
                    <m:r>
                      <a:rPr lang="pt-BR" sz="2200" i="1">
                        <a:solidFill>
                          <a:srgbClr val="FF0000"/>
                        </a:solidFill>
                        <a:latin typeface="Cambria Math" panose="02040503050406030204" pitchFamily="18" charset="0"/>
                      </a:rPr>
                      <m:t>=</m:t>
                    </m:r>
                    <m:f>
                      <m:fPr>
                        <m:ctrlPr>
                          <a:rPr lang="pt-BR" sz="2200" i="1">
                            <a:solidFill>
                              <a:srgbClr val="FF0000"/>
                            </a:solidFill>
                            <a:latin typeface="Cambria Math" panose="02040503050406030204" pitchFamily="18" charset="0"/>
                          </a:rPr>
                        </m:ctrlPr>
                      </m:fPr>
                      <m:num>
                        <m:r>
                          <a:rPr lang="pt-BR" sz="2200" i="1">
                            <a:solidFill>
                              <a:srgbClr val="FF0000"/>
                            </a:solidFill>
                            <a:latin typeface="Cambria Math" panose="02040503050406030204" pitchFamily="18" charset="0"/>
                          </a:rPr>
                          <m:t>−</m:t>
                        </m:r>
                        <m:sSub>
                          <m:sSubPr>
                            <m:ctrlPr>
                              <a:rPr lang="pt-BR" sz="2200" i="1">
                                <a:solidFill>
                                  <a:srgbClr val="FF0000"/>
                                </a:solidFill>
                                <a:latin typeface="Cambria Math" panose="02040503050406030204" pitchFamily="18" charset="0"/>
                              </a:rPr>
                            </m:ctrlPr>
                          </m:sSubPr>
                          <m:e>
                            <m:r>
                              <a:rPr lang="pt-BR" sz="2200" i="1">
                                <a:solidFill>
                                  <a:srgbClr val="FF0000"/>
                                </a:solidFill>
                                <a:latin typeface="Cambria Math" panose="02040503050406030204" pitchFamily="18" charset="0"/>
                              </a:rPr>
                              <m:t>𝑔</m:t>
                            </m:r>
                          </m:e>
                          <m:sub>
                            <m:r>
                              <a:rPr lang="pt-BR" sz="2200" i="1">
                                <a:solidFill>
                                  <a:srgbClr val="FF0000"/>
                                </a:solidFill>
                                <a:latin typeface="Cambria Math" panose="02040503050406030204" pitchFamily="18" charset="0"/>
                              </a:rPr>
                              <m:t>𝑚</m:t>
                            </m:r>
                          </m:sub>
                        </m:sSub>
                        <m:sSub>
                          <m:sSubPr>
                            <m:ctrlPr>
                              <a:rPr lang="pt-BR" sz="2200" i="1">
                                <a:solidFill>
                                  <a:srgbClr val="FF0000"/>
                                </a:solidFill>
                                <a:latin typeface="Cambria Math" panose="02040503050406030204" pitchFamily="18" charset="0"/>
                              </a:rPr>
                            </m:ctrlPr>
                          </m:sSubPr>
                          <m:e>
                            <m:r>
                              <a:rPr lang="pt-BR" sz="2200" i="1">
                                <a:solidFill>
                                  <a:srgbClr val="FF0000"/>
                                </a:solidFill>
                                <a:latin typeface="Cambria Math" panose="02040503050406030204" pitchFamily="18" charset="0"/>
                              </a:rPr>
                              <m:t>𝑅</m:t>
                            </m:r>
                          </m:e>
                          <m:sub>
                            <m:r>
                              <a:rPr lang="pt-BR" sz="2200" i="1">
                                <a:solidFill>
                                  <a:srgbClr val="FF0000"/>
                                </a:solidFill>
                                <a:latin typeface="Cambria Math" panose="02040503050406030204" pitchFamily="18" charset="0"/>
                              </a:rPr>
                              <m:t>𝐷</m:t>
                            </m:r>
                          </m:sub>
                        </m:sSub>
                      </m:num>
                      <m:den>
                        <m:r>
                          <a:rPr lang="pt-BR" sz="2200" i="1">
                            <a:solidFill>
                              <a:srgbClr val="FF0000"/>
                            </a:solidFill>
                            <a:latin typeface="Cambria Math" panose="02040503050406030204" pitchFamily="18" charset="0"/>
                          </a:rPr>
                          <m:t>1+</m:t>
                        </m:r>
                        <m:sSub>
                          <m:sSubPr>
                            <m:ctrlPr>
                              <a:rPr lang="pt-BR" sz="2200" i="1">
                                <a:solidFill>
                                  <a:srgbClr val="FF0000"/>
                                </a:solidFill>
                                <a:latin typeface="Cambria Math" panose="02040503050406030204" pitchFamily="18" charset="0"/>
                              </a:rPr>
                            </m:ctrlPr>
                          </m:sSubPr>
                          <m:e>
                            <m:r>
                              <a:rPr lang="pt-BR" sz="2200" i="1">
                                <a:solidFill>
                                  <a:srgbClr val="FF0000"/>
                                </a:solidFill>
                                <a:latin typeface="Cambria Math" panose="02040503050406030204" pitchFamily="18" charset="0"/>
                              </a:rPr>
                              <m:t>𝑔</m:t>
                            </m:r>
                          </m:e>
                          <m:sub>
                            <m:r>
                              <a:rPr lang="pt-BR" sz="2200" i="1">
                                <a:solidFill>
                                  <a:srgbClr val="FF0000"/>
                                </a:solidFill>
                                <a:latin typeface="Cambria Math" panose="02040503050406030204" pitchFamily="18" charset="0"/>
                              </a:rPr>
                              <m:t>𝑚</m:t>
                            </m:r>
                          </m:sub>
                        </m:sSub>
                        <m:sSub>
                          <m:sSubPr>
                            <m:ctrlPr>
                              <a:rPr lang="pt-BR" sz="2200" i="1">
                                <a:solidFill>
                                  <a:srgbClr val="FF0000"/>
                                </a:solidFill>
                                <a:latin typeface="Cambria Math" panose="02040503050406030204" pitchFamily="18" charset="0"/>
                              </a:rPr>
                            </m:ctrlPr>
                          </m:sSubPr>
                          <m:e>
                            <m:r>
                              <a:rPr lang="pt-BR" sz="2200" i="1">
                                <a:solidFill>
                                  <a:srgbClr val="FF0000"/>
                                </a:solidFill>
                                <a:latin typeface="Cambria Math" panose="02040503050406030204" pitchFamily="18" charset="0"/>
                              </a:rPr>
                              <m:t>𝑅</m:t>
                            </m:r>
                          </m:e>
                          <m:sub>
                            <m:r>
                              <a:rPr lang="pt-BR" sz="2200" b="0" i="1" smtClean="0">
                                <a:solidFill>
                                  <a:srgbClr val="FF0000"/>
                                </a:solidFill>
                                <a:latin typeface="Cambria Math" panose="02040503050406030204" pitchFamily="18" charset="0"/>
                              </a:rPr>
                              <m:t>𝑆</m:t>
                            </m:r>
                          </m:sub>
                        </m:sSub>
                      </m:den>
                    </m:f>
                    <m:r>
                      <a:rPr lang="pt-BR" sz="2200" b="0" i="1" smtClean="0">
                        <a:solidFill>
                          <a:srgbClr val="FF0000"/>
                        </a:solidFill>
                        <a:latin typeface="Cambria Math" panose="02040503050406030204" pitchFamily="18" charset="0"/>
                      </a:rPr>
                      <m:t>=</m:t>
                    </m:r>
                    <m:f>
                      <m:fPr>
                        <m:ctrlPr>
                          <a:rPr lang="pt-BR" sz="2200" i="1">
                            <a:solidFill>
                              <a:srgbClr val="FF0000"/>
                            </a:solidFill>
                            <a:latin typeface="Cambria Math" panose="02040503050406030204" pitchFamily="18" charset="0"/>
                          </a:rPr>
                        </m:ctrlPr>
                      </m:fPr>
                      <m:num>
                        <m:r>
                          <a:rPr lang="pt-BR" sz="2200" i="1">
                            <a:solidFill>
                              <a:srgbClr val="FF0000"/>
                            </a:solidFill>
                            <a:latin typeface="Cambria Math" panose="02040503050406030204" pitchFamily="18" charset="0"/>
                          </a:rPr>
                          <m:t>1,51</m:t>
                        </m:r>
                        <m:r>
                          <a:rPr lang="pt-BR" sz="2200" i="1">
                            <a:solidFill>
                              <a:srgbClr val="FF0000"/>
                            </a:solidFill>
                            <a:latin typeface="Cambria Math" panose="02040503050406030204" pitchFamily="18" charset="0"/>
                          </a:rPr>
                          <m:t>𝑚</m:t>
                        </m:r>
                        <m:r>
                          <a:rPr lang="pt-BR" sz="2200" i="1">
                            <a:solidFill>
                              <a:srgbClr val="FF0000"/>
                            </a:solidFill>
                            <a:latin typeface="Cambria Math" panose="02040503050406030204" pitchFamily="18" charset="0"/>
                          </a:rPr>
                          <m:t>∗3,3</m:t>
                        </m:r>
                        <m:r>
                          <a:rPr lang="pt-BR" sz="2200" i="1">
                            <a:solidFill>
                              <a:srgbClr val="FF0000"/>
                            </a:solidFill>
                            <a:latin typeface="Cambria Math" panose="02040503050406030204" pitchFamily="18" charset="0"/>
                          </a:rPr>
                          <m:t>𝑘</m:t>
                        </m:r>
                      </m:num>
                      <m:den>
                        <m:r>
                          <a:rPr lang="pt-BR" sz="2200" i="1">
                            <a:solidFill>
                              <a:srgbClr val="FF0000"/>
                            </a:solidFill>
                            <a:latin typeface="Cambria Math" panose="02040503050406030204" pitchFamily="18" charset="0"/>
                          </a:rPr>
                          <m:t>1+1,51</m:t>
                        </m:r>
                        <m:r>
                          <a:rPr lang="pt-BR" sz="2200" i="1">
                            <a:solidFill>
                              <a:srgbClr val="FF0000"/>
                            </a:solidFill>
                            <a:latin typeface="Cambria Math" panose="02040503050406030204" pitchFamily="18" charset="0"/>
                          </a:rPr>
                          <m:t>𝑚</m:t>
                        </m:r>
                        <m:r>
                          <a:rPr lang="pt-BR" sz="2200" i="1">
                            <a:solidFill>
                              <a:srgbClr val="FF0000"/>
                            </a:solidFill>
                            <a:latin typeface="Cambria Math" panose="02040503050406030204" pitchFamily="18" charset="0"/>
                          </a:rPr>
                          <m:t>∗1</m:t>
                        </m:r>
                        <m:r>
                          <a:rPr lang="pt-BR" sz="2200" i="1">
                            <a:solidFill>
                              <a:srgbClr val="FF0000"/>
                            </a:solidFill>
                            <a:latin typeface="Cambria Math" panose="02040503050406030204" pitchFamily="18" charset="0"/>
                          </a:rPr>
                          <m:t>𝑘</m:t>
                        </m:r>
                      </m:den>
                    </m:f>
                    <m:r>
                      <a:rPr lang="pt-BR" sz="2200" b="0" i="1" smtClean="0">
                        <a:solidFill>
                          <a:srgbClr val="FF0000"/>
                        </a:solidFill>
                        <a:latin typeface="Cambria Math" panose="02040503050406030204" pitchFamily="18" charset="0"/>
                      </a:rPr>
                      <m:t>=−1,98</m:t>
                    </m:r>
                  </m:oMath>
                </a14:m>
                <a:endParaRPr lang="pt-BR" sz="2200" b="0" i="0" dirty="0">
                  <a:solidFill>
                    <a:srgbClr val="FF0000"/>
                  </a:solidFill>
                  <a:latin typeface="Cambria Math" panose="02040503050406030204" pitchFamily="18" charset="0"/>
                </a:endParaRPr>
              </a:p>
            </p:txBody>
          </p:sp>
        </mc:Choice>
        <mc:Fallback xmlns="">
          <p:sp>
            <p:nvSpPr>
              <p:cNvPr id="3" name="Content Placeholder 2">
                <a:extLst>
                  <a:ext uri="{FF2B5EF4-FFF2-40B4-BE49-F238E27FC236}">
                    <a16:creationId xmlns:a16="http://schemas.microsoft.com/office/drawing/2014/main" id="{05F9FD90-BFDF-4A57-B841-A663CA552885}"/>
                  </a:ext>
                </a:extLst>
              </p:cNvPr>
              <p:cNvSpPr>
                <a:spLocks noGrp="1" noRot="1" noChangeAspect="1" noMove="1" noResize="1" noEditPoints="1" noAdjustHandles="1" noChangeArrowheads="1" noChangeShapeType="1" noTextEdit="1"/>
              </p:cNvSpPr>
              <p:nvPr>
                <p:ph sz="half" idx="1"/>
              </p:nvPr>
            </p:nvSpPr>
            <p:spPr>
              <a:xfrm>
                <a:off x="838199" y="1825624"/>
                <a:ext cx="7455195" cy="5032375"/>
              </a:xfrm>
              <a:blipFill>
                <a:blip r:embed="rId3"/>
                <a:stretch>
                  <a:fillRect l="-1063" t="-1574"/>
                </a:stretch>
              </a:blipFill>
            </p:spPr>
            <p:txBody>
              <a:bodyPr/>
              <a:lstStyle/>
              <a:p>
                <a:r>
                  <a:rPr lang="pt-BR">
                    <a:noFill/>
                  </a:rPr>
                  <a:t> </a:t>
                </a:r>
              </a:p>
            </p:txBody>
          </p:sp>
        </mc:Fallback>
      </mc:AlternateContent>
      <p:sp>
        <p:nvSpPr>
          <p:cNvPr id="5" name="Footer Placeholder 4">
            <a:extLst>
              <a:ext uri="{FF2B5EF4-FFF2-40B4-BE49-F238E27FC236}">
                <a16:creationId xmlns:a16="http://schemas.microsoft.com/office/drawing/2014/main" id="{92AB6143-81D9-434B-AD0F-02951C9DFFD3}"/>
              </a:ext>
            </a:extLst>
          </p:cNvPr>
          <p:cNvSpPr>
            <a:spLocks noGrp="1"/>
          </p:cNvSpPr>
          <p:nvPr>
            <p:ph type="ftr" sz="quarter" idx="11"/>
          </p:nvPr>
        </p:nvSpPr>
        <p:spPr/>
        <p:txBody>
          <a:bodyPr/>
          <a:lstStyle/>
          <a:p>
            <a:r>
              <a:rPr lang="en-US" altLang="en-US" dirty="0"/>
              <a:t>Prof. </a:t>
            </a:r>
            <a:r>
              <a:rPr lang="en-US" altLang="en-US" dirty="0" err="1"/>
              <a:t>Elyr</a:t>
            </a:r>
            <a:r>
              <a:rPr lang="en-US" altLang="en-US" dirty="0"/>
              <a:t> Teixeira</a:t>
            </a:r>
          </a:p>
        </p:txBody>
      </p:sp>
      <p:sp>
        <p:nvSpPr>
          <p:cNvPr id="6" name="Slide Number Placeholder 5">
            <a:extLst>
              <a:ext uri="{FF2B5EF4-FFF2-40B4-BE49-F238E27FC236}">
                <a16:creationId xmlns:a16="http://schemas.microsoft.com/office/drawing/2014/main" id="{4B29C4EC-A7B5-4800-890D-A93F4BF3CC1B}"/>
              </a:ext>
            </a:extLst>
          </p:cNvPr>
          <p:cNvSpPr>
            <a:spLocks noGrp="1"/>
          </p:cNvSpPr>
          <p:nvPr>
            <p:ph type="sldNum" sz="quarter" idx="12"/>
          </p:nvPr>
        </p:nvSpPr>
        <p:spPr/>
        <p:txBody>
          <a:bodyPr/>
          <a:lstStyle/>
          <a:p>
            <a:fld id="{48BF32D8-1DE8-449E-9DAA-0E19DCA81A04}" type="slidenum">
              <a:rPr lang="en-US" altLang="en-US" smtClean="0"/>
              <a:pPr/>
              <a:t>316</a:t>
            </a:fld>
            <a:endParaRPr lang="en-US" altLang="en-US"/>
          </a:p>
        </p:txBody>
      </p:sp>
      <p:sp>
        <p:nvSpPr>
          <p:cNvPr id="4" name="TextBox 3">
            <a:extLst>
              <a:ext uri="{FF2B5EF4-FFF2-40B4-BE49-F238E27FC236}">
                <a16:creationId xmlns:a16="http://schemas.microsoft.com/office/drawing/2014/main" id="{EB07C574-D01D-4A0D-9A45-93725E481EFF}"/>
              </a:ext>
            </a:extLst>
          </p:cNvPr>
          <p:cNvSpPr txBox="1"/>
          <p:nvPr/>
        </p:nvSpPr>
        <p:spPr>
          <a:xfrm>
            <a:off x="5681662" y="2971800"/>
            <a:ext cx="65" cy="276999"/>
          </a:xfrm>
          <a:prstGeom prst="rect">
            <a:avLst/>
          </a:prstGeom>
          <a:noFill/>
        </p:spPr>
        <p:txBody>
          <a:bodyPr wrap="none" lIns="0" tIns="0" rIns="0" bIns="0" rtlCol="0">
            <a:spAutoFit/>
          </a:bodyPr>
          <a:lstStyle/>
          <a:p>
            <a:endParaRPr lang="pt-BR" dirty="0"/>
          </a:p>
        </p:txBody>
      </p:sp>
    </p:spTree>
    <p:extLst>
      <p:ext uri="{BB962C8B-B14F-4D97-AF65-F5344CB8AC3E}">
        <p14:creationId xmlns:p14="http://schemas.microsoft.com/office/powerpoint/2010/main" val="3501711815"/>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CE856183-C182-44EB-AFE9-0EE00BD48E0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23261" y="1507067"/>
            <a:ext cx="5768213" cy="50318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a:extLst>
              <a:ext uri="{FF2B5EF4-FFF2-40B4-BE49-F238E27FC236}">
                <a16:creationId xmlns:a16="http://schemas.microsoft.com/office/drawing/2014/main" id="{739C38CA-6226-45BB-9890-79F372238B3C}"/>
              </a:ext>
            </a:extLst>
          </p:cNvPr>
          <p:cNvSpPr>
            <a:spLocks noGrp="1"/>
          </p:cNvSpPr>
          <p:nvPr>
            <p:ph type="title"/>
          </p:nvPr>
        </p:nvSpPr>
        <p:spPr/>
        <p:txBody>
          <a:bodyPr/>
          <a:lstStyle/>
          <a:p>
            <a:r>
              <a:rPr lang="pt-BR" dirty="0"/>
              <a:t>Configuração divisor de tensão</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5F9FD90-BFDF-4A57-B841-A663CA552885}"/>
                  </a:ext>
                </a:extLst>
              </p:cNvPr>
              <p:cNvSpPr>
                <a:spLocks noGrp="1"/>
              </p:cNvSpPr>
              <p:nvPr>
                <p:ph sz="half" idx="1"/>
              </p:nvPr>
            </p:nvSpPr>
            <p:spPr>
              <a:xfrm>
                <a:off x="838200" y="1825625"/>
                <a:ext cx="5768212" cy="4351338"/>
              </a:xfrm>
            </p:spPr>
            <p:txBody>
              <a:bodyPr/>
              <a:lstStyle/>
              <a:p>
                <a:r>
                  <a:rPr lang="pt-BR" dirty="0"/>
                  <a:t>Para analisar o modo CA da configuração divisor por tensão, é necessário:</a:t>
                </a:r>
              </a:p>
              <a:p>
                <a:pPr lvl="1"/>
                <a:r>
                  <a:rPr lang="pt-BR" dirty="0"/>
                  <a:t>Trocar a fonte CC </a:t>
                </a:r>
                <a14:m>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𝐷𝐷</m:t>
                        </m:r>
                      </m:sub>
                    </m:sSub>
                  </m:oMath>
                </a14:m>
                <a:r>
                  <a:rPr lang="pt-BR" dirty="0"/>
                  <a:t> por um curto-circuito equivalente provoca o aterramento de uma extremidade de </a:t>
                </a:r>
                <a14:m>
                  <m:oMath xmlns:m="http://schemas.openxmlformats.org/officeDocument/2006/math">
                    <m:sSub>
                      <m:sSubPr>
                        <m:ctrlPr>
                          <a:rPr lang="pt-BR" i="1">
                            <a:latin typeface="Cambria Math" panose="02040503050406030204" pitchFamily="18" charset="0"/>
                          </a:rPr>
                        </m:ctrlPr>
                      </m:sSubPr>
                      <m:e>
                        <m:r>
                          <a:rPr lang="pt-BR" b="0" i="1" smtClean="0">
                            <a:latin typeface="Cambria Math" panose="02040503050406030204" pitchFamily="18" charset="0"/>
                          </a:rPr>
                          <m:t>𝑅</m:t>
                        </m:r>
                      </m:e>
                      <m:sub>
                        <m:r>
                          <a:rPr lang="pt-BR" b="0" i="1" smtClean="0">
                            <a:latin typeface="Cambria Math" panose="02040503050406030204" pitchFamily="18" charset="0"/>
                          </a:rPr>
                          <m:t>1</m:t>
                        </m:r>
                      </m:sub>
                    </m:sSub>
                  </m:oMath>
                </a14:m>
                <a:r>
                  <a:rPr lang="pt-BR" dirty="0"/>
                  <a:t> e </a:t>
                </a:r>
                <a14:m>
                  <m:oMath xmlns:m="http://schemas.openxmlformats.org/officeDocument/2006/math">
                    <m:sSub>
                      <m:sSubPr>
                        <m:ctrlPr>
                          <a:rPr lang="pt-BR" i="1">
                            <a:latin typeface="Cambria Math" panose="02040503050406030204" pitchFamily="18" charset="0"/>
                          </a:rPr>
                        </m:ctrlPr>
                      </m:sSubPr>
                      <m:e>
                        <m:r>
                          <a:rPr lang="pt-BR" b="0" i="1" smtClean="0">
                            <a:latin typeface="Cambria Math" panose="02040503050406030204" pitchFamily="18" charset="0"/>
                          </a:rPr>
                          <m:t>𝑅</m:t>
                        </m:r>
                      </m:e>
                      <m:sub>
                        <m:r>
                          <a:rPr lang="pt-BR" i="1" smtClean="0">
                            <a:latin typeface="Cambria Math" panose="02040503050406030204" pitchFamily="18" charset="0"/>
                          </a:rPr>
                          <m:t>𝐷</m:t>
                        </m:r>
                      </m:sub>
                    </m:sSub>
                  </m:oMath>
                </a14:m>
                <a:endParaRPr lang="pt-BR" dirty="0"/>
              </a:p>
              <a:p>
                <a:pPr lvl="1"/>
                <a:endParaRPr lang="pt-BR" dirty="0"/>
              </a:p>
              <a:p>
                <a:pPr lvl="1"/>
                <a14:m>
                  <m:oMath xmlns:m="http://schemas.openxmlformats.org/officeDocument/2006/math">
                    <m:sSub>
                      <m:sSubPr>
                        <m:ctrlPr>
                          <a:rPr lang="pt-BR" i="1">
                            <a:latin typeface="Cambria Math" panose="02040503050406030204" pitchFamily="18" charset="0"/>
                          </a:rPr>
                        </m:ctrlPr>
                      </m:sSubPr>
                      <m:e>
                        <m:r>
                          <a:rPr lang="pt-BR" b="0" i="1" smtClean="0">
                            <a:latin typeface="Cambria Math" panose="02040503050406030204" pitchFamily="18" charset="0"/>
                          </a:rPr>
                          <m:t>𝑅</m:t>
                        </m:r>
                      </m:e>
                      <m:sub>
                        <m:r>
                          <a:rPr lang="pt-BR" i="1">
                            <a:latin typeface="Cambria Math" panose="02040503050406030204" pitchFamily="18" charset="0"/>
                          </a:rPr>
                          <m:t>𝐷</m:t>
                        </m:r>
                      </m:sub>
                    </m:sSub>
                  </m:oMath>
                </a14:m>
                <a:r>
                  <a:rPr lang="pt-BR" dirty="0"/>
                  <a:t> pode ser colocado em paralelo com </a:t>
                </a:r>
                <a14:m>
                  <m:oMath xmlns:m="http://schemas.openxmlformats.org/officeDocument/2006/math">
                    <m:sSub>
                      <m:sSubPr>
                        <m:ctrlPr>
                          <a:rPr lang="pt-BR" i="1">
                            <a:latin typeface="Cambria Math" panose="02040503050406030204" pitchFamily="18" charset="0"/>
                          </a:rPr>
                        </m:ctrlPr>
                      </m:sSubPr>
                      <m:e>
                        <m:r>
                          <a:rPr lang="pt-BR" b="0" i="1" smtClean="0">
                            <a:latin typeface="Cambria Math" panose="02040503050406030204" pitchFamily="18" charset="0"/>
                          </a:rPr>
                          <m:t>𝑟</m:t>
                        </m:r>
                      </m:e>
                      <m:sub>
                        <m:r>
                          <a:rPr lang="pt-BR" b="0" i="1" smtClean="0">
                            <a:latin typeface="Cambria Math" panose="02040503050406030204" pitchFamily="18" charset="0"/>
                          </a:rPr>
                          <m:t>𝑑</m:t>
                        </m:r>
                      </m:sub>
                    </m:sSub>
                  </m:oMath>
                </a14:m>
                <a:r>
                  <a:rPr lang="pt-BR" dirty="0"/>
                  <a:t> no circuito de saída</a:t>
                </a:r>
              </a:p>
            </p:txBody>
          </p:sp>
        </mc:Choice>
        <mc:Fallback xmlns="">
          <p:sp>
            <p:nvSpPr>
              <p:cNvPr id="3" name="Content Placeholder 2">
                <a:extLst>
                  <a:ext uri="{FF2B5EF4-FFF2-40B4-BE49-F238E27FC236}">
                    <a16:creationId xmlns:a16="http://schemas.microsoft.com/office/drawing/2014/main" id="{05F9FD90-BFDF-4A57-B841-A663CA552885}"/>
                  </a:ext>
                </a:extLst>
              </p:cNvPr>
              <p:cNvSpPr>
                <a:spLocks noGrp="1" noRot="1" noChangeAspect="1" noMove="1" noResize="1" noEditPoints="1" noAdjustHandles="1" noChangeArrowheads="1" noChangeShapeType="1" noTextEdit="1"/>
              </p:cNvSpPr>
              <p:nvPr>
                <p:ph sz="half" idx="1"/>
              </p:nvPr>
            </p:nvSpPr>
            <p:spPr>
              <a:xfrm>
                <a:off x="838200" y="1825625"/>
                <a:ext cx="5768212" cy="4351338"/>
              </a:xfrm>
              <a:blipFill>
                <a:blip r:embed="rId3"/>
                <a:stretch>
                  <a:fillRect l="-1691" t="-2101" r="-1586"/>
                </a:stretch>
              </a:blipFill>
            </p:spPr>
            <p:txBody>
              <a:bodyPr/>
              <a:lstStyle/>
              <a:p>
                <a:r>
                  <a:rPr lang="pt-BR">
                    <a:noFill/>
                  </a:rPr>
                  <a:t> </a:t>
                </a:r>
              </a:p>
            </p:txBody>
          </p:sp>
        </mc:Fallback>
      </mc:AlternateContent>
      <p:sp>
        <p:nvSpPr>
          <p:cNvPr id="5" name="Footer Placeholder 4">
            <a:extLst>
              <a:ext uri="{FF2B5EF4-FFF2-40B4-BE49-F238E27FC236}">
                <a16:creationId xmlns:a16="http://schemas.microsoft.com/office/drawing/2014/main" id="{92AB6143-81D9-434B-AD0F-02951C9DFFD3}"/>
              </a:ext>
            </a:extLst>
          </p:cNvPr>
          <p:cNvSpPr>
            <a:spLocks noGrp="1"/>
          </p:cNvSpPr>
          <p:nvPr>
            <p:ph type="ftr" sz="quarter" idx="11"/>
          </p:nvPr>
        </p:nvSpPr>
        <p:spPr/>
        <p:txBody>
          <a:bodyPr/>
          <a:lstStyle/>
          <a:p>
            <a:r>
              <a:rPr lang="en-US" altLang="en-US"/>
              <a:t>Prof. Elyr Teixeira</a:t>
            </a:r>
            <a:endParaRPr lang="en-US" altLang="en-US" dirty="0"/>
          </a:p>
        </p:txBody>
      </p:sp>
      <p:sp>
        <p:nvSpPr>
          <p:cNvPr id="6" name="Slide Number Placeholder 5">
            <a:extLst>
              <a:ext uri="{FF2B5EF4-FFF2-40B4-BE49-F238E27FC236}">
                <a16:creationId xmlns:a16="http://schemas.microsoft.com/office/drawing/2014/main" id="{4B29C4EC-A7B5-4800-890D-A93F4BF3CC1B}"/>
              </a:ext>
            </a:extLst>
          </p:cNvPr>
          <p:cNvSpPr>
            <a:spLocks noGrp="1"/>
          </p:cNvSpPr>
          <p:nvPr>
            <p:ph type="sldNum" sz="quarter" idx="12"/>
          </p:nvPr>
        </p:nvSpPr>
        <p:spPr/>
        <p:txBody>
          <a:bodyPr/>
          <a:lstStyle/>
          <a:p>
            <a:fld id="{48BF32D8-1DE8-449E-9DAA-0E19DCA81A04}" type="slidenum">
              <a:rPr lang="en-US" altLang="en-US" smtClean="0"/>
              <a:pPr/>
              <a:t>317</a:t>
            </a:fld>
            <a:endParaRPr lang="en-US" altLang="en-US"/>
          </a:p>
        </p:txBody>
      </p:sp>
    </p:spTree>
    <p:extLst>
      <p:ext uri="{BB962C8B-B14F-4D97-AF65-F5344CB8AC3E}">
        <p14:creationId xmlns:p14="http://schemas.microsoft.com/office/powerpoint/2010/main" val="2554221333"/>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CE856183-C182-44EB-AFE9-0EE00BD48E0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1543050"/>
            <a:ext cx="5150083" cy="4492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a:extLst>
              <a:ext uri="{FF2B5EF4-FFF2-40B4-BE49-F238E27FC236}">
                <a16:creationId xmlns:a16="http://schemas.microsoft.com/office/drawing/2014/main" id="{739C38CA-6226-45BB-9890-79F372238B3C}"/>
              </a:ext>
            </a:extLst>
          </p:cNvPr>
          <p:cNvSpPr>
            <a:spLocks noGrp="1"/>
          </p:cNvSpPr>
          <p:nvPr>
            <p:ph type="title"/>
          </p:nvPr>
        </p:nvSpPr>
        <p:spPr/>
        <p:txBody>
          <a:bodyPr/>
          <a:lstStyle/>
          <a:p>
            <a:r>
              <a:rPr lang="pt-BR" dirty="0"/>
              <a:t>Configuração divisor de tensão</a:t>
            </a:r>
          </a:p>
        </p:txBody>
      </p:sp>
      <p:sp>
        <p:nvSpPr>
          <p:cNvPr id="5" name="Footer Placeholder 4">
            <a:extLst>
              <a:ext uri="{FF2B5EF4-FFF2-40B4-BE49-F238E27FC236}">
                <a16:creationId xmlns:a16="http://schemas.microsoft.com/office/drawing/2014/main" id="{92AB6143-81D9-434B-AD0F-02951C9DFFD3}"/>
              </a:ext>
            </a:extLst>
          </p:cNvPr>
          <p:cNvSpPr>
            <a:spLocks noGrp="1"/>
          </p:cNvSpPr>
          <p:nvPr>
            <p:ph type="ftr" sz="quarter" idx="11"/>
          </p:nvPr>
        </p:nvSpPr>
        <p:spPr/>
        <p:txBody>
          <a:bodyPr/>
          <a:lstStyle/>
          <a:p>
            <a:r>
              <a:rPr lang="en-US" altLang="en-US"/>
              <a:t>Prof. Elyr Teixeira</a:t>
            </a:r>
            <a:endParaRPr lang="en-US" altLang="en-US" dirty="0"/>
          </a:p>
        </p:txBody>
      </p:sp>
      <p:sp>
        <p:nvSpPr>
          <p:cNvPr id="6" name="Slide Number Placeholder 5">
            <a:extLst>
              <a:ext uri="{FF2B5EF4-FFF2-40B4-BE49-F238E27FC236}">
                <a16:creationId xmlns:a16="http://schemas.microsoft.com/office/drawing/2014/main" id="{4B29C4EC-A7B5-4800-890D-A93F4BF3CC1B}"/>
              </a:ext>
            </a:extLst>
          </p:cNvPr>
          <p:cNvSpPr>
            <a:spLocks noGrp="1"/>
          </p:cNvSpPr>
          <p:nvPr>
            <p:ph type="sldNum" sz="quarter" idx="12"/>
          </p:nvPr>
        </p:nvSpPr>
        <p:spPr/>
        <p:txBody>
          <a:bodyPr/>
          <a:lstStyle/>
          <a:p>
            <a:fld id="{48BF32D8-1DE8-449E-9DAA-0E19DCA81A04}" type="slidenum">
              <a:rPr lang="en-US" altLang="en-US" smtClean="0"/>
              <a:pPr/>
              <a:t>318</a:t>
            </a:fld>
            <a:endParaRPr lang="en-US" altLang="en-US"/>
          </a:p>
        </p:txBody>
      </p:sp>
    </p:spTree>
    <p:extLst>
      <p:ext uri="{BB962C8B-B14F-4D97-AF65-F5344CB8AC3E}">
        <p14:creationId xmlns:p14="http://schemas.microsoft.com/office/powerpoint/2010/main" val="2028123819"/>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CE856183-C182-44EB-AFE9-0EE00BD48E0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1543050"/>
            <a:ext cx="5150083" cy="4492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a:extLst>
              <a:ext uri="{FF2B5EF4-FFF2-40B4-BE49-F238E27FC236}">
                <a16:creationId xmlns:a16="http://schemas.microsoft.com/office/drawing/2014/main" id="{739C38CA-6226-45BB-9890-79F372238B3C}"/>
              </a:ext>
            </a:extLst>
          </p:cNvPr>
          <p:cNvSpPr>
            <a:spLocks noGrp="1"/>
          </p:cNvSpPr>
          <p:nvPr>
            <p:ph type="title"/>
          </p:nvPr>
        </p:nvSpPr>
        <p:spPr/>
        <p:txBody>
          <a:bodyPr/>
          <a:lstStyle/>
          <a:p>
            <a:r>
              <a:rPr lang="pt-BR" dirty="0"/>
              <a:t>Configuração divisor de tensão</a:t>
            </a:r>
          </a:p>
        </p:txBody>
      </p:sp>
      <p:sp>
        <p:nvSpPr>
          <p:cNvPr id="5" name="Footer Placeholder 4">
            <a:extLst>
              <a:ext uri="{FF2B5EF4-FFF2-40B4-BE49-F238E27FC236}">
                <a16:creationId xmlns:a16="http://schemas.microsoft.com/office/drawing/2014/main" id="{92AB6143-81D9-434B-AD0F-02951C9DFFD3}"/>
              </a:ext>
            </a:extLst>
          </p:cNvPr>
          <p:cNvSpPr>
            <a:spLocks noGrp="1"/>
          </p:cNvSpPr>
          <p:nvPr>
            <p:ph type="ftr" sz="quarter" idx="11"/>
          </p:nvPr>
        </p:nvSpPr>
        <p:spPr/>
        <p:txBody>
          <a:bodyPr/>
          <a:lstStyle/>
          <a:p>
            <a:r>
              <a:rPr lang="en-US" altLang="en-US"/>
              <a:t>Prof. Elyr Teixeira</a:t>
            </a:r>
            <a:endParaRPr lang="en-US" altLang="en-US" dirty="0"/>
          </a:p>
        </p:txBody>
      </p:sp>
      <p:sp>
        <p:nvSpPr>
          <p:cNvPr id="6" name="Slide Number Placeholder 5">
            <a:extLst>
              <a:ext uri="{FF2B5EF4-FFF2-40B4-BE49-F238E27FC236}">
                <a16:creationId xmlns:a16="http://schemas.microsoft.com/office/drawing/2014/main" id="{4B29C4EC-A7B5-4800-890D-A93F4BF3CC1B}"/>
              </a:ext>
            </a:extLst>
          </p:cNvPr>
          <p:cNvSpPr>
            <a:spLocks noGrp="1"/>
          </p:cNvSpPr>
          <p:nvPr>
            <p:ph type="sldNum" sz="quarter" idx="12"/>
          </p:nvPr>
        </p:nvSpPr>
        <p:spPr/>
        <p:txBody>
          <a:bodyPr/>
          <a:lstStyle/>
          <a:p>
            <a:fld id="{48BF32D8-1DE8-449E-9DAA-0E19DCA81A04}" type="slidenum">
              <a:rPr lang="en-US" altLang="en-US" smtClean="0"/>
              <a:pPr/>
              <a:t>319</a:t>
            </a:fld>
            <a:endParaRPr lang="en-US" altLang="en-US"/>
          </a:p>
        </p:txBody>
      </p:sp>
      <p:sp>
        <p:nvSpPr>
          <p:cNvPr id="9" name="Arrow: Right 8">
            <a:extLst>
              <a:ext uri="{FF2B5EF4-FFF2-40B4-BE49-F238E27FC236}">
                <a16:creationId xmlns:a16="http://schemas.microsoft.com/office/drawing/2014/main" id="{EF1676C7-4D77-49AE-A493-AEEEB692912F}"/>
              </a:ext>
            </a:extLst>
          </p:cNvPr>
          <p:cNvSpPr/>
          <p:nvPr/>
        </p:nvSpPr>
        <p:spPr>
          <a:xfrm>
            <a:off x="5426697" y="3698155"/>
            <a:ext cx="669303" cy="23567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39945516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A0C369-2F8C-4AF0-AF07-063D9BFC890E}"/>
              </a:ext>
            </a:extLst>
          </p:cNvPr>
          <p:cNvSpPr>
            <a:spLocks noGrp="1"/>
          </p:cNvSpPr>
          <p:nvPr>
            <p:ph type="title"/>
          </p:nvPr>
        </p:nvSpPr>
        <p:spPr/>
        <p:txBody>
          <a:bodyPr/>
          <a:lstStyle/>
          <a:p>
            <a:r>
              <a:rPr lang="pt-BR" dirty="0"/>
              <a:t>Exemplo rápido</a:t>
            </a:r>
          </a:p>
        </p:txBody>
      </p:sp>
      <p:pic>
        <p:nvPicPr>
          <p:cNvPr id="7" name="Picture 6">
            <a:extLst>
              <a:ext uri="{FF2B5EF4-FFF2-40B4-BE49-F238E27FC236}">
                <a16:creationId xmlns:a16="http://schemas.microsoft.com/office/drawing/2014/main" id="{8121C75B-2486-4483-9CC4-A4F3C7119A75}"/>
              </a:ext>
            </a:extLst>
          </p:cNvPr>
          <p:cNvPicPr>
            <a:picLocks noChangeAspect="1"/>
          </p:cNvPicPr>
          <p:nvPr/>
        </p:nvPicPr>
        <p:blipFill>
          <a:blip r:embed="rId2"/>
          <a:stretch>
            <a:fillRect/>
          </a:stretch>
        </p:blipFill>
        <p:spPr>
          <a:xfrm>
            <a:off x="5779168" y="513347"/>
            <a:ext cx="6358807" cy="5979528"/>
          </a:xfrm>
          <a:prstGeom prst="rect">
            <a:avLst/>
          </a:prstGeom>
        </p:spPr>
      </p:pic>
      <p:sp>
        <p:nvSpPr>
          <p:cNvPr id="5" name="Content Placeholder 4">
            <a:extLst>
              <a:ext uri="{FF2B5EF4-FFF2-40B4-BE49-F238E27FC236}">
                <a16:creationId xmlns:a16="http://schemas.microsoft.com/office/drawing/2014/main" id="{7247843B-3483-4F38-8979-45BDADBB1759}"/>
              </a:ext>
            </a:extLst>
          </p:cNvPr>
          <p:cNvSpPr>
            <a:spLocks noGrp="1"/>
          </p:cNvSpPr>
          <p:nvPr>
            <p:ph sz="half" idx="1"/>
          </p:nvPr>
        </p:nvSpPr>
        <p:spPr/>
        <p:txBody>
          <a:bodyPr>
            <a:normAutofit/>
          </a:bodyPr>
          <a:lstStyle/>
          <a:p>
            <a:r>
              <a:rPr lang="pt-BR" dirty="0"/>
              <a:t> Pergunta: Não precisa de um resistor de </a:t>
            </a:r>
            <a:r>
              <a:rPr lang="pt-BR" dirty="0" err="1"/>
              <a:t>gate</a:t>
            </a:r>
            <a:r>
              <a:rPr lang="pt-BR" dirty="0"/>
              <a:t> (</a:t>
            </a:r>
            <a:r>
              <a:rPr lang="pt-BR" dirty="0" err="1"/>
              <a:t>Rg</a:t>
            </a:r>
            <a:r>
              <a:rPr lang="pt-BR" dirty="0"/>
              <a:t>) para </a:t>
            </a:r>
            <a:r>
              <a:rPr lang="pt-BR" dirty="0">
                <a:solidFill>
                  <a:srgbClr val="FF0000"/>
                </a:solidFill>
              </a:rPr>
              <a:t>limitar a</a:t>
            </a:r>
            <a:r>
              <a:rPr lang="pt-BR" dirty="0"/>
              <a:t> </a:t>
            </a:r>
            <a:r>
              <a:rPr lang="pt-BR" dirty="0">
                <a:solidFill>
                  <a:srgbClr val="FF0000"/>
                </a:solidFill>
              </a:rPr>
              <a:t>corrente</a:t>
            </a:r>
            <a:r>
              <a:rPr lang="pt-BR" dirty="0"/>
              <a:t>?</a:t>
            </a:r>
          </a:p>
          <a:p>
            <a:endParaRPr lang="pt-BR" dirty="0"/>
          </a:p>
          <a:p>
            <a:r>
              <a:rPr lang="pt-BR" dirty="0"/>
              <a:t>Não vai queimar sem um resistor?</a:t>
            </a:r>
          </a:p>
          <a:p>
            <a:endParaRPr lang="pt-BR" dirty="0"/>
          </a:p>
        </p:txBody>
      </p:sp>
    </p:spTree>
    <p:extLst>
      <p:ext uri="{BB962C8B-B14F-4D97-AF65-F5344CB8AC3E}">
        <p14:creationId xmlns:p14="http://schemas.microsoft.com/office/powerpoint/2010/main" val="2670914726"/>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CE856183-C182-44EB-AFE9-0EE00BD48E0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1543050"/>
            <a:ext cx="5150083" cy="4492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a:extLst>
              <a:ext uri="{FF2B5EF4-FFF2-40B4-BE49-F238E27FC236}">
                <a16:creationId xmlns:a16="http://schemas.microsoft.com/office/drawing/2014/main" id="{739C38CA-6226-45BB-9890-79F372238B3C}"/>
              </a:ext>
            </a:extLst>
          </p:cNvPr>
          <p:cNvSpPr>
            <a:spLocks noGrp="1"/>
          </p:cNvSpPr>
          <p:nvPr>
            <p:ph type="title"/>
          </p:nvPr>
        </p:nvSpPr>
        <p:spPr/>
        <p:txBody>
          <a:bodyPr/>
          <a:lstStyle/>
          <a:p>
            <a:r>
              <a:rPr lang="pt-BR" dirty="0"/>
              <a:t>Configuração divisor de tensão</a:t>
            </a:r>
          </a:p>
        </p:txBody>
      </p:sp>
      <p:sp>
        <p:nvSpPr>
          <p:cNvPr id="5" name="Footer Placeholder 4">
            <a:extLst>
              <a:ext uri="{FF2B5EF4-FFF2-40B4-BE49-F238E27FC236}">
                <a16:creationId xmlns:a16="http://schemas.microsoft.com/office/drawing/2014/main" id="{92AB6143-81D9-434B-AD0F-02951C9DFFD3}"/>
              </a:ext>
            </a:extLst>
          </p:cNvPr>
          <p:cNvSpPr>
            <a:spLocks noGrp="1"/>
          </p:cNvSpPr>
          <p:nvPr>
            <p:ph type="ftr" sz="quarter" idx="11"/>
          </p:nvPr>
        </p:nvSpPr>
        <p:spPr/>
        <p:txBody>
          <a:bodyPr/>
          <a:lstStyle/>
          <a:p>
            <a:r>
              <a:rPr lang="en-US" altLang="en-US"/>
              <a:t>Prof. Elyr Teixeira</a:t>
            </a:r>
            <a:endParaRPr lang="en-US" altLang="en-US" dirty="0"/>
          </a:p>
        </p:txBody>
      </p:sp>
      <p:sp>
        <p:nvSpPr>
          <p:cNvPr id="6" name="Slide Number Placeholder 5">
            <a:extLst>
              <a:ext uri="{FF2B5EF4-FFF2-40B4-BE49-F238E27FC236}">
                <a16:creationId xmlns:a16="http://schemas.microsoft.com/office/drawing/2014/main" id="{4B29C4EC-A7B5-4800-890D-A93F4BF3CC1B}"/>
              </a:ext>
            </a:extLst>
          </p:cNvPr>
          <p:cNvSpPr>
            <a:spLocks noGrp="1"/>
          </p:cNvSpPr>
          <p:nvPr>
            <p:ph type="sldNum" sz="quarter" idx="12"/>
          </p:nvPr>
        </p:nvSpPr>
        <p:spPr/>
        <p:txBody>
          <a:bodyPr/>
          <a:lstStyle/>
          <a:p>
            <a:fld id="{48BF32D8-1DE8-449E-9DAA-0E19DCA81A04}" type="slidenum">
              <a:rPr lang="en-US" altLang="en-US" smtClean="0"/>
              <a:pPr/>
              <a:t>320</a:t>
            </a:fld>
            <a:endParaRPr lang="en-US" altLang="en-US"/>
          </a:p>
        </p:txBody>
      </p:sp>
      <p:sp>
        <p:nvSpPr>
          <p:cNvPr id="9" name="Arrow: Right 8">
            <a:extLst>
              <a:ext uri="{FF2B5EF4-FFF2-40B4-BE49-F238E27FC236}">
                <a16:creationId xmlns:a16="http://schemas.microsoft.com/office/drawing/2014/main" id="{EF1676C7-4D77-49AE-A493-AEEEB692912F}"/>
              </a:ext>
            </a:extLst>
          </p:cNvPr>
          <p:cNvSpPr/>
          <p:nvPr/>
        </p:nvSpPr>
        <p:spPr>
          <a:xfrm>
            <a:off x="5426697" y="3698155"/>
            <a:ext cx="669303" cy="23567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pic>
        <p:nvPicPr>
          <p:cNvPr id="10" name="Picture 2">
            <a:extLst>
              <a:ext uri="{FF2B5EF4-FFF2-40B4-BE49-F238E27FC236}">
                <a16:creationId xmlns:a16="http://schemas.microsoft.com/office/drawing/2014/main" id="{902FD70A-BDE4-4DE6-A53B-540D89B7FAE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44393" y="1690688"/>
            <a:ext cx="5947607" cy="46067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41900557"/>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a:extLst>
              <a:ext uri="{FF2B5EF4-FFF2-40B4-BE49-F238E27FC236}">
                <a16:creationId xmlns:a16="http://schemas.microsoft.com/office/drawing/2014/main" id="{902FD70A-BDE4-4DE6-A53B-540D89B7FAE8}"/>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b="18557"/>
          <a:stretch/>
        </p:blipFill>
        <p:spPr bwMode="auto">
          <a:xfrm>
            <a:off x="0" y="1690689"/>
            <a:ext cx="5643513" cy="35600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a:extLst>
              <a:ext uri="{FF2B5EF4-FFF2-40B4-BE49-F238E27FC236}">
                <a16:creationId xmlns:a16="http://schemas.microsoft.com/office/drawing/2014/main" id="{739C38CA-6226-45BB-9890-79F372238B3C}"/>
              </a:ext>
            </a:extLst>
          </p:cNvPr>
          <p:cNvSpPr>
            <a:spLocks noGrp="1"/>
          </p:cNvSpPr>
          <p:nvPr>
            <p:ph type="title"/>
          </p:nvPr>
        </p:nvSpPr>
        <p:spPr/>
        <p:txBody>
          <a:bodyPr/>
          <a:lstStyle/>
          <a:p>
            <a:r>
              <a:rPr lang="pt-BR" dirty="0"/>
              <a:t>Configuração divisor de tensão</a:t>
            </a:r>
          </a:p>
        </p:txBody>
      </p:sp>
      <p:sp>
        <p:nvSpPr>
          <p:cNvPr id="5" name="Footer Placeholder 4">
            <a:extLst>
              <a:ext uri="{FF2B5EF4-FFF2-40B4-BE49-F238E27FC236}">
                <a16:creationId xmlns:a16="http://schemas.microsoft.com/office/drawing/2014/main" id="{92AB6143-81D9-434B-AD0F-02951C9DFFD3}"/>
              </a:ext>
            </a:extLst>
          </p:cNvPr>
          <p:cNvSpPr>
            <a:spLocks noGrp="1"/>
          </p:cNvSpPr>
          <p:nvPr>
            <p:ph type="ftr" sz="quarter" idx="11"/>
          </p:nvPr>
        </p:nvSpPr>
        <p:spPr/>
        <p:txBody>
          <a:bodyPr/>
          <a:lstStyle/>
          <a:p>
            <a:r>
              <a:rPr lang="en-US" altLang="en-US"/>
              <a:t>Prof. Elyr Teixeira</a:t>
            </a:r>
            <a:endParaRPr lang="en-US" altLang="en-US" dirty="0"/>
          </a:p>
        </p:txBody>
      </p:sp>
      <p:sp>
        <p:nvSpPr>
          <p:cNvPr id="6" name="Slide Number Placeholder 5">
            <a:extLst>
              <a:ext uri="{FF2B5EF4-FFF2-40B4-BE49-F238E27FC236}">
                <a16:creationId xmlns:a16="http://schemas.microsoft.com/office/drawing/2014/main" id="{4B29C4EC-A7B5-4800-890D-A93F4BF3CC1B}"/>
              </a:ext>
            </a:extLst>
          </p:cNvPr>
          <p:cNvSpPr>
            <a:spLocks noGrp="1"/>
          </p:cNvSpPr>
          <p:nvPr>
            <p:ph type="sldNum" sz="quarter" idx="12"/>
          </p:nvPr>
        </p:nvSpPr>
        <p:spPr/>
        <p:txBody>
          <a:bodyPr/>
          <a:lstStyle/>
          <a:p>
            <a:fld id="{48BF32D8-1DE8-449E-9DAA-0E19DCA81A04}" type="slidenum">
              <a:rPr lang="en-US" altLang="en-US" smtClean="0"/>
              <a:pPr/>
              <a:t>321</a:t>
            </a:fld>
            <a:endParaRPr lang="en-US" altLang="en-US"/>
          </a:p>
        </p:txBody>
      </p:sp>
      <p:sp>
        <p:nvSpPr>
          <p:cNvPr id="9" name="Arrow: Right 8">
            <a:extLst>
              <a:ext uri="{FF2B5EF4-FFF2-40B4-BE49-F238E27FC236}">
                <a16:creationId xmlns:a16="http://schemas.microsoft.com/office/drawing/2014/main" id="{EF1676C7-4D77-49AE-A493-AEEEB692912F}"/>
              </a:ext>
            </a:extLst>
          </p:cNvPr>
          <p:cNvSpPr/>
          <p:nvPr/>
        </p:nvSpPr>
        <p:spPr>
          <a:xfrm>
            <a:off x="5426697" y="3698155"/>
            <a:ext cx="669303" cy="23567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1453128077"/>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10" descr="fg08_02300.jpg">
            <a:extLst>
              <a:ext uri="{FF2B5EF4-FFF2-40B4-BE49-F238E27FC236}">
                <a16:creationId xmlns:a16="http://schemas.microsoft.com/office/drawing/2014/main" id="{B279295F-507B-4A9D-8D6B-F8107B928EC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761348" y="2730925"/>
            <a:ext cx="6484225" cy="2274708"/>
          </a:xfrm>
          <a:prstGeom prst="rect">
            <a:avLst/>
          </a:prstGeom>
          <a:noFill/>
          <a:ln w="12700">
            <a:solidFill>
              <a:schemeClr val="bg1"/>
            </a:solidFill>
            <a:miter lim="800000"/>
            <a:headEnd/>
            <a:tailEnd/>
          </a:ln>
          <a:extLst>
            <a:ext uri="{909E8E84-426E-40DD-AFC4-6F175D3DCCD1}">
              <a14:hiddenFill xmlns:a14="http://schemas.microsoft.com/office/drawing/2010/main">
                <a:solidFill>
                  <a:srgbClr val="FFFFFF"/>
                </a:solidFill>
              </a14:hiddenFill>
            </a:ext>
          </a:extLst>
        </p:spPr>
      </p:pic>
      <p:pic>
        <p:nvPicPr>
          <p:cNvPr id="10" name="Picture 2">
            <a:extLst>
              <a:ext uri="{FF2B5EF4-FFF2-40B4-BE49-F238E27FC236}">
                <a16:creationId xmlns:a16="http://schemas.microsoft.com/office/drawing/2014/main" id="{902FD70A-BDE4-4DE6-A53B-540D89B7FAE8}"/>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18341"/>
          <a:stretch/>
        </p:blipFill>
        <p:spPr bwMode="auto">
          <a:xfrm>
            <a:off x="0" y="1690688"/>
            <a:ext cx="5643513" cy="35694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a:extLst>
              <a:ext uri="{FF2B5EF4-FFF2-40B4-BE49-F238E27FC236}">
                <a16:creationId xmlns:a16="http://schemas.microsoft.com/office/drawing/2014/main" id="{739C38CA-6226-45BB-9890-79F372238B3C}"/>
              </a:ext>
            </a:extLst>
          </p:cNvPr>
          <p:cNvSpPr>
            <a:spLocks noGrp="1"/>
          </p:cNvSpPr>
          <p:nvPr>
            <p:ph type="title"/>
          </p:nvPr>
        </p:nvSpPr>
        <p:spPr/>
        <p:txBody>
          <a:bodyPr/>
          <a:lstStyle/>
          <a:p>
            <a:r>
              <a:rPr lang="pt-BR" dirty="0"/>
              <a:t>Configuração divisor de tensão</a:t>
            </a:r>
          </a:p>
        </p:txBody>
      </p:sp>
      <p:sp>
        <p:nvSpPr>
          <p:cNvPr id="5" name="Footer Placeholder 4">
            <a:extLst>
              <a:ext uri="{FF2B5EF4-FFF2-40B4-BE49-F238E27FC236}">
                <a16:creationId xmlns:a16="http://schemas.microsoft.com/office/drawing/2014/main" id="{92AB6143-81D9-434B-AD0F-02951C9DFFD3}"/>
              </a:ext>
            </a:extLst>
          </p:cNvPr>
          <p:cNvSpPr>
            <a:spLocks noGrp="1"/>
          </p:cNvSpPr>
          <p:nvPr>
            <p:ph type="ftr" sz="quarter" idx="11"/>
          </p:nvPr>
        </p:nvSpPr>
        <p:spPr/>
        <p:txBody>
          <a:bodyPr/>
          <a:lstStyle/>
          <a:p>
            <a:r>
              <a:rPr lang="en-US" altLang="en-US"/>
              <a:t>Prof. Elyr Teixeira</a:t>
            </a:r>
            <a:endParaRPr lang="en-US" altLang="en-US" dirty="0"/>
          </a:p>
        </p:txBody>
      </p:sp>
      <p:sp>
        <p:nvSpPr>
          <p:cNvPr id="6" name="Slide Number Placeholder 5">
            <a:extLst>
              <a:ext uri="{FF2B5EF4-FFF2-40B4-BE49-F238E27FC236}">
                <a16:creationId xmlns:a16="http://schemas.microsoft.com/office/drawing/2014/main" id="{4B29C4EC-A7B5-4800-890D-A93F4BF3CC1B}"/>
              </a:ext>
            </a:extLst>
          </p:cNvPr>
          <p:cNvSpPr>
            <a:spLocks noGrp="1"/>
          </p:cNvSpPr>
          <p:nvPr>
            <p:ph type="sldNum" sz="quarter" idx="12"/>
          </p:nvPr>
        </p:nvSpPr>
        <p:spPr/>
        <p:txBody>
          <a:bodyPr/>
          <a:lstStyle/>
          <a:p>
            <a:fld id="{48BF32D8-1DE8-449E-9DAA-0E19DCA81A04}" type="slidenum">
              <a:rPr lang="en-US" altLang="en-US" smtClean="0"/>
              <a:pPr/>
              <a:t>322</a:t>
            </a:fld>
            <a:endParaRPr lang="en-US" altLang="en-US"/>
          </a:p>
        </p:txBody>
      </p:sp>
      <p:sp>
        <p:nvSpPr>
          <p:cNvPr id="9" name="Arrow: Right 8">
            <a:extLst>
              <a:ext uri="{FF2B5EF4-FFF2-40B4-BE49-F238E27FC236}">
                <a16:creationId xmlns:a16="http://schemas.microsoft.com/office/drawing/2014/main" id="{EF1676C7-4D77-49AE-A493-AEEEB692912F}"/>
              </a:ext>
            </a:extLst>
          </p:cNvPr>
          <p:cNvSpPr/>
          <p:nvPr/>
        </p:nvSpPr>
        <p:spPr>
          <a:xfrm>
            <a:off x="5426697" y="3698155"/>
            <a:ext cx="669303" cy="23567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2688234951"/>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10" descr="fg08_02300.jpg">
            <a:extLst>
              <a:ext uri="{FF2B5EF4-FFF2-40B4-BE49-F238E27FC236}">
                <a16:creationId xmlns:a16="http://schemas.microsoft.com/office/drawing/2014/main" id="{B279295F-507B-4A9D-8D6B-F8107B928EC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761348" y="2730925"/>
            <a:ext cx="6484225" cy="2274708"/>
          </a:xfrm>
          <a:prstGeom prst="rect">
            <a:avLst/>
          </a:prstGeom>
          <a:noFill/>
          <a:ln w="12700">
            <a:solidFill>
              <a:schemeClr val="bg1"/>
            </a:solidFill>
            <a:miter lim="800000"/>
            <a:headEnd/>
            <a:tailEnd/>
          </a:ln>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739C38CA-6226-45BB-9890-79F372238B3C}"/>
              </a:ext>
            </a:extLst>
          </p:cNvPr>
          <p:cNvSpPr>
            <a:spLocks noGrp="1"/>
          </p:cNvSpPr>
          <p:nvPr>
            <p:ph type="title"/>
          </p:nvPr>
        </p:nvSpPr>
        <p:spPr/>
        <p:txBody>
          <a:bodyPr/>
          <a:lstStyle/>
          <a:p>
            <a:r>
              <a:rPr lang="pt-BR" dirty="0"/>
              <a:t>Configuração divisor de tensão</a:t>
            </a:r>
          </a:p>
        </p:txBody>
      </p:sp>
      <p:sp>
        <p:nvSpPr>
          <p:cNvPr id="5" name="Footer Placeholder 4">
            <a:extLst>
              <a:ext uri="{FF2B5EF4-FFF2-40B4-BE49-F238E27FC236}">
                <a16:creationId xmlns:a16="http://schemas.microsoft.com/office/drawing/2014/main" id="{92AB6143-81D9-434B-AD0F-02951C9DFFD3}"/>
              </a:ext>
            </a:extLst>
          </p:cNvPr>
          <p:cNvSpPr>
            <a:spLocks noGrp="1"/>
          </p:cNvSpPr>
          <p:nvPr>
            <p:ph type="ftr" sz="quarter" idx="11"/>
          </p:nvPr>
        </p:nvSpPr>
        <p:spPr/>
        <p:txBody>
          <a:bodyPr/>
          <a:lstStyle/>
          <a:p>
            <a:r>
              <a:rPr lang="en-US" altLang="en-US"/>
              <a:t>Prof. Elyr Teixeira</a:t>
            </a:r>
            <a:endParaRPr lang="en-US" altLang="en-US" dirty="0"/>
          </a:p>
        </p:txBody>
      </p:sp>
      <p:sp>
        <p:nvSpPr>
          <p:cNvPr id="6" name="Slide Number Placeholder 5">
            <a:extLst>
              <a:ext uri="{FF2B5EF4-FFF2-40B4-BE49-F238E27FC236}">
                <a16:creationId xmlns:a16="http://schemas.microsoft.com/office/drawing/2014/main" id="{4B29C4EC-A7B5-4800-890D-A93F4BF3CC1B}"/>
              </a:ext>
            </a:extLst>
          </p:cNvPr>
          <p:cNvSpPr>
            <a:spLocks noGrp="1"/>
          </p:cNvSpPr>
          <p:nvPr>
            <p:ph type="sldNum" sz="quarter" idx="12"/>
          </p:nvPr>
        </p:nvSpPr>
        <p:spPr/>
        <p:txBody>
          <a:bodyPr/>
          <a:lstStyle/>
          <a:p>
            <a:fld id="{48BF32D8-1DE8-449E-9DAA-0E19DCA81A04}" type="slidenum">
              <a:rPr lang="en-US" altLang="en-US" smtClean="0"/>
              <a:pPr/>
              <a:t>323</a:t>
            </a:fld>
            <a:endParaRPr lang="en-US" altLang="en-US"/>
          </a:p>
        </p:txBody>
      </p:sp>
      <p:grpSp>
        <p:nvGrpSpPr>
          <p:cNvPr id="11" name="Group 21">
            <a:extLst>
              <a:ext uri="{FF2B5EF4-FFF2-40B4-BE49-F238E27FC236}">
                <a16:creationId xmlns:a16="http://schemas.microsoft.com/office/drawing/2014/main" id="{071CCBDD-D615-4FFE-AC39-6C5C2E0B3C1B}"/>
              </a:ext>
            </a:extLst>
          </p:cNvPr>
          <p:cNvGrpSpPr>
            <a:grpSpLocks/>
          </p:cNvGrpSpPr>
          <p:nvPr/>
        </p:nvGrpSpPr>
        <p:grpSpPr bwMode="auto">
          <a:xfrm>
            <a:off x="1899501" y="2287587"/>
            <a:ext cx="1447800" cy="533400"/>
            <a:chOff x="888" y="1392"/>
            <a:chExt cx="912" cy="336"/>
          </a:xfrm>
          <a:noFill/>
        </p:grpSpPr>
        <p:sp>
          <p:nvSpPr>
            <p:cNvPr id="12" name="AutoShape 18">
              <a:extLst>
                <a:ext uri="{FF2B5EF4-FFF2-40B4-BE49-F238E27FC236}">
                  <a16:creationId xmlns:a16="http://schemas.microsoft.com/office/drawing/2014/main" id="{A3A8B022-C9D2-4C05-8D82-EF0D12D5DBA2}"/>
                </a:ext>
              </a:extLst>
            </p:cNvPr>
            <p:cNvSpPr>
              <a:spLocks noChangeArrowheads="1"/>
            </p:cNvSpPr>
            <p:nvPr/>
          </p:nvSpPr>
          <p:spPr bwMode="auto">
            <a:xfrm>
              <a:off x="888" y="1392"/>
              <a:ext cx="912" cy="336"/>
            </a:xfrm>
            <a:prstGeom prst="roundRect">
              <a:avLst>
                <a:gd name="adj" fmla="val 16667"/>
              </a:avLst>
            </a:prstGeom>
            <a:grpFill/>
            <a:ln w="9525">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pt-BR" altLang="pt-BR">
                <a:ln>
                  <a:solidFill>
                    <a:srgbClr val="0000FF"/>
                  </a:solidFill>
                </a:ln>
                <a:noFill/>
              </a:endParaRPr>
            </a:p>
          </p:txBody>
        </p:sp>
        <p:graphicFrame>
          <p:nvGraphicFramePr>
            <p:cNvPr id="13" name="Object 11">
              <a:extLst>
                <a:ext uri="{FF2B5EF4-FFF2-40B4-BE49-F238E27FC236}">
                  <a16:creationId xmlns:a16="http://schemas.microsoft.com/office/drawing/2014/main" id="{4E7F8F36-D880-455F-ABA6-D2345D8182EE}"/>
                </a:ext>
              </a:extLst>
            </p:cNvPr>
            <p:cNvGraphicFramePr>
              <a:graphicFrameLocks noChangeAspect="1"/>
            </p:cNvGraphicFramePr>
            <p:nvPr/>
          </p:nvGraphicFramePr>
          <p:xfrm>
            <a:off x="972" y="1453"/>
            <a:ext cx="743" cy="213"/>
          </p:xfrm>
          <a:graphic>
            <a:graphicData uri="http://schemas.openxmlformats.org/presentationml/2006/ole">
              <mc:AlternateContent xmlns:mc="http://schemas.openxmlformats.org/markup-compatibility/2006">
                <mc:Choice xmlns:v="urn:schemas-microsoft-com:vml" Requires="v">
                  <p:oleObj spid="_x0000_s15497" name="Equation" r:id="rId4" imgW="748975" imgH="215806" progId="Equation.3">
                    <p:embed/>
                  </p:oleObj>
                </mc:Choice>
                <mc:Fallback>
                  <p:oleObj name="Equation" r:id="rId4" imgW="748975" imgH="215806" progId="Equation.3">
                    <p:embed/>
                    <p:pic>
                      <p:nvPicPr>
                        <p:cNvPr id="7174" name="Object 11">
                          <a:extLst>
                            <a:ext uri="{FF2B5EF4-FFF2-40B4-BE49-F238E27FC236}">
                              <a16:creationId xmlns:a16="http://schemas.microsoft.com/office/drawing/2014/main" id="{81ED0226-5B4F-4111-8495-8F32E802ACB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2" y="1453"/>
                          <a:ext cx="743" cy="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nvGrpSpPr>
          <p:cNvPr id="14" name="Group 23">
            <a:extLst>
              <a:ext uri="{FF2B5EF4-FFF2-40B4-BE49-F238E27FC236}">
                <a16:creationId xmlns:a16="http://schemas.microsoft.com/office/drawing/2014/main" id="{522C99E6-500B-4606-8744-98B131547192}"/>
              </a:ext>
            </a:extLst>
          </p:cNvPr>
          <p:cNvGrpSpPr>
            <a:grpSpLocks/>
          </p:cNvGrpSpPr>
          <p:nvPr/>
        </p:nvGrpSpPr>
        <p:grpSpPr bwMode="auto">
          <a:xfrm>
            <a:off x="1899501" y="3506787"/>
            <a:ext cx="2057400" cy="1143000"/>
            <a:chOff x="688" y="2112"/>
            <a:chExt cx="1296" cy="720"/>
          </a:xfrm>
          <a:noFill/>
        </p:grpSpPr>
        <p:sp>
          <p:nvSpPr>
            <p:cNvPr id="15" name="AutoShape 19">
              <a:extLst>
                <a:ext uri="{FF2B5EF4-FFF2-40B4-BE49-F238E27FC236}">
                  <a16:creationId xmlns:a16="http://schemas.microsoft.com/office/drawing/2014/main" id="{19C15C4A-6158-4784-BFDE-49922AC2261A}"/>
                </a:ext>
              </a:extLst>
            </p:cNvPr>
            <p:cNvSpPr>
              <a:spLocks noChangeArrowheads="1"/>
            </p:cNvSpPr>
            <p:nvPr/>
          </p:nvSpPr>
          <p:spPr bwMode="auto">
            <a:xfrm>
              <a:off x="688" y="2112"/>
              <a:ext cx="1296" cy="720"/>
            </a:xfrm>
            <a:prstGeom prst="roundRect">
              <a:avLst>
                <a:gd name="adj" fmla="val 16667"/>
              </a:avLst>
            </a:prstGeom>
            <a:grpFill/>
            <a:ln w="9525">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pt-BR" altLang="pt-BR">
                <a:ln>
                  <a:solidFill>
                    <a:srgbClr val="0000FF"/>
                  </a:solidFill>
                </a:ln>
                <a:noFill/>
              </a:endParaRPr>
            </a:p>
          </p:txBody>
        </p:sp>
        <p:grpSp>
          <p:nvGrpSpPr>
            <p:cNvPr id="16" name="Group 22">
              <a:extLst>
                <a:ext uri="{FF2B5EF4-FFF2-40B4-BE49-F238E27FC236}">
                  <a16:creationId xmlns:a16="http://schemas.microsoft.com/office/drawing/2014/main" id="{BF60EF29-FE0C-4E29-BBC3-89510C3CB56F}"/>
                </a:ext>
              </a:extLst>
            </p:cNvPr>
            <p:cNvGrpSpPr>
              <a:grpSpLocks/>
            </p:cNvGrpSpPr>
            <p:nvPr/>
          </p:nvGrpSpPr>
          <p:grpSpPr bwMode="auto">
            <a:xfrm>
              <a:off x="732" y="2129"/>
              <a:ext cx="1206" cy="685"/>
              <a:chOff x="679" y="2123"/>
              <a:chExt cx="1206" cy="685"/>
            </a:xfrm>
            <a:grpFill/>
          </p:grpSpPr>
          <p:graphicFrame>
            <p:nvGraphicFramePr>
              <p:cNvPr id="17" name="Object 15">
                <a:extLst>
                  <a:ext uri="{FF2B5EF4-FFF2-40B4-BE49-F238E27FC236}">
                    <a16:creationId xmlns:a16="http://schemas.microsoft.com/office/drawing/2014/main" id="{0BE2F88B-FEBF-4922-9F88-BCCE0BBA0352}"/>
                  </a:ext>
                </a:extLst>
              </p:cNvPr>
              <p:cNvGraphicFramePr>
                <a:graphicFrameLocks noChangeAspect="1"/>
              </p:cNvGraphicFramePr>
              <p:nvPr/>
            </p:nvGraphicFramePr>
            <p:xfrm>
              <a:off x="883" y="2123"/>
              <a:ext cx="797" cy="238"/>
            </p:xfrm>
            <a:graphic>
              <a:graphicData uri="http://schemas.openxmlformats.org/presentationml/2006/ole">
                <mc:AlternateContent xmlns:mc="http://schemas.openxmlformats.org/markup-compatibility/2006">
                  <mc:Choice xmlns:v="urn:schemas-microsoft-com:vml" Requires="v">
                    <p:oleObj spid="_x0000_s15498" name="Equation" r:id="rId6" imgW="761669" imgH="228501" progId="Equation.3">
                      <p:embed/>
                    </p:oleObj>
                  </mc:Choice>
                  <mc:Fallback>
                    <p:oleObj name="Equation" r:id="rId6" imgW="761669" imgH="228501" progId="Equation.3">
                      <p:embed/>
                      <p:pic>
                        <p:nvPicPr>
                          <p:cNvPr id="7172" name="Object 15">
                            <a:extLst>
                              <a:ext uri="{FF2B5EF4-FFF2-40B4-BE49-F238E27FC236}">
                                <a16:creationId xmlns:a16="http://schemas.microsoft.com/office/drawing/2014/main" id="{6D58456B-439B-4CB1-93C1-84BD106240D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83" y="2123"/>
                            <a:ext cx="797" cy="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8" name="Object 16">
                <a:extLst>
                  <a:ext uri="{FF2B5EF4-FFF2-40B4-BE49-F238E27FC236}">
                    <a16:creationId xmlns:a16="http://schemas.microsoft.com/office/drawing/2014/main" id="{10A49778-2720-4F8D-B111-4CE26412B47E}"/>
                  </a:ext>
                </a:extLst>
              </p:cNvPr>
              <p:cNvGraphicFramePr>
                <a:graphicFrameLocks noChangeAspect="1"/>
              </p:cNvGraphicFramePr>
              <p:nvPr/>
            </p:nvGraphicFramePr>
            <p:xfrm>
              <a:off x="679" y="2401"/>
              <a:ext cx="1206" cy="407"/>
            </p:xfrm>
            <a:graphic>
              <a:graphicData uri="http://schemas.openxmlformats.org/presentationml/2006/ole">
                <mc:AlternateContent xmlns:mc="http://schemas.openxmlformats.org/markup-compatibility/2006">
                  <mc:Choice xmlns:v="urn:schemas-microsoft-com:vml" Requires="v">
                    <p:oleObj spid="_x0000_s15499" name="Equation" r:id="rId8" imgW="1129810" imgH="380835" progId="Equation.3">
                      <p:embed/>
                    </p:oleObj>
                  </mc:Choice>
                  <mc:Fallback>
                    <p:oleObj name="Equation" r:id="rId8" imgW="1129810" imgH="380835" progId="Equation.3">
                      <p:embed/>
                      <p:pic>
                        <p:nvPicPr>
                          <p:cNvPr id="7173" name="Object 16">
                            <a:extLst>
                              <a:ext uri="{FF2B5EF4-FFF2-40B4-BE49-F238E27FC236}">
                                <a16:creationId xmlns:a16="http://schemas.microsoft.com/office/drawing/2014/main" id="{F0996B3C-45F0-4448-8FBE-FE2689E64EB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79" y="2401"/>
                            <a:ext cx="1206" cy="4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sp>
        <p:nvSpPr>
          <p:cNvPr id="19" name="Text Box 17">
            <a:extLst>
              <a:ext uri="{FF2B5EF4-FFF2-40B4-BE49-F238E27FC236}">
                <a16:creationId xmlns:a16="http://schemas.microsoft.com/office/drawing/2014/main" id="{A6066907-6C8C-46F8-A032-E72A5A371769}"/>
              </a:ext>
            </a:extLst>
          </p:cNvPr>
          <p:cNvSpPr txBox="1">
            <a:spLocks noChangeArrowheads="1"/>
          </p:cNvSpPr>
          <p:nvPr/>
        </p:nvSpPr>
        <p:spPr bwMode="auto">
          <a:xfrm>
            <a:off x="756501" y="1825625"/>
            <a:ext cx="39624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buFont typeface="Arial" panose="020B0604020202020204" pitchFamily="34" charset="0"/>
              <a:buChar char="•"/>
            </a:pPr>
            <a:r>
              <a:rPr lang="en-US" altLang="pt-BR" sz="2400" b="1">
                <a:latin typeface="Times New Roman" panose="02020603050405020304" pitchFamily="18" charset="0"/>
                <a:cs typeface="Times New Roman" panose="02020603050405020304" pitchFamily="18" charset="0"/>
              </a:rPr>
              <a:t> Impedância de entrada:</a:t>
            </a:r>
          </a:p>
        </p:txBody>
      </p:sp>
      <p:sp>
        <p:nvSpPr>
          <p:cNvPr id="20" name="Text Box 18">
            <a:extLst>
              <a:ext uri="{FF2B5EF4-FFF2-40B4-BE49-F238E27FC236}">
                <a16:creationId xmlns:a16="http://schemas.microsoft.com/office/drawing/2014/main" id="{11096C92-861F-46AB-BB90-56E5567269F9}"/>
              </a:ext>
            </a:extLst>
          </p:cNvPr>
          <p:cNvSpPr txBox="1">
            <a:spLocks noChangeArrowheads="1"/>
          </p:cNvSpPr>
          <p:nvPr/>
        </p:nvSpPr>
        <p:spPr bwMode="auto">
          <a:xfrm>
            <a:off x="756501" y="3044825"/>
            <a:ext cx="35052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buFont typeface="Arial" panose="020B0604020202020204" pitchFamily="34" charset="0"/>
              <a:buChar char="•"/>
            </a:pPr>
            <a:r>
              <a:rPr lang="en-US" altLang="pt-BR" sz="2400" b="1">
                <a:latin typeface="Times New Roman" panose="02020603050405020304" pitchFamily="18" charset="0"/>
                <a:cs typeface="Times New Roman" panose="02020603050405020304" pitchFamily="18" charset="0"/>
              </a:rPr>
              <a:t> Impedância de saída:</a:t>
            </a:r>
          </a:p>
        </p:txBody>
      </p:sp>
      <p:grpSp>
        <p:nvGrpSpPr>
          <p:cNvPr id="21" name="Group 25">
            <a:extLst>
              <a:ext uri="{FF2B5EF4-FFF2-40B4-BE49-F238E27FC236}">
                <a16:creationId xmlns:a16="http://schemas.microsoft.com/office/drawing/2014/main" id="{564A3D84-4A56-4647-839A-3842EF3CD7CF}"/>
              </a:ext>
            </a:extLst>
          </p:cNvPr>
          <p:cNvGrpSpPr>
            <a:grpSpLocks/>
          </p:cNvGrpSpPr>
          <p:nvPr/>
        </p:nvGrpSpPr>
        <p:grpSpPr bwMode="auto">
          <a:xfrm>
            <a:off x="1899501" y="5106987"/>
            <a:ext cx="2286000" cy="1143000"/>
            <a:chOff x="576" y="3120"/>
            <a:chExt cx="1536" cy="768"/>
          </a:xfrm>
          <a:noFill/>
        </p:grpSpPr>
        <p:sp>
          <p:nvSpPr>
            <p:cNvPr id="22" name="AutoShape 20">
              <a:extLst>
                <a:ext uri="{FF2B5EF4-FFF2-40B4-BE49-F238E27FC236}">
                  <a16:creationId xmlns:a16="http://schemas.microsoft.com/office/drawing/2014/main" id="{D7B8835F-CD65-4FE4-A030-0CE75D9BDB0B}"/>
                </a:ext>
              </a:extLst>
            </p:cNvPr>
            <p:cNvSpPr>
              <a:spLocks noChangeArrowheads="1"/>
            </p:cNvSpPr>
            <p:nvPr/>
          </p:nvSpPr>
          <p:spPr bwMode="auto">
            <a:xfrm>
              <a:off x="576" y="3120"/>
              <a:ext cx="1536" cy="768"/>
            </a:xfrm>
            <a:prstGeom prst="roundRect">
              <a:avLst>
                <a:gd name="adj" fmla="val 16667"/>
              </a:avLst>
            </a:prstGeom>
            <a:grpFill/>
            <a:ln w="9525">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pt-BR" altLang="pt-BR">
                <a:ln>
                  <a:solidFill>
                    <a:srgbClr val="0000FF"/>
                  </a:solidFill>
                </a:ln>
                <a:noFill/>
              </a:endParaRPr>
            </a:p>
          </p:txBody>
        </p:sp>
        <p:grpSp>
          <p:nvGrpSpPr>
            <p:cNvPr id="23" name="Group 24">
              <a:extLst>
                <a:ext uri="{FF2B5EF4-FFF2-40B4-BE49-F238E27FC236}">
                  <a16:creationId xmlns:a16="http://schemas.microsoft.com/office/drawing/2014/main" id="{8F56371C-ACCB-4EE0-96C5-A74943C96EF6}"/>
                </a:ext>
              </a:extLst>
            </p:cNvPr>
            <p:cNvGrpSpPr>
              <a:grpSpLocks/>
            </p:cNvGrpSpPr>
            <p:nvPr/>
          </p:nvGrpSpPr>
          <p:grpSpPr bwMode="auto">
            <a:xfrm>
              <a:off x="698" y="3162"/>
              <a:ext cx="1293" cy="683"/>
              <a:chOff x="719" y="3151"/>
              <a:chExt cx="1293" cy="683"/>
            </a:xfrm>
            <a:grpFill/>
          </p:grpSpPr>
          <p:graphicFrame>
            <p:nvGraphicFramePr>
              <p:cNvPr id="24" name="Object 20">
                <a:extLst>
                  <a:ext uri="{FF2B5EF4-FFF2-40B4-BE49-F238E27FC236}">
                    <a16:creationId xmlns:a16="http://schemas.microsoft.com/office/drawing/2014/main" id="{D3037A7B-13DB-4F9E-8EF0-451D78C8F6A4}"/>
                  </a:ext>
                </a:extLst>
              </p:cNvPr>
              <p:cNvGraphicFramePr>
                <a:graphicFrameLocks noChangeAspect="1"/>
              </p:cNvGraphicFramePr>
              <p:nvPr>
                <p:extLst>
                  <p:ext uri="{D42A27DB-BD31-4B8C-83A1-F6EECF244321}">
                    <p14:modId xmlns:p14="http://schemas.microsoft.com/office/powerpoint/2010/main" val="2110861380"/>
                  </p:ext>
                </p:extLst>
              </p:nvPr>
            </p:nvGraphicFramePr>
            <p:xfrm>
              <a:off x="786" y="3151"/>
              <a:ext cx="1156" cy="236"/>
            </p:xfrm>
            <a:graphic>
              <a:graphicData uri="http://schemas.openxmlformats.org/presentationml/2006/ole">
                <mc:AlternateContent xmlns:mc="http://schemas.openxmlformats.org/markup-compatibility/2006">
                  <mc:Choice xmlns:v="urn:schemas-microsoft-com:vml" Requires="v">
                    <p:oleObj spid="_x0000_s15500" name="Equation" r:id="rId10" imgW="1130300" imgH="228600" progId="Equation.3">
                      <p:embed/>
                    </p:oleObj>
                  </mc:Choice>
                  <mc:Fallback>
                    <p:oleObj name="Equation" r:id="rId10" imgW="1130300" imgH="228600" progId="Equation.3">
                      <p:embed/>
                      <p:pic>
                        <p:nvPicPr>
                          <p:cNvPr id="7170" name="Object 20">
                            <a:extLst>
                              <a:ext uri="{FF2B5EF4-FFF2-40B4-BE49-F238E27FC236}">
                                <a16:creationId xmlns:a16="http://schemas.microsoft.com/office/drawing/2014/main" id="{3496897A-684E-4B18-846B-DB8B0CB0083E}"/>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86" y="3151"/>
                            <a:ext cx="1156" cy="2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5" name="Object 21">
                <a:extLst>
                  <a:ext uri="{FF2B5EF4-FFF2-40B4-BE49-F238E27FC236}">
                    <a16:creationId xmlns:a16="http://schemas.microsoft.com/office/drawing/2014/main" id="{8106BCF1-75C3-4F44-B7B0-C15B796F59FB}"/>
                  </a:ext>
                </a:extLst>
              </p:cNvPr>
              <p:cNvGraphicFramePr>
                <a:graphicFrameLocks noChangeAspect="1"/>
              </p:cNvGraphicFramePr>
              <p:nvPr/>
            </p:nvGraphicFramePr>
            <p:xfrm>
              <a:off x="719" y="3457"/>
              <a:ext cx="1293" cy="377"/>
            </p:xfrm>
            <a:graphic>
              <a:graphicData uri="http://schemas.openxmlformats.org/presentationml/2006/ole">
                <mc:AlternateContent xmlns:mc="http://schemas.openxmlformats.org/markup-compatibility/2006">
                  <mc:Choice xmlns:v="urn:schemas-microsoft-com:vml" Requires="v">
                    <p:oleObj spid="_x0000_s15501" name="Equation" r:id="rId12" imgW="1308100" imgH="381000" progId="Equation.3">
                      <p:embed/>
                    </p:oleObj>
                  </mc:Choice>
                  <mc:Fallback>
                    <p:oleObj name="Equation" r:id="rId12" imgW="1308100" imgH="381000" progId="Equation.3">
                      <p:embed/>
                      <p:pic>
                        <p:nvPicPr>
                          <p:cNvPr id="7171" name="Object 21">
                            <a:extLst>
                              <a:ext uri="{FF2B5EF4-FFF2-40B4-BE49-F238E27FC236}">
                                <a16:creationId xmlns:a16="http://schemas.microsoft.com/office/drawing/2014/main" id="{FA827175-6D94-4976-9D80-FA89EA29A31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19" y="3457"/>
                            <a:ext cx="1293" cy="3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sp>
        <p:nvSpPr>
          <p:cNvPr id="26" name="Text Box 22">
            <a:extLst>
              <a:ext uri="{FF2B5EF4-FFF2-40B4-BE49-F238E27FC236}">
                <a16:creationId xmlns:a16="http://schemas.microsoft.com/office/drawing/2014/main" id="{4294D6EC-899F-4FB5-A6EA-BC30CEF5921B}"/>
              </a:ext>
            </a:extLst>
          </p:cNvPr>
          <p:cNvSpPr txBox="1">
            <a:spLocks noChangeArrowheads="1"/>
          </p:cNvSpPr>
          <p:nvPr/>
        </p:nvSpPr>
        <p:spPr bwMode="auto">
          <a:xfrm>
            <a:off x="756501" y="4721225"/>
            <a:ext cx="35814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buFont typeface="Arial" panose="020B0604020202020204" pitchFamily="34" charset="0"/>
              <a:buChar char="•"/>
            </a:pPr>
            <a:r>
              <a:rPr lang="en-US" altLang="pt-BR" sz="2400" b="1">
                <a:latin typeface="Times New Roman" panose="02020603050405020304" pitchFamily="18" charset="0"/>
                <a:cs typeface="Times New Roman" panose="02020603050405020304" pitchFamily="18" charset="0"/>
              </a:rPr>
              <a:t> Ganho de tensão:</a:t>
            </a:r>
          </a:p>
        </p:txBody>
      </p:sp>
    </p:spTree>
    <p:extLst>
      <p:ext uri="{BB962C8B-B14F-4D97-AF65-F5344CB8AC3E}">
        <p14:creationId xmlns:p14="http://schemas.microsoft.com/office/powerpoint/2010/main" val="232568981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A0C369-2F8C-4AF0-AF07-063D9BFC890E}"/>
              </a:ext>
            </a:extLst>
          </p:cNvPr>
          <p:cNvSpPr>
            <a:spLocks noGrp="1"/>
          </p:cNvSpPr>
          <p:nvPr>
            <p:ph type="title"/>
          </p:nvPr>
        </p:nvSpPr>
        <p:spPr/>
        <p:txBody>
          <a:bodyPr/>
          <a:lstStyle/>
          <a:p>
            <a:r>
              <a:rPr lang="pt-BR" dirty="0"/>
              <a:t>funcionamento</a:t>
            </a:r>
          </a:p>
        </p:txBody>
      </p:sp>
      <p:pic>
        <p:nvPicPr>
          <p:cNvPr id="6" name="Picture 5">
            <a:extLst>
              <a:ext uri="{FF2B5EF4-FFF2-40B4-BE49-F238E27FC236}">
                <a16:creationId xmlns:a16="http://schemas.microsoft.com/office/drawing/2014/main" id="{9BA4CF4F-DDAB-4681-8722-A2BCA28F2370}"/>
              </a:ext>
            </a:extLst>
          </p:cNvPr>
          <p:cNvPicPr>
            <a:picLocks noChangeAspect="1"/>
          </p:cNvPicPr>
          <p:nvPr/>
        </p:nvPicPr>
        <p:blipFill>
          <a:blip r:embed="rId2"/>
          <a:stretch>
            <a:fillRect/>
          </a:stretch>
        </p:blipFill>
        <p:spPr>
          <a:xfrm>
            <a:off x="5823284" y="1162283"/>
            <a:ext cx="6368716" cy="5330592"/>
          </a:xfrm>
          <a:prstGeom prst="rect">
            <a:avLst/>
          </a:prstGeom>
        </p:spPr>
      </p:pic>
      <p:pic>
        <p:nvPicPr>
          <p:cNvPr id="10" name="Picture 9">
            <a:extLst>
              <a:ext uri="{FF2B5EF4-FFF2-40B4-BE49-F238E27FC236}">
                <a16:creationId xmlns:a16="http://schemas.microsoft.com/office/drawing/2014/main" id="{2A7416BF-E17C-483A-9E6E-DA2E11B39C18}"/>
              </a:ext>
            </a:extLst>
          </p:cNvPr>
          <p:cNvPicPr>
            <a:picLocks noChangeAspect="1"/>
          </p:cNvPicPr>
          <p:nvPr/>
        </p:nvPicPr>
        <p:blipFill>
          <a:blip r:embed="rId3"/>
          <a:stretch>
            <a:fillRect/>
          </a:stretch>
        </p:blipFill>
        <p:spPr>
          <a:xfrm>
            <a:off x="481263" y="1960270"/>
            <a:ext cx="5005137" cy="4263022"/>
          </a:xfrm>
          <a:prstGeom prst="rect">
            <a:avLst/>
          </a:prstGeom>
        </p:spPr>
      </p:pic>
      <p:sp>
        <p:nvSpPr>
          <p:cNvPr id="11" name="TextBox 10">
            <a:extLst>
              <a:ext uri="{FF2B5EF4-FFF2-40B4-BE49-F238E27FC236}">
                <a16:creationId xmlns:a16="http://schemas.microsoft.com/office/drawing/2014/main" id="{C671CF38-7FBF-4CC5-8D37-8762163F522C}"/>
              </a:ext>
            </a:extLst>
          </p:cNvPr>
          <p:cNvSpPr txBox="1"/>
          <p:nvPr/>
        </p:nvSpPr>
        <p:spPr>
          <a:xfrm>
            <a:off x="3409838" y="4529445"/>
            <a:ext cx="335348"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2400" b="1" i="0" u="none" strike="noStrike" kern="1200" cap="none" spc="0" normalizeH="0" baseline="0" noProof="0" dirty="0">
                <a:ln>
                  <a:noFill/>
                </a:ln>
                <a:solidFill>
                  <a:srgbClr val="FF0000"/>
                </a:solidFill>
                <a:effectLst/>
                <a:uLnTx/>
                <a:uFillTx/>
                <a:latin typeface="Calibri" panose="020F0502020204030204"/>
                <a:ea typeface="+mn-ea"/>
                <a:cs typeface="+mn-cs"/>
              </a:rPr>
              <a:t>E</a:t>
            </a:r>
            <a:endParaRPr kumimoji="0" lang="pt-BR" sz="1800" b="1"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13" name="TextBox 12">
            <a:extLst>
              <a:ext uri="{FF2B5EF4-FFF2-40B4-BE49-F238E27FC236}">
                <a16:creationId xmlns:a16="http://schemas.microsoft.com/office/drawing/2014/main" id="{CF0AA215-3B50-49A9-AE8C-F09F6E369DD7}"/>
              </a:ext>
            </a:extLst>
          </p:cNvPr>
          <p:cNvSpPr txBox="1"/>
          <p:nvPr/>
        </p:nvSpPr>
        <p:spPr>
          <a:xfrm>
            <a:off x="3409838" y="3560012"/>
            <a:ext cx="348172"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2400" b="1" i="0" u="none" strike="noStrike" kern="1200" cap="none" spc="0" normalizeH="0" baseline="0" noProof="0" dirty="0">
                <a:ln>
                  <a:noFill/>
                </a:ln>
                <a:solidFill>
                  <a:srgbClr val="FF0000"/>
                </a:solidFill>
                <a:effectLst/>
                <a:uLnTx/>
                <a:uFillTx/>
                <a:latin typeface="Calibri" panose="020F0502020204030204"/>
                <a:ea typeface="+mn-ea"/>
                <a:cs typeface="+mn-cs"/>
              </a:rPr>
              <a:t>C</a:t>
            </a:r>
            <a:endParaRPr kumimoji="0" lang="pt-BR" sz="1800" b="1"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14" name="TextBox 13">
            <a:extLst>
              <a:ext uri="{FF2B5EF4-FFF2-40B4-BE49-F238E27FC236}">
                <a16:creationId xmlns:a16="http://schemas.microsoft.com/office/drawing/2014/main" id="{0187BA71-CDDA-4962-B0D6-A94606074FFB}"/>
              </a:ext>
            </a:extLst>
          </p:cNvPr>
          <p:cNvSpPr txBox="1"/>
          <p:nvPr/>
        </p:nvSpPr>
        <p:spPr>
          <a:xfrm>
            <a:off x="2563172" y="3924078"/>
            <a:ext cx="357790"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2400" b="1" i="0" u="none" strike="noStrike" kern="1200" cap="none" spc="0" normalizeH="0" baseline="0" noProof="0" dirty="0">
                <a:ln>
                  <a:noFill/>
                </a:ln>
                <a:solidFill>
                  <a:srgbClr val="FF0000"/>
                </a:solidFill>
                <a:effectLst/>
                <a:uLnTx/>
                <a:uFillTx/>
                <a:latin typeface="Calibri" panose="020F0502020204030204"/>
                <a:ea typeface="+mn-ea"/>
                <a:cs typeface="+mn-cs"/>
              </a:rPr>
              <a:t>B</a:t>
            </a:r>
            <a:endParaRPr kumimoji="0" lang="pt-BR" sz="1800" b="1"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cxnSp>
        <p:nvCxnSpPr>
          <p:cNvPr id="15" name="Straight Arrow Connector 14">
            <a:extLst>
              <a:ext uri="{FF2B5EF4-FFF2-40B4-BE49-F238E27FC236}">
                <a16:creationId xmlns:a16="http://schemas.microsoft.com/office/drawing/2014/main" id="{A0B3D7F2-6A57-4BCE-9EB3-4CB596DA544D}"/>
              </a:ext>
            </a:extLst>
          </p:cNvPr>
          <p:cNvCxnSpPr/>
          <p:nvPr/>
        </p:nvCxnSpPr>
        <p:spPr>
          <a:xfrm>
            <a:off x="1422400" y="4584700"/>
            <a:ext cx="1181100"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58598911-D439-4906-BE97-9881A3234A4B}"/>
              </a:ext>
            </a:extLst>
          </p:cNvPr>
          <p:cNvSpPr txBox="1"/>
          <p:nvPr/>
        </p:nvSpPr>
        <p:spPr>
          <a:xfrm>
            <a:off x="1914822" y="4529444"/>
            <a:ext cx="377026"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2400" b="1" i="0" u="none" strike="noStrike" kern="1200" cap="none" spc="0" normalizeH="0" baseline="0" noProof="0" dirty="0" err="1">
                <a:ln>
                  <a:noFill/>
                </a:ln>
                <a:solidFill>
                  <a:srgbClr val="FF0000"/>
                </a:solidFill>
                <a:effectLst/>
                <a:uLnTx/>
                <a:uFillTx/>
                <a:latin typeface="Calibri" panose="020F0502020204030204"/>
                <a:ea typeface="+mn-ea"/>
                <a:cs typeface="+mn-cs"/>
              </a:rPr>
              <a:t>I</a:t>
            </a:r>
            <a:r>
              <a:rPr kumimoji="0" lang="pt-BR" sz="2400" b="1" i="0" u="none" strike="noStrike" kern="1200" cap="none" spc="0" normalizeH="0" baseline="-25000" noProof="0" dirty="0" err="1">
                <a:ln>
                  <a:noFill/>
                </a:ln>
                <a:solidFill>
                  <a:srgbClr val="FF0000"/>
                </a:solidFill>
                <a:effectLst/>
                <a:uLnTx/>
                <a:uFillTx/>
                <a:latin typeface="Calibri" panose="020F0502020204030204"/>
                <a:ea typeface="+mn-ea"/>
                <a:cs typeface="+mn-cs"/>
              </a:rPr>
              <a:t>b</a:t>
            </a:r>
            <a:endParaRPr kumimoji="0" lang="pt-BR" sz="1800" b="1" i="0" u="none" strike="noStrike" kern="1200" cap="none" spc="0" normalizeH="0" baseline="-25000" noProof="0" dirty="0">
              <a:ln>
                <a:noFill/>
              </a:ln>
              <a:solidFill>
                <a:srgbClr val="FF0000"/>
              </a:solidFill>
              <a:effectLst/>
              <a:uLnTx/>
              <a:uFillTx/>
              <a:latin typeface="Calibri" panose="020F0502020204030204"/>
              <a:ea typeface="+mn-ea"/>
              <a:cs typeface="+mn-cs"/>
            </a:endParaRPr>
          </a:p>
        </p:txBody>
      </p:sp>
      <p:cxnSp>
        <p:nvCxnSpPr>
          <p:cNvPr id="18" name="Straight Arrow Connector 17">
            <a:extLst>
              <a:ext uri="{FF2B5EF4-FFF2-40B4-BE49-F238E27FC236}">
                <a16:creationId xmlns:a16="http://schemas.microsoft.com/office/drawing/2014/main" id="{E35D0209-4430-495B-A81C-04D7820C7B1E}"/>
              </a:ext>
            </a:extLst>
          </p:cNvPr>
          <p:cNvCxnSpPr>
            <a:cxnSpLocks/>
          </p:cNvCxnSpPr>
          <p:nvPr/>
        </p:nvCxnSpPr>
        <p:spPr>
          <a:xfrm>
            <a:off x="11277065" y="1960270"/>
            <a:ext cx="0" cy="980306"/>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DEA23A98-CAF5-4EFF-ADB7-7FEF6B84205B}"/>
              </a:ext>
            </a:extLst>
          </p:cNvPr>
          <p:cNvSpPr txBox="1"/>
          <p:nvPr/>
        </p:nvSpPr>
        <p:spPr>
          <a:xfrm>
            <a:off x="11277065" y="1988758"/>
            <a:ext cx="377026"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2400" b="1" i="0" u="none" strike="noStrike" kern="1200" cap="none" spc="0" normalizeH="0" baseline="0" noProof="0" dirty="0">
                <a:ln>
                  <a:noFill/>
                </a:ln>
                <a:solidFill>
                  <a:srgbClr val="FF0000"/>
                </a:solidFill>
                <a:effectLst/>
                <a:uLnTx/>
                <a:uFillTx/>
                <a:latin typeface="Calibri" panose="020F0502020204030204"/>
                <a:ea typeface="+mn-ea"/>
                <a:cs typeface="+mn-cs"/>
              </a:rPr>
              <a:t>I</a:t>
            </a:r>
            <a:r>
              <a:rPr kumimoji="0" lang="pt-BR" sz="2400" b="1" i="0" u="none" strike="noStrike" kern="1200" cap="none" spc="0" normalizeH="0" baseline="-25000" noProof="0" dirty="0">
                <a:ln>
                  <a:noFill/>
                </a:ln>
                <a:solidFill>
                  <a:srgbClr val="FF0000"/>
                </a:solidFill>
                <a:effectLst/>
                <a:uLnTx/>
                <a:uFillTx/>
                <a:latin typeface="Calibri" panose="020F0502020204030204"/>
                <a:ea typeface="+mn-ea"/>
                <a:cs typeface="+mn-cs"/>
              </a:rPr>
              <a:t>d</a:t>
            </a:r>
            <a:endParaRPr kumimoji="0" lang="pt-BR" sz="1800" b="1" i="0" u="none" strike="noStrike" kern="1200" cap="none" spc="0" normalizeH="0" baseline="-25000" noProof="0" dirty="0">
              <a:ln>
                <a:noFill/>
              </a:ln>
              <a:solidFill>
                <a:srgbClr val="FF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8457896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A391BA-0788-48FE-80A8-FA59DCF014D6}"/>
              </a:ext>
            </a:extLst>
          </p:cNvPr>
          <p:cNvSpPr>
            <a:spLocks noGrp="1"/>
          </p:cNvSpPr>
          <p:nvPr>
            <p:ph type="title"/>
          </p:nvPr>
        </p:nvSpPr>
        <p:spPr/>
        <p:txBody>
          <a:bodyPr/>
          <a:lstStyle/>
          <a:p>
            <a:r>
              <a:rPr lang="pt-BR" dirty="0" err="1"/>
              <a:t>Fet</a:t>
            </a:r>
            <a:r>
              <a:rPr lang="pt-BR" dirty="0"/>
              <a:t> </a:t>
            </a:r>
            <a:r>
              <a:rPr lang="pt-BR" dirty="0" err="1"/>
              <a:t>vs</a:t>
            </a:r>
            <a:r>
              <a:rPr lang="pt-BR" dirty="0"/>
              <a:t> </a:t>
            </a:r>
            <a:r>
              <a:rPr lang="pt-BR" dirty="0" err="1"/>
              <a:t>tbj</a:t>
            </a:r>
            <a:endParaRPr lang="pt-BR" dirty="0"/>
          </a:p>
        </p:txBody>
      </p:sp>
      <p:sp>
        <p:nvSpPr>
          <p:cNvPr id="3" name="Content Placeholder 2">
            <a:extLst>
              <a:ext uri="{FF2B5EF4-FFF2-40B4-BE49-F238E27FC236}">
                <a16:creationId xmlns:a16="http://schemas.microsoft.com/office/drawing/2014/main" id="{3EF33C79-DA6C-4C22-B0C9-ACB81836492D}"/>
              </a:ext>
            </a:extLst>
          </p:cNvPr>
          <p:cNvSpPr>
            <a:spLocks noGrp="1"/>
          </p:cNvSpPr>
          <p:nvPr>
            <p:ph idx="1"/>
          </p:nvPr>
        </p:nvSpPr>
        <p:spPr>
          <a:xfrm>
            <a:off x="838200" y="1825624"/>
            <a:ext cx="10515600" cy="5032375"/>
          </a:xfrm>
        </p:spPr>
        <p:txBody>
          <a:bodyPr>
            <a:normAutofit fontScale="85000" lnSpcReduction="10000"/>
          </a:bodyPr>
          <a:lstStyle/>
          <a:p>
            <a:pPr marL="342900" lvl="1" indent="-342900">
              <a:lnSpc>
                <a:spcPct val="160000"/>
              </a:lnSpc>
              <a:spcBef>
                <a:spcPct val="0"/>
              </a:spcBef>
              <a:buFont typeface="Wingdings" panose="05000000000000000000" pitchFamily="2" charset="2"/>
              <a:buChar char="Ø"/>
            </a:pPr>
            <a:r>
              <a:rPr lang="pt-BR" altLang="en-US" b="1">
                <a:latin typeface="Times New Roman" panose="02020603050405020304" pitchFamily="18" charset="0"/>
                <a:cs typeface="Times New Roman" panose="02020603050405020304" pitchFamily="18" charset="0"/>
              </a:rPr>
              <a:t>Similaridades:</a:t>
            </a:r>
          </a:p>
          <a:p>
            <a:pPr marL="0" lvl="2">
              <a:lnSpc>
                <a:spcPct val="160000"/>
              </a:lnSpc>
              <a:spcBef>
                <a:spcPct val="0"/>
              </a:spcBef>
              <a:buNone/>
            </a:pPr>
            <a:r>
              <a:rPr lang="pt-BR" altLang="en-US" sz="2400">
                <a:solidFill>
                  <a:srgbClr val="000000"/>
                </a:solidFill>
                <a:latin typeface="Times New Roman" panose="02020603050405020304" pitchFamily="18" charset="0"/>
                <a:cs typeface="Times New Roman" panose="02020603050405020304" pitchFamily="18" charset="0"/>
              </a:rPr>
              <a:t>Amplificadores.	</a:t>
            </a:r>
          </a:p>
          <a:p>
            <a:pPr marL="0" lvl="2">
              <a:lnSpc>
                <a:spcPct val="160000"/>
              </a:lnSpc>
              <a:spcBef>
                <a:spcPct val="0"/>
              </a:spcBef>
              <a:buNone/>
            </a:pPr>
            <a:r>
              <a:rPr lang="pt-BR" altLang="en-US" sz="2400">
                <a:solidFill>
                  <a:srgbClr val="000000"/>
                </a:solidFill>
                <a:latin typeface="Times New Roman" panose="02020603050405020304" pitchFamily="18" charset="0"/>
                <a:cs typeface="Times New Roman" panose="02020603050405020304" pitchFamily="18" charset="0"/>
              </a:rPr>
              <a:t>Atuam como chaves.</a:t>
            </a:r>
          </a:p>
          <a:p>
            <a:pPr marL="0" lvl="2">
              <a:lnSpc>
                <a:spcPct val="160000"/>
              </a:lnSpc>
              <a:spcBef>
                <a:spcPct val="0"/>
              </a:spcBef>
              <a:buNone/>
            </a:pPr>
            <a:r>
              <a:rPr lang="pt-BR" altLang="en-US" sz="2400">
                <a:solidFill>
                  <a:srgbClr val="000000"/>
                </a:solidFill>
                <a:latin typeface="Times New Roman" panose="02020603050405020304" pitchFamily="18" charset="0"/>
                <a:cs typeface="Times New Roman" panose="02020603050405020304" pitchFamily="18" charset="0"/>
              </a:rPr>
              <a:t>Circuitos combinantes de impedância.</a:t>
            </a:r>
          </a:p>
          <a:p>
            <a:pPr marL="0" lvl="1">
              <a:spcBef>
                <a:spcPct val="0"/>
              </a:spcBef>
              <a:buNone/>
            </a:pPr>
            <a:r>
              <a:rPr lang="pt-BR" altLang="en-US" b="1">
                <a:latin typeface="Times New Roman" panose="02020603050405020304" pitchFamily="18" charset="0"/>
                <a:cs typeface="Times New Roman" panose="02020603050405020304" pitchFamily="18" charset="0"/>
              </a:rPr>
              <a:t> </a:t>
            </a:r>
          </a:p>
          <a:p>
            <a:pPr marL="0" lvl="1" indent="0">
              <a:spcBef>
                <a:spcPct val="0"/>
              </a:spcBef>
              <a:buNone/>
            </a:pPr>
            <a:endParaRPr lang="pt-BR" altLang="en-US" b="1">
              <a:latin typeface="Times New Roman" panose="02020603050405020304" pitchFamily="18" charset="0"/>
              <a:cs typeface="Times New Roman" panose="02020603050405020304" pitchFamily="18" charset="0"/>
            </a:endParaRPr>
          </a:p>
          <a:p>
            <a:pPr marL="342900" lvl="1" indent="-342900">
              <a:spcBef>
                <a:spcPct val="0"/>
              </a:spcBef>
              <a:buFont typeface="Wingdings" panose="05000000000000000000" pitchFamily="2" charset="2"/>
              <a:buChar char="Ø"/>
            </a:pPr>
            <a:r>
              <a:rPr lang="pt-BR" altLang="en-US" b="1">
                <a:latin typeface="Times New Roman" panose="02020603050405020304" pitchFamily="18" charset="0"/>
                <a:cs typeface="Times New Roman" panose="02020603050405020304" pitchFamily="18" charset="0"/>
              </a:rPr>
              <a:t>Diferenças:</a:t>
            </a:r>
          </a:p>
          <a:p>
            <a:pPr marL="0" lvl="2">
              <a:lnSpc>
                <a:spcPct val="160000"/>
              </a:lnSpc>
              <a:spcBef>
                <a:spcPct val="0"/>
              </a:spcBef>
              <a:buNone/>
            </a:pPr>
            <a:r>
              <a:rPr lang="pt-BR" altLang="en-US" sz="2400">
                <a:latin typeface="Times New Roman" panose="02020603050405020304" pitchFamily="18" charset="0"/>
                <a:cs typeface="Times New Roman" panose="02020603050405020304" pitchFamily="18" charset="0"/>
              </a:rPr>
              <a:t>FETs são dispositivos controlados por tensão.  TBJs são dispositivos controlados por corrente.</a:t>
            </a:r>
          </a:p>
          <a:p>
            <a:pPr marL="0" lvl="2">
              <a:lnSpc>
                <a:spcPct val="160000"/>
              </a:lnSpc>
              <a:spcBef>
                <a:spcPct val="30000"/>
              </a:spcBef>
              <a:buNone/>
            </a:pPr>
            <a:r>
              <a:rPr lang="pt-BR" altLang="en-US" sz="2400">
                <a:latin typeface="Times New Roman" panose="02020603050405020304" pitchFamily="18" charset="0"/>
                <a:cs typeface="Times New Roman" panose="02020603050405020304" pitchFamily="18" charset="0"/>
              </a:rPr>
              <a:t>FETs têm maior impedância de entrada. TBJs têm ganho mais alto.</a:t>
            </a:r>
          </a:p>
          <a:p>
            <a:pPr>
              <a:lnSpc>
                <a:spcPct val="160000"/>
              </a:lnSpc>
              <a:spcBef>
                <a:spcPct val="30000"/>
              </a:spcBef>
              <a:buNone/>
            </a:pPr>
            <a:r>
              <a:rPr lang="pt-BR" altLang="en-US" sz="2400">
                <a:latin typeface="Times New Roman" panose="02020603050405020304" pitchFamily="18" charset="0"/>
                <a:cs typeface="Times New Roman" panose="02020603050405020304" pitchFamily="18" charset="0"/>
              </a:rPr>
              <a:t>FETs são menos sensíveis a variações de temperatura e mais adequados para circuitos integrados.</a:t>
            </a:r>
          </a:p>
          <a:p>
            <a:pPr marL="0" indent="0">
              <a:buNone/>
            </a:pPr>
            <a:endParaRPr lang="pt-BR"/>
          </a:p>
        </p:txBody>
      </p:sp>
      <p:sp>
        <p:nvSpPr>
          <p:cNvPr id="4" name="Footer Placeholder 3">
            <a:extLst>
              <a:ext uri="{FF2B5EF4-FFF2-40B4-BE49-F238E27FC236}">
                <a16:creationId xmlns:a16="http://schemas.microsoft.com/office/drawing/2014/main" id="{62137E98-9B8C-42E8-93DE-CEFCC99E123B}"/>
              </a:ext>
            </a:extLst>
          </p:cNvPr>
          <p:cNvSpPr>
            <a:spLocks noGrp="1"/>
          </p:cNvSpPr>
          <p:nvPr>
            <p:ph type="ftr" sz="quarter" idx="11"/>
          </p:nvPr>
        </p:nvSpPr>
        <p:spPr/>
        <p:txBody>
          <a:bodyPr/>
          <a:lstStyle/>
          <a:p>
            <a:r>
              <a:rPr lang="en-US" altLang="en-US"/>
              <a:t>Prof. Elyr Teixeira</a:t>
            </a:r>
            <a:endParaRPr lang="en-US" altLang="en-US" dirty="0"/>
          </a:p>
        </p:txBody>
      </p:sp>
      <p:sp>
        <p:nvSpPr>
          <p:cNvPr id="5" name="Slide Number Placeholder 4">
            <a:extLst>
              <a:ext uri="{FF2B5EF4-FFF2-40B4-BE49-F238E27FC236}">
                <a16:creationId xmlns:a16="http://schemas.microsoft.com/office/drawing/2014/main" id="{8645D98F-EBE9-44CD-8D8C-19B6CBA11A93}"/>
              </a:ext>
            </a:extLst>
          </p:cNvPr>
          <p:cNvSpPr>
            <a:spLocks noGrp="1"/>
          </p:cNvSpPr>
          <p:nvPr>
            <p:ph type="sldNum" sz="quarter" idx="12"/>
          </p:nvPr>
        </p:nvSpPr>
        <p:spPr/>
        <p:txBody>
          <a:bodyPr/>
          <a:lstStyle/>
          <a:p>
            <a:fld id="{D70E266F-DC34-4EBC-B26B-29CFE51B5C59}" type="slidenum">
              <a:rPr lang="en-US" altLang="en-US" smtClean="0"/>
              <a:pPr/>
              <a:t>34</a:t>
            </a:fld>
            <a:endParaRPr lang="en-US" altLang="en-US"/>
          </a:p>
        </p:txBody>
      </p:sp>
    </p:spTree>
    <p:extLst>
      <p:ext uri="{BB962C8B-B14F-4D97-AF65-F5344CB8AC3E}">
        <p14:creationId xmlns:p14="http://schemas.microsoft.com/office/powerpoint/2010/main" val="294589937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BC61C7-0837-43F0-8C2A-604C0B6047D0}"/>
              </a:ext>
            </a:extLst>
          </p:cNvPr>
          <p:cNvSpPr>
            <a:spLocks noGrp="1"/>
          </p:cNvSpPr>
          <p:nvPr>
            <p:ph type="title"/>
          </p:nvPr>
        </p:nvSpPr>
        <p:spPr/>
        <p:txBody>
          <a:bodyPr/>
          <a:lstStyle/>
          <a:p>
            <a:r>
              <a:rPr lang="pt-BR" dirty="0"/>
              <a:t>Tipos de </a:t>
            </a:r>
            <a:r>
              <a:rPr lang="pt-BR" dirty="0" err="1"/>
              <a:t>fet</a:t>
            </a:r>
            <a:endParaRPr lang="pt-BR" dirty="0"/>
          </a:p>
        </p:txBody>
      </p:sp>
      <p:sp>
        <p:nvSpPr>
          <p:cNvPr id="3" name="Content Placeholder 2">
            <a:extLst>
              <a:ext uri="{FF2B5EF4-FFF2-40B4-BE49-F238E27FC236}">
                <a16:creationId xmlns:a16="http://schemas.microsoft.com/office/drawing/2014/main" id="{9398387B-7595-4CD9-9DB5-42F8E8D8B34E}"/>
              </a:ext>
            </a:extLst>
          </p:cNvPr>
          <p:cNvSpPr>
            <a:spLocks noGrp="1"/>
          </p:cNvSpPr>
          <p:nvPr>
            <p:ph idx="1"/>
          </p:nvPr>
        </p:nvSpPr>
        <p:spPr/>
        <p:txBody>
          <a:bodyPr/>
          <a:lstStyle/>
          <a:p>
            <a:pPr algn="just">
              <a:spcBef>
                <a:spcPct val="0"/>
              </a:spcBef>
            </a:pPr>
            <a:r>
              <a:rPr lang="en-US" altLang="en-US" sz="2400" b="1" dirty="0">
                <a:latin typeface="Times New Roman" panose="02020603050405020304" pitchFamily="18" charset="0"/>
                <a:cs typeface="Times New Roman" panose="02020603050405020304" pitchFamily="18" charset="0"/>
              </a:rPr>
              <a:t> JFET:  </a:t>
            </a:r>
            <a:r>
              <a:rPr lang="en-US" altLang="en-US" sz="2400" dirty="0" err="1">
                <a:latin typeface="Times New Roman" panose="02020603050405020304" pitchFamily="18" charset="0"/>
                <a:cs typeface="Times New Roman" panose="02020603050405020304" pitchFamily="18" charset="0"/>
              </a:rPr>
              <a:t>Junção</a:t>
            </a:r>
            <a:r>
              <a:rPr lang="en-US" altLang="en-US" sz="2400" dirty="0">
                <a:latin typeface="Times New Roman" panose="02020603050405020304" pitchFamily="18" charset="0"/>
                <a:cs typeface="Times New Roman" panose="02020603050405020304" pitchFamily="18" charset="0"/>
              </a:rPr>
              <a:t> FET.</a:t>
            </a:r>
          </a:p>
          <a:p>
            <a:pPr algn="just">
              <a:spcBef>
                <a:spcPct val="0"/>
              </a:spcBef>
              <a:buNone/>
            </a:pPr>
            <a:endParaRPr lang="en-US" altLang="en-US" sz="2400" dirty="0">
              <a:latin typeface="Times New Roman" panose="02020603050405020304" pitchFamily="18" charset="0"/>
              <a:cs typeface="Times New Roman" panose="02020603050405020304" pitchFamily="18" charset="0"/>
            </a:endParaRPr>
          </a:p>
          <a:p>
            <a:pPr algn="just">
              <a:lnSpc>
                <a:spcPct val="150000"/>
              </a:lnSpc>
              <a:spcBef>
                <a:spcPct val="0"/>
              </a:spcBef>
            </a:pPr>
            <a:r>
              <a:rPr lang="en-US" altLang="en-US" sz="2400" b="1" dirty="0">
                <a:latin typeface="Times New Roman" panose="02020603050405020304" pitchFamily="18" charset="0"/>
                <a:cs typeface="Times New Roman" panose="02020603050405020304" pitchFamily="18" charset="0"/>
              </a:rPr>
              <a:t> MOSFET: </a:t>
            </a:r>
            <a:r>
              <a:rPr lang="pt-BR" altLang="en-US" sz="2400" dirty="0">
                <a:latin typeface="Times New Roman" panose="02020603050405020304" pitchFamily="18" charset="0"/>
                <a:cs typeface="Times New Roman" panose="02020603050405020304" pitchFamily="18" charset="0"/>
              </a:rPr>
              <a:t>T</a:t>
            </a:r>
            <a:r>
              <a:rPr lang="pt-BR" altLang="pt-BR" sz="2400" dirty="0">
                <a:latin typeface="Times New Roman" panose="02020603050405020304" pitchFamily="18" charset="0"/>
                <a:cs typeface="Times New Roman" panose="02020603050405020304" pitchFamily="18" charset="0"/>
              </a:rPr>
              <a:t>ransistores de efeito de campo metal-óxido-semicondutor.</a:t>
            </a:r>
          </a:p>
          <a:p>
            <a:pPr lvl="1" algn="just">
              <a:lnSpc>
                <a:spcPct val="150000"/>
              </a:lnSpc>
              <a:spcBef>
                <a:spcPct val="0"/>
              </a:spcBef>
            </a:pPr>
            <a:r>
              <a:rPr lang="en-US" altLang="en-US" b="1" dirty="0">
                <a:latin typeface="Times New Roman" panose="02020603050405020304" pitchFamily="18" charset="0"/>
                <a:cs typeface="Times New Roman" panose="02020603050405020304" pitchFamily="18" charset="0"/>
              </a:rPr>
              <a:t>D-MOSFET:  </a:t>
            </a:r>
            <a:r>
              <a:rPr lang="en-US" altLang="en-US" dirty="0">
                <a:latin typeface="Times New Roman" panose="02020603050405020304" pitchFamily="18" charset="0"/>
                <a:cs typeface="Times New Roman" panose="02020603050405020304" pitchFamily="18" charset="0"/>
              </a:rPr>
              <a:t>MOSFET </a:t>
            </a:r>
            <a:r>
              <a:rPr lang="en-US" altLang="en-US" dirty="0" err="1">
                <a:latin typeface="Times New Roman" panose="02020603050405020304" pitchFamily="18" charset="0"/>
                <a:cs typeface="Times New Roman" panose="02020603050405020304" pitchFamily="18" charset="0"/>
              </a:rPr>
              <a:t>tipo</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depleção</a:t>
            </a:r>
            <a:r>
              <a:rPr lang="en-US" altLang="en-US" dirty="0">
                <a:latin typeface="Times New Roman" panose="02020603050405020304" pitchFamily="18" charset="0"/>
                <a:cs typeface="Times New Roman" panose="02020603050405020304" pitchFamily="18" charset="0"/>
              </a:rPr>
              <a:t>.</a:t>
            </a:r>
          </a:p>
          <a:p>
            <a:pPr lvl="1" algn="just">
              <a:lnSpc>
                <a:spcPct val="150000"/>
              </a:lnSpc>
              <a:spcBef>
                <a:spcPct val="0"/>
              </a:spcBef>
            </a:pPr>
            <a:r>
              <a:rPr lang="en-US" altLang="en-US" b="1" dirty="0">
                <a:latin typeface="Times New Roman" panose="02020603050405020304" pitchFamily="18" charset="0"/>
                <a:cs typeface="Times New Roman" panose="02020603050405020304" pitchFamily="18" charset="0"/>
              </a:rPr>
              <a:t>E-MOSFET:  </a:t>
            </a:r>
            <a:r>
              <a:rPr lang="en-US" altLang="en-US" dirty="0">
                <a:latin typeface="Times New Roman" panose="02020603050405020304" pitchFamily="18" charset="0"/>
                <a:cs typeface="Times New Roman" panose="02020603050405020304" pitchFamily="18" charset="0"/>
              </a:rPr>
              <a:t>MOSFET </a:t>
            </a:r>
            <a:r>
              <a:rPr lang="en-US" altLang="en-US" dirty="0" err="1">
                <a:latin typeface="Times New Roman" panose="02020603050405020304" pitchFamily="18" charset="0"/>
                <a:cs typeface="Times New Roman" panose="02020603050405020304" pitchFamily="18" charset="0"/>
              </a:rPr>
              <a:t>tipo</a:t>
            </a:r>
            <a:r>
              <a:rPr lang="en-US" altLang="en-US" dirty="0">
                <a:latin typeface="Times New Roman" panose="02020603050405020304" pitchFamily="18" charset="0"/>
                <a:cs typeface="Times New Roman" panose="02020603050405020304" pitchFamily="18" charset="0"/>
              </a:rPr>
              <a:t> intensificação.</a:t>
            </a:r>
          </a:p>
          <a:p>
            <a:pPr lvl="1" algn="just">
              <a:lnSpc>
                <a:spcPct val="150000"/>
              </a:lnSpc>
              <a:spcBef>
                <a:spcPct val="0"/>
              </a:spcBef>
            </a:pPr>
            <a:endParaRPr lang="en-US" altLang="en-US" dirty="0">
              <a:latin typeface="Times New Roman" panose="02020603050405020304" pitchFamily="18" charset="0"/>
              <a:cs typeface="Times New Roman" panose="02020603050405020304" pitchFamily="18" charset="0"/>
            </a:endParaRPr>
          </a:p>
          <a:p>
            <a:pPr algn="just">
              <a:lnSpc>
                <a:spcPct val="150000"/>
              </a:lnSpc>
              <a:spcBef>
                <a:spcPct val="0"/>
              </a:spcBef>
            </a:pPr>
            <a:r>
              <a:rPr lang="en-US" altLang="en-US" sz="2400" b="1" dirty="0">
                <a:latin typeface="Times New Roman" panose="02020603050405020304" pitchFamily="18" charset="0"/>
                <a:cs typeface="Times New Roman" panose="02020603050405020304" pitchFamily="18" charset="0"/>
              </a:rPr>
              <a:t>MESFET:</a:t>
            </a:r>
            <a:r>
              <a:rPr lang="en-US" altLang="en-US" sz="2400" dirty="0">
                <a:latin typeface="Times New Roman" panose="02020603050405020304" pitchFamily="18" charset="0"/>
                <a:cs typeface="Times New Roman" panose="02020603050405020304" pitchFamily="18" charset="0"/>
              </a:rPr>
              <a:t> </a:t>
            </a:r>
            <a:r>
              <a:rPr lang="pt-BR" altLang="en-US" sz="2400" dirty="0">
                <a:latin typeface="Times New Roman" panose="02020603050405020304" pitchFamily="18" charset="0"/>
                <a:cs typeface="Times New Roman" panose="02020603050405020304" pitchFamily="18" charset="0"/>
              </a:rPr>
              <a:t>T</a:t>
            </a:r>
            <a:r>
              <a:rPr lang="pt-BR" altLang="pt-BR" sz="2400" dirty="0">
                <a:latin typeface="Times New Roman" panose="02020603050405020304" pitchFamily="18" charset="0"/>
                <a:cs typeface="Times New Roman" panose="02020603050405020304" pitchFamily="18" charset="0"/>
              </a:rPr>
              <a:t>ransistores de efeito de campo metal-semicondutor.</a:t>
            </a:r>
          </a:p>
          <a:p>
            <a:pPr marL="0" indent="0" algn="just">
              <a:lnSpc>
                <a:spcPct val="150000"/>
              </a:lnSpc>
              <a:spcBef>
                <a:spcPct val="0"/>
              </a:spcBef>
              <a:buNone/>
            </a:pPr>
            <a:endParaRPr lang="en-US" altLang="en-US" dirty="0">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EF010C92-5D54-4A41-85AD-3EC3EFE166DC}"/>
              </a:ext>
            </a:extLst>
          </p:cNvPr>
          <p:cNvSpPr>
            <a:spLocks noGrp="1"/>
          </p:cNvSpPr>
          <p:nvPr>
            <p:ph type="ftr" sz="quarter" idx="11"/>
          </p:nvPr>
        </p:nvSpPr>
        <p:spPr/>
        <p:txBody>
          <a:bodyPr/>
          <a:lstStyle/>
          <a:p>
            <a:r>
              <a:rPr lang="en-US" altLang="en-US"/>
              <a:t>Prof. Elyr Teixeira</a:t>
            </a:r>
            <a:endParaRPr lang="en-US" altLang="en-US" dirty="0"/>
          </a:p>
        </p:txBody>
      </p:sp>
      <p:sp>
        <p:nvSpPr>
          <p:cNvPr id="5" name="Slide Number Placeholder 4">
            <a:extLst>
              <a:ext uri="{FF2B5EF4-FFF2-40B4-BE49-F238E27FC236}">
                <a16:creationId xmlns:a16="http://schemas.microsoft.com/office/drawing/2014/main" id="{55BB7F9D-382C-4C22-BC45-19293D52A237}"/>
              </a:ext>
            </a:extLst>
          </p:cNvPr>
          <p:cNvSpPr>
            <a:spLocks noGrp="1"/>
          </p:cNvSpPr>
          <p:nvPr>
            <p:ph type="sldNum" sz="quarter" idx="12"/>
          </p:nvPr>
        </p:nvSpPr>
        <p:spPr/>
        <p:txBody>
          <a:bodyPr/>
          <a:lstStyle/>
          <a:p>
            <a:fld id="{D70E266F-DC34-4EBC-B26B-29CFE51B5C59}" type="slidenum">
              <a:rPr lang="en-US" altLang="en-US" smtClean="0"/>
              <a:pPr/>
              <a:t>35</a:t>
            </a:fld>
            <a:endParaRPr lang="en-US" altLang="en-US"/>
          </a:p>
        </p:txBody>
      </p:sp>
    </p:spTree>
    <p:extLst>
      <p:ext uri="{BB962C8B-B14F-4D97-AF65-F5344CB8AC3E}">
        <p14:creationId xmlns:p14="http://schemas.microsoft.com/office/powerpoint/2010/main" val="91199191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ítulo 1"/>
          <p:cNvSpPr>
            <a:spLocks noGrp="1"/>
          </p:cNvSpPr>
          <p:nvPr>
            <p:ph type="ctrTitle"/>
          </p:nvPr>
        </p:nvSpPr>
        <p:spPr>
          <a:xfrm>
            <a:off x="1" y="1866505"/>
            <a:ext cx="12192000" cy="3161171"/>
          </a:xfrm>
        </p:spPr>
        <p:txBody>
          <a:bodyPr>
            <a:normAutofit fontScale="90000"/>
          </a:bodyPr>
          <a:lstStyle/>
          <a:p>
            <a:br>
              <a:rPr lang="pt-BR" b="1" dirty="0">
                <a:solidFill>
                  <a:schemeClr val="accent6">
                    <a:lumMod val="50000"/>
                  </a:schemeClr>
                </a:solidFill>
              </a:rPr>
            </a:br>
            <a:r>
              <a:rPr lang="pt-BR" dirty="0">
                <a:solidFill>
                  <a:schemeClr val="tx1"/>
                </a:solidFill>
              </a:rPr>
              <a:t>eletrônica analógica</a:t>
            </a:r>
            <a:br>
              <a:rPr lang="pt-BR" dirty="0">
                <a:solidFill>
                  <a:schemeClr val="tx1"/>
                </a:solidFill>
              </a:rPr>
            </a:br>
            <a:br>
              <a:rPr lang="pt-BR" dirty="0">
                <a:solidFill>
                  <a:schemeClr val="tx1"/>
                </a:solidFill>
              </a:rPr>
            </a:br>
            <a:r>
              <a:rPr lang="pt-BR" sz="5400" dirty="0" err="1">
                <a:solidFill>
                  <a:schemeClr val="bg1"/>
                </a:solidFill>
              </a:rPr>
              <a:t>jfet</a:t>
            </a:r>
            <a:br>
              <a:rPr lang="pt-BR" dirty="0"/>
            </a:br>
            <a:br>
              <a:rPr lang="pt-BR" sz="3600" dirty="0">
                <a:solidFill>
                  <a:schemeClr val="tx1"/>
                </a:solidFill>
              </a:rPr>
            </a:br>
            <a:r>
              <a:rPr lang="pt-BR" sz="3600" dirty="0">
                <a:solidFill>
                  <a:schemeClr val="tx1"/>
                </a:solidFill>
              </a:rPr>
              <a:t>curso de Eng. elétrica</a:t>
            </a:r>
            <a:endParaRPr lang="pt-BR" b="1" dirty="0">
              <a:solidFill>
                <a:schemeClr val="tx1"/>
              </a:solidFill>
            </a:endParaRPr>
          </a:p>
        </p:txBody>
      </p:sp>
      <p:sp>
        <p:nvSpPr>
          <p:cNvPr id="3" name="Subtítulo 2"/>
          <p:cNvSpPr>
            <a:spLocks noGrp="1"/>
          </p:cNvSpPr>
          <p:nvPr>
            <p:ph type="subTitle" idx="1"/>
          </p:nvPr>
        </p:nvSpPr>
        <p:spPr>
          <a:xfrm>
            <a:off x="1524000" y="5562814"/>
            <a:ext cx="9144000" cy="875694"/>
          </a:xfrm>
        </p:spPr>
        <p:txBody>
          <a:bodyPr>
            <a:noAutofit/>
          </a:bodyPr>
          <a:lstStyle/>
          <a:p>
            <a:pPr>
              <a:lnSpc>
                <a:spcPct val="100000"/>
              </a:lnSpc>
            </a:pPr>
            <a:r>
              <a:rPr lang="pt-BR" sz="2000" i="1" dirty="0"/>
              <a:t>Prof. Elyr Teixeira, </a:t>
            </a:r>
            <a:r>
              <a:rPr lang="pt-BR" sz="2000" i="1" dirty="0" err="1"/>
              <a:t>D.Sc</a:t>
            </a:r>
            <a:r>
              <a:rPr lang="pt-BR" sz="2000" i="1" dirty="0"/>
              <a:t>.</a:t>
            </a:r>
          </a:p>
          <a:p>
            <a:pPr>
              <a:lnSpc>
                <a:spcPct val="100000"/>
              </a:lnSpc>
            </a:pPr>
            <a:r>
              <a:rPr lang="pt-BR" sz="2000" dirty="0"/>
              <a:t>2018</a:t>
            </a:r>
          </a:p>
        </p:txBody>
      </p:sp>
      <p:sp>
        <p:nvSpPr>
          <p:cNvPr id="4" name="Retângulo 3"/>
          <p:cNvSpPr/>
          <p:nvPr/>
        </p:nvSpPr>
        <p:spPr>
          <a:xfrm>
            <a:off x="5198533" y="6438508"/>
            <a:ext cx="1778000" cy="2501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Imagem" descr="Imagem">
            <a:extLst>
              <a:ext uri="{FF2B5EF4-FFF2-40B4-BE49-F238E27FC236}">
                <a16:creationId xmlns:a16="http://schemas.microsoft.com/office/drawing/2014/main" id="{2F330037-3211-40E1-A39A-B1AF9C2A5D6D}"/>
              </a:ext>
            </a:extLst>
          </p:cNvPr>
          <p:cNvPicPr>
            <a:picLocks noChangeAspect="1"/>
          </p:cNvPicPr>
          <p:nvPr/>
        </p:nvPicPr>
        <p:blipFill>
          <a:blip r:embed="rId2">
            <a:extLst/>
          </a:blip>
          <a:stretch>
            <a:fillRect/>
          </a:stretch>
        </p:blipFill>
        <p:spPr>
          <a:xfrm>
            <a:off x="190662" y="119213"/>
            <a:ext cx="3999142" cy="752172"/>
          </a:xfrm>
          <a:prstGeom prst="rect">
            <a:avLst/>
          </a:prstGeom>
          <a:ln w="12700">
            <a:miter lim="400000"/>
          </a:ln>
        </p:spPr>
      </p:pic>
    </p:spTree>
    <p:extLst>
      <p:ext uri="{BB962C8B-B14F-4D97-AF65-F5344CB8AC3E}">
        <p14:creationId xmlns:p14="http://schemas.microsoft.com/office/powerpoint/2010/main" val="205051949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8">
            <a:extLst>
              <a:ext uri="{FF2B5EF4-FFF2-40B4-BE49-F238E27FC236}">
                <a16:creationId xmlns:a16="http://schemas.microsoft.com/office/drawing/2014/main" id="{94BB3892-22C4-44E4-A1E6-1681B09C2F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38555" y="353841"/>
            <a:ext cx="4217000" cy="40549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a:extLst>
              <a:ext uri="{FF2B5EF4-FFF2-40B4-BE49-F238E27FC236}">
                <a16:creationId xmlns:a16="http://schemas.microsoft.com/office/drawing/2014/main" id="{B9A0C369-2F8C-4AF0-AF07-063D9BFC890E}"/>
              </a:ext>
            </a:extLst>
          </p:cNvPr>
          <p:cNvSpPr>
            <a:spLocks noGrp="1"/>
          </p:cNvSpPr>
          <p:nvPr>
            <p:ph type="title"/>
          </p:nvPr>
        </p:nvSpPr>
        <p:spPr/>
        <p:txBody>
          <a:bodyPr/>
          <a:lstStyle/>
          <a:p>
            <a:r>
              <a:rPr lang="pt-BR" dirty="0"/>
              <a:t>Construção do </a:t>
            </a:r>
            <a:r>
              <a:rPr lang="pt-BR" u="sng" dirty="0" err="1"/>
              <a:t>j</a:t>
            </a:r>
            <a:r>
              <a:rPr lang="pt-BR" dirty="0" err="1"/>
              <a:t>fet</a:t>
            </a:r>
            <a:endParaRPr lang="pt-BR" dirty="0"/>
          </a:p>
        </p:txBody>
      </p:sp>
      <p:sp>
        <p:nvSpPr>
          <p:cNvPr id="3" name="Content Placeholder 2">
            <a:extLst>
              <a:ext uri="{FF2B5EF4-FFF2-40B4-BE49-F238E27FC236}">
                <a16:creationId xmlns:a16="http://schemas.microsoft.com/office/drawing/2014/main" id="{E9126073-B7E1-4DF1-9BBF-EA909599E198}"/>
              </a:ext>
            </a:extLst>
          </p:cNvPr>
          <p:cNvSpPr>
            <a:spLocks noGrp="1"/>
          </p:cNvSpPr>
          <p:nvPr>
            <p:ph idx="1"/>
          </p:nvPr>
        </p:nvSpPr>
        <p:spPr/>
        <p:txBody>
          <a:bodyPr>
            <a:normAutofit lnSpcReduction="10000"/>
          </a:bodyPr>
          <a:lstStyle/>
          <a:p>
            <a:pPr>
              <a:spcBef>
                <a:spcPct val="0"/>
              </a:spcBef>
            </a:pPr>
            <a:r>
              <a:rPr lang="en-US" altLang="en-US" sz="2600" dirty="0">
                <a:latin typeface="Times New Roman" panose="02020603050405020304" pitchFamily="18" charset="0"/>
                <a:cs typeface="Times New Roman" panose="02020603050405020304" pitchFamily="18" charset="0"/>
              </a:rPr>
              <a:t>  </a:t>
            </a:r>
            <a:r>
              <a:rPr lang="en-US" altLang="en-US" sz="2600" dirty="0" err="1">
                <a:latin typeface="Times New Roman" panose="02020603050405020304" pitchFamily="18" charset="0"/>
                <a:cs typeface="Times New Roman" panose="02020603050405020304" pitchFamily="18" charset="0"/>
              </a:rPr>
              <a:t>Há</a:t>
            </a:r>
            <a:r>
              <a:rPr lang="en-US" altLang="en-US" sz="2600" dirty="0">
                <a:latin typeface="Times New Roman" panose="02020603050405020304" pitchFamily="18" charset="0"/>
                <a:cs typeface="Times New Roman" panose="02020603050405020304" pitchFamily="18" charset="0"/>
              </a:rPr>
              <a:t> </a:t>
            </a:r>
            <a:r>
              <a:rPr lang="en-US" altLang="en-US" sz="2600" dirty="0" err="1">
                <a:latin typeface="Times New Roman" panose="02020603050405020304" pitchFamily="18" charset="0"/>
                <a:cs typeface="Times New Roman" panose="02020603050405020304" pitchFamily="18" charset="0"/>
              </a:rPr>
              <a:t>dois</a:t>
            </a:r>
            <a:r>
              <a:rPr lang="en-US" altLang="en-US" sz="2600" dirty="0">
                <a:latin typeface="Times New Roman" panose="02020603050405020304" pitchFamily="18" charset="0"/>
                <a:cs typeface="Times New Roman" panose="02020603050405020304" pitchFamily="18" charset="0"/>
              </a:rPr>
              <a:t> </a:t>
            </a:r>
            <a:r>
              <a:rPr lang="en-US" altLang="en-US" sz="2600" dirty="0" err="1">
                <a:latin typeface="Times New Roman" panose="02020603050405020304" pitchFamily="18" charset="0"/>
                <a:cs typeface="Times New Roman" panose="02020603050405020304" pitchFamily="18" charset="0"/>
              </a:rPr>
              <a:t>tipos</a:t>
            </a:r>
            <a:r>
              <a:rPr lang="en-US" altLang="en-US" sz="2600" dirty="0">
                <a:latin typeface="Times New Roman" panose="02020603050405020304" pitchFamily="18" charset="0"/>
                <a:cs typeface="Times New Roman" panose="02020603050405020304" pitchFamily="18" charset="0"/>
              </a:rPr>
              <a:t> de JFETs:</a:t>
            </a:r>
          </a:p>
          <a:p>
            <a:pPr lvl="1">
              <a:spcBef>
                <a:spcPct val="0"/>
              </a:spcBef>
            </a:pPr>
            <a:r>
              <a:rPr lang="en-US" altLang="en-US" dirty="0">
                <a:latin typeface="Times New Roman" panose="02020603050405020304" pitchFamily="18" charset="0"/>
                <a:cs typeface="Times New Roman" panose="02020603050405020304" pitchFamily="18" charset="0"/>
              </a:rPr>
              <a:t> de canal </a:t>
            </a:r>
            <a:r>
              <a:rPr lang="en-US" altLang="en-US" i="1" dirty="0">
                <a:latin typeface="Times New Roman" panose="02020603050405020304" pitchFamily="18" charset="0"/>
                <a:cs typeface="Times New Roman" panose="02020603050405020304" pitchFamily="18" charset="0"/>
              </a:rPr>
              <a:t>n</a:t>
            </a:r>
          </a:p>
          <a:p>
            <a:pPr lvl="1">
              <a:spcBef>
                <a:spcPct val="0"/>
              </a:spcBef>
            </a:pPr>
            <a:r>
              <a:rPr lang="en-US" altLang="en-US" dirty="0">
                <a:latin typeface="Times New Roman" panose="02020603050405020304" pitchFamily="18" charset="0"/>
                <a:cs typeface="Times New Roman" panose="02020603050405020304" pitchFamily="18" charset="0"/>
              </a:rPr>
              <a:t> de canal </a:t>
            </a:r>
            <a:r>
              <a:rPr lang="en-US" altLang="en-US" i="1" dirty="0">
                <a:latin typeface="Times New Roman" panose="02020603050405020304" pitchFamily="18" charset="0"/>
                <a:cs typeface="Times New Roman" panose="02020603050405020304" pitchFamily="18" charset="0"/>
              </a:rPr>
              <a:t>p</a:t>
            </a:r>
          </a:p>
          <a:p>
            <a:pPr lvl="1">
              <a:spcBef>
                <a:spcPct val="0"/>
              </a:spcBef>
            </a:pPr>
            <a:endParaRPr lang="en-US" altLang="en-US" sz="2600" i="1" dirty="0">
              <a:latin typeface="Times New Roman" panose="02020603050405020304" pitchFamily="18" charset="0"/>
              <a:cs typeface="Times New Roman" panose="02020603050405020304" pitchFamily="18" charset="0"/>
            </a:endParaRPr>
          </a:p>
          <a:p>
            <a:pPr>
              <a:spcBef>
                <a:spcPct val="0"/>
              </a:spcBef>
            </a:pPr>
            <a:r>
              <a:rPr lang="en-US" altLang="en-US" sz="2600" i="1" dirty="0">
                <a:latin typeface="Times New Roman" panose="02020603050405020304" pitchFamily="18" charset="0"/>
                <a:cs typeface="Times New Roman" panose="02020603050405020304" pitchFamily="18" charset="0"/>
              </a:rPr>
              <a:t>  O canal </a:t>
            </a:r>
            <a:r>
              <a:rPr lang="en-US" altLang="en-US" sz="2600" dirty="0">
                <a:latin typeface="Times New Roman" panose="02020603050405020304" pitchFamily="18" charset="0"/>
                <a:cs typeface="Times New Roman" panose="02020603050405020304" pitchFamily="18" charset="0"/>
              </a:rPr>
              <a:t>n é o </a:t>
            </a:r>
            <a:r>
              <a:rPr lang="en-US" altLang="en-US" sz="2600" dirty="0" err="1">
                <a:latin typeface="Times New Roman" panose="02020603050405020304" pitchFamily="18" charset="0"/>
                <a:cs typeface="Times New Roman" panose="02020603050405020304" pitchFamily="18" charset="0"/>
              </a:rPr>
              <a:t>mais</a:t>
            </a:r>
            <a:r>
              <a:rPr lang="en-US" altLang="en-US" sz="2600" dirty="0">
                <a:latin typeface="Times New Roman" panose="02020603050405020304" pitchFamily="18" charset="0"/>
                <a:cs typeface="Times New Roman" panose="02020603050405020304" pitchFamily="18" charset="0"/>
              </a:rPr>
              <a:t> </a:t>
            </a:r>
            <a:r>
              <a:rPr lang="en-US" altLang="en-US" sz="2600" dirty="0" err="1">
                <a:latin typeface="Times New Roman" panose="02020603050405020304" pitchFamily="18" charset="0"/>
                <a:cs typeface="Times New Roman" panose="02020603050405020304" pitchFamily="18" charset="0"/>
              </a:rPr>
              <a:t>amplamente</a:t>
            </a:r>
            <a:r>
              <a:rPr lang="en-US" altLang="en-US" sz="2600" dirty="0">
                <a:latin typeface="Times New Roman" panose="02020603050405020304" pitchFamily="18" charset="0"/>
                <a:cs typeface="Times New Roman" panose="02020603050405020304" pitchFamily="18" charset="0"/>
              </a:rPr>
              <a:t> </a:t>
            </a:r>
            <a:r>
              <a:rPr lang="en-US" altLang="en-US" sz="2600" dirty="0" err="1">
                <a:latin typeface="Times New Roman" panose="02020603050405020304" pitchFamily="18" charset="0"/>
                <a:cs typeface="Times New Roman" panose="02020603050405020304" pitchFamily="18" charset="0"/>
              </a:rPr>
              <a:t>usado</a:t>
            </a:r>
            <a:r>
              <a:rPr lang="en-US" altLang="en-US" sz="2600" dirty="0">
                <a:latin typeface="Times New Roman" panose="02020603050405020304" pitchFamily="18" charset="0"/>
                <a:cs typeface="Times New Roman" panose="02020603050405020304" pitchFamily="18" charset="0"/>
              </a:rPr>
              <a:t> dos </a:t>
            </a:r>
            <a:r>
              <a:rPr lang="en-US" altLang="en-US" sz="2600" dirty="0" err="1">
                <a:latin typeface="Times New Roman" panose="02020603050405020304" pitchFamily="18" charset="0"/>
                <a:cs typeface="Times New Roman" panose="02020603050405020304" pitchFamily="18" charset="0"/>
              </a:rPr>
              <a:t>dois</a:t>
            </a:r>
            <a:r>
              <a:rPr lang="en-US" altLang="en-US" sz="2600" i="1" dirty="0">
                <a:latin typeface="Times New Roman" panose="02020603050405020304" pitchFamily="18" charset="0"/>
                <a:cs typeface="Times New Roman" panose="02020603050405020304" pitchFamily="18" charset="0"/>
              </a:rPr>
              <a:t>.</a:t>
            </a:r>
          </a:p>
          <a:p>
            <a:pPr>
              <a:spcBef>
                <a:spcPct val="0"/>
              </a:spcBef>
            </a:pPr>
            <a:endParaRPr lang="en-US" sz="2600" i="1" dirty="0">
              <a:latin typeface="Times New Roman" panose="02020603050405020304" pitchFamily="18" charset="0"/>
              <a:cs typeface="Times New Roman" panose="02020603050405020304" pitchFamily="18" charset="0"/>
            </a:endParaRPr>
          </a:p>
          <a:p>
            <a:pPr>
              <a:spcBef>
                <a:spcPct val="0"/>
              </a:spcBef>
            </a:pPr>
            <a:r>
              <a:rPr lang="en-US" altLang="en-US" sz="2600" b="1" dirty="0">
                <a:latin typeface="Times New Roman" panose="02020603050405020304" pitchFamily="18" charset="0"/>
                <a:cs typeface="Times New Roman" panose="02020603050405020304" pitchFamily="18" charset="0"/>
              </a:rPr>
              <a:t>  JFETs </a:t>
            </a:r>
            <a:r>
              <a:rPr lang="en-US" altLang="en-US" sz="2600" b="1" dirty="0" err="1">
                <a:latin typeface="Times New Roman" panose="02020603050405020304" pitchFamily="18" charset="0"/>
                <a:cs typeface="Times New Roman" panose="02020603050405020304" pitchFamily="18" charset="0"/>
              </a:rPr>
              <a:t>têm</a:t>
            </a:r>
            <a:r>
              <a:rPr lang="en-US" altLang="en-US" sz="2600" b="1" dirty="0">
                <a:latin typeface="Times New Roman" panose="02020603050405020304" pitchFamily="18" charset="0"/>
                <a:cs typeface="Times New Roman" panose="02020603050405020304" pitchFamily="18" charset="0"/>
              </a:rPr>
              <a:t> </a:t>
            </a:r>
            <a:r>
              <a:rPr lang="en-US" altLang="en-US" sz="2600" b="1" dirty="0" err="1">
                <a:latin typeface="Times New Roman" panose="02020603050405020304" pitchFamily="18" charset="0"/>
                <a:cs typeface="Times New Roman" panose="02020603050405020304" pitchFamily="18" charset="0"/>
              </a:rPr>
              <a:t>três</a:t>
            </a:r>
            <a:r>
              <a:rPr lang="en-US" altLang="en-US" sz="2600" b="1" dirty="0">
                <a:latin typeface="Times New Roman" panose="02020603050405020304" pitchFamily="18" charset="0"/>
                <a:cs typeface="Times New Roman" panose="02020603050405020304" pitchFamily="18" charset="0"/>
              </a:rPr>
              <a:t> </a:t>
            </a:r>
            <a:r>
              <a:rPr lang="en-US" altLang="en-US" sz="2600" b="1" dirty="0" err="1">
                <a:latin typeface="Times New Roman" panose="02020603050405020304" pitchFamily="18" charset="0"/>
                <a:cs typeface="Times New Roman" panose="02020603050405020304" pitchFamily="18" charset="0"/>
              </a:rPr>
              <a:t>terminais</a:t>
            </a:r>
            <a:r>
              <a:rPr lang="en-US" altLang="en-US" sz="2600" b="1" dirty="0">
                <a:latin typeface="Times New Roman" panose="02020603050405020304" pitchFamily="18" charset="0"/>
                <a:cs typeface="Times New Roman" panose="02020603050405020304" pitchFamily="18" charset="0"/>
              </a:rPr>
              <a:t>:</a:t>
            </a:r>
          </a:p>
          <a:p>
            <a:pPr marL="0" lvl="1">
              <a:spcBef>
                <a:spcPct val="0"/>
              </a:spcBef>
              <a:buNone/>
            </a:pPr>
            <a:r>
              <a:rPr lang="en-US" altLang="en-US" sz="2600" dirty="0">
                <a:latin typeface="Times New Roman" panose="02020603050405020304" pitchFamily="18" charset="0"/>
                <a:cs typeface="Times New Roman" panose="02020603050405020304" pitchFamily="18" charset="0"/>
              </a:rPr>
              <a:t>O </a:t>
            </a:r>
            <a:r>
              <a:rPr lang="en-US" altLang="en-US" sz="2600" b="1" dirty="0" err="1">
                <a:latin typeface="Times New Roman" panose="02020603050405020304" pitchFamily="18" charset="0"/>
                <a:cs typeface="Times New Roman" panose="02020603050405020304" pitchFamily="18" charset="0"/>
              </a:rPr>
              <a:t>dreno</a:t>
            </a:r>
            <a:r>
              <a:rPr lang="en-US" altLang="en-US" sz="2600" b="1" dirty="0">
                <a:latin typeface="Times New Roman" panose="02020603050405020304" pitchFamily="18" charset="0"/>
                <a:cs typeface="Times New Roman" panose="02020603050405020304" pitchFamily="18" charset="0"/>
              </a:rPr>
              <a:t> </a:t>
            </a:r>
            <a:r>
              <a:rPr lang="en-US" altLang="en-US" sz="2600" dirty="0">
                <a:latin typeface="Times New Roman" panose="02020603050405020304" pitchFamily="18" charset="0"/>
                <a:cs typeface="Times New Roman" panose="02020603050405020304" pitchFamily="18" charset="0"/>
              </a:rPr>
              <a:t>(D) e a </a:t>
            </a:r>
            <a:r>
              <a:rPr lang="en-US" altLang="en-US" sz="2600" b="1" dirty="0" err="1">
                <a:latin typeface="Times New Roman" panose="02020603050405020304" pitchFamily="18" charset="0"/>
                <a:cs typeface="Times New Roman" panose="02020603050405020304" pitchFamily="18" charset="0"/>
              </a:rPr>
              <a:t>fonte</a:t>
            </a:r>
            <a:r>
              <a:rPr lang="en-US" altLang="en-US" sz="2600" b="1" dirty="0">
                <a:latin typeface="Times New Roman" panose="02020603050405020304" pitchFamily="18" charset="0"/>
                <a:cs typeface="Times New Roman" panose="02020603050405020304" pitchFamily="18" charset="0"/>
              </a:rPr>
              <a:t> </a:t>
            </a:r>
            <a:r>
              <a:rPr lang="en-US" altLang="en-US" sz="2600" dirty="0">
                <a:latin typeface="Times New Roman" panose="02020603050405020304" pitchFamily="18" charset="0"/>
                <a:cs typeface="Times New Roman" panose="02020603050405020304" pitchFamily="18" charset="0"/>
              </a:rPr>
              <a:t>(S, do </a:t>
            </a:r>
            <a:r>
              <a:rPr lang="en-US" altLang="en-US" sz="2600" dirty="0" err="1">
                <a:latin typeface="Times New Roman" panose="02020603050405020304" pitchFamily="18" charset="0"/>
                <a:cs typeface="Times New Roman" panose="02020603050405020304" pitchFamily="18" charset="0"/>
              </a:rPr>
              <a:t>inglês</a:t>
            </a:r>
            <a:r>
              <a:rPr lang="en-US" altLang="en-US" sz="2600" dirty="0">
                <a:latin typeface="Times New Roman" panose="02020603050405020304" pitchFamily="18" charset="0"/>
                <a:cs typeface="Times New Roman" panose="02020603050405020304" pitchFamily="18" charset="0"/>
              </a:rPr>
              <a:t> </a:t>
            </a:r>
            <a:r>
              <a:rPr lang="en-US" altLang="en-US" sz="2600" i="1" dirty="0">
                <a:latin typeface="Times New Roman" panose="02020603050405020304" pitchFamily="18" charset="0"/>
                <a:cs typeface="Times New Roman" panose="02020603050405020304" pitchFamily="18" charset="0"/>
              </a:rPr>
              <a:t>source</a:t>
            </a:r>
            <a:r>
              <a:rPr lang="en-US" altLang="en-US" sz="2600" dirty="0">
                <a:latin typeface="Times New Roman" panose="02020603050405020304" pitchFamily="18" charset="0"/>
                <a:cs typeface="Times New Roman" panose="02020603050405020304" pitchFamily="18" charset="0"/>
              </a:rPr>
              <a:t>) </a:t>
            </a:r>
            <a:r>
              <a:rPr lang="en-US" altLang="en-US" sz="2600" dirty="0" err="1">
                <a:latin typeface="Times New Roman" panose="02020603050405020304" pitchFamily="18" charset="0"/>
                <a:cs typeface="Times New Roman" panose="02020603050405020304" pitchFamily="18" charset="0"/>
              </a:rPr>
              <a:t>são</a:t>
            </a:r>
            <a:r>
              <a:rPr lang="en-US" altLang="en-US" sz="2600" dirty="0">
                <a:latin typeface="Times New Roman" panose="02020603050405020304" pitchFamily="18" charset="0"/>
                <a:cs typeface="Times New Roman" panose="02020603050405020304" pitchFamily="18" charset="0"/>
              </a:rPr>
              <a:t> </a:t>
            </a:r>
            <a:r>
              <a:rPr lang="en-US" altLang="en-US" sz="2600" dirty="0" err="1">
                <a:latin typeface="Times New Roman" panose="02020603050405020304" pitchFamily="18" charset="0"/>
                <a:cs typeface="Times New Roman" panose="02020603050405020304" pitchFamily="18" charset="0"/>
              </a:rPr>
              <a:t>conectados</a:t>
            </a:r>
            <a:r>
              <a:rPr lang="en-US" altLang="en-US" sz="2600" dirty="0">
                <a:latin typeface="Times New Roman" panose="02020603050405020304" pitchFamily="18" charset="0"/>
                <a:cs typeface="Times New Roman" panose="02020603050405020304" pitchFamily="18" charset="0"/>
              </a:rPr>
              <a:t> </a:t>
            </a:r>
            <a:r>
              <a:rPr lang="en-US" altLang="en-US" sz="2600" dirty="0" err="1">
                <a:latin typeface="Times New Roman" panose="02020603050405020304" pitchFamily="18" charset="0"/>
                <a:cs typeface="Times New Roman" panose="02020603050405020304" pitchFamily="18" charset="0"/>
              </a:rPr>
              <a:t>pelo</a:t>
            </a:r>
            <a:r>
              <a:rPr lang="en-US" altLang="en-US" sz="2600" dirty="0">
                <a:latin typeface="Times New Roman" panose="02020603050405020304" pitchFamily="18" charset="0"/>
                <a:cs typeface="Times New Roman" panose="02020603050405020304" pitchFamily="18" charset="0"/>
              </a:rPr>
              <a:t> canal </a:t>
            </a:r>
            <a:r>
              <a:rPr lang="en-US" altLang="en-US" sz="2600" i="1" dirty="0">
                <a:latin typeface="Times New Roman" panose="02020603050405020304" pitchFamily="18" charset="0"/>
                <a:cs typeface="Times New Roman" panose="02020603050405020304" pitchFamily="18" charset="0"/>
              </a:rPr>
              <a:t>n</a:t>
            </a:r>
            <a:endParaRPr lang="en-US" altLang="en-US" sz="2600" dirty="0">
              <a:latin typeface="Times New Roman" panose="02020603050405020304" pitchFamily="18" charset="0"/>
              <a:cs typeface="Times New Roman" panose="02020603050405020304" pitchFamily="18" charset="0"/>
            </a:endParaRPr>
          </a:p>
          <a:p>
            <a:pPr>
              <a:spcBef>
                <a:spcPct val="0"/>
              </a:spcBef>
            </a:pPr>
            <a:endParaRPr lang="pt-BR" sz="2600" dirty="0"/>
          </a:p>
          <a:p>
            <a:pPr>
              <a:spcBef>
                <a:spcPct val="0"/>
              </a:spcBef>
            </a:pPr>
            <a:r>
              <a:rPr lang="en-US" altLang="en-US" sz="2600" dirty="0">
                <a:latin typeface="Times New Roman" panose="02020603050405020304" pitchFamily="18" charset="0"/>
                <a:cs typeface="Times New Roman" panose="02020603050405020304" pitchFamily="18" charset="0"/>
              </a:rPr>
              <a:t>  O (terminal)</a:t>
            </a:r>
            <a:r>
              <a:rPr lang="en-US" altLang="en-US" sz="2600" b="1" dirty="0">
                <a:latin typeface="Times New Roman" panose="02020603050405020304" pitchFamily="18" charset="0"/>
                <a:cs typeface="Times New Roman" panose="02020603050405020304" pitchFamily="18" charset="0"/>
              </a:rPr>
              <a:t> porta</a:t>
            </a:r>
            <a:r>
              <a:rPr lang="en-US" altLang="en-US" sz="2600" dirty="0">
                <a:latin typeface="Times New Roman" panose="02020603050405020304" pitchFamily="18" charset="0"/>
                <a:cs typeface="Times New Roman" panose="02020603050405020304" pitchFamily="18" charset="0"/>
              </a:rPr>
              <a:t> (G, do </a:t>
            </a:r>
            <a:r>
              <a:rPr lang="en-US" altLang="en-US" sz="2600" dirty="0" err="1">
                <a:latin typeface="Times New Roman" panose="02020603050405020304" pitchFamily="18" charset="0"/>
                <a:cs typeface="Times New Roman" panose="02020603050405020304" pitchFamily="18" charset="0"/>
              </a:rPr>
              <a:t>inglês</a:t>
            </a:r>
            <a:r>
              <a:rPr lang="en-US" altLang="en-US" sz="2600" dirty="0">
                <a:latin typeface="Times New Roman" panose="02020603050405020304" pitchFamily="18" charset="0"/>
                <a:cs typeface="Times New Roman" panose="02020603050405020304" pitchFamily="18" charset="0"/>
              </a:rPr>
              <a:t> </a:t>
            </a:r>
            <a:r>
              <a:rPr lang="en-US" altLang="en-US" sz="2600" i="1" dirty="0">
                <a:latin typeface="Times New Roman" panose="02020603050405020304" pitchFamily="18" charset="0"/>
                <a:cs typeface="Times New Roman" panose="02020603050405020304" pitchFamily="18" charset="0"/>
              </a:rPr>
              <a:t>gate</a:t>
            </a:r>
            <a:r>
              <a:rPr lang="en-US" altLang="en-US" sz="2600" dirty="0">
                <a:latin typeface="Times New Roman" panose="02020603050405020304" pitchFamily="18" charset="0"/>
                <a:cs typeface="Times New Roman" panose="02020603050405020304" pitchFamily="18" charset="0"/>
              </a:rPr>
              <a:t>) é </a:t>
            </a:r>
            <a:r>
              <a:rPr lang="en-US" altLang="en-US" sz="2600" dirty="0" err="1">
                <a:latin typeface="Times New Roman" panose="02020603050405020304" pitchFamily="18" charset="0"/>
                <a:cs typeface="Times New Roman" panose="02020603050405020304" pitchFamily="18" charset="0"/>
              </a:rPr>
              <a:t>conectado</a:t>
            </a:r>
            <a:r>
              <a:rPr lang="en-US" altLang="en-US" sz="2600" dirty="0">
                <a:latin typeface="Times New Roman" panose="02020603050405020304" pitchFamily="18" charset="0"/>
                <a:cs typeface="Times New Roman" panose="02020603050405020304" pitchFamily="18" charset="0"/>
              </a:rPr>
              <a:t> por material do </a:t>
            </a:r>
            <a:r>
              <a:rPr lang="en-US" altLang="en-US" sz="2600" dirty="0" err="1">
                <a:latin typeface="Times New Roman" panose="02020603050405020304" pitchFamily="18" charset="0"/>
                <a:cs typeface="Times New Roman" panose="02020603050405020304" pitchFamily="18" charset="0"/>
              </a:rPr>
              <a:t>tipo</a:t>
            </a:r>
            <a:r>
              <a:rPr lang="en-US" altLang="en-US" sz="2600" dirty="0">
                <a:latin typeface="Times New Roman" panose="02020603050405020304" pitchFamily="18" charset="0"/>
                <a:cs typeface="Times New Roman" panose="02020603050405020304" pitchFamily="18" charset="0"/>
              </a:rPr>
              <a:t> </a:t>
            </a:r>
            <a:r>
              <a:rPr lang="en-US" altLang="en-US" sz="2600" i="1" dirty="0">
                <a:latin typeface="Times New Roman" panose="02020603050405020304" pitchFamily="18" charset="0"/>
                <a:cs typeface="Times New Roman" panose="02020603050405020304" pitchFamily="18" charset="0"/>
              </a:rPr>
              <a:t>p.</a:t>
            </a:r>
            <a:endParaRPr lang="pt-BR" sz="2600" dirty="0"/>
          </a:p>
        </p:txBody>
      </p:sp>
    </p:spTree>
    <p:extLst>
      <p:ext uri="{BB962C8B-B14F-4D97-AF65-F5344CB8AC3E}">
        <p14:creationId xmlns:p14="http://schemas.microsoft.com/office/powerpoint/2010/main" val="72920783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A0C369-2F8C-4AF0-AF07-063D9BFC890E}"/>
              </a:ext>
            </a:extLst>
          </p:cNvPr>
          <p:cNvSpPr>
            <a:spLocks noGrp="1"/>
          </p:cNvSpPr>
          <p:nvPr>
            <p:ph type="title"/>
          </p:nvPr>
        </p:nvSpPr>
        <p:spPr/>
        <p:txBody>
          <a:bodyPr/>
          <a:lstStyle/>
          <a:p>
            <a:r>
              <a:rPr lang="pt-BR" altLang="pt-BR" dirty="0"/>
              <a:t>Operação JFET: a ideia básica</a:t>
            </a:r>
            <a:endParaRPr lang="pt-BR" dirty="0"/>
          </a:p>
        </p:txBody>
      </p:sp>
      <p:sp>
        <p:nvSpPr>
          <p:cNvPr id="3" name="Content Placeholder 2">
            <a:extLst>
              <a:ext uri="{FF2B5EF4-FFF2-40B4-BE49-F238E27FC236}">
                <a16:creationId xmlns:a16="http://schemas.microsoft.com/office/drawing/2014/main" id="{E9126073-B7E1-4DF1-9BBF-EA909599E198}"/>
              </a:ext>
            </a:extLst>
          </p:cNvPr>
          <p:cNvSpPr>
            <a:spLocks noGrp="1"/>
          </p:cNvSpPr>
          <p:nvPr>
            <p:ph idx="1"/>
          </p:nvPr>
        </p:nvSpPr>
        <p:spPr>
          <a:xfrm>
            <a:off x="838200" y="1825625"/>
            <a:ext cx="6884504" cy="4351338"/>
          </a:xfrm>
        </p:spPr>
        <p:txBody>
          <a:bodyPr>
            <a:normAutofit fontScale="92500" lnSpcReduction="20000"/>
          </a:bodyPr>
          <a:lstStyle/>
          <a:p>
            <a:pPr algn="just">
              <a:spcBef>
                <a:spcPct val="0"/>
              </a:spcBef>
            </a:pPr>
            <a:r>
              <a:rPr lang="pt-BR" altLang="en-US" sz="2600" i="1" dirty="0">
                <a:latin typeface="Times New Roman" panose="02020603050405020304" pitchFamily="18" charset="0"/>
                <a:cs typeface="Times New Roman" panose="02020603050405020304" pitchFamily="18" charset="0"/>
              </a:rPr>
              <a:t>  A operação JFET pode ser comparada à de uma torneira.</a:t>
            </a:r>
          </a:p>
          <a:p>
            <a:pPr marL="0" indent="0" algn="just">
              <a:spcBef>
                <a:spcPct val="0"/>
              </a:spcBef>
              <a:buNone/>
            </a:pPr>
            <a:r>
              <a:rPr lang="pt-BR" altLang="en-US" sz="2600" dirty="0">
                <a:latin typeface="Times New Roman" panose="02020603050405020304" pitchFamily="18" charset="0"/>
                <a:cs typeface="Times New Roman" panose="02020603050405020304" pitchFamily="18" charset="0"/>
              </a:rPr>
              <a:t> </a:t>
            </a:r>
          </a:p>
          <a:p>
            <a:pPr algn="just">
              <a:spcBef>
                <a:spcPct val="0"/>
              </a:spcBef>
            </a:pPr>
            <a:r>
              <a:rPr lang="pt-BR" altLang="en-US" sz="2600" dirty="0">
                <a:latin typeface="Times New Roman" panose="02020603050405020304" pitchFamily="18" charset="0"/>
                <a:cs typeface="Times New Roman" panose="02020603050405020304" pitchFamily="18" charset="0"/>
              </a:rPr>
              <a:t>  A </a:t>
            </a:r>
            <a:r>
              <a:rPr lang="pt-BR" altLang="en-US" sz="2600" b="1" dirty="0">
                <a:latin typeface="Times New Roman" panose="02020603050405020304" pitchFamily="18" charset="0"/>
                <a:cs typeface="Times New Roman" panose="02020603050405020304" pitchFamily="18" charset="0"/>
              </a:rPr>
              <a:t>fonte </a:t>
            </a:r>
            <a:r>
              <a:rPr lang="pt-BR" altLang="en-US" sz="2600" dirty="0">
                <a:latin typeface="Times New Roman" panose="02020603050405020304" pitchFamily="18" charset="0"/>
                <a:cs typeface="Times New Roman" panose="02020603050405020304" pitchFamily="18" charset="0"/>
              </a:rPr>
              <a:t>é o acúmulo de elétrons no polo negativo da tensão dreno-fonte.</a:t>
            </a:r>
          </a:p>
          <a:p>
            <a:pPr algn="just">
              <a:spcBef>
                <a:spcPct val="0"/>
              </a:spcBef>
            </a:pPr>
            <a:endParaRPr lang="pt-BR" altLang="en-US" sz="2600" dirty="0">
              <a:latin typeface="Times New Roman" panose="02020603050405020304" pitchFamily="18" charset="0"/>
              <a:cs typeface="Times New Roman" panose="02020603050405020304" pitchFamily="18" charset="0"/>
            </a:endParaRPr>
          </a:p>
          <a:p>
            <a:pPr algn="just">
              <a:spcBef>
                <a:spcPct val="0"/>
              </a:spcBef>
            </a:pPr>
            <a:r>
              <a:rPr lang="pt-BR" altLang="en-US" sz="2600" dirty="0">
                <a:latin typeface="Times New Roman" panose="02020603050405020304" pitchFamily="18" charset="0"/>
                <a:cs typeface="Times New Roman" panose="02020603050405020304" pitchFamily="18" charset="0"/>
              </a:rPr>
              <a:t>  O </a:t>
            </a:r>
            <a:r>
              <a:rPr lang="pt-BR" altLang="en-US" sz="2600" b="1" dirty="0">
                <a:latin typeface="Times New Roman" panose="02020603050405020304" pitchFamily="18" charset="0"/>
                <a:cs typeface="Times New Roman" panose="02020603050405020304" pitchFamily="18" charset="0"/>
              </a:rPr>
              <a:t>dreno </a:t>
            </a:r>
            <a:r>
              <a:rPr lang="pt-BR" altLang="en-US" sz="2600" dirty="0">
                <a:latin typeface="Times New Roman" panose="02020603050405020304" pitchFamily="18" charset="0"/>
                <a:cs typeface="Times New Roman" panose="02020603050405020304" pitchFamily="18" charset="0"/>
              </a:rPr>
              <a:t>é da deficiência de elétron (ou lacunas) no </a:t>
            </a:r>
            <a:r>
              <a:rPr lang="pt-BR" altLang="en-US" sz="2600" dirty="0" err="1">
                <a:latin typeface="Times New Roman" panose="02020603050405020304" pitchFamily="18" charset="0"/>
                <a:cs typeface="Times New Roman" panose="02020603050405020304" pitchFamily="18" charset="0"/>
              </a:rPr>
              <a:t>pólo</a:t>
            </a:r>
            <a:r>
              <a:rPr lang="pt-BR" altLang="en-US" sz="2600" dirty="0">
                <a:latin typeface="Times New Roman" panose="02020603050405020304" pitchFamily="18" charset="0"/>
                <a:cs typeface="Times New Roman" panose="02020603050405020304" pitchFamily="18" charset="0"/>
              </a:rPr>
              <a:t> positivo da tensão aplicada.</a:t>
            </a:r>
          </a:p>
          <a:p>
            <a:pPr marL="0" indent="0" algn="just">
              <a:spcBef>
                <a:spcPct val="0"/>
              </a:spcBef>
              <a:buNone/>
            </a:pPr>
            <a:r>
              <a:rPr lang="pt-BR" altLang="en-US" sz="2600" dirty="0">
                <a:latin typeface="Times New Roman" panose="02020603050405020304" pitchFamily="18" charset="0"/>
                <a:cs typeface="Times New Roman" panose="02020603050405020304" pitchFamily="18" charset="0"/>
              </a:rPr>
              <a:t>  </a:t>
            </a:r>
          </a:p>
          <a:p>
            <a:pPr algn="just">
              <a:spcBef>
                <a:spcPct val="0"/>
              </a:spcBef>
            </a:pPr>
            <a:r>
              <a:rPr lang="pt-BR" altLang="en-US" sz="2600" dirty="0">
                <a:latin typeface="Times New Roman" panose="02020603050405020304" pitchFamily="18" charset="0"/>
                <a:cs typeface="Times New Roman" panose="02020603050405020304" pitchFamily="18" charset="0"/>
              </a:rPr>
              <a:t>  A </a:t>
            </a:r>
            <a:r>
              <a:rPr lang="pt-BR" altLang="en-US" sz="2600" b="1" dirty="0">
                <a:latin typeface="Times New Roman" panose="02020603050405020304" pitchFamily="18" charset="0"/>
                <a:cs typeface="Times New Roman" panose="02020603050405020304" pitchFamily="18" charset="0"/>
              </a:rPr>
              <a:t>porta </a:t>
            </a:r>
            <a:r>
              <a:rPr lang="pt-BR" altLang="en-US" sz="2600" dirty="0">
                <a:latin typeface="Times New Roman" panose="02020603050405020304" pitchFamily="18" charset="0"/>
                <a:cs typeface="Times New Roman" panose="02020603050405020304" pitchFamily="18" charset="0"/>
              </a:rPr>
              <a:t>controla a largura do canal </a:t>
            </a:r>
            <a:r>
              <a:rPr lang="pt-BR" altLang="en-US" sz="2600" i="1" dirty="0">
                <a:latin typeface="Times New Roman" panose="02020603050405020304" pitchFamily="18" charset="0"/>
                <a:cs typeface="Times New Roman" panose="02020603050405020304" pitchFamily="18" charset="0"/>
              </a:rPr>
              <a:t>n </a:t>
            </a:r>
            <a:r>
              <a:rPr lang="pt-BR" altLang="en-US" sz="2600" dirty="0">
                <a:latin typeface="Times New Roman" panose="02020603050405020304" pitchFamily="18" charset="0"/>
                <a:cs typeface="Times New Roman" panose="02020603050405020304" pitchFamily="18" charset="0"/>
              </a:rPr>
              <a:t> e, consequentemente, o fluxo de cargas da fonte ao dreno.</a:t>
            </a:r>
          </a:p>
          <a:p>
            <a:endParaRPr lang="pt-BR" dirty="0"/>
          </a:p>
        </p:txBody>
      </p:sp>
      <p:pic>
        <p:nvPicPr>
          <p:cNvPr id="7" name="Picture 5">
            <a:extLst>
              <a:ext uri="{FF2B5EF4-FFF2-40B4-BE49-F238E27FC236}">
                <a16:creationId xmlns:a16="http://schemas.microsoft.com/office/drawing/2014/main" id="{E520B7B5-66DA-4C81-81B2-759CE8B1EA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72450" y="2185781"/>
            <a:ext cx="3181350" cy="325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5083443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A08683-CB94-47EF-B0E9-B4111B291D37}"/>
              </a:ext>
            </a:extLst>
          </p:cNvPr>
          <p:cNvSpPr>
            <a:spLocks noGrp="1"/>
          </p:cNvSpPr>
          <p:nvPr>
            <p:ph type="title"/>
          </p:nvPr>
        </p:nvSpPr>
        <p:spPr/>
        <p:txBody>
          <a:bodyPr/>
          <a:lstStyle/>
          <a:p>
            <a:r>
              <a:rPr lang="pt-BR" dirty="0"/>
              <a:t>Construção do </a:t>
            </a:r>
            <a:r>
              <a:rPr lang="pt-BR" u="sng" dirty="0" err="1"/>
              <a:t>j</a:t>
            </a:r>
            <a:r>
              <a:rPr lang="pt-BR" dirty="0" err="1"/>
              <a:t>fet</a:t>
            </a:r>
            <a:endParaRPr lang="pt-BR" dirty="0"/>
          </a:p>
        </p:txBody>
      </p:sp>
      <p:sp>
        <p:nvSpPr>
          <p:cNvPr id="9" name="Content Placeholder 8">
            <a:extLst>
              <a:ext uri="{FF2B5EF4-FFF2-40B4-BE49-F238E27FC236}">
                <a16:creationId xmlns:a16="http://schemas.microsoft.com/office/drawing/2014/main" id="{28A1149A-6FB0-4BED-A800-61285BFCB287}"/>
              </a:ext>
            </a:extLst>
          </p:cNvPr>
          <p:cNvSpPr>
            <a:spLocks noGrp="1"/>
          </p:cNvSpPr>
          <p:nvPr>
            <p:ph idx="1"/>
          </p:nvPr>
        </p:nvSpPr>
        <p:spPr>
          <a:xfrm>
            <a:off x="838200" y="1825625"/>
            <a:ext cx="6871118" cy="4351338"/>
          </a:xfrm>
        </p:spPr>
        <p:txBody>
          <a:bodyPr/>
          <a:lstStyle/>
          <a:p>
            <a:pPr>
              <a:lnSpc>
                <a:spcPct val="114000"/>
              </a:lnSpc>
            </a:pPr>
            <a:r>
              <a:rPr lang="pt-BR" dirty="0"/>
              <a:t>V</a:t>
            </a:r>
            <a:r>
              <a:rPr lang="pt-BR" baseline="-25000" dirty="0"/>
              <a:t>GS</a:t>
            </a:r>
            <a:r>
              <a:rPr lang="pt-BR" dirty="0"/>
              <a:t> = 0V, V</a:t>
            </a:r>
            <a:r>
              <a:rPr lang="pt-BR" baseline="-25000" dirty="0"/>
              <a:t>DS</a:t>
            </a:r>
            <a:r>
              <a:rPr lang="pt-BR" dirty="0"/>
              <a:t> positiva</a:t>
            </a:r>
          </a:p>
          <a:p>
            <a:pPr lvl="1">
              <a:lnSpc>
                <a:spcPct val="114000"/>
              </a:lnSpc>
            </a:pPr>
            <a:r>
              <a:rPr lang="pt-BR" dirty="0"/>
              <a:t>Observe a figura ao lado. V</a:t>
            </a:r>
            <a:r>
              <a:rPr lang="pt-BR" baseline="-25000" dirty="0"/>
              <a:t>DS</a:t>
            </a:r>
            <a:r>
              <a:rPr lang="pt-BR" dirty="0"/>
              <a:t> &gt; 0 e V</a:t>
            </a:r>
            <a:r>
              <a:rPr lang="pt-BR" baseline="-25000" dirty="0"/>
              <a:t>GS</a:t>
            </a:r>
            <a:r>
              <a:rPr lang="pt-BR" dirty="0"/>
              <a:t> = 0.</a:t>
            </a:r>
          </a:p>
          <a:p>
            <a:pPr lvl="1">
              <a:lnSpc>
                <a:spcPct val="114000"/>
              </a:lnSpc>
            </a:pPr>
            <a:r>
              <a:rPr lang="pt-BR" dirty="0"/>
              <a:t>I</a:t>
            </a:r>
            <a:r>
              <a:rPr lang="pt-BR" baseline="-25000" dirty="0"/>
              <a:t>D</a:t>
            </a:r>
            <a:r>
              <a:rPr lang="pt-BR" dirty="0"/>
              <a:t> = I</a:t>
            </a:r>
            <a:r>
              <a:rPr lang="pt-BR" baseline="-25000" dirty="0"/>
              <a:t>S</a:t>
            </a:r>
            <a:r>
              <a:rPr lang="pt-BR" dirty="0"/>
              <a:t>. Fluxo de carga é relativamente irrestrito e limitado apenas pela resistência do canal </a:t>
            </a:r>
            <a:r>
              <a:rPr lang="pt-BR" i="1" dirty="0"/>
              <a:t>n </a:t>
            </a:r>
            <a:r>
              <a:rPr lang="pt-BR" dirty="0"/>
              <a:t> entre dreno e fonte.</a:t>
            </a:r>
          </a:p>
          <a:p>
            <a:pPr lvl="1">
              <a:lnSpc>
                <a:spcPct val="114000"/>
              </a:lnSpc>
            </a:pPr>
            <a:r>
              <a:rPr lang="pt-BR" dirty="0"/>
              <a:t>I</a:t>
            </a:r>
            <a:r>
              <a:rPr lang="pt-BR" baseline="-25000" dirty="0"/>
              <a:t>G</a:t>
            </a:r>
            <a:r>
              <a:rPr lang="pt-BR" dirty="0"/>
              <a:t> = 0. Esta é uma importante característica do JFET.</a:t>
            </a:r>
          </a:p>
          <a:p>
            <a:pPr lvl="1">
              <a:lnSpc>
                <a:spcPct val="114000"/>
              </a:lnSpc>
            </a:pPr>
            <a:endParaRPr lang="pt-BR" dirty="0"/>
          </a:p>
          <a:p>
            <a:pPr lvl="1">
              <a:lnSpc>
                <a:spcPct val="114000"/>
              </a:lnSpc>
            </a:pPr>
            <a:endParaRPr lang="pt-BR" dirty="0"/>
          </a:p>
        </p:txBody>
      </p:sp>
      <p:sp>
        <p:nvSpPr>
          <p:cNvPr id="4" name="Footer Placeholder 3">
            <a:extLst>
              <a:ext uri="{FF2B5EF4-FFF2-40B4-BE49-F238E27FC236}">
                <a16:creationId xmlns:a16="http://schemas.microsoft.com/office/drawing/2014/main" id="{302E4563-7E6C-4F77-BFBE-03C9A4BC3A76}"/>
              </a:ext>
            </a:extLst>
          </p:cNvPr>
          <p:cNvSpPr>
            <a:spLocks noGrp="1"/>
          </p:cNvSpPr>
          <p:nvPr>
            <p:ph type="ftr" sz="quarter" idx="11"/>
          </p:nvPr>
        </p:nvSpPr>
        <p:spPr/>
        <p:txBody>
          <a:bodyPr/>
          <a:lstStyle/>
          <a:p>
            <a:r>
              <a:rPr lang="en-US" altLang="en-US"/>
              <a:t>Prof. Elyr Teixeira</a:t>
            </a:r>
            <a:endParaRPr lang="en-US" altLang="en-US" dirty="0"/>
          </a:p>
        </p:txBody>
      </p:sp>
      <p:sp>
        <p:nvSpPr>
          <p:cNvPr id="5" name="Slide Number Placeholder 4">
            <a:extLst>
              <a:ext uri="{FF2B5EF4-FFF2-40B4-BE49-F238E27FC236}">
                <a16:creationId xmlns:a16="http://schemas.microsoft.com/office/drawing/2014/main" id="{CE2CAD33-8559-4468-B2AC-C61196CD5951}"/>
              </a:ext>
            </a:extLst>
          </p:cNvPr>
          <p:cNvSpPr>
            <a:spLocks noGrp="1"/>
          </p:cNvSpPr>
          <p:nvPr>
            <p:ph type="sldNum" sz="quarter" idx="12"/>
          </p:nvPr>
        </p:nvSpPr>
        <p:spPr/>
        <p:txBody>
          <a:bodyPr/>
          <a:lstStyle/>
          <a:p>
            <a:fld id="{D70E266F-DC34-4EBC-B26B-29CFE51B5C59}" type="slidenum">
              <a:rPr lang="en-US" altLang="en-US" smtClean="0"/>
              <a:pPr/>
              <a:t>39</a:t>
            </a:fld>
            <a:endParaRPr lang="en-US" altLang="en-US"/>
          </a:p>
        </p:txBody>
      </p:sp>
      <p:pic>
        <p:nvPicPr>
          <p:cNvPr id="6" name="Picture 2">
            <a:extLst>
              <a:ext uri="{FF2B5EF4-FFF2-40B4-BE49-F238E27FC236}">
                <a16:creationId xmlns:a16="http://schemas.microsoft.com/office/drawing/2014/main" id="{73C8C5A7-82EB-4C41-9628-3D9128316A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09317" y="1027906"/>
            <a:ext cx="4248472" cy="50115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946648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Qual o objetivo desta DISCIPLINA?</a:t>
            </a:r>
          </a:p>
        </p:txBody>
      </p:sp>
      <p:sp>
        <p:nvSpPr>
          <p:cNvPr id="3" name="Espaço Reservado para Conteúdo 2"/>
          <p:cNvSpPr>
            <a:spLocks noGrp="1"/>
          </p:cNvSpPr>
          <p:nvPr>
            <p:ph idx="1"/>
          </p:nvPr>
        </p:nvSpPr>
        <p:spPr>
          <a:xfrm>
            <a:off x="0" y="1355892"/>
            <a:ext cx="12192000" cy="4821070"/>
          </a:xfrm>
        </p:spPr>
        <p:txBody>
          <a:bodyPr>
            <a:normAutofit/>
          </a:bodyPr>
          <a:lstStyle/>
          <a:p>
            <a:pPr algn="ctr"/>
            <a:r>
              <a:rPr lang="pt-BR" b="1" dirty="0"/>
              <a:t>Compreender o mundo analógico, especificar, projetar e executar projetos com componentes analógicos básicos</a:t>
            </a:r>
          </a:p>
          <a:p>
            <a:pPr marL="514350" indent="-514350">
              <a:buAutoNum type="arabicParenR"/>
            </a:pPr>
            <a:r>
              <a:rPr lang="pt-BR" dirty="0"/>
              <a:t>Compreender os principais dispositivos analógicos e sua forma de atuação</a:t>
            </a:r>
          </a:p>
          <a:p>
            <a:pPr marL="514350" indent="-514350">
              <a:buAutoNum type="arabicParenR"/>
            </a:pPr>
            <a:r>
              <a:rPr lang="pt-BR" dirty="0"/>
              <a:t>Desenvolver afinidade prática com eletrônica analógica</a:t>
            </a:r>
          </a:p>
          <a:p>
            <a:pPr marL="514350" indent="-514350">
              <a:buAutoNum type="arabicParenR"/>
            </a:pPr>
            <a:r>
              <a:rPr lang="pt-BR" dirty="0"/>
              <a:t>Projetar e desenvolver um projeto com dispositivos analógicos</a:t>
            </a:r>
            <a:endParaRPr lang="pt-BR" b="1" dirty="0"/>
          </a:p>
          <a:p>
            <a:endParaRPr lang="pt-BR" dirty="0"/>
          </a:p>
        </p:txBody>
      </p:sp>
    </p:spTree>
    <p:extLst>
      <p:ext uri="{BB962C8B-B14F-4D97-AF65-F5344CB8AC3E}">
        <p14:creationId xmlns:p14="http://schemas.microsoft.com/office/powerpoint/2010/main" val="116600339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78DF145B-A135-4460-B06C-FF53F86CF2E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2429"/>
          <a:stretch/>
        </p:blipFill>
        <p:spPr bwMode="auto">
          <a:xfrm>
            <a:off x="6798365" y="1088912"/>
            <a:ext cx="5393635" cy="45826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a:extLst>
              <a:ext uri="{FF2B5EF4-FFF2-40B4-BE49-F238E27FC236}">
                <a16:creationId xmlns:a16="http://schemas.microsoft.com/office/drawing/2014/main" id="{9DAE147E-EEF9-49DF-B21C-B8762B5C3EB9}"/>
              </a:ext>
            </a:extLst>
          </p:cNvPr>
          <p:cNvSpPr>
            <a:spLocks noGrp="1"/>
          </p:cNvSpPr>
          <p:nvPr>
            <p:ph type="title"/>
          </p:nvPr>
        </p:nvSpPr>
        <p:spPr/>
        <p:txBody>
          <a:bodyPr/>
          <a:lstStyle/>
          <a:p>
            <a:r>
              <a:rPr lang="pt-BR" dirty="0"/>
              <a:t>Construção do </a:t>
            </a:r>
            <a:r>
              <a:rPr lang="pt-BR" u="sng" dirty="0" err="1"/>
              <a:t>j</a:t>
            </a:r>
            <a:r>
              <a:rPr lang="pt-BR" dirty="0" err="1"/>
              <a:t>fet</a:t>
            </a:r>
            <a:endParaRPr lang="pt-BR" dirty="0"/>
          </a:p>
        </p:txBody>
      </p:sp>
      <p:sp>
        <p:nvSpPr>
          <p:cNvPr id="3" name="Content Placeholder 2">
            <a:extLst>
              <a:ext uri="{FF2B5EF4-FFF2-40B4-BE49-F238E27FC236}">
                <a16:creationId xmlns:a16="http://schemas.microsoft.com/office/drawing/2014/main" id="{71DC94C0-BCF3-408A-B335-B75283CF93A8}"/>
              </a:ext>
            </a:extLst>
          </p:cNvPr>
          <p:cNvSpPr>
            <a:spLocks noGrp="1"/>
          </p:cNvSpPr>
          <p:nvPr>
            <p:ph idx="1"/>
          </p:nvPr>
        </p:nvSpPr>
        <p:spPr>
          <a:xfrm>
            <a:off x="838199" y="1825624"/>
            <a:ext cx="7033592" cy="5032375"/>
          </a:xfrm>
        </p:spPr>
        <p:txBody>
          <a:bodyPr>
            <a:normAutofit/>
          </a:bodyPr>
          <a:lstStyle/>
          <a:p>
            <a:r>
              <a:rPr lang="pt-BR" dirty="0"/>
              <a:t>V</a:t>
            </a:r>
            <a:r>
              <a:rPr lang="pt-BR" baseline="-25000" dirty="0"/>
              <a:t>GS</a:t>
            </a:r>
            <a:r>
              <a:rPr lang="pt-BR" dirty="0"/>
              <a:t> = 0V, V</a:t>
            </a:r>
            <a:r>
              <a:rPr lang="pt-BR" baseline="-25000" dirty="0"/>
              <a:t>DS</a:t>
            </a:r>
            <a:r>
              <a:rPr lang="pt-BR" dirty="0"/>
              <a:t> positiva</a:t>
            </a:r>
          </a:p>
          <a:p>
            <a:pPr lvl="1"/>
            <a:r>
              <a:rPr lang="pt-BR" dirty="0"/>
              <a:t>À medida que V</a:t>
            </a:r>
            <a:r>
              <a:rPr lang="pt-BR" baseline="-25000" dirty="0"/>
              <a:t>DS</a:t>
            </a:r>
            <a:r>
              <a:rPr lang="pt-BR" dirty="0"/>
              <a:t> aumenta de 0V para alguns volts, a corrente aumenta.</a:t>
            </a:r>
          </a:p>
        </p:txBody>
      </p:sp>
      <p:sp>
        <p:nvSpPr>
          <p:cNvPr id="4" name="Footer Placeholder 3">
            <a:extLst>
              <a:ext uri="{FF2B5EF4-FFF2-40B4-BE49-F238E27FC236}">
                <a16:creationId xmlns:a16="http://schemas.microsoft.com/office/drawing/2014/main" id="{070D541D-A1E5-4DDE-BB6B-F3EE05ADAE11}"/>
              </a:ext>
            </a:extLst>
          </p:cNvPr>
          <p:cNvSpPr>
            <a:spLocks noGrp="1"/>
          </p:cNvSpPr>
          <p:nvPr>
            <p:ph type="ftr" sz="quarter" idx="11"/>
          </p:nvPr>
        </p:nvSpPr>
        <p:spPr/>
        <p:txBody>
          <a:bodyPr/>
          <a:lstStyle/>
          <a:p>
            <a:r>
              <a:rPr lang="en-US" altLang="en-US"/>
              <a:t>Prof. Elyr Teixeira</a:t>
            </a:r>
            <a:endParaRPr lang="en-US" altLang="en-US" dirty="0"/>
          </a:p>
        </p:txBody>
      </p:sp>
      <p:sp>
        <p:nvSpPr>
          <p:cNvPr id="5" name="Slide Number Placeholder 4">
            <a:extLst>
              <a:ext uri="{FF2B5EF4-FFF2-40B4-BE49-F238E27FC236}">
                <a16:creationId xmlns:a16="http://schemas.microsoft.com/office/drawing/2014/main" id="{3BBA60EB-F2B9-4D20-958A-563FFC5C61AF}"/>
              </a:ext>
            </a:extLst>
          </p:cNvPr>
          <p:cNvSpPr>
            <a:spLocks noGrp="1"/>
          </p:cNvSpPr>
          <p:nvPr>
            <p:ph type="sldNum" sz="quarter" idx="12"/>
          </p:nvPr>
        </p:nvSpPr>
        <p:spPr/>
        <p:txBody>
          <a:bodyPr/>
          <a:lstStyle/>
          <a:p>
            <a:fld id="{D70E266F-DC34-4EBC-B26B-29CFE51B5C59}" type="slidenum">
              <a:rPr lang="en-US" altLang="en-US" smtClean="0"/>
              <a:pPr/>
              <a:t>40</a:t>
            </a:fld>
            <a:endParaRPr lang="en-US" altLang="en-US"/>
          </a:p>
        </p:txBody>
      </p:sp>
    </p:spTree>
    <p:extLst>
      <p:ext uri="{BB962C8B-B14F-4D97-AF65-F5344CB8AC3E}">
        <p14:creationId xmlns:p14="http://schemas.microsoft.com/office/powerpoint/2010/main" val="104139686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a:extLst>
              <a:ext uri="{FF2B5EF4-FFF2-40B4-BE49-F238E27FC236}">
                <a16:creationId xmlns:a16="http://schemas.microsoft.com/office/drawing/2014/main" id="{F2A6CD35-3B6B-4629-8851-95523FD3AF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44389" y="725245"/>
            <a:ext cx="4509949" cy="52202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a:extLst>
              <a:ext uri="{FF2B5EF4-FFF2-40B4-BE49-F238E27FC236}">
                <a16:creationId xmlns:a16="http://schemas.microsoft.com/office/drawing/2014/main" id="{9DAE147E-EEF9-49DF-B21C-B8762B5C3EB9}"/>
              </a:ext>
            </a:extLst>
          </p:cNvPr>
          <p:cNvSpPr>
            <a:spLocks noGrp="1"/>
          </p:cNvSpPr>
          <p:nvPr>
            <p:ph type="title"/>
          </p:nvPr>
        </p:nvSpPr>
        <p:spPr/>
        <p:txBody>
          <a:bodyPr/>
          <a:lstStyle/>
          <a:p>
            <a:r>
              <a:rPr lang="pt-BR" dirty="0"/>
              <a:t>Construção do </a:t>
            </a:r>
            <a:r>
              <a:rPr lang="pt-BR" dirty="0" err="1"/>
              <a:t>jfet</a:t>
            </a:r>
            <a:endParaRPr lang="pt-BR" dirty="0"/>
          </a:p>
        </p:txBody>
      </p:sp>
      <p:sp>
        <p:nvSpPr>
          <p:cNvPr id="3" name="Content Placeholder 2">
            <a:extLst>
              <a:ext uri="{FF2B5EF4-FFF2-40B4-BE49-F238E27FC236}">
                <a16:creationId xmlns:a16="http://schemas.microsoft.com/office/drawing/2014/main" id="{71DC94C0-BCF3-408A-B335-B75283CF93A8}"/>
              </a:ext>
            </a:extLst>
          </p:cNvPr>
          <p:cNvSpPr>
            <a:spLocks noGrp="1"/>
          </p:cNvSpPr>
          <p:nvPr>
            <p:ph idx="1"/>
          </p:nvPr>
        </p:nvSpPr>
        <p:spPr>
          <a:xfrm>
            <a:off x="838199" y="1825624"/>
            <a:ext cx="7202558" cy="5032375"/>
          </a:xfrm>
        </p:spPr>
        <p:txBody>
          <a:bodyPr>
            <a:normAutofit/>
          </a:bodyPr>
          <a:lstStyle/>
          <a:p>
            <a:r>
              <a:rPr lang="pt-BR" dirty="0"/>
              <a:t>V</a:t>
            </a:r>
            <a:r>
              <a:rPr lang="pt-BR" baseline="-25000" dirty="0"/>
              <a:t>GS</a:t>
            </a:r>
            <a:r>
              <a:rPr lang="pt-BR" dirty="0"/>
              <a:t> = 0V, V</a:t>
            </a:r>
            <a:r>
              <a:rPr lang="pt-BR" baseline="-25000" dirty="0"/>
              <a:t>DS</a:t>
            </a:r>
            <a:r>
              <a:rPr lang="pt-BR" dirty="0"/>
              <a:t> positiva</a:t>
            </a:r>
          </a:p>
          <a:p>
            <a:pPr lvl="1"/>
            <a:r>
              <a:rPr lang="pt-BR" dirty="0"/>
              <a:t>Conforme V</a:t>
            </a:r>
            <a:r>
              <a:rPr lang="pt-BR" baseline="-25000" dirty="0"/>
              <a:t>DS</a:t>
            </a:r>
            <a:r>
              <a:rPr lang="pt-BR" dirty="0"/>
              <a:t> aumenta e se aproxima do valor de </a:t>
            </a:r>
            <a:r>
              <a:rPr lang="pt-BR" dirty="0" err="1"/>
              <a:t>V</a:t>
            </a:r>
            <a:r>
              <a:rPr lang="pt-BR" baseline="-25000" dirty="0" err="1"/>
              <a:t>p</a:t>
            </a:r>
            <a:r>
              <a:rPr lang="pt-BR" dirty="0"/>
              <a:t>, as regiões de depleção se alargam, provocando considerável redução da largura do canal.</a:t>
            </a:r>
          </a:p>
          <a:p>
            <a:pPr lvl="1"/>
            <a:r>
              <a:rPr lang="pt-BR" dirty="0"/>
              <a:t>Se V</a:t>
            </a:r>
            <a:r>
              <a:rPr lang="pt-BR" baseline="-25000" dirty="0"/>
              <a:t>DS</a:t>
            </a:r>
            <a:r>
              <a:rPr lang="pt-BR" dirty="0"/>
              <a:t> for elevado a um valor em que as duas regiões de depleção parecem se “tocar”, surgirá a condição de </a:t>
            </a:r>
            <a:r>
              <a:rPr lang="pt-BR" i="1" dirty="0" err="1"/>
              <a:t>pinch</a:t>
            </a:r>
            <a:r>
              <a:rPr lang="pt-BR" i="1" dirty="0"/>
              <a:t>-off </a:t>
            </a:r>
            <a:r>
              <a:rPr lang="pt-BR" dirty="0"/>
              <a:t>(estrangulamento)</a:t>
            </a:r>
          </a:p>
        </p:txBody>
      </p:sp>
      <p:sp>
        <p:nvSpPr>
          <p:cNvPr id="4" name="Footer Placeholder 3">
            <a:extLst>
              <a:ext uri="{FF2B5EF4-FFF2-40B4-BE49-F238E27FC236}">
                <a16:creationId xmlns:a16="http://schemas.microsoft.com/office/drawing/2014/main" id="{070D541D-A1E5-4DDE-BB6B-F3EE05ADAE11}"/>
              </a:ext>
            </a:extLst>
          </p:cNvPr>
          <p:cNvSpPr>
            <a:spLocks noGrp="1"/>
          </p:cNvSpPr>
          <p:nvPr>
            <p:ph type="ftr" sz="quarter" idx="11"/>
          </p:nvPr>
        </p:nvSpPr>
        <p:spPr/>
        <p:txBody>
          <a:bodyPr/>
          <a:lstStyle/>
          <a:p>
            <a:r>
              <a:rPr lang="en-US" altLang="en-US"/>
              <a:t>Prof. Elyr Teixeira</a:t>
            </a:r>
            <a:endParaRPr lang="en-US" altLang="en-US" dirty="0"/>
          </a:p>
        </p:txBody>
      </p:sp>
      <p:sp>
        <p:nvSpPr>
          <p:cNvPr id="5" name="Slide Number Placeholder 4">
            <a:extLst>
              <a:ext uri="{FF2B5EF4-FFF2-40B4-BE49-F238E27FC236}">
                <a16:creationId xmlns:a16="http://schemas.microsoft.com/office/drawing/2014/main" id="{3BBA60EB-F2B9-4D20-958A-563FFC5C61AF}"/>
              </a:ext>
            </a:extLst>
          </p:cNvPr>
          <p:cNvSpPr>
            <a:spLocks noGrp="1"/>
          </p:cNvSpPr>
          <p:nvPr>
            <p:ph type="sldNum" sz="quarter" idx="12"/>
          </p:nvPr>
        </p:nvSpPr>
        <p:spPr/>
        <p:txBody>
          <a:bodyPr/>
          <a:lstStyle/>
          <a:p>
            <a:fld id="{D70E266F-DC34-4EBC-B26B-29CFE51B5C59}" type="slidenum">
              <a:rPr lang="en-US" altLang="en-US" smtClean="0"/>
              <a:pPr/>
              <a:t>41</a:t>
            </a:fld>
            <a:endParaRPr lang="en-US" altLang="en-US"/>
          </a:p>
        </p:txBody>
      </p:sp>
    </p:spTree>
    <p:extLst>
      <p:ext uri="{BB962C8B-B14F-4D97-AF65-F5344CB8AC3E}">
        <p14:creationId xmlns:p14="http://schemas.microsoft.com/office/powerpoint/2010/main" val="123049707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78DF145B-A135-4460-B06C-FF53F86CF2E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2429"/>
          <a:stretch/>
        </p:blipFill>
        <p:spPr bwMode="auto">
          <a:xfrm>
            <a:off x="6798365" y="1088912"/>
            <a:ext cx="5393635" cy="45826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a:extLst>
              <a:ext uri="{FF2B5EF4-FFF2-40B4-BE49-F238E27FC236}">
                <a16:creationId xmlns:a16="http://schemas.microsoft.com/office/drawing/2014/main" id="{9DAE147E-EEF9-49DF-B21C-B8762B5C3EB9}"/>
              </a:ext>
            </a:extLst>
          </p:cNvPr>
          <p:cNvSpPr>
            <a:spLocks noGrp="1"/>
          </p:cNvSpPr>
          <p:nvPr>
            <p:ph type="title"/>
          </p:nvPr>
        </p:nvSpPr>
        <p:spPr/>
        <p:txBody>
          <a:bodyPr/>
          <a:lstStyle/>
          <a:p>
            <a:r>
              <a:rPr lang="pt-BR" dirty="0"/>
              <a:t>Construção do </a:t>
            </a:r>
            <a:r>
              <a:rPr lang="pt-BR" dirty="0" err="1"/>
              <a:t>jfet</a:t>
            </a:r>
            <a:endParaRPr lang="pt-BR" dirty="0"/>
          </a:p>
        </p:txBody>
      </p:sp>
      <p:sp>
        <p:nvSpPr>
          <p:cNvPr id="3" name="Content Placeholder 2">
            <a:extLst>
              <a:ext uri="{FF2B5EF4-FFF2-40B4-BE49-F238E27FC236}">
                <a16:creationId xmlns:a16="http://schemas.microsoft.com/office/drawing/2014/main" id="{71DC94C0-BCF3-408A-B335-B75283CF93A8}"/>
              </a:ext>
            </a:extLst>
          </p:cNvPr>
          <p:cNvSpPr>
            <a:spLocks noGrp="1"/>
          </p:cNvSpPr>
          <p:nvPr>
            <p:ph idx="1"/>
          </p:nvPr>
        </p:nvSpPr>
        <p:spPr>
          <a:xfrm>
            <a:off x="838199" y="1825624"/>
            <a:ext cx="7033592" cy="5032375"/>
          </a:xfrm>
        </p:spPr>
        <p:txBody>
          <a:bodyPr>
            <a:normAutofit/>
          </a:bodyPr>
          <a:lstStyle/>
          <a:p>
            <a:r>
              <a:rPr lang="pt-BR" dirty="0"/>
              <a:t>Na tensão de </a:t>
            </a:r>
            <a:r>
              <a:rPr lang="pt-BR" i="1" dirty="0" err="1"/>
              <a:t>pinch</a:t>
            </a:r>
            <a:r>
              <a:rPr lang="pt-BR" i="1" dirty="0"/>
              <a:t>-off</a:t>
            </a:r>
            <a:r>
              <a:rPr lang="pt-BR" dirty="0"/>
              <a:t> I</a:t>
            </a:r>
            <a:r>
              <a:rPr lang="pt-BR" baseline="-25000" dirty="0"/>
              <a:t>D</a:t>
            </a:r>
            <a:r>
              <a:rPr lang="pt-BR" dirty="0"/>
              <a:t> mantém um valor de saturação definido por I</a:t>
            </a:r>
            <a:r>
              <a:rPr lang="pt-BR" baseline="-25000" dirty="0"/>
              <a:t>DSS</a:t>
            </a:r>
            <a:r>
              <a:rPr lang="pt-BR" dirty="0"/>
              <a:t>.</a:t>
            </a:r>
          </a:p>
        </p:txBody>
      </p:sp>
      <p:sp>
        <p:nvSpPr>
          <p:cNvPr id="4" name="Footer Placeholder 3">
            <a:extLst>
              <a:ext uri="{FF2B5EF4-FFF2-40B4-BE49-F238E27FC236}">
                <a16:creationId xmlns:a16="http://schemas.microsoft.com/office/drawing/2014/main" id="{070D541D-A1E5-4DDE-BB6B-F3EE05ADAE11}"/>
              </a:ext>
            </a:extLst>
          </p:cNvPr>
          <p:cNvSpPr>
            <a:spLocks noGrp="1"/>
          </p:cNvSpPr>
          <p:nvPr>
            <p:ph type="ftr" sz="quarter" idx="11"/>
          </p:nvPr>
        </p:nvSpPr>
        <p:spPr/>
        <p:txBody>
          <a:bodyPr/>
          <a:lstStyle/>
          <a:p>
            <a:r>
              <a:rPr lang="en-US" altLang="en-US"/>
              <a:t>Prof. Elyr Teixeira</a:t>
            </a:r>
            <a:endParaRPr lang="en-US" altLang="en-US" dirty="0"/>
          </a:p>
        </p:txBody>
      </p:sp>
      <p:sp>
        <p:nvSpPr>
          <p:cNvPr id="5" name="Slide Number Placeholder 4">
            <a:extLst>
              <a:ext uri="{FF2B5EF4-FFF2-40B4-BE49-F238E27FC236}">
                <a16:creationId xmlns:a16="http://schemas.microsoft.com/office/drawing/2014/main" id="{3BBA60EB-F2B9-4D20-958A-563FFC5C61AF}"/>
              </a:ext>
            </a:extLst>
          </p:cNvPr>
          <p:cNvSpPr>
            <a:spLocks noGrp="1"/>
          </p:cNvSpPr>
          <p:nvPr>
            <p:ph type="sldNum" sz="quarter" idx="12"/>
          </p:nvPr>
        </p:nvSpPr>
        <p:spPr/>
        <p:txBody>
          <a:bodyPr/>
          <a:lstStyle/>
          <a:p>
            <a:fld id="{D70E266F-DC34-4EBC-B26B-29CFE51B5C59}" type="slidenum">
              <a:rPr lang="en-US" altLang="en-US" smtClean="0"/>
              <a:pPr/>
              <a:t>42</a:t>
            </a:fld>
            <a:endParaRPr lang="en-US" altLang="en-US"/>
          </a:p>
        </p:txBody>
      </p:sp>
    </p:spTree>
    <p:extLst>
      <p:ext uri="{BB962C8B-B14F-4D97-AF65-F5344CB8AC3E}">
        <p14:creationId xmlns:p14="http://schemas.microsoft.com/office/powerpoint/2010/main" val="360116265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E147E-EEF9-49DF-B21C-B8762B5C3EB9}"/>
              </a:ext>
            </a:extLst>
          </p:cNvPr>
          <p:cNvSpPr>
            <a:spLocks noGrp="1"/>
          </p:cNvSpPr>
          <p:nvPr>
            <p:ph type="title"/>
          </p:nvPr>
        </p:nvSpPr>
        <p:spPr/>
        <p:txBody>
          <a:bodyPr/>
          <a:lstStyle/>
          <a:p>
            <a:r>
              <a:rPr lang="pt-BR" dirty="0"/>
              <a:t>Construção do </a:t>
            </a:r>
            <a:r>
              <a:rPr lang="pt-BR" dirty="0" err="1"/>
              <a:t>jfet</a:t>
            </a:r>
            <a:endParaRPr lang="pt-BR" dirty="0"/>
          </a:p>
        </p:txBody>
      </p:sp>
      <p:sp>
        <p:nvSpPr>
          <p:cNvPr id="3" name="Content Placeholder 2">
            <a:extLst>
              <a:ext uri="{FF2B5EF4-FFF2-40B4-BE49-F238E27FC236}">
                <a16:creationId xmlns:a16="http://schemas.microsoft.com/office/drawing/2014/main" id="{71DC94C0-BCF3-408A-B335-B75283CF93A8}"/>
              </a:ext>
            </a:extLst>
          </p:cNvPr>
          <p:cNvSpPr>
            <a:spLocks noGrp="1"/>
          </p:cNvSpPr>
          <p:nvPr>
            <p:ph idx="1"/>
          </p:nvPr>
        </p:nvSpPr>
        <p:spPr>
          <a:xfrm>
            <a:off x="838200" y="1825625"/>
            <a:ext cx="6556514" cy="4351338"/>
          </a:xfrm>
        </p:spPr>
        <p:txBody>
          <a:bodyPr/>
          <a:lstStyle/>
          <a:p>
            <a:r>
              <a:rPr lang="pt-BR" dirty="0"/>
              <a:t>Uma vez que V</a:t>
            </a:r>
            <a:r>
              <a:rPr lang="pt-BR" baseline="-25000" dirty="0"/>
              <a:t>DS</a:t>
            </a:r>
            <a:r>
              <a:rPr lang="pt-BR" dirty="0"/>
              <a:t> &gt; V</a:t>
            </a:r>
            <a:r>
              <a:rPr lang="pt-BR" baseline="-25000" dirty="0"/>
              <a:t>P</a:t>
            </a:r>
            <a:r>
              <a:rPr lang="pt-BR" dirty="0"/>
              <a:t>, o JFET apresenta as características de uma fonte de corrente constante.</a:t>
            </a:r>
          </a:p>
          <a:p>
            <a:r>
              <a:rPr lang="pt-BR" dirty="0"/>
              <a:t>I</a:t>
            </a:r>
            <a:r>
              <a:rPr lang="pt-BR" baseline="-25000" dirty="0"/>
              <a:t>DSS </a:t>
            </a:r>
            <a:r>
              <a:rPr lang="pt-BR" dirty="0"/>
              <a:t>é a corrente máxima de dreno para um JFET e é definida pela condição V</a:t>
            </a:r>
            <a:r>
              <a:rPr lang="pt-BR" baseline="-25000" dirty="0"/>
              <a:t>GS</a:t>
            </a:r>
            <a:r>
              <a:rPr lang="pt-BR" dirty="0"/>
              <a:t> = 0V e </a:t>
            </a:r>
            <a:br>
              <a:rPr lang="pt-BR" dirty="0"/>
            </a:br>
            <a:r>
              <a:rPr lang="pt-BR" dirty="0"/>
              <a:t>V</a:t>
            </a:r>
            <a:r>
              <a:rPr lang="pt-BR" baseline="-25000" dirty="0"/>
              <a:t>DS</a:t>
            </a:r>
            <a:r>
              <a:rPr lang="pt-BR" dirty="0"/>
              <a:t> &gt; |</a:t>
            </a:r>
            <a:r>
              <a:rPr lang="pt-BR" dirty="0" err="1"/>
              <a:t>V</a:t>
            </a:r>
            <a:r>
              <a:rPr lang="pt-BR" baseline="-25000" dirty="0" err="1"/>
              <a:t>p</a:t>
            </a:r>
            <a:r>
              <a:rPr lang="pt-BR" dirty="0"/>
              <a:t>|</a:t>
            </a:r>
          </a:p>
        </p:txBody>
      </p:sp>
      <p:sp>
        <p:nvSpPr>
          <p:cNvPr id="4" name="Footer Placeholder 3">
            <a:extLst>
              <a:ext uri="{FF2B5EF4-FFF2-40B4-BE49-F238E27FC236}">
                <a16:creationId xmlns:a16="http://schemas.microsoft.com/office/drawing/2014/main" id="{070D541D-A1E5-4DDE-BB6B-F3EE05ADAE11}"/>
              </a:ext>
            </a:extLst>
          </p:cNvPr>
          <p:cNvSpPr>
            <a:spLocks noGrp="1"/>
          </p:cNvSpPr>
          <p:nvPr>
            <p:ph type="ftr" sz="quarter" idx="11"/>
          </p:nvPr>
        </p:nvSpPr>
        <p:spPr/>
        <p:txBody>
          <a:bodyPr/>
          <a:lstStyle/>
          <a:p>
            <a:r>
              <a:rPr lang="en-US" altLang="en-US"/>
              <a:t>Prof. Elyr Teixeira</a:t>
            </a:r>
            <a:endParaRPr lang="en-US" altLang="en-US" dirty="0"/>
          </a:p>
        </p:txBody>
      </p:sp>
      <p:sp>
        <p:nvSpPr>
          <p:cNvPr id="5" name="Slide Number Placeholder 4">
            <a:extLst>
              <a:ext uri="{FF2B5EF4-FFF2-40B4-BE49-F238E27FC236}">
                <a16:creationId xmlns:a16="http://schemas.microsoft.com/office/drawing/2014/main" id="{3BBA60EB-F2B9-4D20-958A-563FFC5C61AF}"/>
              </a:ext>
            </a:extLst>
          </p:cNvPr>
          <p:cNvSpPr>
            <a:spLocks noGrp="1"/>
          </p:cNvSpPr>
          <p:nvPr>
            <p:ph type="sldNum" sz="quarter" idx="12"/>
          </p:nvPr>
        </p:nvSpPr>
        <p:spPr/>
        <p:txBody>
          <a:bodyPr/>
          <a:lstStyle/>
          <a:p>
            <a:fld id="{D70E266F-DC34-4EBC-B26B-29CFE51B5C59}" type="slidenum">
              <a:rPr lang="en-US" altLang="en-US" smtClean="0"/>
              <a:pPr/>
              <a:t>43</a:t>
            </a:fld>
            <a:endParaRPr lang="en-US" altLang="en-US"/>
          </a:p>
        </p:txBody>
      </p:sp>
      <p:pic>
        <p:nvPicPr>
          <p:cNvPr id="6" name="Picture 2">
            <a:extLst>
              <a:ext uri="{FF2B5EF4-FFF2-40B4-BE49-F238E27FC236}">
                <a16:creationId xmlns:a16="http://schemas.microsoft.com/office/drawing/2014/main" id="{C40D977A-45A2-494F-B69B-5A9036C9D72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4142"/>
          <a:stretch/>
        </p:blipFill>
        <p:spPr bwMode="auto">
          <a:xfrm>
            <a:off x="7325139" y="1345404"/>
            <a:ext cx="4791493" cy="36837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5010210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E147E-EEF9-49DF-B21C-B8762B5C3EB9}"/>
              </a:ext>
            </a:extLst>
          </p:cNvPr>
          <p:cNvSpPr>
            <a:spLocks noGrp="1"/>
          </p:cNvSpPr>
          <p:nvPr>
            <p:ph type="title"/>
          </p:nvPr>
        </p:nvSpPr>
        <p:spPr/>
        <p:txBody>
          <a:bodyPr/>
          <a:lstStyle/>
          <a:p>
            <a:r>
              <a:rPr lang="pt-BR" dirty="0"/>
              <a:t>Construção do </a:t>
            </a:r>
            <a:r>
              <a:rPr lang="pt-BR" dirty="0" err="1"/>
              <a:t>jfet</a:t>
            </a:r>
            <a:endParaRPr lang="pt-BR" dirty="0"/>
          </a:p>
        </p:txBody>
      </p:sp>
      <p:sp>
        <p:nvSpPr>
          <p:cNvPr id="3" name="Content Placeholder 2">
            <a:extLst>
              <a:ext uri="{FF2B5EF4-FFF2-40B4-BE49-F238E27FC236}">
                <a16:creationId xmlns:a16="http://schemas.microsoft.com/office/drawing/2014/main" id="{71DC94C0-BCF3-408A-B335-B75283CF93A8}"/>
              </a:ext>
            </a:extLst>
          </p:cNvPr>
          <p:cNvSpPr>
            <a:spLocks noGrp="1"/>
          </p:cNvSpPr>
          <p:nvPr>
            <p:ph idx="1"/>
          </p:nvPr>
        </p:nvSpPr>
        <p:spPr>
          <a:xfrm>
            <a:off x="838199" y="1825625"/>
            <a:ext cx="5473149" cy="4351338"/>
          </a:xfrm>
        </p:spPr>
        <p:txBody>
          <a:bodyPr/>
          <a:lstStyle/>
          <a:p>
            <a:r>
              <a:rPr lang="pt-BR" dirty="0"/>
              <a:t>V</a:t>
            </a:r>
            <a:r>
              <a:rPr lang="pt-BR" baseline="-25000" dirty="0"/>
              <a:t>GS</a:t>
            </a:r>
            <a:r>
              <a:rPr lang="pt-BR" dirty="0"/>
              <a:t> &lt; 0V</a:t>
            </a:r>
          </a:p>
          <a:p>
            <a:pPr lvl="1"/>
            <a:r>
              <a:rPr lang="pt-BR" dirty="0"/>
              <a:t>Considere agora V</a:t>
            </a:r>
            <a:r>
              <a:rPr lang="pt-BR" baseline="-25000" dirty="0"/>
              <a:t>GS</a:t>
            </a:r>
            <a:r>
              <a:rPr lang="pt-BR" dirty="0"/>
              <a:t> = -1V. O efeito da polarização negativa aplicada em V</a:t>
            </a:r>
            <a:r>
              <a:rPr lang="pt-BR" baseline="-25000" dirty="0"/>
              <a:t>GS</a:t>
            </a:r>
            <a:r>
              <a:rPr lang="pt-BR" dirty="0"/>
              <a:t> é estabelecer regiões de depleção semelhantes às obtidas em V</a:t>
            </a:r>
            <a:r>
              <a:rPr lang="pt-BR" baseline="-25000" dirty="0"/>
              <a:t>GS</a:t>
            </a:r>
            <a:r>
              <a:rPr lang="pt-BR" dirty="0"/>
              <a:t> = 0V, mas com valores menores de V</a:t>
            </a:r>
            <a:r>
              <a:rPr lang="pt-BR" baseline="-25000" dirty="0"/>
              <a:t>DS</a:t>
            </a:r>
            <a:r>
              <a:rPr lang="pt-BR" dirty="0"/>
              <a:t>.</a:t>
            </a:r>
          </a:p>
        </p:txBody>
      </p:sp>
      <p:sp>
        <p:nvSpPr>
          <p:cNvPr id="4" name="Footer Placeholder 3">
            <a:extLst>
              <a:ext uri="{FF2B5EF4-FFF2-40B4-BE49-F238E27FC236}">
                <a16:creationId xmlns:a16="http://schemas.microsoft.com/office/drawing/2014/main" id="{070D541D-A1E5-4DDE-BB6B-F3EE05ADAE11}"/>
              </a:ext>
            </a:extLst>
          </p:cNvPr>
          <p:cNvSpPr>
            <a:spLocks noGrp="1"/>
          </p:cNvSpPr>
          <p:nvPr>
            <p:ph type="ftr" sz="quarter" idx="11"/>
          </p:nvPr>
        </p:nvSpPr>
        <p:spPr/>
        <p:txBody>
          <a:bodyPr/>
          <a:lstStyle/>
          <a:p>
            <a:r>
              <a:rPr lang="en-US" altLang="en-US"/>
              <a:t>Prof. Elyr Teixeira</a:t>
            </a:r>
            <a:endParaRPr lang="en-US" altLang="en-US" dirty="0"/>
          </a:p>
        </p:txBody>
      </p:sp>
      <p:sp>
        <p:nvSpPr>
          <p:cNvPr id="5" name="Slide Number Placeholder 4">
            <a:extLst>
              <a:ext uri="{FF2B5EF4-FFF2-40B4-BE49-F238E27FC236}">
                <a16:creationId xmlns:a16="http://schemas.microsoft.com/office/drawing/2014/main" id="{3BBA60EB-F2B9-4D20-958A-563FFC5C61AF}"/>
              </a:ext>
            </a:extLst>
          </p:cNvPr>
          <p:cNvSpPr>
            <a:spLocks noGrp="1"/>
          </p:cNvSpPr>
          <p:nvPr>
            <p:ph type="sldNum" sz="quarter" idx="12"/>
          </p:nvPr>
        </p:nvSpPr>
        <p:spPr/>
        <p:txBody>
          <a:bodyPr/>
          <a:lstStyle/>
          <a:p>
            <a:fld id="{D70E266F-DC34-4EBC-B26B-29CFE51B5C59}" type="slidenum">
              <a:rPr lang="en-US" altLang="en-US" smtClean="0"/>
              <a:pPr/>
              <a:t>44</a:t>
            </a:fld>
            <a:endParaRPr lang="en-US" altLang="en-US"/>
          </a:p>
        </p:txBody>
      </p:sp>
      <p:pic>
        <p:nvPicPr>
          <p:cNvPr id="6" name="Picture 2">
            <a:extLst>
              <a:ext uri="{FF2B5EF4-FFF2-40B4-BE49-F238E27FC236}">
                <a16:creationId xmlns:a16="http://schemas.microsoft.com/office/drawing/2014/main" id="{58618FC6-BC1E-47F6-99AD-1EC5083A2A1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77269" y="760883"/>
            <a:ext cx="4976327" cy="57780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6645015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8C8469D1-EDC3-4302-82D0-7232BF227AD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6572"/>
          <a:stretch/>
        </p:blipFill>
        <p:spPr bwMode="auto">
          <a:xfrm>
            <a:off x="5410200" y="2040486"/>
            <a:ext cx="6814930" cy="47531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a:extLst>
              <a:ext uri="{FF2B5EF4-FFF2-40B4-BE49-F238E27FC236}">
                <a16:creationId xmlns:a16="http://schemas.microsoft.com/office/drawing/2014/main" id="{9DAE147E-EEF9-49DF-B21C-B8762B5C3EB9}"/>
              </a:ext>
            </a:extLst>
          </p:cNvPr>
          <p:cNvSpPr>
            <a:spLocks noGrp="1"/>
          </p:cNvSpPr>
          <p:nvPr>
            <p:ph type="title"/>
          </p:nvPr>
        </p:nvSpPr>
        <p:spPr/>
        <p:txBody>
          <a:bodyPr/>
          <a:lstStyle/>
          <a:p>
            <a:r>
              <a:rPr lang="pt-BR" dirty="0"/>
              <a:t>Construção do </a:t>
            </a:r>
            <a:r>
              <a:rPr lang="pt-BR" dirty="0" err="1"/>
              <a:t>jfet</a:t>
            </a:r>
            <a:endParaRPr lang="pt-BR" dirty="0"/>
          </a:p>
        </p:txBody>
      </p:sp>
      <p:sp>
        <p:nvSpPr>
          <p:cNvPr id="3" name="Content Placeholder 2">
            <a:extLst>
              <a:ext uri="{FF2B5EF4-FFF2-40B4-BE49-F238E27FC236}">
                <a16:creationId xmlns:a16="http://schemas.microsoft.com/office/drawing/2014/main" id="{71DC94C0-BCF3-408A-B335-B75283CF93A8}"/>
              </a:ext>
            </a:extLst>
          </p:cNvPr>
          <p:cNvSpPr>
            <a:spLocks noGrp="1"/>
          </p:cNvSpPr>
          <p:nvPr>
            <p:ph idx="1"/>
          </p:nvPr>
        </p:nvSpPr>
        <p:spPr>
          <a:xfrm>
            <a:off x="838199" y="1825624"/>
            <a:ext cx="5257801" cy="5032375"/>
          </a:xfrm>
        </p:spPr>
        <p:txBody>
          <a:bodyPr>
            <a:normAutofit/>
          </a:bodyPr>
          <a:lstStyle/>
          <a:p>
            <a:r>
              <a:rPr lang="pt-BR" dirty="0"/>
              <a:t>V</a:t>
            </a:r>
            <a:r>
              <a:rPr lang="pt-BR" baseline="-25000" dirty="0"/>
              <a:t>GS</a:t>
            </a:r>
            <a:r>
              <a:rPr lang="pt-BR" dirty="0"/>
              <a:t> &lt; 0V</a:t>
            </a:r>
          </a:p>
          <a:p>
            <a:pPr lvl="1"/>
            <a:r>
              <a:rPr lang="pt-BR" dirty="0"/>
              <a:t>O nível de saturação resultante para I</a:t>
            </a:r>
            <a:r>
              <a:rPr lang="pt-BR" baseline="-25000" dirty="0"/>
              <a:t>D</a:t>
            </a:r>
            <a:r>
              <a:rPr lang="pt-BR" dirty="0"/>
              <a:t> foi reduzido e, com efeito, continuará a diminuir conforme V</a:t>
            </a:r>
            <a:r>
              <a:rPr lang="pt-BR" baseline="-25000" dirty="0"/>
              <a:t>GS</a:t>
            </a:r>
            <a:r>
              <a:rPr lang="pt-BR" dirty="0"/>
              <a:t> se torna cada vez mais negativo.</a:t>
            </a:r>
          </a:p>
          <a:p>
            <a:pPr lvl="1"/>
            <a:r>
              <a:rPr lang="pt-BR" dirty="0"/>
              <a:t>Assim, quando V</a:t>
            </a:r>
            <a:r>
              <a:rPr lang="pt-BR" baseline="-25000" dirty="0"/>
              <a:t>GS</a:t>
            </a:r>
            <a:r>
              <a:rPr lang="pt-BR" dirty="0"/>
              <a:t> = -</a:t>
            </a:r>
            <a:r>
              <a:rPr lang="pt-BR" dirty="0" err="1"/>
              <a:t>V</a:t>
            </a:r>
            <a:r>
              <a:rPr lang="pt-BR" baseline="-25000" dirty="0" err="1"/>
              <a:t>p</a:t>
            </a:r>
            <a:r>
              <a:rPr lang="pt-BR" dirty="0"/>
              <a:t>, a tensão será negativa o suficiente para estabelecer um nível de saturação basicamente de 0mA e, para todos efeitos, o dispositivo estará “desligado”. </a:t>
            </a:r>
          </a:p>
          <a:p>
            <a:endParaRPr lang="pt-BR" dirty="0"/>
          </a:p>
        </p:txBody>
      </p:sp>
      <p:sp>
        <p:nvSpPr>
          <p:cNvPr id="4" name="Footer Placeholder 3">
            <a:extLst>
              <a:ext uri="{FF2B5EF4-FFF2-40B4-BE49-F238E27FC236}">
                <a16:creationId xmlns:a16="http://schemas.microsoft.com/office/drawing/2014/main" id="{070D541D-A1E5-4DDE-BB6B-F3EE05ADAE11}"/>
              </a:ext>
            </a:extLst>
          </p:cNvPr>
          <p:cNvSpPr>
            <a:spLocks noGrp="1"/>
          </p:cNvSpPr>
          <p:nvPr>
            <p:ph type="ftr" sz="quarter" idx="11"/>
          </p:nvPr>
        </p:nvSpPr>
        <p:spPr/>
        <p:txBody>
          <a:bodyPr/>
          <a:lstStyle/>
          <a:p>
            <a:r>
              <a:rPr lang="en-US" altLang="en-US"/>
              <a:t>Prof. Elyr Teixeira</a:t>
            </a:r>
            <a:endParaRPr lang="en-US" altLang="en-US" dirty="0"/>
          </a:p>
        </p:txBody>
      </p:sp>
      <p:sp>
        <p:nvSpPr>
          <p:cNvPr id="5" name="Slide Number Placeholder 4">
            <a:extLst>
              <a:ext uri="{FF2B5EF4-FFF2-40B4-BE49-F238E27FC236}">
                <a16:creationId xmlns:a16="http://schemas.microsoft.com/office/drawing/2014/main" id="{3BBA60EB-F2B9-4D20-958A-563FFC5C61AF}"/>
              </a:ext>
            </a:extLst>
          </p:cNvPr>
          <p:cNvSpPr>
            <a:spLocks noGrp="1"/>
          </p:cNvSpPr>
          <p:nvPr>
            <p:ph type="sldNum" sz="quarter" idx="12"/>
          </p:nvPr>
        </p:nvSpPr>
        <p:spPr/>
        <p:txBody>
          <a:bodyPr/>
          <a:lstStyle/>
          <a:p>
            <a:fld id="{D70E266F-DC34-4EBC-B26B-29CFE51B5C59}" type="slidenum">
              <a:rPr lang="en-US" altLang="en-US" smtClean="0"/>
              <a:pPr/>
              <a:t>45</a:t>
            </a:fld>
            <a:endParaRPr lang="en-US" altLang="en-US"/>
          </a:p>
        </p:txBody>
      </p:sp>
    </p:spTree>
    <p:extLst>
      <p:ext uri="{BB962C8B-B14F-4D97-AF65-F5344CB8AC3E}">
        <p14:creationId xmlns:p14="http://schemas.microsoft.com/office/powerpoint/2010/main" val="65015150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01CA251B-F06B-4035-98D1-A909C288089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6572"/>
          <a:stretch/>
        </p:blipFill>
        <p:spPr bwMode="auto">
          <a:xfrm>
            <a:off x="5410200" y="2040486"/>
            <a:ext cx="6814930" cy="47531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a:extLst>
              <a:ext uri="{FF2B5EF4-FFF2-40B4-BE49-F238E27FC236}">
                <a16:creationId xmlns:a16="http://schemas.microsoft.com/office/drawing/2014/main" id="{9DAE147E-EEF9-49DF-B21C-B8762B5C3EB9}"/>
              </a:ext>
            </a:extLst>
          </p:cNvPr>
          <p:cNvSpPr>
            <a:spLocks noGrp="1"/>
          </p:cNvSpPr>
          <p:nvPr>
            <p:ph type="title"/>
          </p:nvPr>
        </p:nvSpPr>
        <p:spPr/>
        <p:txBody>
          <a:bodyPr/>
          <a:lstStyle/>
          <a:p>
            <a:r>
              <a:rPr lang="pt-BR" dirty="0"/>
              <a:t>Construção do </a:t>
            </a:r>
            <a:r>
              <a:rPr lang="pt-BR" dirty="0" err="1"/>
              <a:t>jfet</a:t>
            </a:r>
            <a:endParaRPr lang="pt-BR" dirty="0"/>
          </a:p>
        </p:txBody>
      </p:sp>
      <p:sp>
        <p:nvSpPr>
          <p:cNvPr id="3" name="Content Placeholder 2">
            <a:extLst>
              <a:ext uri="{FF2B5EF4-FFF2-40B4-BE49-F238E27FC236}">
                <a16:creationId xmlns:a16="http://schemas.microsoft.com/office/drawing/2014/main" id="{71DC94C0-BCF3-408A-B335-B75283CF93A8}"/>
              </a:ext>
            </a:extLst>
          </p:cNvPr>
          <p:cNvSpPr>
            <a:spLocks noGrp="1"/>
          </p:cNvSpPr>
          <p:nvPr>
            <p:ph idx="1"/>
          </p:nvPr>
        </p:nvSpPr>
        <p:spPr>
          <a:xfrm>
            <a:off x="838199" y="1825624"/>
            <a:ext cx="5257801" cy="5032375"/>
          </a:xfrm>
        </p:spPr>
        <p:txBody>
          <a:bodyPr>
            <a:normAutofit/>
          </a:bodyPr>
          <a:lstStyle/>
          <a:p>
            <a:r>
              <a:rPr lang="pt-BR" dirty="0"/>
              <a:t>V</a:t>
            </a:r>
            <a:r>
              <a:rPr lang="pt-BR" baseline="-25000" dirty="0"/>
              <a:t>GS</a:t>
            </a:r>
            <a:r>
              <a:rPr lang="pt-BR" dirty="0"/>
              <a:t> &lt; 0V</a:t>
            </a:r>
          </a:p>
          <a:p>
            <a:pPr lvl="1"/>
            <a:r>
              <a:rPr lang="pt-BR" dirty="0"/>
              <a:t>O nível de saturação resultante para I</a:t>
            </a:r>
            <a:r>
              <a:rPr lang="pt-BR" baseline="-25000" dirty="0"/>
              <a:t>D</a:t>
            </a:r>
            <a:r>
              <a:rPr lang="pt-BR" dirty="0"/>
              <a:t> foi reduzido e, com efeito, continuará a diminuir conforme V</a:t>
            </a:r>
            <a:r>
              <a:rPr lang="pt-BR" baseline="-25000" dirty="0"/>
              <a:t>GS</a:t>
            </a:r>
            <a:r>
              <a:rPr lang="pt-BR" dirty="0"/>
              <a:t> se torna cada vez mais negativo.</a:t>
            </a:r>
          </a:p>
          <a:p>
            <a:pPr lvl="1"/>
            <a:r>
              <a:rPr lang="pt-BR" dirty="0"/>
              <a:t>Assim, quando V</a:t>
            </a:r>
            <a:r>
              <a:rPr lang="pt-BR" baseline="-25000" dirty="0"/>
              <a:t>GS</a:t>
            </a:r>
            <a:r>
              <a:rPr lang="pt-BR" dirty="0"/>
              <a:t> = -</a:t>
            </a:r>
            <a:r>
              <a:rPr lang="pt-BR" dirty="0" err="1"/>
              <a:t>V</a:t>
            </a:r>
            <a:r>
              <a:rPr lang="pt-BR" baseline="-25000" dirty="0" err="1"/>
              <a:t>p</a:t>
            </a:r>
            <a:r>
              <a:rPr lang="pt-BR" dirty="0"/>
              <a:t>, a tensão será negativa o suficiente para estabelecer um nível de saturação basicamente de 0mA e, para todos efeitos, o dispositivo estará “desligado”. </a:t>
            </a:r>
          </a:p>
          <a:p>
            <a:endParaRPr lang="pt-BR" dirty="0"/>
          </a:p>
        </p:txBody>
      </p:sp>
      <p:sp>
        <p:nvSpPr>
          <p:cNvPr id="4" name="Footer Placeholder 3">
            <a:extLst>
              <a:ext uri="{FF2B5EF4-FFF2-40B4-BE49-F238E27FC236}">
                <a16:creationId xmlns:a16="http://schemas.microsoft.com/office/drawing/2014/main" id="{070D541D-A1E5-4DDE-BB6B-F3EE05ADAE11}"/>
              </a:ext>
            </a:extLst>
          </p:cNvPr>
          <p:cNvSpPr>
            <a:spLocks noGrp="1"/>
          </p:cNvSpPr>
          <p:nvPr>
            <p:ph type="ftr" sz="quarter" idx="11"/>
          </p:nvPr>
        </p:nvSpPr>
        <p:spPr/>
        <p:txBody>
          <a:bodyPr/>
          <a:lstStyle/>
          <a:p>
            <a:r>
              <a:rPr lang="en-US" altLang="en-US"/>
              <a:t>Prof. Elyr Teixeira</a:t>
            </a:r>
            <a:endParaRPr lang="en-US" altLang="en-US" dirty="0"/>
          </a:p>
        </p:txBody>
      </p:sp>
      <p:sp>
        <p:nvSpPr>
          <p:cNvPr id="5" name="Slide Number Placeholder 4">
            <a:extLst>
              <a:ext uri="{FF2B5EF4-FFF2-40B4-BE49-F238E27FC236}">
                <a16:creationId xmlns:a16="http://schemas.microsoft.com/office/drawing/2014/main" id="{3BBA60EB-F2B9-4D20-958A-563FFC5C61AF}"/>
              </a:ext>
            </a:extLst>
          </p:cNvPr>
          <p:cNvSpPr>
            <a:spLocks noGrp="1"/>
          </p:cNvSpPr>
          <p:nvPr>
            <p:ph type="sldNum" sz="quarter" idx="12"/>
          </p:nvPr>
        </p:nvSpPr>
        <p:spPr/>
        <p:txBody>
          <a:bodyPr/>
          <a:lstStyle/>
          <a:p>
            <a:fld id="{D70E266F-DC34-4EBC-B26B-29CFE51B5C59}" type="slidenum">
              <a:rPr lang="en-US" altLang="en-US" smtClean="0"/>
              <a:pPr/>
              <a:t>46</a:t>
            </a:fld>
            <a:endParaRPr lang="en-US" altLang="en-US"/>
          </a:p>
        </p:txBody>
      </p:sp>
      <p:sp>
        <p:nvSpPr>
          <p:cNvPr id="7" name="TextBox 6">
            <a:extLst>
              <a:ext uri="{FF2B5EF4-FFF2-40B4-BE49-F238E27FC236}">
                <a16:creationId xmlns:a16="http://schemas.microsoft.com/office/drawing/2014/main" id="{E2181F1E-3C9D-4B6E-996C-3EBAAF0473DB}"/>
              </a:ext>
            </a:extLst>
          </p:cNvPr>
          <p:cNvSpPr txBox="1"/>
          <p:nvPr/>
        </p:nvSpPr>
        <p:spPr>
          <a:xfrm>
            <a:off x="6828183" y="29817"/>
            <a:ext cx="5396947" cy="1938992"/>
          </a:xfrm>
          <a:prstGeom prst="rect">
            <a:avLst/>
          </a:prstGeom>
          <a:noFill/>
        </p:spPr>
        <p:txBody>
          <a:bodyPr wrap="square" rtlCol="0">
            <a:spAutoFit/>
          </a:bodyPr>
          <a:lstStyle/>
          <a:p>
            <a:r>
              <a:rPr lang="pt-BR" sz="2400" i="1" dirty="0">
                <a:solidFill>
                  <a:srgbClr val="FF0000"/>
                </a:solidFill>
              </a:rPr>
              <a:t>O valor de V</a:t>
            </a:r>
            <a:r>
              <a:rPr lang="pt-BR" sz="2400" i="1" baseline="-25000" dirty="0">
                <a:solidFill>
                  <a:srgbClr val="FF0000"/>
                </a:solidFill>
              </a:rPr>
              <a:t>GS</a:t>
            </a:r>
            <a:r>
              <a:rPr lang="pt-BR" sz="2400" i="1" dirty="0">
                <a:solidFill>
                  <a:srgbClr val="FF0000"/>
                </a:solidFill>
              </a:rPr>
              <a:t> que resulta em I</a:t>
            </a:r>
            <a:r>
              <a:rPr lang="pt-BR" sz="2400" i="1" baseline="-25000" dirty="0">
                <a:solidFill>
                  <a:srgbClr val="FF0000"/>
                </a:solidFill>
              </a:rPr>
              <a:t>D</a:t>
            </a:r>
            <a:r>
              <a:rPr lang="pt-BR" sz="2400" i="1" dirty="0">
                <a:solidFill>
                  <a:srgbClr val="FF0000"/>
                </a:solidFill>
              </a:rPr>
              <a:t> = 0mA é definido por V</a:t>
            </a:r>
            <a:r>
              <a:rPr lang="pt-BR" sz="2400" i="1" baseline="-25000" dirty="0">
                <a:solidFill>
                  <a:srgbClr val="FF0000"/>
                </a:solidFill>
              </a:rPr>
              <a:t>GS</a:t>
            </a:r>
            <a:r>
              <a:rPr lang="pt-BR" sz="2400" i="1" dirty="0">
                <a:solidFill>
                  <a:srgbClr val="FF0000"/>
                </a:solidFill>
              </a:rPr>
              <a:t> = </a:t>
            </a:r>
            <a:r>
              <a:rPr lang="pt-BR" sz="2400" i="1" dirty="0" err="1">
                <a:solidFill>
                  <a:srgbClr val="FF0000"/>
                </a:solidFill>
              </a:rPr>
              <a:t>V</a:t>
            </a:r>
            <a:r>
              <a:rPr lang="pt-BR" sz="2400" i="1" baseline="-25000" dirty="0" err="1">
                <a:solidFill>
                  <a:srgbClr val="FF0000"/>
                </a:solidFill>
              </a:rPr>
              <a:t>p</a:t>
            </a:r>
            <a:r>
              <a:rPr lang="pt-BR" sz="2400" i="1" dirty="0">
                <a:solidFill>
                  <a:srgbClr val="FF0000"/>
                </a:solidFill>
              </a:rPr>
              <a:t>, sendo </a:t>
            </a:r>
            <a:r>
              <a:rPr lang="pt-BR" sz="2400" i="1" dirty="0" err="1">
                <a:solidFill>
                  <a:srgbClr val="FF0000"/>
                </a:solidFill>
              </a:rPr>
              <a:t>V</a:t>
            </a:r>
            <a:r>
              <a:rPr lang="pt-BR" sz="2400" i="1" baseline="-25000" dirty="0" err="1">
                <a:solidFill>
                  <a:srgbClr val="FF0000"/>
                </a:solidFill>
              </a:rPr>
              <a:t>p</a:t>
            </a:r>
            <a:r>
              <a:rPr lang="pt-BR" sz="2400" i="1" dirty="0">
                <a:solidFill>
                  <a:srgbClr val="FF0000"/>
                </a:solidFill>
              </a:rPr>
              <a:t> uma tensão negativa para dispositivos de canal n e uma tensão positiva para JFET de canal p.</a:t>
            </a:r>
          </a:p>
        </p:txBody>
      </p:sp>
    </p:spTree>
    <p:extLst>
      <p:ext uri="{BB962C8B-B14F-4D97-AF65-F5344CB8AC3E}">
        <p14:creationId xmlns:p14="http://schemas.microsoft.com/office/powerpoint/2010/main" val="186984889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E147E-EEF9-49DF-B21C-B8762B5C3EB9}"/>
              </a:ext>
            </a:extLst>
          </p:cNvPr>
          <p:cNvSpPr>
            <a:spLocks noGrp="1"/>
          </p:cNvSpPr>
          <p:nvPr>
            <p:ph type="title"/>
          </p:nvPr>
        </p:nvSpPr>
        <p:spPr/>
        <p:txBody>
          <a:bodyPr/>
          <a:lstStyle/>
          <a:p>
            <a:r>
              <a:rPr lang="pt-BR" dirty="0"/>
              <a:t>símbolos do </a:t>
            </a:r>
            <a:r>
              <a:rPr lang="pt-BR" dirty="0" err="1"/>
              <a:t>jfet</a:t>
            </a:r>
            <a:endParaRPr lang="pt-BR" dirty="0"/>
          </a:p>
        </p:txBody>
      </p:sp>
      <p:sp>
        <p:nvSpPr>
          <p:cNvPr id="4" name="Footer Placeholder 3">
            <a:extLst>
              <a:ext uri="{FF2B5EF4-FFF2-40B4-BE49-F238E27FC236}">
                <a16:creationId xmlns:a16="http://schemas.microsoft.com/office/drawing/2014/main" id="{070D541D-A1E5-4DDE-BB6B-F3EE05ADAE11}"/>
              </a:ext>
            </a:extLst>
          </p:cNvPr>
          <p:cNvSpPr>
            <a:spLocks noGrp="1"/>
          </p:cNvSpPr>
          <p:nvPr>
            <p:ph type="ftr" sz="quarter" idx="11"/>
          </p:nvPr>
        </p:nvSpPr>
        <p:spPr/>
        <p:txBody>
          <a:bodyPr/>
          <a:lstStyle/>
          <a:p>
            <a:r>
              <a:rPr lang="en-US" altLang="en-US"/>
              <a:t>Prof. Elyr Teixeira</a:t>
            </a:r>
            <a:endParaRPr lang="en-US" altLang="en-US" dirty="0"/>
          </a:p>
        </p:txBody>
      </p:sp>
      <p:sp>
        <p:nvSpPr>
          <p:cNvPr id="5" name="Slide Number Placeholder 4">
            <a:extLst>
              <a:ext uri="{FF2B5EF4-FFF2-40B4-BE49-F238E27FC236}">
                <a16:creationId xmlns:a16="http://schemas.microsoft.com/office/drawing/2014/main" id="{3BBA60EB-F2B9-4D20-958A-563FFC5C61AF}"/>
              </a:ext>
            </a:extLst>
          </p:cNvPr>
          <p:cNvSpPr>
            <a:spLocks noGrp="1"/>
          </p:cNvSpPr>
          <p:nvPr>
            <p:ph type="sldNum" sz="quarter" idx="12"/>
          </p:nvPr>
        </p:nvSpPr>
        <p:spPr/>
        <p:txBody>
          <a:bodyPr/>
          <a:lstStyle/>
          <a:p>
            <a:fld id="{D70E266F-DC34-4EBC-B26B-29CFE51B5C59}" type="slidenum">
              <a:rPr lang="en-US" altLang="en-US" smtClean="0"/>
              <a:pPr/>
              <a:t>47</a:t>
            </a:fld>
            <a:endParaRPr lang="en-US" altLang="en-US"/>
          </a:p>
        </p:txBody>
      </p:sp>
      <p:pic>
        <p:nvPicPr>
          <p:cNvPr id="11" name="Picture 2">
            <a:extLst>
              <a:ext uri="{FF2B5EF4-FFF2-40B4-BE49-F238E27FC236}">
                <a16:creationId xmlns:a16="http://schemas.microsoft.com/office/drawing/2014/main" id="{66D5D1CD-30D2-4B7A-9E8A-CEB154D959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62312" y="2139627"/>
            <a:ext cx="5667375" cy="37233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4853500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2">
            <a:extLst>
              <a:ext uri="{FF2B5EF4-FFF2-40B4-BE49-F238E27FC236}">
                <a16:creationId xmlns:a16="http://schemas.microsoft.com/office/drawing/2014/main" id="{45334E3F-C9E6-4788-85B5-ECD5CE82F52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2182" t="46898" r="30319" b="13275"/>
          <a:stretch/>
        </p:blipFill>
        <p:spPr bwMode="auto">
          <a:xfrm>
            <a:off x="6460221" y="4430598"/>
            <a:ext cx="3580887" cy="250849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2">
            <a:extLst>
              <a:ext uri="{FF2B5EF4-FFF2-40B4-BE49-F238E27FC236}">
                <a16:creationId xmlns:a16="http://schemas.microsoft.com/office/drawing/2014/main" id="{490EC798-7374-4E7C-8A0D-179E90E23C1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985" r="49459" b="56744"/>
          <a:stretch/>
        </p:blipFill>
        <p:spPr bwMode="auto">
          <a:xfrm>
            <a:off x="5463156" y="0"/>
            <a:ext cx="4374728" cy="28655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a:extLst>
              <a:ext uri="{FF2B5EF4-FFF2-40B4-BE49-F238E27FC236}">
                <a16:creationId xmlns:a16="http://schemas.microsoft.com/office/drawing/2014/main" id="{75CD06BF-2743-4940-A361-3F2A62349C5C}"/>
              </a:ext>
            </a:extLst>
          </p:cNvPr>
          <p:cNvSpPr>
            <a:spLocks noGrp="1"/>
          </p:cNvSpPr>
          <p:nvPr>
            <p:ph type="title"/>
          </p:nvPr>
        </p:nvSpPr>
        <p:spPr/>
        <p:txBody>
          <a:bodyPr/>
          <a:lstStyle/>
          <a:p>
            <a:r>
              <a:rPr lang="pt-BR" dirty="0"/>
              <a:t>resumo</a:t>
            </a:r>
          </a:p>
        </p:txBody>
      </p:sp>
      <p:sp>
        <p:nvSpPr>
          <p:cNvPr id="3" name="Content Placeholder 2">
            <a:extLst>
              <a:ext uri="{FF2B5EF4-FFF2-40B4-BE49-F238E27FC236}">
                <a16:creationId xmlns:a16="http://schemas.microsoft.com/office/drawing/2014/main" id="{42A32713-98D0-4B9C-928A-48FF66E1C42D}"/>
              </a:ext>
            </a:extLst>
          </p:cNvPr>
          <p:cNvSpPr>
            <a:spLocks noGrp="1"/>
          </p:cNvSpPr>
          <p:nvPr>
            <p:ph idx="1"/>
          </p:nvPr>
        </p:nvSpPr>
        <p:spPr>
          <a:xfrm>
            <a:off x="838200" y="1825624"/>
            <a:ext cx="5799386" cy="5032375"/>
          </a:xfrm>
        </p:spPr>
        <p:txBody>
          <a:bodyPr>
            <a:normAutofit/>
          </a:bodyPr>
          <a:lstStyle/>
          <a:p>
            <a:pPr marL="0" indent="0">
              <a:buNone/>
            </a:pPr>
            <a:r>
              <a:rPr lang="pt-BR" sz="2400" dirty="0"/>
              <a:t>a) A corrente máxima é definida por I</a:t>
            </a:r>
            <a:r>
              <a:rPr lang="pt-BR" sz="2400" baseline="-25000" dirty="0"/>
              <a:t>DSS</a:t>
            </a:r>
            <a:r>
              <a:rPr lang="pt-BR" sz="2400" dirty="0"/>
              <a:t> e ocorre quando V</a:t>
            </a:r>
            <a:r>
              <a:rPr lang="pt-BR" sz="2400" baseline="-25000" dirty="0"/>
              <a:t>GS</a:t>
            </a:r>
            <a:r>
              <a:rPr lang="pt-BR" sz="2400" dirty="0"/>
              <a:t> = 0V e V</a:t>
            </a:r>
            <a:r>
              <a:rPr lang="pt-BR" sz="2400" baseline="-25000" dirty="0"/>
              <a:t>DS</a:t>
            </a:r>
            <a:r>
              <a:rPr lang="pt-BR" sz="2400" dirty="0"/>
              <a:t> = |</a:t>
            </a:r>
            <a:r>
              <a:rPr lang="pt-BR" sz="2400" dirty="0" err="1"/>
              <a:t>V</a:t>
            </a:r>
            <a:r>
              <a:rPr lang="pt-BR" sz="2400" baseline="-25000" dirty="0" err="1"/>
              <a:t>p</a:t>
            </a:r>
            <a:r>
              <a:rPr lang="pt-BR" sz="2400" dirty="0"/>
              <a:t>|. </a:t>
            </a:r>
          </a:p>
          <a:p>
            <a:pPr marL="0" indent="0">
              <a:buNone/>
            </a:pPr>
            <a:endParaRPr lang="pt-BR" sz="2400" dirty="0"/>
          </a:p>
          <a:p>
            <a:pPr marL="0" indent="0">
              <a:buNone/>
            </a:pPr>
            <a:r>
              <a:rPr lang="pt-BR" sz="2400" dirty="0"/>
              <a:t>b) Para tensões V</a:t>
            </a:r>
            <a:r>
              <a:rPr lang="pt-BR" sz="2400" baseline="-25000" dirty="0"/>
              <a:t>GS</a:t>
            </a:r>
            <a:r>
              <a:rPr lang="pt-BR" sz="2400" dirty="0"/>
              <a:t> entre porta e fonte menores do que o valor de </a:t>
            </a:r>
            <a:r>
              <a:rPr lang="pt-BR" sz="2400" i="1" dirty="0" err="1"/>
              <a:t>pinch</a:t>
            </a:r>
            <a:r>
              <a:rPr lang="pt-BR" sz="2400" i="1" dirty="0"/>
              <a:t>-off</a:t>
            </a:r>
            <a:r>
              <a:rPr lang="pt-BR" sz="2400" dirty="0"/>
              <a:t>, a corrente de dreno é 0A (I</a:t>
            </a:r>
            <a:r>
              <a:rPr lang="pt-BR" sz="2400" baseline="-25000" dirty="0"/>
              <a:t>D</a:t>
            </a:r>
            <a:r>
              <a:rPr lang="pt-BR" sz="2400" dirty="0"/>
              <a:t> = 0A).</a:t>
            </a:r>
          </a:p>
          <a:p>
            <a:pPr marL="0" indent="0">
              <a:buNone/>
            </a:pPr>
            <a:endParaRPr lang="pt-BR" sz="2400" dirty="0"/>
          </a:p>
          <a:p>
            <a:pPr marL="0" indent="0">
              <a:buNone/>
            </a:pPr>
            <a:r>
              <a:rPr lang="pt-BR" sz="2400" dirty="0"/>
              <a:t>c) Para todos os valores de V</a:t>
            </a:r>
            <a:r>
              <a:rPr lang="pt-BR" sz="2400" baseline="-25000" dirty="0"/>
              <a:t>GS</a:t>
            </a:r>
            <a:r>
              <a:rPr lang="pt-BR" sz="2400" dirty="0"/>
              <a:t> entre 0V e o valor de </a:t>
            </a:r>
            <a:r>
              <a:rPr lang="pt-BR" sz="2400" i="1" dirty="0" err="1"/>
              <a:t>pinch</a:t>
            </a:r>
            <a:r>
              <a:rPr lang="pt-BR" sz="2400" i="1" dirty="0"/>
              <a:t>-off</a:t>
            </a:r>
            <a:r>
              <a:rPr lang="pt-BR" sz="2400" dirty="0"/>
              <a:t>, a corrente I</a:t>
            </a:r>
            <a:r>
              <a:rPr lang="pt-BR" sz="2400" baseline="-25000" dirty="0"/>
              <a:t>D</a:t>
            </a:r>
            <a:r>
              <a:rPr lang="pt-BR" sz="2400" dirty="0"/>
              <a:t> variará entre I</a:t>
            </a:r>
            <a:r>
              <a:rPr lang="pt-BR" sz="2400" baseline="-25000" dirty="0"/>
              <a:t>DSS</a:t>
            </a:r>
            <a:r>
              <a:rPr lang="pt-BR" sz="2400" dirty="0"/>
              <a:t> e 0A, respectivamente.</a:t>
            </a:r>
          </a:p>
        </p:txBody>
      </p:sp>
      <p:sp>
        <p:nvSpPr>
          <p:cNvPr id="4" name="Footer Placeholder 3">
            <a:extLst>
              <a:ext uri="{FF2B5EF4-FFF2-40B4-BE49-F238E27FC236}">
                <a16:creationId xmlns:a16="http://schemas.microsoft.com/office/drawing/2014/main" id="{E6AF90CF-431B-43D0-9F97-DB973F4FA979}"/>
              </a:ext>
            </a:extLst>
          </p:cNvPr>
          <p:cNvSpPr>
            <a:spLocks noGrp="1"/>
          </p:cNvSpPr>
          <p:nvPr>
            <p:ph type="ftr" sz="quarter" idx="11"/>
          </p:nvPr>
        </p:nvSpPr>
        <p:spPr/>
        <p:txBody>
          <a:bodyPr/>
          <a:lstStyle/>
          <a:p>
            <a:r>
              <a:rPr lang="en-US" altLang="en-US"/>
              <a:t>Prof. Elyr Teixeira</a:t>
            </a:r>
            <a:endParaRPr lang="en-US" altLang="en-US" dirty="0"/>
          </a:p>
        </p:txBody>
      </p:sp>
      <p:sp>
        <p:nvSpPr>
          <p:cNvPr id="5" name="Slide Number Placeholder 4">
            <a:extLst>
              <a:ext uri="{FF2B5EF4-FFF2-40B4-BE49-F238E27FC236}">
                <a16:creationId xmlns:a16="http://schemas.microsoft.com/office/drawing/2014/main" id="{BB4AB385-74CD-4F2D-94E7-1A6E6C176B15}"/>
              </a:ext>
            </a:extLst>
          </p:cNvPr>
          <p:cNvSpPr>
            <a:spLocks noGrp="1"/>
          </p:cNvSpPr>
          <p:nvPr>
            <p:ph type="sldNum" sz="quarter" idx="12"/>
          </p:nvPr>
        </p:nvSpPr>
        <p:spPr/>
        <p:txBody>
          <a:bodyPr/>
          <a:lstStyle/>
          <a:p>
            <a:fld id="{D70E266F-DC34-4EBC-B26B-29CFE51B5C59}" type="slidenum">
              <a:rPr lang="en-US" altLang="en-US" smtClean="0"/>
              <a:pPr/>
              <a:t>48</a:t>
            </a:fld>
            <a:endParaRPr lang="en-US" altLang="en-US"/>
          </a:p>
        </p:txBody>
      </p:sp>
      <p:pic>
        <p:nvPicPr>
          <p:cNvPr id="7" name="Picture 2">
            <a:extLst>
              <a:ext uri="{FF2B5EF4-FFF2-40B4-BE49-F238E27FC236}">
                <a16:creationId xmlns:a16="http://schemas.microsoft.com/office/drawing/2014/main" id="{456F07DB-3132-4716-9167-D358D66FA3E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7497" t="4256" r="7273" b="58326"/>
          <a:stretch/>
        </p:blipFill>
        <p:spPr bwMode="auto">
          <a:xfrm>
            <a:off x="7976136" y="2164989"/>
            <a:ext cx="3377664" cy="23661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9" name="Straight Arrow Connector 8">
            <a:extLst>
              <a:ext uri="{FF2B5EF4-FFF2-40B4-BE49-F238E27FC236}">
                <a16:creationId xmlns:a16="http://schemas.microsoft.com/office/drawing/2014/main" id="{C37DD685-CF35-40F2-A4C2-5F1C23BE18CD}"/>
              </a:ext>
            </a:extLst>
          </p:cNvPr>
          <p:cNvCxnSpPr>
            <a:cxnSpLocks/>
            <a:endCxn id="7" idx="1"/>
          </p:cNvCxnSpPr>
          <p:nvPr/>
        </p:nvCxnSpPr>
        <p:spPr>
          <a:xfrm flipV="1">
            <a:off x="5726183" y="3348054"/>
            <a:ext cx="2249953" cy="459034"/>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785C1932-688E-49C1-A0AD-13E97EF4A1FB}"/>
              </a:ext>
            </a:extLst>
          </p:cNvPr>
          <p:cNvCxnSpPr>
            <a:cxnSpLocks/>
          </p:cNvCxnSpPr>
          <p:nvPr/>
        </p:nvCxnSpPr>
        <p:spPr>
          <a:xfrm flipV="1">
            <a:off x="4854804" y="1125316"/>
            <a:ext cx="1241196" cy="597953"/>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4B9BF317-EC8A-40F2-AE62-B35DA7C53D96}"/>
              </a:ext>
            </a:extLst>
          </p:cNvPr>
          <p:cNvCxnSpPr>
            <a:cxnSpLocks/>
          </p:cNvCxnSpPr>
          <p:nvPr/>
        </p:nvCxnSpPr>
        <p:spPr>
          <a:xfrm flipV="1">
            <a:off x="5948314" y="5026964"/>
            <a:ext cx="1168924" cy="220244"/>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9481248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CD06BF-2743-4940-A361-3F2A62349C5C}"/>
              </a:ext>
            </a:extLst>
          </p:cNvPr>
          <p:cNvSpPr>
            <a:spLocks noGrp="1"/>
          </p:cNvSpPr>
          <p:nvPr>
            <p:ph type="title"/>
          </p:nvPr>
        </p:nvSpPr>
        <p:spPr/>
        <p:txBody>
          <a:bodyPr/>
          <a:lstStyle/>
          <a:p>
            <a:r>
              <a:rPr lang="pt-BR" dirty="0"/>
              <a:t>Curva de transferência</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2A32713-98D0-4B9C-928A-48FF66E1C42D}"/>
                  </a:ext>
                </a:extLst>
              </p:cNvPr>
              <p:cNvSpPr>
                <a:spLocks noGrp="1"/>
              </p:cNvSpPr>
              <p:nvPr>
                <p:ph sz="half" idx="1"/>
              </p:nvPr>
            </p:nvSpPr>
            <p:spPr/>
            <p:txBody>
              <a:bodyPr>
                <a:normAutofit/>
              </a:bodyPr>
              <a:lstStyle/>
              <a:p>
                <a:r>
                  <a:rPr lang="pt-BR" dirty="0"/>
                  <a:t>Vamos lembrar como funcionava o TBJ. Sua corrente de coletor era (é) </a:t>
                </a:r>
                <a:r>
                  <a:rPr lang="pt-BR" dirty="0">
                    <a:solidFill>
                      <a:srgbClr val="FF0000"/>
                    </a:solidFill>
                  </a:rPr>
                  <a:t>controlada pela corrente </a:t>
                </a:r>
                <a:r>
                  <a:rPr lang="pt-BR" dirty="0"/>
                  <a:t>na base.</a:t>
                </a:r>
              </a:p>
              <a:p>
                <a:pPr marL="0" indent="0">
                  <a:buNone/>
                </a:pPr>
                <a:endParaRPr lang="pt-BR" sz="2400"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pt-BR" sz="2400" b="0" i="1" smtClean="0">
                          <a:latin typeface="Cambria Math" panose="02040503050406030204" pitchFamily="18" charset="0"/>
                        </a:rPr>
                        <m:t>𝐼</m:t>
                      </m:r>
                      <m:r>
                        <a:rPr lang="pt-BR" sz="2400" b="0" i="1" baseline="-25000" smtClean="0">
                          <a:latin typeface="Cambria Math" panose="02040503050406030204" pitchFamily="18" charset="0"/>
                        </a:rPr>
                        <m:t>𝑐</m:t>
                      </m:r>
                      <m:r>
                        <a:rPr lang="pt-BR" sz="2400" i="1" smtClean="0">
                          <a:latin typeface="Cambria Math" panose="02040503050406030204" pitchFamily="18" charset="0"/>
                        </a:rPr>
                        <m:t>=</m:t>
                      </m:r>
                      <m:r>
                        <m:rPr>
                          <m:sty m:val="p"/>
                        </m:rPr>
                        <a:rPr lang="el-GR" sz="2400" i="1" smtClean="0">
                          <a:latin typeface="Cambria Math" panose="02040503050406030204" pitchFamily="18" charset="0"/>
                        </a:rPr>
                        <m:t>β</m:t>
                      </m:r>
                      <m:r>
                        <a:rPr lang="pt-BR" sz="2400" b="0" i="1" smtClean="0">
                          <a:latin typeface="Cambria Math" panose="02040503050406030204" pitchFamily="18" charset="0"/>
                        </a:rPr>
                        <m:t>𝐼</m:t>
                      </m:r>
                      <m:r>
                        <a:rPr lang="pt-BR" sz="2400" b="0" i="1" baseline="-25000" smtClean="0">
                          <a:latin typeface="Cambria Math" panose="02040503050406030204" pitchFamily="18" charset="0"/>
                        </a:rPr>
                        <m:t>𝑏</m:t>
                      </m:r>
                    </m:oMath>
                  </m:oMathPara>
                </a14:m>
                <a:endParaRPr lang="pt-BR" sz="2400" baseline="-25000" dirty="0"/>
              </a:p>
              <a:p>
                <a:pPr marL="0" indent="0">
                  <a:buNone/>
                </a:pPr>
                <a:endParaRPr lang="pt-BR" sz="2400" baseline="-25000" dirty="0"/>
              </a:p>
              <a:p>
                <a:endParaRPr lang="pt-BR" dirty="0"/>
              </a:p>
              <a:p>
                <a:r>
                  <a:rPr lang="pt-BR" dirty="0"/>
                  <a:t>Há uma relação linear na equação acima. Se </a:t>
                </a:r>
                <a:r>
                  <a:rPr lang="pt-BR" dirty="0" err="1"/>
                  <a:t>I</a:t>
                </a:r>
                <a:r>
                  <a:rPr lang="pt-BR" baseline="-25000" dirty="0" err="1"/>
                  <a:t>b</a:t>
                </a:r>
                <a:r>
                  <a:rPr lang="pt-BR" dirty="0"/>
                  <a:t> dobrar, </a:t>
                </a:r>
                <a:r>
                  <a:rPr lang="pt-BR" dirty="0" err="1"/>
                  <a:t>I</a:t>
                </a:r>
                <a:r>
                  <a:rPr lang="pt-BR" baseline="-25000" dirty="0" err="1"/>
                  <a:t>c</a:t>
                </a:r>
                <a:r>
                  <a:rPr lang="pt-BR" dirty="0"/>
                  <a:t> também dobra.</a:t>
                </a:r>
              </a:p>
            </p:txBody>
          </p:sp>
        </mc:Choice>
        <mc:Fallback xmlns="">
          <p:sp>
            <p:nvSpPr>
              <p:cNvPr id="3" name="Content Placeholder 2">
                <a:extLst>
                  <a:ext uri="{FF2B5EF4-FFF2-40B4-BE49-F238E27FC236}">
                    <a16:creationId xmlns:a16="http://schemas.microsoft.com/office/drawing/2014/main" id="{42A32713-98D0-4B9C-928A-48FF66E1C42D}"/>
                  </a:ext>
                </a:extLst>
              </p:cNvPr>
              <p:cNvSpPr>
                <a:spLocks noGrp="1" noRot="1" noChangeAspect="1" noMove="1" noResize="1" noEditPoints="1" noAdjustHandles="1" noChangeArrowheads="1" noChangeShapeType="1" noTextEdit="1"/>
              </p:cNvSpPr>
              <p:nvPr>
                <p:ph sz="half" idx="1"/>
              </p:nvPr>
            </p:nvSpPr>
            <p:spPr>
              <a:blipFill>
                <a:blip r:embed="rId2"/>
                <a:stretch>
                  <a:fillRect l="-1882" t="-2101" r="-1765"/>
                </a:stretch>
              </a:blipFill>
            </p:spPr>
            <p:txBody>
              <a:bodyPr/>
              <a:lstStyle/>
              <a:p>
                <a:r>
                  <a:rPr lang="pt-BR">
                    <a:noFill/>
                  </a:rPr>
                  <a:t> </a:t>
                </a:r>
              </a:p>
            </p:txBody>
          </p:sp>
        </mc:Fallback>
      </mc:AlternateContent>
      <p:sp>
        <p:nvSpPr>
          <p:cNvPr id="4" name="Footer Placeholder 3">
            <a:extLst>
              <a:ext uri="{FF2B5EF4-FFF2-40B4-BE49-F238E27FC236}">
                <a16:creationId xmlns:a16="http://schemas.microsoft.com/office/drawing/2014/main" id="{E6AF90CF-431B-43D0-9F97-DB973F4FA979}"/>
              </a:ext>
            </a:extLst>
          </p:cNvPr>
          <p:cNvSpPr>
            <a:spLocks noGrp="1"/>
          </p:cNvSpPr>
          <p:nvPr>
            <p:ph type="ftr" sz="quarter" idx="11"/>
          </p:nvPr>
        </p:nvSpPr>
        <p:spPr/>
        <p:txBody>
          <a:bodyPr/>
          <a:lstStyle/>
          <a:p>
            <a:r>
              <a:rPr lang="en-US" altLang="en-US"/>
              <a:t>Prof. Elyr Teixeira</a:t>
            </a:r>
            <a:endParaRPr lang="en-US" altLang="en-US" dirty="0"/>
          </a:p>
        </p:txBody>
      </p:sp>
    </p:spTree>
    <p:extLst>
      <p:ext uri="{BB962C8B-B14F-4D97-AF65-F5344CB8AC3E}">
        <p14:creationId xmlns:p14="http://schemas.microsoft.com/office/powerpoint/2010/main" val="23498404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Qual o objetivo desta DISCIPLINA?</a:t>
            </a:r>
          </a:p>
        </p:txBody>
      </p:sp>
      <p:sp>
        <p:nvSpPr>
          <p:cNvPr id="3" name="Espaço Reservado para Conteúdo 2"/>
          <p:cNvSpPr>
            <a:spLocks noGrp="1"/>
          </p:cNvSpPr>
          <p:nvPr>
            <p:ph idx="1"/>
          </p:nvPr>
        </p:nvSpPr>
        <p:spPr/>
        <p:txBody>
          <a:bodyPr/>
          <a:lstStyle/>
          <a:p>
            <a:endParaRPr lang="pt-BR" dirty="0"/>
          </a:p>
          <a:p>
            <a:pPr algn="ctr"/>
            <a:endParaRPr lang="pt-BR" dirty="0"/>
          </a:p>
          <a:p>
            <a:pPr algn="ctr"/>
            <a:r>
              <a:rPr lang="pt-BR" b="1" dirty="0"/>
              <a:t>Compreender o mundo digital, especificar, projetar e executar projetos de sistemas digitais</a:t>
            </a:r>
          </a:p>
          <a:p>
            <a:endParaRPr lang="pt-BR" dirty="0"/>
          </a:p>
        </p:txBody>
      </p:sp>
      <p:sp>
        <p:nvSpPr>
          <p:cNvPr id="4" name="CaixaDeTexto 3"/>
          <p:cNvSpPr txBox="1"/>
          <p:nvPr/>
        </p:nvSpPr>
        <p:spPr>
          <a:xfrm>
            <a:off x="3792354" y="1790299"/>
            <a:ext cx="1098121" cy="369332"/>
          </a:xfrm>
          <a:prstGeom prst="rect">
            <a:avLst/>
          </a:prstGeom>
          <a:noFill/>
        </p:spPr>
        <p:txBody>
          <a:bodyPr wrap="none" rtlCol="0">
            <a:spAutoFit/>
          </a:bodyPr>
          <a:lstStyle/>
          <a:p>
            <a:r>
              <a:rPr lang="pt-BR" b="1" dirty="0">
                <a:solidFill>
                  <a:srgbClr val="002060"/>
                </a:solidFill>
              </a:rPr>
              <a:t>transistor</a:t>
            </a:r>
          </a:p>
        </p:txBody>
      </p:sp>
      <p:sp>
        <p:nvSpPr>
          <p:cNvPr id="5" name="CaixaDeTexto 4"/>
          <p:cNvSpPr txBox="1"/>
          <p:nvPr/>
        </p:nvSpPr>
        <p:spPr>
          <a:xfrm>
            <a:off x="5446295" y="2505523"/>
            <a:ext cx="1145122" cy="369332"/>
          </a:xfrm>
          <a:prstGeom prst="rect">
            <a:avLst/>
          </a:prstGeom>
          <a:noFill/>
        </p:spPr>
        <p:txBody>
          <a:bodyPr wrap="none" rtlCol="0">
            <a:spAutoFit/>
          </a:bodyPr>
          <a:lstStyle/>
          <a:p>
            <a:r>
              <a:rPr lang="pt-BR" b="1" dirty="0">
                <a:solidFill>
                  <a:srgbClr val="002060"/>
                </a:solidFill>
              </a:rPr>
              <a:t>simulação</a:t>
            </a:r>
          </a:p>
        </p:txBody>
      </p:sp>
      <p:sp>
        <p:nvSpPr>
          <p:cNvPr id="6" name="CaixaDeTexto 5"/>
          <p:cNvSpPr txBox="1"/>
          <p:nvPr/>
        </p:nvSpPr>
        <p:spPr>
          <a:xfrm>
            <a:off x="1674789" y="4877320"/>
            <a:ext cx="1594347" cy="369332"/>
          </a:xfrm>
          <a:prstGeom prst="rect">
            <a:avLst/>
          </a:prstGeom>
          <a:noFill/>
        </p:spPr>
        <p:txBody>
          <a:bodyPr wrap="none" rtlCol="0">
            <a:spAutoFit/>
          </a:bodyPr>
          <a:lstStyle/>
          <a:p>
            <a:r>
              <a:rPr lang="pt-BR" b="1" dirty="0">
                <a:solidFill>
                  <a:srgbClr val="002060"/>
                </a:solidFill>
              </a:rPr>
              <a:t>tensão elétrica</a:t>
            </a:r>
          </a:p>
        </p:txBody>
      </p:sp>
      <p:sp>
        <p:nvSpPr>
          <p:cNvPr id="8" name="CaixaDeTexto 7"/>
          <p:cNvSpPr txBox="1"/>
          <p:nvPr/>
        </p:nvSpPr>
        <p:spPr>
          <a:xfrm>
            <a:off x="5350043" y="4414925"/>
            <a:ext cx="1831784" cy="369332"/>
          </a:xfrm>
          <a:prstGeom prst="rect">
            <a:avLst/>
          </a:prstGeom>
          <a:noFill/>
        </p:spPr>
        <p:txBody>
          <a:bodyPr wrap="none" rtlCol="0">
            <a:spAutoFit/>
          </a:bodyPr>
          <a:lstStyle/>
          <a:p>
            <a:r>
              <a:rPr lang="pt-BR" b="1" dirty="0">
                <a:solidFill>
                  <a:srgbClr val="002060"/>
                </a:solidFill>
              </a:rPr>
              <a:t>entradas e saídas</a:t>
            </a:r>
          </a:p>
        </p:txBody>
      </p:sp>
      <p:sp>
        <p:nvSpPr>
          <p:cNvPr id="9" name="CaixaDeTexto 8"/>
          <p:cNvSpPr txBox="1"/>
          <p:nvPr/>
        </p:nvSpPr>
        <p:spPr>
          <a:xfrm>
            <a:off x="8922866" y="4599591"/>
            <a:ext cx="593432" cy="369332"/>
          </a:xfrm>
          <a:prstGeom prst="rect">
            <a:avLst/>
          </a:prstGeom>
          <a:noFill/>
        </p:spPr>
        <p:txBody>
          <a:bodyPr wrap="none" rtlCol="0">
            <a:spAutoFit/>
          </a:bodyPr>
          <a:lstStyle/>
          <a:p>
            <a:r>
              <a:rPr lang="pt-BR" b="1" dirty="0">
                <a:solidFill>
                  <a:srgbClr val="002060"/>
                </a:solidFill>
              </a:rPr>
              <a:t>JFET</a:t>
            </a:r>
          </a:p>
        </p:txBody>
      </p:sp>
      <p:sp>
        <p:nvSpPr>
          <p:cNvPr id="10" name="CaixaDeTexto 9"/>
          <p:cNvSpPr txBox="1"/>
          <p:nvPr/>
        </p:nvSpPr>
        <p:spPr>
          <a:xfrm>
            <a:off x="7928654" y="1744771"/>
            <a:ext cx="688009" cy="369332"/>
          </a:xfrm>
          <a:prstGeom prst="rect">
            <a:avLst/>
          </a:prstGeom>
          <a:noFill/>
        </p:spPr>
        <p:txBody>
          <a:bodyPr wrap="none" rtlCol="0">
            <a:spAutoFit/>
          </a:bodyPr>
          <a:lstStyle/>
          <a:p>
            <a:r>
              <a:rPr lang="pt-BR" b="1" dirty="0">
                <a:solidFill>
                  <a:srgbClr val="002060"/>
                </a:solidFill>
              </a:rPr>
              <a:t>custo</a:t>
            </a:r>
          </a:p>
        </p:txBody>
      </p:sp>
      <p:sp>
        <p:nvSpPr>
          <p:cNvPr id="11" name="CaixaDeTexto 10"/>
          <p:cNvSpPr txBox="1"/>
          <p:nvPr/>
        </p:nvSpPr>
        <p:spPr>
          <a:xfrm>
            <a:off x="1067347" y="2320857"/>
            <a:ext cx="2253822" cy="369332"/>
          </a:xfrm>
          <a:prstGeom prst="rect">
            <a:avLst/>
          </a:prstGeom>
          <a:noFill/>
        </p:spPr>
        <p:txBody>
          <a:bodyPr wrap="none" rtlCol="0">
            <a:spAutoFit/>
          </a:bodyPr>
          <a:lstStyle/>
          <a:p>
            <a:r>
              <a:rPr lang="pt-BR" b="1" dirty="0">
                <a:solidFill>
                  <a:srgbClr val="002060"/>
                </a:solidFill>
              </a:rPr>
              <a:t>prática de laboratório</a:t>
            </a:r>
          </a:p>
        </p:txBody>
      </p:sp>
      <p:sp>
        <p:nvSpPr>
          <p:cNvPr id="12" name="CaixaDeTexto 11"/>
          <p:cNvSpPr txBox="1"/>
          <p:nvPr/>
        </p:nvSpPr>
        <p:spPr>
          <a:xfrm>
            <a:off x="3931078" y="5564556"/>
            <a:ext cx="2916824" cy="369332"/>
          </a:xfrm>
          <a:prstGeom prst="rect">
            <a:avLst/>
          </a:prstGeom>
          <a:noFill/>
        </p:spPr>
        <p:txBody>
          <a:bodyPr wrap="none" rtlCol="0">
            <a:spAutoFit/>
          </a:bodyPr>
          <a:lstStyle/>
          <a:p>
            <a:r>
              <a:rPr lang="pt-BR" b="1" dirty="0">
                <a:solidFill>
                  <a:srgbClr val="002060"/>
                </a:solidFill>
              </a:rPr>
              <a:t>Amplificadores Operacionais</a:t>
            </a:r>
          </a:p>
        </p:txBody>
      </p:sp>
    </p:spTree>
    <p:extLst>
      <p:ext uri="{BB962C8B-B14F-4D97-AF65-F5344CB8AC3E}">
        <p14:creationId xmlns:p14="http://schemas.microsoft.com/office/powerpoint/2010/main" val="262740808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CD06BF-2743-4940-A361-3F2A62349C5C}"/>
              </a:ext>
            </a:extLst>
          </p:cNvPr>
          <p:cNvSpPr>
            <a:spLocks noGrp="1"/>
          </p:cNvSpPr>
          <p:nvPr>
            <p:ph type="title"/>
          </p:nvPr>
        </p:nvSpPr>
        <p:spPr/>
        <p:txBody>
          <a:bodyPr/>
          <a:lstStyle/>
          <a:p>
            <a:r>
              <a:rPr lang="pt-BR" dirty="0"/>
              <a:t>Curva de transferência</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2A32713-98D0-4B9C-928A-48FF66E1C42D}"/>
                  </a:ext>
                </a:extLst>
              </p:cNvPr>
              <p:cNvSpPr>
                <a:spLocks noGrp="1"/>
              </p:cNvSpPr>
              <p:nvPr>
                <p:ph sz="half" idx="1"/>
              </p:nvPr>
            </p:nvSpPr>
            <p:spPr/>
            <p:txBody>
              <a:bodyPr>
                <a:normAutofit/>
              </a:bodyPr>
              <a:lstStyle/>
              <a:p>
                <a:r>
                  <a:rPr lang="pt-BR" dirty="0"/>
                  <a:t>Vamos lembrar como funcionava o TBJ. Sua corrente de coletor era (é) </a:t>
                </a:r>
                <a:r>
                  <a:rPr lang="pt-BR" dirty="0">
                    <a:solidFill>
                      <a:srgbClr val="FF0000"/>
                    </a:solidFill>
                  </a:rPr>
                  <a:t>controlada pela corrente </a:t>
                </a:r>
                <a:r>
                  <a:rPr lang="pt-BR" dirty="0"/>
                  <a:t>na base.</a:t>
                </a:r>
              </a:p>
              <a:p>
                <a:pPr marL="0" indent="0">
                  <a:buNone/>
                </a:pPr>
                <a:endParaRPr lang="pt-BR" sz="2400"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pt-BR" sz="2400" b="0" i="1" smtClean="0">
                          <a:latin typeface="Cambria Math" panose="02040503050406030204" pitchFamily="18" charset="0"/>
                        </a:rPr>
                        <m:t>𝐼</m:t>
                      </m:r>
                      <m:r>
                        <a:rPr lang="pt-BR" sz="2400" b="0" i="1" baseline="-25000" smtClean="0">
                          <a:latin typeface="Cambria Math" panose="02040503050406030204" pitchFamily="18" charset="0"/>
                        </a:rPr>
                        <m:t>𝑐</m:t>
                      </m:r>
                      <m:r>
                        <a:rPr lang="pt-BR" sz="2400" i="1" smtClean="0">
                          <a:latin typeface="Cambria Math" panose="02040503050406030204" pitchFamily="18" charset="0"/>
                        </a:rPr>
                        <m:t>=</m:t>
                      </m:r>
                      <m:r>
                        <m:rPr>
                          <m:sty m:val="p"/>
                        </m:rPr>
                        <a:rPr lang="el-GR" sz="2400" i="1" smtClean="0">
                          <a:latin typeface="Cambria Math" panose="02040503050406030204" pitchFamily="18" charset="0"/>
                        </a:rPr>
                        <m:t>β</m:t>
                      </m:r>
                      <m:r>
                        <a:rPr lang="pt-BR" sz="2400" b="0" i="1" smtClean="0">
                          <a:latin typeface="Cambria Math" panose="02040503050406030204" pitchFamily="18" charset="0"/>
                        </a:rPr>
                        <m:t>𝐼</m:t>
                      </m:r>
                      <m:r>
                        <a:rPr lang="pt-BR" sz="2400" b="0" i="1" baseline="-25000" smtClean="0">
                          <a:latin typeface="Cambria Math" panose="02040503050406030204" pitchFamily="18" charset="0"/>
                        </a:rPr>
                        <m:t>𝑏</m:t>
                      </m:r>
                    </m:oMath>
                  </m:oMathPara>
                </a14:m>
                <a:endParaRPr lang="pt-BR" sz="2400" baseline="-25000" dirty="0"/>
              </a:p>
              <a:p>
                <a:pPr marL="0" indent="0">
                  <a:buNone/>
                </a:pPr>
                <a:endParaRPr lang="pt-BR" sz="2400" baseline="-25000" dirty="0"/>
              </a:p>
              <a:p>
                <a:endParaRPr lang="pt-BR" dirty="0"/>
              </a:p>
              <a:p>
                <a:r>
                  <a:rPr lang="pt-BR" dirty="0"/>
                  <a:t>Há uma relação linear na equação acima. Se </a:t>
                </a:r>
                <a:r>
                  <a:rPr lang="pt-BR" dirty="0" err="1"/>
                  <a:t>I</a:t>
                </a:r>
                <a:r>
                  <a:rPr lang="pt-BR" baseline="-25000" dirty="0" err="1"/>
                  <a:t>b</a:t>
                </a:r>
                <a:r>
                  <a:rPr lang="pt-BR" dirty="0"/>
                  <a:t> dobrar, </a:t>
                </a:r>
                <a:r>
                  <a:rPr lang="pt-BR" dirty="0" err="1"/>
                  <a:t>I</a:t>
                </a:r>
                <a:r>
                  <a:rPr lang="pt-BR" baseline="-25000" dirty="0" err="1"/>
                  <a:t>c</a:t>
                </a:r>
                <a:r>
                  <a:rPr lang="pt-BR" dirty="0"/>
                  <a:t> também dobra.</a:t>
                </a:r>
              </a:p>
            </p:txBody>
          </p:sp>
        </mc:Choice>
        <mc:Fallback xmlns="">
          <p:sp>
            <p:nvSpPr>
              <p:cNvPr id="3" name="Content Placeholder 2">
                <a:extLst>
                  <a:ext uri="{FF2B5EF4-FFF2-40B4-BE49-F238E27FC236}">
                    <a16:creationId xmlns:a16="http://schemas.microsoft.com/office/drawing/2014/main" id="{42A32713-98D0-4B9C-928A-48FF66E1C42D}"/>
                  </a:ext>
                </a:extLst>
              </p:cNvPr>
              <p:cNvSpPr>
                <a:spLocks noGrp="1" noRot="1" noChangeAspect="1" noMove="1" noResize="1" noEditPoints="1" noAdjustHandles="1" noChangeArrowheads="1" noChangeShapeType="1" noTextEdit="1"/>
              </p:cNvSpPr>
              <p:nvPr>
                <p:ph sz="half" idx="1"/>
              </p:nvPr>
            </p:nvSpPr>
            <p:spPr>
              <a:blipFill>
                <a:blip r:embed="rId2"/>
                <a:stretch>
                  <a:fillRect l="-1882" t="-2101" r="-1765"/>
                </a:stretch>
              </a:blipFill>
            </p:spPr>
            <p:txBody>
              <a:bodyPr/>
              <a:lstStyle/>
              <a:p>
                <a:r>
                  <a:rPr lang="pt-BR">
                    <a:noFill/>
                  </a:rPr>
                  <a:t> </a:t>
                </a:r>
              </a:p>
            </p:txBody>
          </p:sp>
        </mc:Fallback>
      </mc:AlternateContent>
      <p:sp>
        <p:nvSpPr>
          <p:cNvPr id="4" name="Footer Placeholder 3">
            <a:extLst>
              <a:ext uri="{FF2B5EF4-FFF2-40B4-BE49-F238E27FC236}">
                <a16:creationId xmlns:a16="http://schemas.microsoft.com/office/drawing/2014/main" id="{E6AF90CF-431B-43D0-9F97-DB973F4FA979}"/>
              </a:ext>
            </a:extLst>
          </p:cNvPr>
          <p:cNvSpPr>
            <a:spLocks noGrp="1"/>
          </p:cNvSpPr>
          <p:nvPr>
            <p:ph type="ftr" sz="quarter" idx="11"/>
          </p:nvPr>
        </p:nvSpPr>
        <p:spPr/>
        <p:txBody>
          <a:bodyPr/>
          <a:lstStyle/>
          <a:p>
            <a:r>
              <a:rPr lang="en-US" altLang="en-US"/>
              <a:t>Prof. Elyr Teixeira</a:t>
            </a:r>
            <a:endParaRPr lang="en-US" altLang="en-US" dirty="0"/>
          </a:p>
        </p:txBody>
      </p:sp>
      <p:sp>
        <p:nvSpPr>
          <p:cNvPr id="13" name="TextBox 12">
            <a:extLst>
              <a:ext uri="{FF2B5EF4-FFF2-40B4-BE49-F238E27FC236}">
                <a16:creationId xmlns:a16="http://schemas.microsoft.com/office/drawing/2014/main" id="{656D9AC8-BCA7-46FE-AEA3-F3BC0386A2B1}"/>
              </a:ext>
            </a:extLst>
          </p:cNvPr>
          <p:cNvSpPr txBox="1"/>
          <p:nvPr/>
        </p:nvSpPr>
        <p:spPr>
          <a:xfrm>
            <a:off x="3007739" y="4136231"/>
            <a:ext cx="1105687" cy="369332"/>
          </a:xfrm>
          <a:prstGeom prst="rect">
            <a:avLst/>
          </a:prstGeom>
          <a:noFill/>
        </p:spPr>
        <p:txBody>
          <a:bodyPr wrap="none" rtlCol="0">
            <a:spAutoFit/>
          </a:bodyPr>
          <a:lstStyle/>
          <a:p>
            <a:r>
              <a:rPr lang="pt-BR" dirty="0">
                <a:solidFill>
                  <a:srgbClr val="FF0000"/>
                </a:solidFill>
              </a:rPr>
              <a:t>constante</a:t>
            </a:r>
          </a:p>
        </p:txBody>
      </p:sp>
      <p:cxnSp>
        <p:nvCxnSpPr>
          <p:cNvPr id="14" name="Straight Arrow Connector 13">
            <a:extLst>
              <a:ext uri="{FF2B5EF4-FFF2-40B4-BE49-F238E27FC236}">
                <a16:creationId xmlns:a16="http://schemas.microsoft.com/office/drawing/2014/main" id="{D9268D02-8B40-47A1-9EC0-D1F2A9C4ECA1}"/>
              </a:ext>
            </a:extLst>
          </p:cNvPr>
          <p:cNvCxnSpPr>
            <a:cxnSpLocks/>
            <a:stCxn id="13" idx="0"/>
          </p:cNvCxnSpPr>
          <p:nvPr/>
        </p:nvCxnSpPr>
        <p:spPr>
          <a:xfrm flipV="1">
            <a:off x="3560583" y="3698241"/>
            <a:ext cx="51297" cy="43799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4140B906-E325-4E1A-9F0C-E25FDC6FF1FF}"/>
              </a:ext>
            </a:extLst>
          </p:cNvPr>
          <p:cNvCxnSpPr>
            <a:cxnSpLocks/>
          </p:cNvCxnSpPr>
          <p:nvPr/>
        </p:nvCxnSpPr>
        <p:spPr>
          <a:xfrm flipH="1">
            <a:off x="3864506" y="3195320"/>
            <a:ext cx="497840" cy="320041"/>
          </a:xfrm>
          <a:prstGeom prst="straightConnector1">
            <a:avLst/>
          </a:prstGeom>
          <a:ln w="57150">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D9F684C9-0B3C-4273-81B7-53BBB7F92B12}"/>
              </a:ext>
            </a:extLst>
          </p:cNvPr>
          <p:cNvSpPr txBox="1"/>
          <p:nvPr/>
        </p:nvSpPr>
        <p:spPr>
          <a:xfrm>
            <a:off x="4038600" y="2836823"/>
            <a:ext cx="2030108" cy="369332"/>
          </a:xfrm>
          <a:prstGeom prst="rect">
            <a:avLst/>
          </a:prstGeom>
          <a:noFill/>
        </p:spPr>
        <p:txBody>
          <a:bodyPr wrap="none" rtlCol="0">
            <a:spAutoFit/>
          </a:bodyPr>
          <a:lstStyle/>
          <a:p>
            <a:r>
              <a:rPr lang="pt-BR" dirty="0">
                <a:solidFill>
                  <a:srgbClr val="0000FF"/>
                </a:solidFill>
              </a:rPr>
              <a:t>variável de controle</a:t>
            </a:r>
          </a:p>
        </p:txBody>
      </p:sp>
    </p:spTree>
    <p:extLst>
      <p:ext uri="{BB962C8B-B14F-4D97-AF65-F5344CB8AC3E}">
        <p14:creationId xmlns:p14="http://schemas.microsoft.com/office/powerpoint/2010/main" val="131126331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CD06BF-2743-4940-A361-3F2A62349C5C}"/>
              </a:ext>
            </a:extLst>
          </p:cNvPr>
          <p:cNvSpPr>
            <a:spLocks noGrp="1"/>
          </p:cNvSpPr>
          <p:nvPr>
            <p:ph type="title"/>
          </p:nvPr>
        </p:nvSpPr>
        <p:spPr/>
        <p:txBody>
          <a:bodyPr/>
          <a:lstStyle/>
          <a:p>
            <a:r>
              <a:rPr lang="pt-BR" dirty="0"/>
              <a:t>Curva de transferência</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2A32713-98D0-4B9C-928A-48FF66E1C42D}"/>
                  </a:ext>
                </a:extLst>
              </p:cNvPr>
              <p:cNvSpPr>
                <a:spLocks noGrp="1"/>
              </p:cNvSpPr>
              <p:nvPr>
                <p:ph sz="half" idx="1"/>
              </p:nvPr>
            </p:nvSpPr>
            <p:spPr/>
            <p:txBody>
              <a:bodyPr>
                <a:normAutofit/>
              </a:bodyPr>
              <a:lstStyle/>
              <a:p>
                <a:r>
                  <a:rPr lang="pt-BR" dirty="0"/>
                  <a:t>Vamos lembrar como funcionava o TBJ. Sua corrente de coletor era (é) </a:t>
                </a:r>
                <a:r>
                  <a:rPr lang="pt-BR" dirty="0">
                    <a:solidFill>
                      <a:srgbClr val="FF0000"/>
                    </a:solidFill>
                  </a:rPr>
                  <a:t>controlada pela corrente </a:t>
                </a:r>
                <a:r>
                  <a:rPr lang="pt-BR" dirty="0"/>
                  <a:t>na base.</a:t>
                </a:r>
              </a:p>
              <a:p>
                <a:pPr marL="0" indent="0">
                  <a:buNone/>
                </a:pPr>
                <a:endParaRPr lang="pt-BR" sz="2400"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pt-BR" sz="2400" b="0" i="1" smtClean="0">
                          <a:latin typeface="Cambria Math" panose="02040503050406030204" pitchFamily="18" charset="0"/>
                        </a:rPr>
                        <m:t>𝐼</m:t>
                      </m:r>
                      <m:r>
                        <a:rPr lang="pt-BR" sz="2400" b="0" i="1" baseline="-25000" smtClean="0">
                          <a:latin typeface="Cambria Math" panose="02040503050406030204" pitchFamily="18" charset="0"/>
                        </a:rPr>
                        <m:t>𝑐</m:t>
                      </m:r>
                      <m:r>
                        <a:rPr lang="pt-BR" sz="2400" i="1" smtClean="0">
                          <a:latin typeface="Cambria Math" panose="02040503050406030204" pitchFamily="18" charset="0"/>
                        </a:rPr>
                        <m:t>=</m:t>
                      </m:r>
                      <m:r>
                        <m:rPr>
                          <m:sty m:val="p"/>
                        </m:rPr>
                        <a:rPr lang="el-GR" sz="2400" i="1" smtClean="0">
                          <a:latin typeface="Cambria Math" panose="02040503050406030204" pitchFamily="18" charset="0"/>
                        </a:rPr>
                        <m:t>β</m:t>
                      </m:r>
                      <m:r>
                        <a:rPr lang="pt-BR" sz="2400" b="0" i="1" smtClean="0">
                          <a:latin typeface="Cambria Math" panose="02040503050406030204" pitchFamily="18" charset="0"/>
                        </a:rPr>
                        <m:t>𝐼</m:t>
                      </m:r>
                      <m:r>
                        <a:rPr lang="pt-BR" sz="2400" b="0" i="1" baseline="-25000" smtClean="0">
                          <a:latin typeface="Cambria Math" panose="02040503050406030204" pitchFamily="18" charset="0"/>
                        </a:rPr>
                        <m:t>𝑏</m:t>
                      </m:r>
                    </m:oMath>
                  </m:oMathPara>
                </a14:m>
                <a:endParaRPr lang="pt-BR" sz="2400" baseline="-25000" dirty="0"/>
              </a:p>
              <a:p>
                <a:pPr marL="0" indent="0">
                  <a:buNone/>
                </a:pPr>
                <a:endParaRPr lang="pt-BR" sz="2400" baseline="-25000" dirty="0"/>
              </a:p>
              <a:p>
                <a:endParaRPr lang="pt-BR" dirty="0"/>
              </a:p>
              <a:p>
                <a:r>
                  <a:rPr lang="pt-BR" dirty="0"/>
                  <a:t>Há uma relação linear na equação acima. Se </a:t>
                </a:r>
                <a:r>
                  <a:rPr lang="pt-BR" dirty="0" err="1"/>
                  <a:t>I</a:t>
                </a:r>
                <a:r>
                  <a:rPr lang="pt-BR" baseline="-25000" dirty="0" err="1"/>
                  <a:t>b</a:t>
                </a:r>
                <a:r>
                  <a:rPr lang="pt-BR" dirty="0"/>
                  <a:t> dobrar, </a:t>
                </a:r>
                <a:r>
                  <a:rPr lang="pt-BR" dirty="0" err="1"/>
                  <a:t>I</a:t>
                </a:r>
                <a:r>
                  <a:rPr lang="pt-BR" baseline="-25000" dirty="0" err="1"/>
                  <a:t>c</a:t>
                </a:r>
                <a:r>
                  <a:rPr lang="pt-BR" dirty="0"/>
                  <a:t> também dobra.</a:t>
                </a:r>
              </a:p>
            </p:txBody>
          </p:sp>
        </mc:Choice>
        <mc:Fallback xmlns="">
          <p:sp>
            <p:nvSpPr>
              <p:cNvPr id="3" name="Content Placeholder 2">
                <a:extLst>
                  <a:ext uri="{FF2B5EF4-FFF2-40B4-BE49-F238E27FC236}">
                    <a16:creationId xmlns:a16="http://schemas.microsoft.com/office/drawing/2014/main" id="{42A32713-98D0-4B9C-928A-48FF66E1C42D}"/>
                  </a:ext>
                </a:extLst>
              </p:cNvPr>
              <p:cNvSpPr>
                <a:spLocks noGrp="1" noRot="1" noChangeAspect="1" noMove="1" noResize="1" noEditPoints="1" noAdjustHandles="1" noChangeArrowheads="1" noChangeShapeType="1" noTextEdit="1"/>
              </p:cNvSpPr>
              <p:nvPr>
                <p:ph sz="half" idx="1"/>
              </p:nvPr>
            </p:nvSpPr>
            <p:spPr>
              <a:blipFill>
                <a:blip r:embed="rId2"/>
                <a:stretch>
                  <a:fillRect l="-1882" t="-2101" r="-1765"/>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8028B3D2-32F7-43C5-9100-29D28E932BB3}"/>
                  </a:ext>
                </a:extLst>
              </p:cNvPr>
              <p:cNvSpPr>
                <a:spLocks noGrp="1"/>
              </p:cNvSpPr>
              <p:nvPr>
                <p:ph sz="half" idx="2"/>
              </p:nvPr>
            </p:nvSpPr>
            <p:spPr/>
            <p:txBody>
              <a:bodyPr/>
              <a:lstStyle/>
              <a:p>
                <a:r>
                  <a:rPr lang="pt-BR" dirty="0"/>
                  <a:t>Já com dispositivos FET essa relação linear não existe entre as variáveis de entrada e saída. A relação entre I</a:t>
                </a:r>
                <a:r>
                  <a:rPr lang="pt-BR" baseline="-25000" dirty="0"/>
                  <a:t>D</a:t>
                </a:r>
                <a:r>
                  <a:rPr lang="pt-BR" dirty="0"/>
                  <a:t> e V</a:t>
                </a:r>
                <a:r>
                  <a:rPr lang="pt-BR" baseline="-25000" dirty="0"/>
                  <a:t>GS</a:t>
                </a:r>
                <a:r>
                  <a:rPr lang="pt-BR" dirty="0"/>
                  <a:t> é definida pela </a:t>
                </a:r>
                <a:r>
                  <a:rPr lang="pt-BR" i="1" dirty="0">
                    <a:solidFill>
                      <a:srgbClr val="FF0000"/>
                    </a:solidFill>
                  </a:rPr>
                  <a:t>equação de Shockley</a:t>
                </a:r>
              </a:p>
              <a:p>
                <a:endParaRPr lang="pt-BR" i="1" dirty="0"/>
              </a:p>
              <a:p>
                <a:pPr marL="0" indent="0">
                  <a:buNone/>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𝐼</m:t>
                      </m:r>
                      <m:r>
                        <a:rPr lang="pt-BR" b="0" i="1" baseline="-25000" smtClean="0">
                          <a:latin typeface="Cambria Math" panose="02040503050406030204" pitchFamily="18" charset="0"/>
                        </a:rPr>
                        <m:t>𝐷</m:t>
                      </m:r>
                      <m:r>
                        <a:rPr lang="pt-BR" i="1" smtClean="0">
                          <a:latin typeface="Cambria Math" panose="02040503050406030204" pitchFamily="18" charset="0"/>
                        </a:rPr>
                        <m:t>=</m:t>
                      </m:r>
                      <m:r>
                        <a:rPr lang="pt-BR" b="0" i="1" smtClean="0">
                          <a:latin typeface="Cambria Math" panose="02040503050406030204" pitchFamily="18" charset="0"/>
                        </a:rPr>
                        <m:t>𝐼</m:t>
                      </m:r>
                      <m:r>
                        <a:rPr lang="pt-BR" b="0" i="1" baseline="-25000" smtClean="0">
                          <a:latin typeface="Cambria Math" panose="02040503050406030204" pitchFamily="18" charset="0"/>
                        </a:rPr>
                        <m:t>𝐷𝑆𝑆</m:t>
                      </m:r>
                      <m:sSup>
                        <m:sSupPr>
                          <m:ctrlPr>
                            <a:rPr lang="pt-BR" b="0" i="1" smtClean="0">
                              <a:latin typeface="Cambria Math" panose="02040503050406030204" pitchFamily="18" charset="0"/>
                            </a:rPr>
                          </m:ctrlPr>
                        </m:sSupPr>
                        <m:e>
                          <m:d>
                            <m:dPr>
                              <m:ctrlPr>
                                <a:rPr lang="pt-BR" i="1">
                                  <a:latin typeface="Cambria Math" panose="02040503050406030204" pitchFamily="18" charset="0"/>
                                </a:rPr>
                              </m:ctrlPr>
                            </m:dPr>
                            <m:e>
                              <m:r>
                                <a:rPr lang="pt-BR" i="1">
                                  <a:latin typeface="Cambria Math" panose="02040503050406030204" pitchFamily="18" charset="0"/>
                                </a:rPr>
                                <m:t>1−</m:t>
                              </m:r>
                              <m:f>
                                <m:fPr>
                                  <m:ctrlPr>
                                    <a:rPr lang="pt-BR" i="1">
                                      <a:latin typeface="Cambria Math" panose="02040503050406030204" pitchFamily="18" charset="0"/>
                                    </a:rPr>
                                  </m:ctrlPr>
                                </m:fPr>
                                <m:num>
                                  <m:r>
                                    <a:rPr lang="pt-BR" i="1">
                                      <a:latin typeface="Cambria Math" panose="02040503050406030204" pitchFamily="18" charset="0"/>
                                    </a:rPr>
                                    <m:t>𝑉</m:t>
                                  </m:r>
                                  <m:r>
                                    <a:rPr lang="pt-BR" i="1" baseline="-25000">
                                      <a:latin typeface="Cambria Math" panose="02040503050406030204" pitchFamily="18" charset="0"/>
                                    </a:rPr>
                                    <m:t>𝐺𝑆</m:t>
                                  </m:r>
                                </m:num>
                                <m:den>
                                  <m:r>
                                    <a:rPr lang="pt-BR" i="1">
                                      <a:latin typeface="Cambria Math" panose="02040503050406030204" pitchFamily="18" charset="0"/>
                                    </a:rPr>
                                    <m:t>𝑉</m:t>
                                  </m:r>
                                  <m:r>
                                    <a:rPr lang="pt-BR" i="1" baseline="-25000">
                                      <a:latin typeface="Cambria Math" panose="02040503050406030204" pitchFamily="18" charset="0"/>
                                    </a:rPr>
                                    <m:t>𝑝</m:t>
                                  </m:r>
                                </m:den>
                              </m:f>
                            </m:e>
                          </m:d>
                        </m:e>
                        <m:sup>
                          <m:r>
                            <a:rPr lang="pt-BR" b="0" i="1" smtClean="0">
                              <a:latin typeface="Cambria Math" panose="02040503050406030204" pitchFamily="18" charset="0"/>
                            </a:rPr>
                            <m:t>2</m:t>
                          </m:r>
                        </m:sup>
                      </m:sSup>
                    </m:oMath>
                  </m:oMathPara>
                </a14:m>
                <a:endParaRPr lang="pt-BR" i="1" dirty="0"/>
              </a:p>
            </p:txBody>
          </p:sp>
        </mc:Choice>
        <mc:Fallback xmlns="">
          <p:sp>
            <p:nvSpPr>
              <p:cNvPr id="6" name="Content Placeholder 5">
                <a:extLst>
                  <a:ext uri="{FF2B5EF4-FFF2-40B4-BE49-F238E27FC236}">
                    <a16:creationId xmlns:a16="http://schemas.microsoft.com/office/drawing/2014/main" id="{8028B3D2-32F7-43C5-9100-29D28E932BB3}"/>
                  </a:ext>
                </a:extLst>
              </p:cNvPr>
              <p:cNvSpPr>
                <a:spLocks noGrp="1" noRot="1" noChangeAspect="1" noMove="1" noResize="1" noEditPoints="1" noAdjustHandles="1" noChangeArrowheads="1" noChangeShapeType="1" noTextEdit="1"/>
              </p:cNvSpPr>
              <p:nvPr>
                <p:ph sz="half" idx="2"/>
              </p:nvPr>
            </p:nvSpPr>
            <p:spPr>
              <a:blipFill>
                <a:blip r:embed="rId3"/>
                <a:stretch>
                  <a:fillRect l="-1722" t="-2101"/>
                </a:stretch>
              </a:blipFill>
            </p:spPr>
            <p:txBody>
              <a:bodyPr/>
              <a:lstStyle/>
              <a:p>
                <a:r>
                  <a:rPr lang="pt-BR">
                    <a:noFill/>
                  </a:rPr>
                  <a:t> </a:t>
                </a:r>
              </a:p>
            </p:txBody>
          </p:sp>
        </mc:Fallback>
      </mc:AlternateContent>
      <p:sp>
        <p:nvSpPr>
          <p:cNvPr id="4" name="Footer Placeholder 3">
            <a:extLst>
              <a:ext uri="{FF2B5EF4-FFF2-40B4-BE49-F238E27FC236}">
                <a16:creationId xmlns:a16="http://schemas.microsoft.com/office/drawing/2014/main" id="{E6AF90CF-431B-43D0-9F97-DB973F4FA979}"/>
              </a:ext>
            </a:extLst>
          </p:cNvPr>
          <p:cNvSpPr>
            <a:spLocks noGrp="1"/>
          </p:cNvSpPr>
          <p:nvPr>
            <p:ph type="ftr" sz="quarter" idx="11"/>
          </p:nvPr>
        </p:nvSpPr>
        <p:spPr/>
        <p:txBody>
          <a:bodyPr/>
          <a:lstStyle/>
          <a:p>
            <a:r>
              <a:rPr lang="en-US" altLang="en-US"/>
              <a:t>Prof. Elyr Teixeira</a:t>
            </a:r>
            <a:endParaRPr lang="en-US" altLang="en-US" dirty="0"/>
          </a:p>
        </p:txBody>
      </p:sp>
      <p:sp>
        <p:nvSpPr>
          <p:cNvPr id="5" name="Slide Number Placeholder 4">
            <a:extLst>
              <a:ext uri="{FF2B5EF4-FFF2-40B4-BE49-F238E27FC236}">
                <a16:creationId xmlns:a16="http://schemas.microsoft.com/office/drawing/2014/main" id="{BB4AB385-74CD-4F2D-94E7-1A6E6C176B15}"/>
              </a:ext>
            </a:extLst>
          </p:cNvPr>
          <p:cNvSpPr>
            <a:spLocks noGrp="1"/>
          </p:cNvSpPr>
          <p:nvPr>
            <p:ph type="sldNum" sz="quarter" idx="12"/>
          </p:nvPr>
        </p:nvSpPr>
        <p:spPr/>
        <p:txBody>
          <a:bodyPr/>
          <a:lstStyle/>
          <a:p>
            <a:fld id="{D70E266F-DC34-4EBC-B26B-29CFE51B5C59}" type="slidenum">
              <a:rPr lang="en-US" altLang="en-US" smtClean="0"/>
              <a:pPr/>
              <a:t>51</a:t>
            </a:fld>
            <a:endParaRPr lang="en-US" altLang="en-US"/>
          </a:p>
        </p:txBody>
      </p:sp>
      <p:sp>
        <p:nvSpPr>
          <p:cNvPr id="13" name="TextBox 12">
            <a:extLst>
              <a:ext uri="{FF2B5EF4-FFF2-40B4-BE49-F238E27FC236}">
                <a16:creationId xmlns:a16="http://schemas.microsoft.com/office/drawing/2014/main" id="{656D9AC8-BCA7-46FE-AEA3-F3BC0386A2B1}"/>
              </a:ext>
            </a:extLst>
          </p:cNvPr>
          <p:cNvSpPr txBox="1"/>
          <p:nvPr/>
        </p:nvSpPr>
        <p:spPr>
          <a:xfrm>
            <a:off x="3007739" y="4136231"/>
            <a:ext cx="1105687" cy="369332"/>
          </a:xfrm>
          <a:prstGeom prst="rect">
            <a:avLst/>
          </a:prstGeom>
          <a:noFill/>
        </p:spPr>
        <p:txBody>
          <a:bodyPr wrap="none" rtlCol="0">
            <a:spAutoFit/>
          </a:bodyPr>
          <a:lstStyle/>
          <a:p>
            <a:r>
              <a:rPr lang="pt-BR" dirty="0">
                <a:solidFill>
                  <a:srgbClr val="FF0000"/>
                </a:solidFill>
              </a:rPr>
              <a:t>constante</a:t>
            </a:r>
          </a:p>
        </p:txBody>
      </p:sp>
      <p:cxnSp>
        <p:nvCxnSpPr>
          <p:cNvPr id="14" name="Straight Arrow Connector 13">
            <a:extLst>
              <a:ext uri="{FF2B5EF4-FFF2-40B4-BE49-F238E27FC236}">
                <a16:creationId xmlns:a16="http://schemas.microsoft.com/office/drawing/2014/main" id="{D9268D02-8B40-47A1-9EC0-D1F2A9C4ECA1}"/>
              </a:ext>
            </a:extLst>
          </p:cNvPr>
          <p:cNvCxnSpPr>
            <a:cxnSpLocks/>
            <a:stCxn id="13" idx="0"/>
          </p:cNvCxnSpPr>
          <p:nvPr/>
        </p:nvCxnSpPr>
        <p:spPr>
          <a:xfrm flipV="1">
            <a:off x="3560583" y="3698241"/>
            <a:ext cx="51297" cy="43799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4140B906-E325-4E1A-9F0C-E25FDC6FF1FF}"/>
              </a:ext>
            </a:extLst>
          </p:cNvPr>
          <p:cNvCxnSpPr>
            <a:cxnSpLocks/>
          </p:cNvCxnSpPr>
          <p:nvPr/>
        </p:nvCxnSpPr>
        <p:spPr>
          <a:xfrm flipH="1">
            <a:off x="3864506" y="3195320"/>
            <a:ext cx="497840" cy="320041"/>
          </a:xfrm>
          <a:prstGeom prst="straightConnector1">
            <a:avLst/>
          </a:prstGeom>
          <a:ln w="57150">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D9F684C9-0B3C-4273-81B7-53BBB7F92B12}"/>
              </a:ext>
            </a:extLst>
          </p:cNvPr>
          <p:cNvSpPr txBox="1"/>
          <p:nvPr/>
        </p:nvSpPr>
        <p:spPr>
          <a:xfrm>
            <a:off x="4038600" y="2836823"/>
            <a:ext cx="2030108" cy="369332"/>
          </a:xfrm>
          <a:prstGeom prst="rect">
            <a:avLst/>
          </a:prstGeom>
          <a:noFill/>
        </p:spPr>
        <p:txBody>
          <a:bodyPr wrap="none" rtlCol="0">
            <a:spAutoFit/>
          </a:bodyPr>
          <a:lstStyle/>
          <a:p>
            <a:r>
              <a:rPr lang="pt-BR" dirty="0">
                <a:solidFill>
                  <a:srgbClr val="0000FF"/>
                </a:solidFill>
              </a:rPr>
              <a:t>variável de controle</a:t>
            </a:r>
          </a:p>
        </p:txBody>
      </p:sp>
    </p:spTree>
    <p:extLst>
      <p:ext uri="{BB962C8B-B14F-4D97-AF65-F5344CB8AC3E}">
        <p14:creationId xmlns:p14="http://schemas.microsoft.com/office/powerpoint/2010/main" val="372328101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CD06BF-2743-4940-A361-3F2A62349C5C}"/>
              </a:ext>
            </a:extLst>
          </p:cNvPr>
          <p:cNvSpPr>
            <a:spLocks noGrp="1"/>
          </p:cNvSpPr>
          <p:nvPr>
            <p:ph type="title"/>
          </p:nvPr>
        </p:nvSpPr>
        <p:spPr/>
        <p:txBody>
          <a:bodyPr/>
          <a:lstStyle/>
          <a:p>
            <a:r>
              <a:rPr lang="pt-BR" dirty="0"/>
              <a:t>Curva de transferência</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2A32713-98D0-4B9C-928A-48FF66E1C42D}"/>
                  </a:ext>
                </a:extLst>
              </p:cNvPr>
              <p:cNvSpPr>
                <a:spLocks noGrp="1"/>
              </p:cNvSpPr>
              <p:nvPr>
                <p:ph sz="half" idx="1"/>
              </p:nvPr>
            </p:nvSpPr>
            <p:spPr/>
            <p:txBody>
              <a:bodyPr>
                <a:normAutofit/>
              </a:bodyPr>
              <a:lstStyle/>
              <a:p>
                <a:r>
                  <a:rPr lang="pt-BR" dirty="0"/>
                  <a:t>Vamos lembrar como funcionava o TBJ. Sua corrente de coletor era (é) </a:t>
                </a:r>
                <a:r>
                  <a:rPr lang="pt-BR" dirty="0">
                    <a:solidFill>
                      <a:srgbClr val="FF0000"/>
                    </a:solidFill>
                  </a:rPr>
                  <a:t>controlada pela corrente </a:t>
                </a:r>
                <a:r>
                  <a:rPr lang="pt-BR" dirty="0"/>
                  <a:t>na base.</a:t>
                </a:r>
              </a:p>
              <a:p>
                <a:pPr marL="0" indent="0">
                  <a:buNone/>
                </a:pPr>
                <a:endParaRPr lang="pt-BR" sz="2400"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pt-BR" sz="2400" b="0" i="1" smtClean="0">
                          <a:latin typeface="Cambria Math" panose="02040503050406030204" pitchFamily="18" charset="0"/>
                        </a:rPr>
                        <m:t>𝐼</m:t>
                      </m:r>
                      <m:r>
                        <a:rPr lang="pt-BR" sz="2400" b="0" i="1" baseline="-25000" smtClean="0">
                          <a:latin typeface="Cambria Math" panose="02040503050406030204" pitchFamily="18" charset="0"/>
                        </a:rPr>
                        <m:t>𝑐</m:t>
                      </m:r>
                      <m:r>
                        <a:rPr lang="pt-BR" sz="2400" i="1" smtClean="0">
                          <a:latin typeface="Cambria Math" panose="02040503050406030204" pitchFamily="18" charset="0"/>
                        </a:rPr>
                        <m:t>=</m:t>
                      </m:r>
                      <m:r>
                        <m:rPr>
                          <m:sty m:val="p"/>
                        </m:rPr>
                        <a:rPr lang="el-GR" sz="2400" i="1" smtClean="0">
                          <a:latin typeface="Cambria Math" panose="02040503050406030204" pitchFamily="18" charset="0"/>
                        </a:rPr>
                        <m:t>β</m:t>
                      </m:r>
                      <m:r>
                        <a:rPr lang="pt-BR" sz="2400" b="0" i="1" smtClean="0">
                          <a:latin typeface="Cambria Math" panose="02040503050406030204" pitchFamily="18" charset="0"/>
                        </a:rPr>
                        <m:t>𝐼</m:t>
                      </m:r>
                      <m:r>
                        <a:rPr lang="pt-BR" sz="2400" b="0" i="1" baseline="-25000" smtClean="0">
                          <a:latin typeface="Cambria Math" panose="02040503050406030204" pitchFamily="18" charset="0"/>
                        </a:rPr>
                        <m:t>𝑏</m:t>
                      </m:r>
                    </m:oMath>
                  </m:oMathPara>
                </a14:m>
                <a:endParaRPr lang="pt-BR" sz="2400" baseline="-25000" dirty="0"/>
              </a:p>
              <a:p>
                <a:pPr marL="0" indent="0">
                  <a:buNone/>
                </a:pPr>
                <a:endParaRPr lang="pt-BR" sz="2400" baseline="-25000" dirty="0"/>
              </a:p>
              <a:p>
                <a:endParaRPr lang="pt-BR" dirty="0"/>
              </a:p>
              <a:p>
                <a:r>
                  <a:rPr lang="pt-BR" dirty="0"/>
                  <a:t>Há uma relação linear na equação acima. Se </a:t>
                </a:r>
                <a:r>
                  <a:rPr lang="pt-BR" dirty="0" err="1"/>
                  <a:t>I</a:t>
                </a:r>
                <a:r>
                  <a:rPr lang="pt-BR" baseline="-25000" dirty="0" err="1"/>
                  <a:t>b</a:t>
                </a:r>
                <a:r>
                  <a:rPr lang="pt-BR" dirty="0"/>
                  <a:t> dobrar, </a:t>
                </a:r>
                <a:r>
                  <a:rPr lang="pt-BR" dirty="0" err="1"/>
                  <a:t>I</a:t>
                </a:r>
                <a:r>
                  <a:rPr lang="pt-BR" baseline="-25000" dirty="0" err="1"/>
                  <a:t>c</a:t>
                </a:r>
                <a:r>
                  <a:rPr lang="pt-BR" dirty="0"/>
                  <a:t> também dobra.</a:t>
                </a:r>
              </a:p>
            </p:txBody>
          </p:sp>
        </mc:Choice>
        <mc:Fallback xmlns="">
          <p:sp>
            <p:nvSpPr>
              <p:cNvPr id="3" name="Content Placeholder 2">
                <a:extLst>
                  <a:ext uri="{FF2B5EF4-FFF2-40B4-BE49-F238E27FC236}">
                    <a16:creationId xmlns:a16="http://schemas.microsoft.com/office/drawing/2014/main" id="{42A32713-98D0-4B9C-928A-48FF66E1C42D}"/>
                  </a:ext>
                </a:extLst>
              </p:cNvPr>
              <p:cNvSpPr>
                <a:spLocks noGrp="1" noRot="1" noChangeAspect="1" noMove="1" noResize="1" noEditPoints="1" noAdjustHandles="1" noChangeArrowheads="1" noChangeShapeType="1" noTextEdit="1"/>
              </p:cNvSpPr>
              <p:nvPr>
                <p:ph sz="half" idx="1"/>
              </p:nvPr>
            </p:nvSpPr>
            <p:spPr>
              <a:blipFill>
                <a:blip r:embed="rId2"/>
                <a:stretch>
                  <a:fillRect l="-1882" t="-2101" r="-1765"/>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8028B3D2-32F7-43C5-9100-29D28E932BB3}"/>
                  </a:ext>
                </a:extLst>
              </p:cNvPr>
              <p:cNvSpPr>
                <a:spLocks noGrp="1"/>
              </p:cNvSpPr>
              <p:nvPr>
                <p:ph sz="half" idx="2"/>
              </p:nvPr>
            </p:nvSpPr>
            <p:spPr/>
            <p:txBody>
              <a:bodyPr/>
              <a:lstStyle/>
              <a:p>
                <a:r>
                  <a:rPr lang="pt-BR" dirty="0"/>
                  <a:t>Já com dispositivos FET essa relação linear não existe entre as variáveis de entrada e saída. A relação entre I</a:t>
                </a:r>
                <a:r>
                  <a:rPr lang="pt-BR" baseline="-25000" dirty="0"/>
                  <a:t>D</a:t>
                </a:r>
                <a:r>
                  <a:rPr lang="pt-BR" dirty="0"/>
                  <a:t> e V</a:t>
                </a:r>
                <a:r>
                  <a:rPr lang="pt-BR" baseline="-25000" dirty="0"/>
                  <a:t>GS</a:t>
                </a:r>
                <a:r>
                  <a:rPr lang="pt-BR" dirty="0"/>
                  <a:t> é definida pela </a:t>
                </a:r>
                <a:r>
                  <a:rPr lang="pt-BR" i="1" dirty="0">
                    <a:solidFill>
                      <a:srgbClr val="FF0000"/>
                    </a:solidFill>
                  </a:rPr>
                  <a:t>equação de Shockley</a:t>
                </a:r>
              </a:p>
              <a:p>
                <a:endParaRPr lang="pt-BR" i="1" dirty="0"/>
              </a:p>
              <a:p>
                <a:pPr marL="0" indent="0">
                  <a:buNone/>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𝐼</m:t>
                      </m:r>
                      <m:r>
                        <a:rPr lang="pt-BR" b="0" i="1" baseline="-25000" smtClean="0">
                          <a:latin typeface="Cambria Math" panose="02040503050406030204" pitchFamily="18" charset="0"/>
                        </a:rPr>
                        <m:t>𝐷</m:t>
                      </m:r>
                      <m:r>
                        <a:rPr lang="pt-BR" i="1" smtClean="0">
                          <a:latin typeface="Cambria Math" panose="02040503050406030204" pitchFamily="18" charset="0"/>
                        </a:rPr>
                        <m:t>=</m:t>
                      </m:r>
                      <m:r>
                        <a:rPr lang="pt-BR" b="0" i="1" smtClean="0">
                          <a:latin typeface="Cambria Math" panose="02040503050406030204" pitchFamily="18" charset="0"/>
                        </a:rPr>
                        <m:t>𝐼</m:t>
                      </m:r>
                      <m:r>
                        <a:rPr lang="pt-BR" b="0" i="1" baseline="-25000" smtClean="0">
                          <a:latin typeface="Cambria Math" panose="02040503050406030204" pitchFamily="18" charset="0"/>
                        </a:rPr>
                        <m:t>𝐷𝑆𝑆</m:t>
                      </m:r>
                      <m:sSup>
                        <m:sSupPr>
                          <m:ctrlPr>
                            <a:rPr lang="pt-BR" b="0" i="1" smtClean="0">
                              <a:latin typeface="Cambria Math" panose="02040503050406030204" pitchFamily="18" charset="0"/>
                            </a:rPr>
                          </m:ctrlPr>
                        </m:sSupPr>
                        <m:e>
                          <m:d>
                            <m:dPr>
                              <m:ctrlPr>
                                <a:rPr lang="pt-BR" i="1">
                                  <a:latin typeface="Cambria Math" panose="02040503050406030204" pitchFamily="18" charset="0"/>
                                </a:rPr>
                              </m:ctrlPr>
                            </m:dPr>
                            <m:e>
                              <m:r>
                                <a:rPr lang="pt-BR" i="1">
                                  <a:latin typeface="Cambria Math" panose="02040503050406030204" pitchFamily="18" charset="0"/>
                                </a:rPr>
                                <m:t>1−</m:t>
                              </m:r>
                              <m:f>
                                <m:fPr>
                                  <m:ctrlPr>
                                    <a:rPr lang="pt-BR" i="1">
                                      <a:latin typeface="Cambria Math" panose="02040503050406030204" pitchFamily="18" charset="0"/>
                                    </a:rPr>
                                  </m:ctrlPr>
                                </m:fPr>
                                <m:num>
                                  <m:r>
                                    <a:rPr lang="pt-BR" i="1">
                                      <a:latin typeface="Cambria Math" panose="02040503050406030204" pitchFamily="18" charset="0"/>
                                    </a:rPr>
                                    <m:t>𝑉</m:t>
                                  </m:r>
                                  <m:r>
                                    <a:rPr lang="pt-BR" i="1" baseline="-25000">
                                      <a:latin typeface="Cambria Math" panose="02040503050406030204" pitchFamily="18" charset="0"/>
                                    </a:rPr>
                                    <m:t>𝐺𝑆</m:t>
                                  </m:r>
                                </m:num>
                                <m:den>
                                  <m:r>
                                    <a:rPr lang="pt-BR" i="1">
                                      <a:latin typeface="Cambria Math" panose="02040503050406030204" pitchFamily="18" charset="0"/>
                                    </a:rPr>
                                    <m:t>𝑉</m:t>
                                  </m:r>
                                  <m:r>
                                    <a:rPr lang="pt-BR" i="1" baseline="-25000">
                                      <a:latin typeface="Cambria Math" panose="02040503050406030204" pitchFamily="18" charset="0"/>
                                    </a:rPr>
                                    <m:t>𝑝</m:t>
                                  </m:r>
                                </m:den>
                              </m:f>
                            </m:e>
                          </m:d>
                        </m:e>
                        <m:sup>
                          <m:r>
                            <a:rPr lang="pt-BR" b="0" i="1" smtClean="0">
                              <a:latin typeface="Cambria Math" panose="02040503050406030204" pitchFamily="18" charset="0"/>
                            </a:rPr>
                            <m:t>2</m:t>
                          </m:r>
                        </m:sup>
                      </m:sSup>
                    </m:oMath>
                  </m:oMathPara>
                </a14:m>
                <a:endParaRPr lang="pt-BR" i="1" dirty="0"/>
              </a:p>
            </p:txBody>
          </p:sp>
        </mc:Choice>
        <mc:Fallback xmlns="">
          <p:sp>
            <p:nvSpPr>
              <p:cNvPr id="6" name="Content Placeholder 5">
                <a:extLst>
                  <a:ext uri="{FF2B5EF4-FFF2-40B4-BE49-F238E27FC236}">
                    <a16:creationId xmlns:a16="http://schemas.microsoft.com/office/drawing/2014/main" id="{8028B3D2-32F7-43C5-9100-29D28E932BB3}"/>
                  </a:ext>
                </a:extLst>
              </p:cNvPr>
              <p:cNvSpPr>
                <a:spLocks noGrp="1" noRot="1" noChangeAspect="1" noMove="1" noResize="1" noEditPoints="1" noAdjustHandles="1" noChangeArrowheads="1" noChangeShapeType="1" noTextEdit="1"/>
              </p:cNvSpPr>
              <p:nvPr>
                <p:ph sz="half" idx="2"/>
              </p:nvPr>
            </p:nvSpPr>
            <p:spPr>
              <a:blipFill>
                <a:blip r:embed="rId3"/>
                <a:stretch>
                  <a:fillRect l="-1722" t="-2101"/>
                </a:stretch>
              </a:blipFill>
            </p:spPr>
            <p:txBody>
              <a:bodyPr/>
              <a:lstStyle/>
              <a:p>
                <a:r>
                  <a:rPr lang="pt-BR">
                    <a:noFill/>
                  </a:rPr>
                  <a:t> </a:t>
                </a:r>
              </a:p>
            </p:txBody>
          </p:sp>
        </mc:Fallback>
      </mc:AlternateContent>
      <p:sp>
        <p:nvSpPr>
          <p:cNvPr id="4" name="Footer Placeholder 3">
            <a:extLst>
              <a:ext uri="{FF2B5EF4-FFF2-40B4-BE49-F238E27FC236}">
                <a16:creationId xmlns:a16="http://schemas.microsoft.com/office/drawing/2014/main" id="{E6AF90CF-431B-43D0-9F97-DB973F4FA979}"/>
              </a:ext>
            </a:extLst>
          </p:cNvPr>
          <p:cNvSpPr>
            <a:spLocks noGrp="1"/>
          </p:cNvSpPr>
          <p:nvPr>
            <p:ph type="ftr" sz="quarter" idx="11"/>
          </p:nvPr>
        </p:nvSpPr>
        <p:spPr/>
        <p:txBody>
          <a:bodyPr/>
          <a:lstStyle/>
          <a:p>
            <a:r>
              <a:rPr lang="en-US" altLang="en-US"/>
              <a:t>Prof. Elyr Teixeira</a:t>
            </a:r>
            <a:endParaRPr lang="en-US" altLang="en-US" dirty="0"/>
          </a:p>
        </p:txBody>
      </p:sp>
      <p:sp>
        <p:nvSpPr>
          <p:cNvPr id="5" name="Slide Number Placeholder 4">
            <a:extLst>
              <a:ext uri="{FF2B5EF4-FFF2-40B4-BE49-F238E27FC236}">
                <a16:creationId xmlns:a16="http://schemas.microsoft.com/office/drawing/2014/main" id="{BB4AB385-74CD-4F2D-94E7-1A6E6C176B15}"/>
              </a:ext>
            </a:extLst>
          </p:cNvPr>
          <p:cNvSpPr>
            <a:spLocks noGrp="1"/>
          </p:cNvSpPr>
          <p:nvPr>
            <p:ph type="sldNum" sz="quarter" idx="12"/>
          </p:nvPr>
        </p:nvSpPr>
        <p:spPr/>
        <p:txBody>
          <a:bodyPr/>
          <a:lstStyle/>
          <a:p>
            <a:fld id="{D70E266F-DC34-4EBC-B26B-29CFE51B5C59}" type="slidenum">
              <a:rPr lang="en-US" altLang="en-US" smtClean="0"/>
              <a:pPr/>
              <a:t>52</a:t>
            </a:fld>
            <a:endParaRPr lang="en-US" altLang="en-US"/>
          </a:p>
        </p:txBody>
      </p:sp>
      <p:cxnSp>
        <p:nvCxnSpPr>
          <p:cNvPr id="7" name="Straight Arrow Connector 6">
            <a:extLst>
              <a:ext uri="{FF2B5EF4-FFF2-40B4-BE49-F238E27FC236}">
                <a16:creationId xmlns:a16="http://schemas.microsoft.com/office/drawing/2014/main" id="{EBAC1F56-CB1F-4461-AE25-CB62451A3605}"/>
              </a:ext>
            </a:extLst>
          </p:cNvPr>
          <p:cNvCxnSpPr>
            <a:cxnSpLocks/>
          </p:cNvCxnSpPr>
          <p:nvPr/>
        </p:nvCxnSpPr>
        <p:spPr>
          <a:xfrm flipH="1" flipV="1">
            <a:off x="8499835" y="4867759"/>
            <a:ext cx="219959" cy="910872"/>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60ED3509-876A-48CC-9B69-A4236FB7A99B}"/>
              </a:ext>
            </a:extLst>
          </p:cNvPr>
          <p:cNvCxnSpPr>
            <a:cxnSpLocks/>
          </p:cNvCxnSpPr>
          <p:nvPr/>
        </p:nvCxnSpPr>
        <p:spPr>
          <a:xfrm flipV="1">
            <a:off x="9360816" y="4967927"/>
            <a:ext cx="367646" cy="810704"/>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E0CC5917-FEA6-4383-BD9F-DC48BEDC9D64}"/>
              </a:ext>
            </a:extLst>
          </p:cNvPr>
          <p:cNvSpPr txBox="1"/>
          <p:nvPr/>
        </p:nvSpPr>
        <p:spPr>
          <a:xfrm>
            <a:off x="8442578" y="5728902"/>
            <a:ext cx="1195455" cy="369332"/>
          </a:xfrm>
          <a:prstGeom prst="rect">
            <a:avLst/>
          </a:prstGeom>
          <a:noFill/>
        </p:spPr>
        <p:txBody>
          <a:bodyPr wrap="none" rtlCol="0">
            <a:spAutoFit/>
          </a:bodyPr>
          <a:lstStyle/>
          <a:p>
            <a:r>
              <a:rPr lang="pt-BR" dirty="0">
                <a:solidFill>
                  <a:srgbClr val="FF0000"/>
                </a:solidFill>
              </a:rPr>
              <a:t>constantes</a:t>
            </a:r>
          </a:p>
        </p:txBody>
      </p:sp>
      <p:sp>
        <p:nvSpPr>
          <p:cNvPr id="13" name="TextBox 12">
            <a:extLst>
              <a:ext uri="{FF2B5EF4-FFF2-40B4-BE49-F238E27FC236}">
                <a16:creationId xmlns:a16="http://schemas.microsoft.com/office/drawing/2014/main" id="{656D9AC8-BCA7-46FE-AEA3-F3BC0386A2B1}"/>
              </a:ext>
            </a:extLst>
          </p:cNvPr>
          <p:cNvSpPr txBox="1"/>
          <p:nvPr/>
        </p:nvSpPr>
        <p:spPr>
          <a:xfrm>
            <a:off x="3007739" y="4136231"/>
            <a:ext cx="1105687" cy="369332"/>
          </a:xfrm>
          <a:prstGeom prst="rect">
            <a:avLst/>
          </a:prstGeom>
          <a:noFill/>
        </p:spPr>
        <p:txBody>
          <a:bodyPr wrap="none" rtlCol="0">
            <a:spAutoFit/>
          </a:bodyPr>
          <a:lstStyle/>
          <a:p>
            <a:r>
              <a:rPr lang="pt-BR" dirty="0">
                <a:solidFill>
                  <a:srgbClr val="FF0000"/>
                </a:solidFill>
              </a:rPr>
              <a:t>constante</a:t>
            </a:r>
          </a:p>
        </p:txBody>
      </p:sp>
      <p:cxnSp>
        <p:nvCxnSpPr>
          <p:cNvPr id="14" name="Straight Arrow Connector 13">
            <a:extLst>
              <a:ext uri="{FF2B5EF4-FFF2-40B4-BE49-F238E27FC236}">
                <a16:creationId xmlns:a16="http://schemas.microsoft.com/office/drawing/2014/main" id="{D9268D02-8B40-47A1-9EC0-D1F2A9C4ECA1}"/>
              </a:ext>
            </a:extLst>
          </p:cNvPr>
          <p:cNvCxnSpPr>
            <a:cxnSpLocks/>
            <a:stCxn id="13" idx="0"/>
          </p:cNvCxnSpPr>
          <p:nvPr/>
        </p:nvCxnSpPr>
        <p:spPr>
          <a:xfrm flipV="1">
            <a:off x="3560583" y="3698241"/>
            <a:ext cx="51297" cy="43799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4140B906-E325-4E1A-9F0C-E25FDC6FF1FF}"/>
              </a:ext>
            </a:extLst>
          </p:cNvPr>
          <p:cNvCxnSpPr>
            <a:cxnSpLocks/>
          </p:cNvCxnSpPr>
          <p:nvPr/>
        </p:nvCxnSpPr>
        <p:spPr>
          <a:xfrm flipH="1">
            <a:off x="3864506" y="3195320"/>
            <a:ext cx="497840" cy="320041"/>
          </a:xfrm>
          <a:prstGeom prst="straightConnector1">
            <a:avLst/>
          </a:prstGeom>
          <a:ln w="57150">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D9F684C9-0B3C-4273-81B7-53BBB7F92B12}"/>
              </a:ext>
            </a:extLst>
          </p:cNvPr>
          <p:cNvSpPr txBox="1"/>
          <p:nvPr/>
        </p:nvSpPr>
        <p:spPr>
          <a:xfrm>
            <a:off x="4038600" y="2836823"/>
            <a:ext cx="2030108" cy="369332"/>
          </a:xfrm>
          <a:prstGeom prst="rect">
            <a:avLst/>
          </a:prstGeom>
          <a:noFill/>
        </p:spPr>
        <p:txBody>
          <a:bodyPr wrap="none" rtlCol="0">
            <a:spAutoFit/>
          </a:bodyPr>
          <a:lstStyle/>
          <a:p>
            <a:r>
              <a:rPr lang="pt-BR" dirty="0">
                <a:solidFill>
                  <a:srgbClr val="0000FF"/>
                </a:solidFill>
              </a:rPr>
              <a:t>variável de controle</a:t>
            </a:r>
          </a:p>
        </p:txBody>
      </p:sp>
      <p:sp>
        <p:nvSpPr>
          <p:cNvPr id="25" name="TextBox 24">
            <a:extLst>
              <a:ext uri="{FF2B5EF4-FFF2-40B4-BE49-F238E27FC236}">
                <a16:creationId xmlns:a16="http://schemas.microsoft.com/office/drawing/2014/main" id="{22BAA322-2F29-41D9-82C3-D357BC4B657E}"/>
              </a:ext>
            </a:extLst>
          </p:cNvPr>
          <p:cNvSpPr txBox="1"/>
          <p:nvPr/>
        </p:nvSpPr>
        <p:spPr>
          <a:xfrm>
            <a:off x="9961366" y="3345311"/>
            <a:ext cx="2030108" cy="369332"/>
          </a:xfrm>
          <a:prstGeom prst="rect">
            <a:avLst/>
          </a:prstGeom>
          <a:noFill/>
        </p:spPr>
        <p:txBody>
          <a:bodyPr wrap="none" rtlCol="0">
            <a:spAutoFit/>
          </a:bodyPr>
          <a:lstStyle/>
          <a:p>
            <a:r>
              <a:rPr lang="pt-BR" dirty="0">
                <a:solidFill>
                  <a:srgbClr val="0000FF"/>
                </a:solidFill>
              </a:rPr>
              <a:t>variável de controle</a:t>
            </a:r>
          </a:p>
        </p:txBody>
      </p:sp>
      <p:cxnSp>
        <p:nvCxnSpPr>
          <p:cNvPr id="26" name="Straight Arrow Connector 25">
            <a:extLst>
              <a:ext uri="{FF2B5EF4-FFF2-40B4-BE49-F238E27FC236}">
                <a16:creationId xmlns:a16="http://schemas.microsoft.com/office/drawing/2014/main" id="{177B8B6B-C180-463B-9270-3B4E892F513B}"/>
              </a:ext>
            </a:extLst>
          </p:cNvPr>
          <p:cNvCxnSpPr>
            <a:cxnSpLocks/>
          </p:cNvCxnSpPr>
          <p:nvPr/>
        </p:nvCxnSpPr>
        <p:spPr>
          <a:xfrm flipH="1">
            <a:off x="9961366" y="3644316"/>
            <a:ext cx="238436" cy="545725"/>
          </a:xfrm>
          <a:prstGeom prst="straightConnector1">
            <a:avLst/>
          </a:prstGeom>
          <a:ln w="57150">
            <a:solidFill>
              <a:srgbClr val="0000F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6420884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CD06BF-2743-4940-A361-3F2A62349C5C}"/>
              </a:ext>
            </a:extLst>
          </p:cNvPr>
          <p:cNvSpPr>
            <a:spLocks noGrp="1"/>
          </p:cNvSpPr>
          <p:nvPr>
            <p:ph type="title"/>
          </p:nvPr>
        </p:nvSpPr>
        <p:spPr/>
        <p:txBody>
          <a:bodyPr/>
          <a:lstStyle/>
          <a:p>
            <a:r>
              <a:rPr lang="pt-BR" dirty="0"/>
              <a:t>Curva de transferência</a:t>
            </a:r>
          </a:p>
        </p:txBody>
      </p:sp>
      <p:sp>
        <p:nvSpPr>
          <p:cNvPr id="3" name="Content Placeholder 2">
            <a:extLst>
              <a:ext uri="{FF2B5EF4-FFF2-40B4-BE49-F238E27FC236}">
                <a16:creationId xmlns:a16="http://schemas.microsoft.com/office/drawing/2014/main" id="{42A32713-98D0-4B9C-928A-48FF66E1C42D}"/>
              </a:ext>
            </a:extLst>
          </p:cNvPr>
          <p:cNvSpPr>
            <a:spLocks noGrp="1"/>
          </p:cNvSpPr>
          <p:nvPr>
            <p:ph idx="1"/>
          </p:nvPr>
        </p:nvSpPr>
        <p:spPr/>
        <p:txBody>
          <a:bodyPr/>
          <a:lstStyle/>
          <a:p>
            <a:r>
              <a:rPr lang="pt-BR" dirty="0"/>
              <a:t>A curva de transferência pode ser obtida pelo uso da equação de Shockley.</a:t>
            </a:r>
          </a:p>
          <a:p>
            <a:pPr marL="914400" lvl="2" indent="0">
              <a:buNone/>
            </a:pPr>
            <a:endParaRPr lang="pt-BR" dirty="0"/>
          </a:p>
          <a:p>
            <a:pPr marL="914400" lvl="2" indent="0">
              <a:buNone/>
            </a:pPr>
            <a:r>
              <a:rPr lang="pt-BR" dirty="0"/>
              <a:t>			</a:t>
            </a:r>
          </a:p>
        </p:txBody>
      </p:sp>
      <p:sp>
        <p:nvSpPr>
          <p:cNvPr id="4" name="Footer Placeholder 3">
            <a:extLst>
              <a:ext uri="{FF2B5EF4-FFF2-40B4-BE49-F238E27FC236}">
                <a16:creationId xmlns:a16="http://schemas.microsoft.com/office/drawing/2014/main" id="{E6AF90CF-431B-43D0-9F97-DB973F4FA979}"/>
              </a:ext>
            </a:extLst>
          </p:cNvPr>
          <p:cNvSpPr>
            <a:spLocks noGrp="1"/>
          </p:cNvSpPr>
          <p:nvPr>
            <p:ph type="ftr" sz="quarter" idx="11"/>
          </p:nvPr>
        </p:nvSpPr>
        <p:spPr/>
        <p:txBody>
          <a:bodyPr/>
          <a:lstStyle/>
          <a:p>
            <a:r>
              <a:rPr lang="en-US" altLang="en-US"/>
              <a:t>Prof. Elyr Teixeira</a:t>
            </a:r>
            <a:endParaRPr lang="en-US" altLang="en-US" dirty="0"/>
          </a:p>
        </p:txBody>
      </p:sp>
      <p:sp>
        <p:nvSpPr>
          <p:cNvPr id="5" name="Slide Number Placeholder 4">
            <a:extLst>
              <a:ext uri="{FF2B5EF4-FFF2-40B4-BE49-F238E27FC236}">
                <a16:creationId xmlns:a16="http://schemas.microsoft.com/office/drawing/2014/main" id="{BB4AB385-74CD-4F2D-94E7-1A6E6C176B15}"/>
              </a:ext>
            </a:extLst>
          </p:cNvPr>
          <p:cNvSpPr>
            <a:spLocks noGrp="1"/>
          </p:cNvSpPr>
          <p:nvPr>
            <p:ph type="sldNum" sz="quarter" idx="12"/>
          </p:nvPr>
        </p:nvSpPr>
        <p:spPr/>
        <p:txBody>
          <a:bodyPr/>
          <a:lstStyle/>
          <a:p>
            <a:fld id="{D70E266F-DC34-4EBC-B26B-29CFE51B5C59}" type="slidenum">
              <a:rPr lang="en-US" altLang="en-US" smtClean="0"/>
              <a:pPr/>
              <a:t>53</a:t>
            </a:fld>
            <a:endParaRPr lang="en-US" altLang="en-US"/>
          </a:p>
        </p:txBody>
      </p:sp>
      <p:pic>
        <p:nvPicPr>
          <p:cNvPr id="6" name="Picture 2">
            <a:extLst>
              <a:ext uri="{FF2B5EF4-FFF2-40B4-BE49-F238E27FC236}">
                <a16:creationId xmlns:a16="http://schemas.microsoft.com/office/drawing/2014/main" id="{E445FD82-CCDD-48E8-BE74-6A8A78D0AB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00600" y="2286000"/>
            <a:ext cx="9376706" cy="457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D1B95321-5901-42E1-B8BA-8A2FB741AE96}"/>
                  </a:ext>
                </a:extLst>
              </p:cNvPr>
              <p:cNvSpPr/>
              <p:nvPr/>
            </p:nvSpPr>
            <p:spPr>
              <a:xfrm>
                <a:off x="647971" y="3064476"/>
                <a:ext cx="3207337" cy="99514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pt-BR" sz="2400" i="1" smtClean="0">
                          <a:solidFill>
                            <a:srgbClr val="FF0000"/>
                          </a:solidFill>
                          <a:latin typeface="Cambria Math" panose="02040503050406030204" pitchFamily="18" charset="0"/>
                        </a:rPr>
                        <m:t>𝐼</m:t>
                      </m:r>
                      <m:r>
                        <a:rPr lang="pt-BR" sz="2400" i="1" baseline="-25000">
                          <a:solidFill>
                            <a:srgbClr val="FF0000"/>
                          </a:solidFill>
                          <a:latin typeface="Cambria Math" panose="02040503050406030204" pitchFamily="18" charset="0"/>
                        </a:rPr>
                        <m:t>𝐷</m:t>
                      </m:r>
                      <m:r>
                        <a:rPr lang="pt-BR" sz="2400" i="1">
                          <a:solidFill>
                            <a:srgbClr val="FF0000"/>
                          </a:solidFill>
                          <a:latin typeface="Cambria Math" panose="02040503050406030204" pitchFamily="18" charset="0"/>
                        </a:rPr>
                        <m:t>=</m:t>
                      </m:r>
                      <m:sSub>
                        <m:sSubPr>
                          <m:ctrlPr>
                            <a:rPr lang="pt-BR" sz="2400" i="1" smtClean="0">
                              <a:solidFill>
                                <a:srgbClr val="FF0000"/>
                              </a:solidFill>
                              <a:latin typeface="Cambria Math" panose="02040503050406030204" pitchFamily="18" charset="0"/>
                            </a:rPr>
                          </m:ctrlPr>
                        </m:sSubPr>
                        <m:e>
                          <m:r>
                            <a:rPr lang="pt-BR" sz="2400" b="0" i="1" smtClean="0">
                              <a:solidFill>
                                <a:srgbClr val="FF0000"/>
                              </a:solidFill>
                              <a:latin typeface="Cambria Math" panose="02040503050406030204" pitchFamily="18" charset="0"/>
                            </a:rPr>
                            <m:t>𝐼</m:t>
                          </m:r>
                        </m:e>
                        <m:sub>
                          <m:r>
                            <a:rPr lang="pt-BR" sz="2400" b="0" i="1" smtClean="0">
                              <a:solidFill>
                                <a:srgbClr val="FF0000"/>
                              </a:solidFill>
                              <a:latin typeface="Cambria Math" panose="02040503050406030204" pitchFamily="18" charset="0"/>
                            </a:rPr>
                            <m:t>𝐷𝑆𝑆</m:t>
                          </m:r>
                        </m:sub>
                      </m:sSub>
                      <m:sSup>
                        <m:sSupPr>
                          <m:ctrlPr>
                            <a:rPr lang="pt-BR" sz="2400" i="1">
                              <a:solidFill>
                                <a:srgbClr val="FF0000"/>
                              </a:solidFill>
                              <a:latin typeface="Cambria Math" panose="02040503050406030204" pitchFamily="18" charset="0"/>
                            </a:rPr>
                          </m:ctrlPr>
                        </m:sSupPr>
                        <m:e>
                          <m:d>
                            <m:dPr>
                              <m:ctrlPr>
                                <a:rPr lang="pt-BR" sz="2400" i="1">
                                  <a:solidFill>
                                    <a:srgbClr val="FF0000"/>
                                  </a:solidFill>
                                  <a:latin typeface="Cambria Math" panose="02040503050406030204" pitchFamily="18" charset="0"/>
                                </a:rPr>
                              </m:ctrlPr>
                            </m:dPr>
                            <m:e>
                              <m:r>
                                <a:rPr lang="pt-BR" sz="2400" i="1">
                                  <a:solidFill>
                                    <a:srgbClr val="FF0000"/>
                                  </a:solidFill>
                                  <a:latin typeface="Cambria Math" panose="02040503050406030204" pitchFamily="18" charset="0"/>
                                </a:rPr>
                                <m:t>1−</m:t>
                              </m:r>
                              <m:f>
                                <m:fPr>
                                  <m:ctrlPr>
                                    <a:rPr lang="pt-BR" sz="2400" i="1">
                                      <a:solidFill>
                                        <a:srgbClr val="FF0000"/>
                                      </a:solidFill>
                                      <a:latin typeface="Cambria Math" panose="02040503050406030204" pitchFamily="18" charset="0"/>
                                    </a:rPr>
                                  </m:ctrlPr>
                                </m:fPr>
                                <m:num>
                                  <m:r>
                                    <a:rPr lang="pt-BR" sz="2400" i="1">
                                      <a:solidFill>
                                        <a:srgbClr val="FF0000"/>
                                      </a:solidFill>
                                      <a:latin typeface="Cambria Math" panose="02040503050406030204" pitchFamily="18" charset="0"/>
                                    </a:rPr>
                                    <m:t>𝑉</m:t>
                                  </m:r>
                                  <m:r>
                                    <a:rPr lang="pt-BR" sz="2400" i="1" baseline="-25000">
                                      <a:solidFill>
                                        <a:srgbClr val="FF0000"/>
                                      </a:solidFill>
                                      <a:latin typeface="Cambria Math" panose="02040503050406030204" pitchFamily="18" charset="0"/>
                                    </a:rPr>
                                    <m:t>𝐺𝑆</m:t>
                                  </m:r>
                                </m:num>
                                <m:den>
                                  <m:r>
                                    <a:rPr lang="pt-BR" sz="2400" i="1">
                                      <a:solidFill>
                                        <a:srgbClr val="FF0000"/>
                                      </a:solidFill>
                                      <a:latin typeface="Cambria Math" panose="02040503050406030204" pitchFamily="18" charset="0"/>
                                    </a:rPr>
                                    <m:t>𝑉</m:t>
                                  </m:r>
                                  <m:r>
                                    <a:rPr lang="pt-BR" sz="2400" i="1" baseline="-25000">
                                      <a:solidFill>
                                        <a:srgbClr val="FF0000"/>
                                      </a:solidFill>
                                      <a:latin typeface="Cambria Math" panose="02040503050406030204" pitchFamily="18" charset="0"/>
                                    </a:rPr>
                                    <m:t>𝑝</m:t>
                                  </m:r>
                                </m:den>
                              </m:f>
                            </m:e>
                          </m:d>
                        </m:e>
                        <m:sup>
                          <m:r>
                            <a:rPr lang="pt-BR" sz="2400" i="1">
                              <a:solidFill>
                                <a:srgbClr val="FF0000"/>
                              </a:solidFill>
                              <a:latin typeface="Cambria Math" panose="02040503050406030204" pitchFamily="18" charset="0"/>
                            </a:rPr>
                            <m:t>2</m:t>
                          </m:r>
                        </m:sup>
                      </m:sSup>
                    </m:oMath>
                  </m:oMathPara>
                </a14:m>
                <a:endParaRPr lang="pt-BR" sz="2400" dirty="0">
                  <a:solidFill>
                    <a:srgbClr val="FF0000"/>
                  </a:solidFill>
                </a:endParaRPr>
              </a:p>
            </p:txBody>
          </p:sp>
        </mc:Choice>
        <mc:Fallback xmlns="">
          <p:sp>
            <p:nvSpPr>
              <p:cNvPr id="7" name="Rectangle 6">
                <a:extLst>
                  <a:ext uri="{FF2B5EF4-FFF2-40B4-BE49-F238E27FC236}">
                    <a16:creationId xmlns:a16="http://schemas.microsoft.com/office/drawing/2014/main" id="{D1B95321-5901-42E1-B8BA-8A2FB741AE96}"/>
                  </a:ext>
                </a:extLst>
              </p:cNvPr>
              <p:cNvSpPr>
                <a:spLocks noRot="1" noChangeAspect="1" noMove="1" noResize="1" noEditPoints="1" noAdjustHandles="1" noChangeArrowheads="1" noChangeShapeType="1" noTextEdit="1"/>
              </p:cNvSpPr>
              <p:nvPr/>
            </p:nvSpPr>
            <p:spPr>
              <a:xfrm>
                <a:off x="647971" y="3064476"/>
                <a:ext cx="3207337" cy="995144"/>
              </a:xfrm>
              <a:prstGeom prst="rect">
                <a:avLst/>
              </a:prstGeom>
              <a:blipFill>
                <a:blip r:embed="rId3"/>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267700569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CD06BF-2743-4940-A361-3F2A62349C5C}"/>
              </a:ext>
            </a:extLst>
          </p:cNvPr>
          <p:cNvSpPr>
            <a:spLocks noGrp="1"/>
          </p:cNvSpPr>
          <p:nvPr>
            <p:ph type="title"/>
          </p:nvPr>
        </p:nvSpPr>
        <p:spPr/>
        <p:txBody>
          <a:bodyPr/>
          <a:lstStyle/>
          <a:p>
            <a:r>
              <a:rPr lang="pt-BR" dirty="0"/>
              <a:t>Curva de transferência</a:t>
            </a:r>
          </a:p>
        </p:txBody>
      </p:sp>
      <p:sp>
        <p:nvSpPr>
          <p:cNvPr id="3" name="Content Placeholder 2">
            <a:extLst>
              <a:ext uri="{FF2B5EF4-FFF2-40B4-BE49-F238E27FC236}">
                <a16:creationId xmlns:a16="http://schemas.microsoft.com/office/drawing/2014/main" id="{42A32713-98D0-4B9C-928A-48FF66E1C42D}"/>
              </a:ext>
            </a:extLst>
          </p:cNvPr>
          <p:cNvSpPr>
            <a:spLocks noGrp="1"/>
          </p:cNvSpPr>
          <p:nvPr>
            <p:ph idx="1"/>
          </p:nvPr>
        </p:nvSpPr>
        <p:spPr/>
        <p:txBody>
          <a:bodyPr>
            <a:normAutofit/>
          </a:bodyPr>
          <a:lstStyle/>
          <a:p>
            <a:r>
              <a:rPr lang="pt-BR" dirty="0"/>
              <a:t>A curva de transferência pode ser obtida pelo uso da equação de Shockley.</a:t>
            </a:r>
          </a:p>
          <a:p>
            <a:endParaRPr lang="pt-BR" dirty="0"/>
          </a:p>
          <a:p>
            <a:pPr marL="0" indent="0">
              <a:buNone/>
            </a:pPr>
            <a:r>
              <a:rPr lang="pt-BR" dirty="0"/>
              <a:t>Em resumo:</a:t>
            </a:r>
          </a:p>
          <a:p>
            <a:pPr lvl="1"/>
            <a:r>
              <a:rPr lang="pt-BR" dirty="0"/>
              <a:t>Quando V</a:t>
            </a:r>
            <a:r>
              <a:rPr lang="pt-BR" baseline="-25000" dirty="0"/>
              <a:t>GS</a:t>
            </a:r>
            <a:r>
              <a:rPr lang="pt-BR" dirty="0"/>
              <a:t> = 0V, I</a:t>
            </a:r>
            <a:r>
              <a:rPr lang="pt-BR" baseline="-25000" dirty="0"/>
              <a:t>D</a:t>
            </a:r>
            <a:r>
              <a:rPr lang="pt-BR" dirty="0"/>
              <a:t> = I</a:t>
            </a:r>
            <a:r>
              <a:rPr lang="pt-BR" baseline="-25000" dirty="0"/>
              <a:t>DSS</a:t>
            </a:r>
          </a:p>
          <a:p>
            <a:r>
              <a:rPr lang="pt-BR" dirty="0"/>
              <a:t>Quando V</a:t>
            </a:r>
            <a:r>
              <a:rPr lang="pt-BR" baseline="-25000" dirty="0"/>
              <a:t>GS</a:t>
            </a:r>
            <a:r>
              <a:rPr lang="pt-BR" dirty="0"/>
              <a:t> = </a:t>
            </a:r>
            <a:r>
              <a:rPr lang="pt-BR" dirty="0" err="1"/>
              <a:t>V</a:t>
            </a:r>
            <a:r>
              <a:rPr lang="pt-BR" baseline="-25000" dirty="0" err="1"/>
              <a:t>p</a:t>
            </a:r>
            <a:r>
              <a:rPr lang="pt-BR" dirty="0"/>
              <a:t> = -4V, a corrente de dreno é 0mA, definindo outro ponto na curva de transferência. Isto é:</a:t>
            </a:r>
          </a:p>
          <a:p>
            <a:pPr lvl="1"/>
            <a:r>
              <a:rPr lang="pt-BR" dirty="0"/>
              <a:t>Quando V</a:t>
            </a:r>
            <a:r>
              <a:rPr lang="pt-BR" baseline="-25000" dirty="0"/>
              <a:t>GS</a:t>
            </a:r>
            <a:r>
              <a:rPr lang="pt-BR" dirty="0"/>
              <a:t> = V</a:t>
            </a:r>
            <a:r>
              <a:rPr lang="pt-BR" baseline="-25000" dirty="0"/>
              <a:t>P</a:t>
            </a:r>
            <a:r>
              <a:rPr lang="pt-BR" dirty="0"/>
              <a:t>, I</a:t>
            </a:r>
            <a:r>
              <a:rPr lang="pt-BR" baseline="-25000" dirty="0"/>
              <a:t>D</a:t>
            </a:r>
            <a:r>
              <a:rPr lang="pt-BR" dirty="0"/>
              <a:t> = 0mA</a:t>
            </a:r>
          </a:p>
          <a:p>
            <a:pPr marL="914400" lvl="2" indent="0">
              <a:buNone/>
            </a:pPr>
            <a:r>
              <a:rPr lang="pt-BR" dirty="0"/>
              <a:t>			</a:t>
            </a:r>
          </a:p>
        </p:txBody>
      </p:sp>
      <p:sp>
        <p:nvSpPr>
          <p:cNvPr id="4" name="Footer Placeholder 3">
            <a:extLst>
              <a:ext uri="{FF2B5EF4-FFF2-40B4-BE49-F238E27FC236}">
                <a16:creationId xmlns:a16="http://schemas.microsoft.com/office/drawing/2014/main" id="{E6AF90CF-431B-43D0-9F97-DB973F4FA979}"/>
              </a:ext>
            </a:extLst>
          </p:cNvPr>
          <p:cNvSpPr>
            <a:spLocks noGrp="1"/>
          </p:cNvSpPr>
          <p:nvPr>
            <p:ph type="ftr" sz="quarter" idx="11"/>
          </p:nvPr>
        </p:nvSpPr>
        <p:spPr/>
        <p:txBody>
          <a:bodyPr/>
          <a:lstStyle/>
          <a:p>
            <a:r>
              <a:rPr lang="en-US" altLang="en-US"/>
              <a:t>Prof. Elyr Teixeira</a:t>
            </a:r>
            <a:endParaRPr lang="en-US" altLang="en-US" dirty="0"/>
          </a:p>
        </p:txBody>
      </p:sp>
      <p:sp>
        <p:nvSpPr>
          <p:cNvPr id="5" name="Slide Number Placeholder 4">
            <a:extLst>
              <a:ext uri="{FF2B5EF4-FFF2-40B4-BE49-F238E27FC236}">
                <a16:creationId xmlns:a16="http://schemas.microsoft.com/office/drawing/2014/main" id="{BB4AB385-74CD-4F2D-94E7-1A6E6C176B15}"/>
              </a:ext>
            </a:extLst>
          </p:cNvPr>
          <p:cNvSpPr>
            <a:spLocks noGrp="1"/>
          </p:cNvSpPr>
          <p:nvPr>
            <p:ph type="sldNum" sz="quarter" idx="12"/>
          </p:nvPr>
        </p:nvSpPr>
        <p:spPr/>
        <p:txBody>
          <a:bodyPr/>
          <a:lstStyle/>
          <a:p>
            <a:fld id="{D70E266F-DC34-4EBC-B26B-29CFE51B5C59}" type="slidenum">
              <a:rPr lang="en-US" altLang="en-US" smtClean="0"/>
              <a:pPr/>
              <a:t>54</a:t>
            </a:fld>
            <a:endParaRPr lang="en-US" altLang="en-US"/>
          </a:p>
        </p:txBody>
      </p:sp>
    </p:spTree>
    <p:extLst>
      <p:ext uri="{BB962C8B-B14F-4D97-AF65-F5344CB8AC3E}">
        <p14:creationId xmlns:p14="http://schemas.microsoft.com/office/powerpoint/2010/main" val="58420073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CD06BF-2743-4940-A361-3F2A62349C5C}"/>
              </a:ext>
            </a:extLst>
          </p:cNvPr>
          <p:cNvSpPr>
            <a:spLocks noGrp="1"/>
          </p:cNvSpPr>
          <p:nvPr>
            <p:ph type="title"/>
          </p:nvPr>
        </p:nvSpPr>
        <p:spPr/>
        <p:txBody>
          <a:bodyPr/>
          <a:lstStyle/>
          <a:p>
            <a:r>
              <a:rPr lang="pt-BR" dirty="0"/>
              <a:t>Curva de transferência: método simplificado</a:t>
            </a:r>
          </a:p>
        </p:txBody>
      </p:sp>
      <p:sp>
        <p:nvSpPr>
          <p:cNvPr id="4" name="Footer Placeholder 3">
            <a:extLst>
              <a:ext uri="{FF2B5EF4-FFF2-40B4-BE49-F238E27FC236}">
                <a16:creationId xmlns:a16="http://schemas.microsoft.com/office/drawing/2014/main" id="{E6AF90CF-431B-43D0-9F97-DB973F4FA979}"/>
              </a:ext>
            </a:extLst>
          </p:cNvPr>
          <p:cNvSpPr>
            <a:spLocks noGrp="1"/>
          </p:cNvSpPr>
          <p:nvPr>
            <p:ph type="ftr" sz="quarter" idx="11"/>
          </p:nvPr>
        </p:nvSpPr>
        <p:spPr/>
        <p:txBody>
          <a:bodyPr/>
          <a:lstStyle/>
          <a:p>
            <a:r>
              <a:rPr lang="en-US" altLang="en-US"/>
              <a:t>Prof. Elyr Teixeira</a:t>
            </a:r>
            <a:endParaRPr lang="en-US" altLang="en-US" dirty="0"/>
          </a:p>
        </p:txBody>
      </p:sp>
      <p:sp>
        <p:nvSpPr>
          <p:cNvPr id="5" name="Slide Number Placeholder 4">
            <a:extLst>
              <a:ext uri="{FF2B5EF4-FFF2-40B4-BE49-F238E27FC236}">
                <a16:creationId xmlns:a16="http://schemas.microsoft.com/office/drawing/2014/main" id="{BB4AB385-74CD-4F2D-94E7-1A6E6C176B15}"/>
              </a:ext>
            </a:extLst>
          </p:cNvPr>
          <p:cNvSpPr>
            <a:spLocks noGrp="1"/>
          </p:cNvSpPr>
          <p:nvPr>
            <p:ph type="sldNum" sz="quarter" idx="12"/>
          </p:nvPr>
        </p:nvSpPr>
        <p:spPr/>
        <p:txBody>
          <a:bodyPr/>
          <a:lstStyle/>
          <a:p>
            <a:fld id="{D70E266F-DC34-4EBC-B26B-29CFE51B5C59}" type="slidenum">
              <a:rPr lang="en-US" altLang="en-US" smtClean="0"/>
              <a:pPr/>
              <a:t>55</a:t>
            </a:fld>
            <a:endParaRPr lang="en-US" altLang="en-US"/>
          </a:p>
        </p:txBody>
      </p:sp>
      <p:pic>
        <p:nvPicPr>
          <p:cNvPr id="6" name="Picture 2">
            <a:extLst>
              <a:ext uri="{FF2B5EF4-FFF2-40B4-BE49-F238E27FC236}">
                <a16:creationId xmlns:a16="http://schemas.microsoft.com/office/drawing/2014/main" id="{30783877-F738-4985-9055-BD5C64EF24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63592" y="3262127"/>
            <a:ext cx="7782173" cy="32307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6A65E115-46E8-4685-849F-46E9312C9A4B}"/>
                  </a:ext>
                </a:extLst>
              </p:cNvPr>
              <p:cNvSpPr/>
              <p:nvPr/>
            </p:nvSpPr>
            <p:spPr>
              <a:xfrm>
                <a:off x="4751009" y="1978835"/>
                <a:ext cx="3207337" cy="99514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pt-BR" sz="2400" i="1" smtClean="0">
                          <a:solidFill>
                            <a:schemeClr val="tx1"/>
                          </a:solidFill>
                          <a:latin typeface="Cambria Math" panose="02040503050406030204" pitchFamily="18" charset="0"/>
                        </a:rPr>
                        <m:t>𝐼</m:t>
                      </m:r>
                      <m:r>
                        <a:rPr lang="pt-BR" sz="2400" i="1" baseline="-25000">
                          <a:solidFill>
                            <a:schemeClr val="tx1"/>
                          </a:solidFill>
                          <a:latin typeface="Cambria Math" panose="02040503050406030204" pitchFamily="18" charset="0"/>
                        </a:rPr>
                        <m:t>𝐷</m:t>
                      </m:r>
                      <m:r>
                        <a:rPr lang="pt-BR" sz="2400" i="1">
                          <a:solidFill>
                            <a:schemeClr val="tx1"/>
                          </a:solidFill>
                          <a:latin typeface="Cambria Math" panose="02040503050406030204" pitchFamily="18" charset="0"/>
                        </a:rPr>
                        <m:t>=</m:t>
                      </m:r>
                      <m:sSub>
                        <m:sSubPr>
                          <m:ctrlPr>
                            <a:rPr lang="pt-BR" sz="2400" i="1" smtClean="0">
                              <a:solidFill>
                                <a:schemeClr val="tx1"/>
                              </a:solidFill>
                              <a:latin typeface="Cambria Math" panose="02040503050406030204" pitchFamily="18" charset="0"/>
                            </a:rPr>
                          </m:ctrlPr>
                        </m:sSubPr>
                        <m:e>
                          <m:r>
                            <a:rPr lang="pt-BR" sz="2400" b="0" i="1" smtClean="0">
                              <a:solidFill>
                                <a:schemeClr val="tx1"/>
                              </a:solidFill>
                              <a:latin typeface="Cambria Math" panose="02040503050406030204" pitchFamily="18" charset="0"/>
                            </a:rPr>
                            <m:t>𝐼</m:t>
                          </m:r>
                        </m:e>
                        <m:sub>
                          <m:r>
                            <a:rPr lang="pt-BR" sz="2400" b="0" i="1" smtClean="0">
                              <a:solidFill>
                                <a:schemeClr val="tx1"/>
                              </a:solidFill>
                              <a:latin typeface="Cambria Math" panose="02040503050406030204" pitchFamily="18" charset="0"/>
                            </a:rPr>
                            <m:t>𝐷𝑆𝑆</m:t>
                          </m:r>
                        </m:sub>
                      </m:sSub>
                      <m:sSup>
                        <m:sSupPr>
                          <m:ctrlPr>
                            <a:rPr lang="pt-BR" sz="2400" i="1">
                              <a:solidFill>
                                <a:schemeClr val="tx1"/>
                              </a:solidFill>
                              <a:latin typeface="Cambria Math" panose="02040503050406030204" pitchFamily="18" charset="0"/>
                            </a:rPr>
                          </m:ctrlPr>
                        </m:sSupPr>
                        <m:e>
                          <m:d>
                            <m:dPr>
                              <m:ctrlPr>
                                <a:rPr lang="pt-BR" sz="2400" i="1">
                                  <a:solidFill>
                                    <a:schemeClr val="tx1"/>
                                  </a:solidFill>
                                  <a:latin typeface="Cambria Math" panose="02040503050406030204" pitchFamily="18" charset="0"/>
                                </a:rPr>
                              </m:ctrlPr>
                            </m:dPr>
                            <m:e>
                              <m:r>
                                <a:rPr lang="pt-BR" sz="2400" i="1">
                                  <a:solidFill>
                                    <a:schemeClr val="tx1"/>
                                  </a:solidFill>
                                  <a:latin typeface="Cambria Math" panose="02040503050406030204" pitchFamily="18" charset="0"/>
                                </a:rPr>
                                <m:t>1−</m:t>
                              </m:r>
                              <m:f>
                                <m:fPr>
                                  <m:ctrlPr>
                                    <a:rPr lang="pt-BR" sz="2400" i="1">
                                      <a:solidFill>
                                        <a:schemeClr val="tx1"/>
                                      </a:solidFill>
                                      <a:latin typeface="Cambria Math" panose="02040503050406030204" pitchFamily="18" charset="0"/>
                                    </a:rPr>
                                  </m:ctrlPr>
                                </m:fPr>
                                <m:num>
                                  <m:r>
                                    <a:rPr lang="pt-BR" sz="2400" i="1">
                                      <a:solidFill>
                                        <a:schemeClr val="tx1"/>
                                      </a:solidFill>
                                      <a:latin typeface="Cambria Math" panose="02040503050406030204" pitchFamily="18" charset="0"/>
                                    </a:rPr>
                                    <m:t>𝑉</m:t>
                                  </m:r>
                                  <m:r>
                                    <a:rPr lang="pt-BR" sz="2400" i="1" baseline="-25000">
                                      <a:solidFill>
                                        <a:schemeClr val="tx1"/>
                                      </a:solidFill>
                                      <a:latin typeface="Cambria Math" panose="02040503050406030204" pitchFamily="18" charset="0"/>
                                    </a:rPr>
                                    <m:t>𝐺𝑆</m:t>
                                  </m:r>
                                </m:num>
                                <m:den>
                                  <m:r>
                                    <a:rPr lang="pt-BR" sz="2400" i="1">
                                      <a:solidFill>
                                        <a:schemeClr val="tx1"/>
                                      </a:solidFill>
                                      <a:latin typeface="Cambria Math" panose="02040503050406030204" pitchFamily="18" charset="0"/>
                                    </a:rPr>
                                    <m:t>𝑉</m:t>
                                  </m:r>
                                  <m:r>
                                    <a:rPr lang="pt-BR" sz="2400" i="1" baseline="-25000">
                                      <a:solidFill>
                                        <a:schemeClr val="tx1"/>
                                      </a:solidFill>
                                      <a:latin typeface="Cambria Math" panose="02040503050406030204" pitchFamily="18" charset="0"/>
                                    </a:rPr>
                                    <m:t>𝑝</m:t>
                                  </m:r>
                                </m:den>
                              </m:f>
                            </m:e>
                          </m:d>
                        </m:e>
                        <m:sup>
                          <m:r>
                            <a:rPr lang="pt-BR" sz="2400" i="1">
                              <a:solidFill>
                                <a:schemeClr val="tx1"/>
                              </a:solidFill>
                              <a:latin typeface="Cambria Math" panose="02040503050406030204" pitchFamily="18" charset="0"/>
                            </a:rPr>
                            <m:t>2</m:t>
                          </m:r>
                        </m:sup>
                      </m:sSup>
                    </m:oMath>
                  </m:oMathPara>
                </a14:m>
                <a:endParaRPr lang="pt-BR" sz="2400" dirty="0">
                  <a:solidFill>
                    <a:schemeClr val="tx1"/>
                  </a:solidFill>
                </a:endParaRPr>
              </a:p>
            </p:txBody>
          </p:sp>
        </mc:Choice>
        <mc:Fallback xmlns="">
          <p:sp>
            <p:nvSpPr>
              <p:cNvPr id="7" name="Rectangle 6">
                <a:extLst>
                  <a:ext uri="{FF2B5EF4-FFF2-40B4-BE49-F238E27FC236}">
                    <a16:creationId xmlns:a16="http://schemas.microsoft.com/office/drawing/2014/main" id="{6A65E115-46E8-4685-849F-46E9312C9A4B}"/>
                  </a:ext>
                </a:extLst>
              </p:cNvPr>
              <p:cNvSpPr>
                <a:spLocks noRot="1" noChangeAspect="1" noMove="1" noResize="1" noEditPoints="1" noAdjustHandles="1" noChangeArrowheads="1" noChangeShapeType="1" noTextEdit="1"/>
              </p:cNvSpPr>
              <p:nvPr/>
            </p:nvSpPr>
            <p:spPr>
              <a:xfrm>
                <a:off x="4751009" y="1978835"/>
                <a:ext cx="3207337" cy="995144"/>
              </a:xfrm>
              <a:prstGeom prst="rect">
                <a:avLst/>
              </a:prstGeom>
              <a:blipFill>
                <a:blip r:embed="rId3"/>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217215899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CD06BF-2743-4940-A361-3F2A62349C5C}"/>
              </a:ext>
            </a:extLst>
          </p:cNvPr>
          <p:cNvSpPr>
            <a:spLocks noGrp="1"/>
          </p:cNvSpPr>
          <p:nvPr>
            <p:ph type="title"/>
          </p:nvPr>
        </p:nvSpPr>
        <p:spPr/>
        <p:txBody>
          <a:bodyPr/>
          <a:lstStyle/>
          <a:p>
            <a:r>
              <a:rPr lang="pt-BR" dirty="0"/>
              <a:t>Curva de transferência: método simplificado</a:t>
            </a:r>
          </a:p>
        </p:txBody>
      </p:sp>
      <p:sp>
        <p:nvSpPr>
          <p:cNvPr id="3" name="Content Placeholder 2">
            <a:extLst>
              <a:ext uri="{FF2B5EF4-FFF2-40B4-BE49-F238E27FC236}">
                <a16:creationId xmlns:a16="http://schemas.microsoft.com/office/drawing/2014/main" id="{42A32713-98D0-4B9C-928A-48FF66E1C42D}"/>
              </a:ext>
            </a:extLst>
          </p:cNvPr>
          <p:cNvSpPr>
            <a:spLocks noGrp="1"/>
          </p:cNvSpPr>
          <p:nvPr>
            <p:ph idx="1"/>
          </p:nvPr>
        </p:nvSpPr>
        <p:spPr>
          <a:xfrm>
            <a:off x="838199" y="1825625"/>
            <a:ext cx="11353801" cy="4351338"/>
          </a:xfrm>
        </p:spPr>
        <p:txBody>
          <a:bodyPr/>
          <a:lstStyle/>
          <a:p>
            <a:pPr marL="0" indent="0">
              <a:buNone/>
            </a:pPr>
            <a:r>
              <a:rPr lang="pt-BR" dirty="0" err="1"/>
              <a:t>Ex</a:t>
            </a:r>
            <a:r>
              <a:rPr lang="pt-BR" dirty="0"/>
              <a:t>: Esboce a curva de transferência definida por I</a:t>
            </a:r>
            <a:r>
              <a:rPr lang="pt-BR" baseline="-25000" dirty="0"/>
              <a:t>DSS</a:t>
            </a:r>
            <a:r>
              <a:rPr lang="pt-BR" dirty="0"/>
              <a:t> = 12mA e </a:t>
            </a:r>
            <a:r>
              <a:rPr lang="pt-BR" dirty="0" err="1"/>
              <a:t>V</a:t>
            </a:r>
            <a:r>
              <a:rPr lang="pt-BR" baseline="-25000" dirty="0" err="1"/>
              <a:t>p</a:t>
            </a:r>
            <a:r>
              <a:rPr lang="pt-BR" dirty="0"/>
              <a:t> = -6V.</a:t>
            </a:r>
          </a:p>
          <a:p>
            <a:pPr marL="0" indent="0">
              <a:buNone/>
            </a:pPr>
            <a:endParaRPr lang="pt-BR" dirty="0"/>
          </a:p>
        </p:txBody>
      </p:sp>
      <p:sp>
        <p:nvSpPr>
          <p:cNvPr id="4" name="Footer Placeholder 3">
            <a:extLst>
              <a:ext uri="{FF2B5EF4-FFF2-40B4-BE49-F238E27FC236}">
                <a16:creationId xmlns:a16="http://schemas.microsoft.com/office/drawing/2014/main" id="{E6AF90CF-431B-43D0-9F97-DB973F4FA979}"/>
              </a:ext>
            </a:extLst>
          </p:cNvPr>
          <p:cNvSpPr>
            <a:spLocks noGrp="1"/>
          </p:cNvSpPr>
          <p:nvPr>
            <p:ph type="ftr" sz="quarter" idx="11"/>
          </p:nvPr>
        </p:nvSpPr>
        <p:spPr/>
        <p:txBody>
          <a:bodyPr/>
          <a:lstStyle/>
          <a:p>
            <a:r>
              <a:rPr lang="en-US" altLang="en-US"/>
              <a:t>Prof. Elyr Teixeira</a:t>
            </a:r>
            <a:endParaRPr lang="en-US" altLang="en-US" dirty="0"/>
          </a:p>
        </p:txBody>
      </p:sp>
      <p:sp>
        <p:nvSpPr>
          <p:cNvPr id="5" name="Slide Number Placeholder 4">
            <a:extLst>
              <a:ext uri="{FF2B5EF4-FFF2-40B4-BE49-F238E27FC236}">
                <a16:creationId xmlns:a16="http://schemas.microsoft.com/office/drawing/2014/main" id="{BB4AB385-74CD-4F2D-94E7-1A6E6C176B15}"/>
              </a:ext>
            </a:extLst>
          </p:cNvPr>
          <p:cNvSpPr>
            <a:spLocks noGrp="1"/>
          </p:cNvSpPr>
          <p:nvPr>
            <p:ph type="sldNum" sz="quarter" idx="12"/>
          </p:nvPr>
        </p:nvSpPr>
        <p:spPr/>
        <p:txBody>
          <a:bodyPr/>
          <a:lstStyle/>
          <a:p>
            <a:fld id="{D70E266F-DC34-4EBC-B26B-29CFE51B5C59}" type="slidenum">
              <a:rPr lang="en-US" altLang="en-US" smtClean="0"/>
              <a:pPr/>
              <a:t>56</a:t>
            </a:fld>
            <a:endParaRPr lang="en-US" altLang="en-US"/>
          </a:p>
        </p:txBody>
      </p:sp>
    </p:spTree>
    <p:extLst>
      <p:ext uri="{BB962C8B-B14F-4D97-AF65-F5344CB8AC3E}">
        <p14:creationId xmlns:p14="http://schemas.microsoft.com/office/powerpoint/2010/main" val="289866711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CD06BF-2743-4940-A361-3F2A62349C5C}"/>
              </a:ext>
            </a:extLst>
          </p:cNvPr>
          <p:cNvSpPr>
            <a:spLocks noGrp="1"/>
          </p:cNvSpPr>
          <p:nvPr>
            <p:ph type="title"/>
          </p:nvPr>
        </p:nvSpPr>
        <p:spPr/>
        <p:txBody>
          <a:bodyPr/>
          <a:lstStyle/>
          <a:p>
            <a:r>
              <a:rPr lang="pt-BR" dirty="0"/>
              <a:t>Curva de transferência: método simplificado</a:t>
            </a:r>
          </a:p>
        </p:txBody>
      </p:sp>
      <p:sp>
        <p:nvSpPr>
          <p:cNvPr id="3" name="Content Placeholder 2">
            <a:extLst>
              <a:ext uri="{FF2B5EF4-FFF2-40B4-BE49-F238E27FC236}">
                <a16:creationId xmlns:a16="http://schemas.microsoft.com/office/drawing/2014/main" id="{42A32713-98D0-4B9C-928A-48FF66E1C42D}"/>
              </a:ext>
            </a:extLst>
          </p:cNvPr>
          <p:cNvSpPr>
            <a:spLocks noGrp="1"/>
          </p:cNvSpPr>
          <p:nvPr>
            <p:ph idx="1"/>
          </p:nvPr>
        </p:nvSpPr>
        <p:spPr>
          <a:xfrm>
            <a:off x="838199" y="1825625"/>
            <a:ext cx="11353801" cy="4351338"/>
          </a:xfrm>
        </p:spPr>
        <p:txBody>
          <a:bodyPr/>
          <a:lstStyle/>
          <a:p>
            <a:pPr marL="0" indent="0">
              <a:buNone/>
            </a:pPr>
            <a:r>
              <a:rPr lang="pt-BR" dirty="0" err="1"/>
              <a:t>Ex</a:t>
            </a:r>
            <a:r>
              <a:rPr lang="pt-BR" dirty="0"/>
              <a:t>: Esboce a curva de transferência definida por I</a:t>
            </a:r>
            <a:r>
              <a:rPr lang="pt-BR" baseline="-25000" dirty="0"/>
              <a:t>DSS</a:t>
            </a:r>
            <a:r>
              <a:rPr lang="pt-BR" dirty="0"/>
              <a:t> = 12mA e </a:t>
            </a:r>
            <a:r>
              <a:rPr lang="pt-BR" dirty="0" err="1"/>
              <a:t>V</a:t>
            </a:r>
            <a:r>
              <a:rPr lang="pt-BR" baseline="-25000" dirty="0" err="1"/>
              <a:t>p</a:t>
            </a:r>
            <a:r>
              <a:rPr lang="pt-BR" dirty="0"/>
              <a:t> = -6V.</a:t>
            </a:r>
          </a:p>
          <a:p>
            <a:pPr marL="0" indent="0">
              <a:buNone/>
            </a:pPr>
            <a:r>
              <a:rPr lang="pt-BR" dirty="0">
                <a:solidFill>
                  <a:srgbClr val="FF0000"/>
                </a:solidFill>
              </a:rPr>
              <a:t>R:</a:t>
            </a:r>
          </a:p>
          <a:p>
            <a:pPr marL="0" indent="0">
              <a:buNone/>
            </a:pPr>
            <a:r>
              <a:rPr lang="pt-BR" dirty="0">
                <a:solidFill>
                  <a:srgbClr val="FF0000"/>
                </a:solidFill>
              </a:rPr>
              <a:t>Com base no enunciado sabemos que: </a:t>
            </a:r>
          </a:p>
          <a:p>
            <a:pPr marL="0" indent="0" algn="ctr">
              <a:buNone/>
            </a:pPr>
            <a:r>
              <a:rPr lang="pt-BR" dirty="0">
                <a:solidFill>
                  <a:srgbClr val="FF0000"/>
                </a:solidFill>
              </a:rPr>
              <a:t>I</a:t>
            </a:r>
            <a:r>
              <a:rPr lang="pt-BR" baseline="-25000" dirty="0">
                <a:solidFill>
                  <a:srgbClr val="FF0000"/>
                </a:solidFill>
              </a:rPr>
              <a:t>DSS</a:t>
            </a:r>
            <a:r>
              <a:rPr lang="pt-BR" dirty="0">
                <a:solidFill>
                  <a:srgbClr val="FF0000"/>
                </a:solidFill>
              </a:rPr>
              <a:t> = </a:t>
            </a:r>
            <a:r>
              <a:rPr lang="pt-BR" b="1" dirty="0">
                <a:solidFill>
                  <a:srgbClr val="FF0000"/>
                </a:solidFill>
              </a:rPr>
              <a:t>12mA</a:t>
            </a:r>
            <a:r>
              <a:rPr lang="pt-BR" dirty="0">
                <a:solidFill>
                  <a:srgbClr val="FF0000"/>
                </a:solidFill>
              </a:rPr>
              <a:t> com V</a:t>
            </a:r>
            <a:r>
              <a:rPr lang="pt-BR" baseline="-25000" dirty="0">
                <a:solidFill>
                  <a:srgbClr val="FF0000"/>
                </a:solidFill>
              </a:rPr>
              <a:t>GS </a:t>
            </a:r>
            <a:r>
              <a:rPr lang="pt-BR" dirty="0">
                <a:solidFill>
                  <a:srgbClr val="FF0000"/>
                </a:solidFill>
              </a:rPr>
              <a:t>= </a:t>
            </a:r>
            <a:r>
              <a:rPr lang="pt-BR" b="1" dirty="0">
                <a:solidFill>
                  <a:srgbClr val="FF0000"/>
                </a:solidFill>
              </a:rPr>
              <a:t>0V</a:t>
            </a:r>
            <a:r>
              <a:rPr lang="pt-BR" dirty="0">
                <a:solidFill>
                  <a:srgbClr val="FF0000"/>
                </a:solidFill>
              </a:rPr>
              <a:t>, e, I</a:t>
            </a:r>
            <a:r>
              <a:rPr lang="pt-BR" baseline="-25000" dirty="0">
                <a:solidFill>
                  <a:srgbClr val="FF0000"/>
                </a:solidFill>
              </a:rPr>
              <a:t>D </a:t>
            </a:r>
            <a:r>
              <a:rPr lang="pt-BR" dirty="0">
                <a:solidFill>
                  <a:srgbClr val="FF0000"/>
                </a:solidFill>
              </a:rPr>
              <a:t>= </a:t>
            </a:r>
            <a:r>
              <a:rPr lang="pt-BR" b="1" dirty="0">
                <a:solidFill>
                  <a:srgbClr val="FF0000"/>
                </a:solidFill>
              </a:rPr>
              <a:t>0mA</a:t>
            </a:r>
            <a:r>
              <a:rPr lang="pt-BR" dirty="0">
                <a:solidFill>
                  <a:srgbClr val="FF0000"/>
                </a:solidFill>
              </a:rPr>
              <a:t> e V</a:t>
            </a:r>
            <a:r>
              <a:rPr lang="pt-BR" baseline="-25000" dirty="0">
                <a:solidFill>
                  <a:srgbClr val="FF0000"/>
                </a:solidFill>
              </a:rPr>
              <a:t>GS </a:t>
            </a:r>
            <a:r>
              <a:rPr lang="pt-BR" dirty="0">
                <a:solidFill>
                  <a:srgbClr val="FF0000"/>
                </a:solidFill>
              </a:rPr>
              <a:t>= </a:t>
            </a:r>
            <a:r>
              <a:rPr lang="pt-BR" b="1" dirty="0" err="1">
                <a:solidFill>
                  <a:srgbClr val="FF0000"/>
                </a:solidFill>
              </a:rPr>
              <a:t>V</a:t>
            </a:r>
            <a:r>
              <a:rPr lang="pt-BR" b="1" baseline="-25000" dirty="0" err="1">
                <a:solidFill>
                  <a:srgbClr val="FF0000"/>
                </a:solidFill>
              </a:rPr>
              <a:t>p</a:t>
            </a:r>
            <a:endParaRPr lang="pt-BR" b="1" baseline="-25000" dirty="0">
              <a:solidFill>
                <a:srgbClr val="FF0000"/>
              </a:solidFill>
            </a:endParaRPr>
          </a:p>
          <a:p>
            <a:pPr marL="0" indent="0" algn="just">
              <a:buNone/>
            </a:pPr>
            <a:r>
              <a:rPr lang="pt-BR" dirty="0">
                <a:solidFill>
                  <a:srgbClr val="FF0000"/>
                </a:solidFill>
              </a:rPr>
              <a:t>Com V</a:t>
            </a:r>
            <a:r>
              <a:rPr lang="pt-BR" baseline="-25000" dirty="0">
                <a:solidFill>
                  <a:srgbClr val="FF0000"/>
                </a:solidFill>
              </a:rPr>
              <a:t>GS </a:t>
            </a:r>
            <a:r>
              <a:rPr lang="pt-BR" dirty="0">
                <a:solidFill>
                  <a:srgbClr val="FF0000"/>
                </a:solidFill>
              </a:rPr>
              <a:t>= </a:t>
            </a:r>
            <a:r>
              <a:rPr lang="pt-BR" dirty="0" err="1">
                <a:solidFill>
                  <a:srgbClr val="FF0000"/>
                </a:solidFill>
              </a:rPr>
              <a:t>V</a:t>
            </a:r>
            <a:r>
              <a:rPr lang="pt-BR" baseline="-25000" dirty="0" err="1">
                <a:solidFill>
                  <a:srgbClr val="FF0000"/>
                </a:solidFill>
              </a:rPr>
              <a:t>p</a:t>
            </a:r>
            <a:r>
              <a:rPr lang="pt-BR" dirty="0">
                <a:solidFill>
                  <a:srgbClr val="FF0000"/>
                </a:solidFill>
              </a:rPr>
              <a:t>/2 = -6/2 = </a:t>
            </a:r>
            <a:r>
              <a:rPr lang="pt-BR" b="1" dirty="0">
                <a:solidFill>
                  <a:srgbClr val="FF0000"/>
                </a:solidFill>
              </a:rPr>
              <a:t>-3V</a:t>
            </a:r>
            <a:r>
              <a:rPr lang="pt-BR" dirty="0">
                <a:solidFill>
                  <a:srgbClr val="FF0000"/>
                </a:solidFill>
              </a:rPr>
              <a:t>, a corrente de dreno será I</a:t>
            </a:r>
            <a:r>
              <a:rPr lang="pt-BR" baseline="-25000" dirty="0">
                <a:solidFill>
                  <a:srgbClr val="FF0000"/>
                </a:solidFill>
              </a:rPr>
              <a:t>DSS</a:t>
            </a:r>
            <a:r>
              <a:rPr lang="pt-BR" dirty="0">
                <a:solidFill>
                  <a:srgbClr val="FF0000"/>
                </a:solidFill>
              </a:rPr>
              <a:t>/4 = 12/4 = </a:t>
            </a:r>
            <a:r>
              <a:rPr lang="pt-BR" b="1" dirty="0">
                <a:solidFill>
                  <a:srgbClr val="FF0000"/>
                </a:solidFill>
              </a:rPr>
              <a:t>3mA</a:t>
            </a:r>
            <a:endParaRPr lang="pt-BR" dirty="0">
              <a:solidFill>
                <a:srgbClr val="FF0000"/>
              </a:solidFill>
            </a:endParaRPr>
          </a:p>
          <a:p>
            <a:pPr marL="0" indent="0" algn="just">
              <a:buNone/>
            </a:pPr>
            <a:r>
              <a:rPr lang="pt-BR" dirty="0">
                <a:solidFill>
                  <a:srgbClr val="FF0000"/>
                </a:solidFill>
              </a:rPr>
              <a:t>Com I</a:t>
            </a:r>
            <a:r>
              <a:rPr lang="pt-BR" baseline="-25000" dirty="0">
                <a:solidFill>
                  <a:srgbClr val="FF0000"/>
                </a:solidFill>
              </a:rPr>
              <a:t>D</a:t>
            </a:r>
            <a:r>
              <a:rPr lang="pt-BR" dirty="0">
                <a:solidFill>
                  <a:srgbClr val="FF0000"/>
                </a:solidFill>
              </a:rPr>
              <a:t> = I</a:t>
            </a:r>
            <a:r>
              <a:rPr lang="pt-BR" baseline="-25000" dirty="0">
                <a:solidFill>
                  <a:srgbClr val="FF0000"/>
                </a:solidFill>
              </a:rPr>
              <a:t>DSS</a:t>
            </a:r>
            <a:r>
              <a:rPr lang="pt-BR" dirty="0">
                <a:solidFill>
                  <a:srgbClr val="FF0000"/>
                </a:solidFill>
              </a:rPr>
              <a:t>/2 = 12/2 = </a:t>
            </a:r>
            <a:r>
              <a:rPr lang="pt-BR" b="1" dirty="0">
                <a:solidFill>
                  <a:srgbClr val="FF0000"/>
                </a:solidFill>
              </a:rPr>
              <a:t>6mA</a:t>
            </a:r>
            <a:r>
              <a:rPr lang="pt-BR" dirty="0">
                <a:solidFill>
                  <a:srgbClr val="FF0000"/>
                </a:solidFill>
              </a:rPr>
              <a:t> a tensão da porta-fonte será V</a:t>
            </a:r>
            <a:r>
              <a:rPr lang="pt-BR" baseline="-25000" dirty="0">
                <a:solidFill>
                  <a:srgbClr val="FF0000"/>
                </a:solidFill>
              </a:rPr>
              <a:t>GS </a:t>
            </a:r>
            <a:r>
              <a:rPr lang="pt-BR" dirty="0">
                <a:solidFill>
                  <a:srgbClr val="FF0000"/>
                </a:solidFill>
              </a:rPr>
              <a:t>= 0,3V</a:t>
            </a:r>
            <a:r>
              <a:rPr lang="pt-BR" baseline="-25000" dirty="0">
                <a:solidFill>
                  <a:srgbClr val="FF0000"/>
                </a:solidFill>
              </a:rPr>
              <a:t>p</a:t>
            </a:r>
            <a:r>
              <a:rPr lang="pt-BR" dirty="0">
                <a:solidFill>
                  <a:srgbClr val="FF0000"/>
                </a:solidFill>
              </a:rPr>
              <a:t> = 0,3(-6) = </a:t>
            </a:r>
            <a:r>
              <a:rPr lang="pt-BR" b="1" dirty="0">
                <a:solidFill>
                  <a:srgbClr val="FF0000"/>
                </a:solidFill>
              </a:rPr>
              <a:t>-1,8V</a:t>
            </a:r>
          </a:p>
          <a:p>
            <a:pPr marL="0" indent="0">
              <a:buNone/>
            </a:pPr>
            <a:endParaRPr lang="pt-BR" dirty="0"/>
          </a:p>
        </p:txBody>
      </p:sp>
      <p:sp>
        <p:nvSpPr>
          <p:cNvPr id="4" name="Footer Placeholder 3">
            <a:extLst>
              <a:ext uri="{FF2B5EF4-FFF2-40B4-BE49-F238E27FC236}">
                <a16:creationId xmlns:a16="http://schemas.microsoft.com/office/drawing/2014/main" id="{E6AF90CF-431B-43D0-9F97-DB973F4FA979}"/>
              </a:ext>
            </a:extLst>
          </p:cNvPr>
          <p:cNvSpPr>
            <a:spLocks noGrp="1"/>
          </p:cNvSpPr>
          <p:nvPr>
            <p:ph type="ftr" sz="quarter" idx="11"/>
          </p:nvPr>
        </p:nvSpPr>
        <p:spPr/>
        <p:txBody>
          <a:bodyPr/>
          <a:lstStyle/>
          <a:p>
            <a:r>
              <a:rPr lang="en-US" altLang="en-US"/>
              <a:t>Prof. Elyr Teixeira</a:t>
            </a:r>
            <a:endParaRPr lang="en-US" altLang="en-US" dirty="0"/>
          </a:p>
        </p:txBody>
      </p:sp>
      <p:sp>
        <p:nvSpPr>
          <p:cNvPr id="5" name="Slide Number Placeholder 4">
            <a:extLst>
              <a:ext uri="{FF2B5EF4-FFF2-40B4-BE49-F238E27FC236}">
                <a16:creationId xmlns:a16="http://schemas.microsoft.com/office/drawing/2014/main" id="{BB4AB385-74CD-4F2D-94E7-1A6E6C176B15}"/>
              </a:ext>
            </a:extLst>
          </p:cNvPr>
          <p:cNvSpPr>
            <a:spLocks noGrp="1"/>
          </p:cNvSpPr>
          <p:nvPr>
            <p:ph type="sldNum" sz="quarter" idx="12"/>
          </p:nvPr>
        </p:nvSpPr>
        <p:spPr/>
        <p:txBody>
          <a:bodyPr/>
          <a:lstStyle/>
          <a:p>
            <a:fld id="{D70E266F-DC34-4EBC-B26B-29CFE51B5C59}" type="slidenum">
              <a:rPr lang="en-US" altLang="en-US" smtClean="0"/>
              <a:pPr/>
              <a:t>57</a:t>
            </a:fld>
            <a:endParaRPr lang="en-US" altLang="en-US"/>
          </a:p>
        </p:txBody>
      </p:sp>
    </p:spTree>
    <p:extLst>
      <p:ext uri="{BB962C8B-B14F-4D97-AF65-F5344CB8AC3E}">
        <p14:creationId xmlns:p14="http://schemas.microsoft.com/office/powerpoint/2010/main" val="324855477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136EC7C3-D516-4DE1-A9EA-4ECB2E2C37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0" y="870248"/>
            <a:ext cx="5648156" cy="59242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a:extLst>
              <a:ext uri="{FF2B5EF4-FFF2-40B4-BE49-F238E27FC236}">
                <a16:creationId xmlns:a16="http://schemas.microsoft.com/office/drawing/2014/main" id="{75CD06BF-2743-4940-A361-3F2A62349C5C}"/>
              </a:ext>
            </a:extLst>
          </p:cNvPr>
          <p:cNvSpPr>
            <a:spLocks noGrp="1"/>
          </p:cNvSpPr>
          <p:nvPr>
            <p:ph type="title"/>
          </p:nvPr>
        </p:nvSpPr>
        <p:spPr/>
        <p:txBody>
          <a:bodyPr/>
          <a:lstStyle/>
          <a:p>
            <a:r>
              <a:rPr lang="pt-BR" dirty="0"/>
              <a:t>Curva de transferência</a:t>
            </a:r>
          </a:p>
        </p:txBody>
      </p:sp>
      <p:sp>
        <p:nvSpPr>
          <p:cNvPr id="4" name="Footer Placeholder 3">
            <a:extLst>
              <a:ext uri="{FF2B5EF4-FFF2-40B4-BE49-F238E27FC236}">
                <a16:creationId xmlns:a16="http://schemas.microsoft.com/office/drawing/2014/main" id="{E6AF90CF-431B-43D0-9F97-DB973F4FA979}"/>
              </a:ext>
            </a:extLst>
          </p:cNvPr>
          <p:cNvSpPr>
            <a:spLocks noGrp="1"/>
          </p:cNvSpPr>
          <p:nvPr>
            <p:ph type="ftr" sz="quarter" idx="11"/>
          </p:nvPr>
        </p:nvSpPr>
        <p:spPr/>
        <p:txBody>
          <a:bodyPr/>
          <a:lstStyle/>
          <a:p>
            <a:r>
              <a:rPr lang="en-US" altLang="en-US"/>
              <a:t>Prof. Elyr Teixeira</a:t>
            </a:r>
            <a:endParaRPr lang="en-US" altLang="en-US" dirty="0"/>
          </a:p>
        </p:txBody>
      </p:sp>
      <p:sp>
        <p:nvSpPr>
          <p:cNvPr id="5" name="Slide Number Placeholder 4">
            <a:extLst>
              <a:ext uri="{FF2B5EF4-FFF2-40B4-BE49-F238E27FC236}">
                <a16:creationId xmlns:a16="http://schemas.microsoft.com/office/drawing/2014/main" id="{BB4AB385-74CD-4F2D-94E7-1A6E6C176B15}"/>
              </a:ext>
            </a:extLst>
          </p:cNvPr>
          <p:cNvSpPr>
            <a:spLocks noGrp="1"/>
          </p:cNvSpPr>
          <p:nvPr>
            <p:ph type="sldNum" sz="quarter" idx="12"/>
          </p:nvPr>
        </p:nvSpPr>
        <p:spPr/>
        <p:txBody>
          <a:bodyPr/>
          <a:lstStyle/>
          <a:p>
            <a:fld id="{D70E266F-DC34-4EBC-B26B-29CFE51B5C59}" type="slidenum">
              <a:rPr lang="en-US" altLang="en-US" smtClean="0"/>
              <a:pPr/>
              <a:t>58</a:t>
            </a:fld>
            <a:endParaRPr lang="en-US" altLang="en-US"/>
          </a:p>
        </p:txBody>
      </p:sp>
    </p:spTree>
    <p:extLst>
      <p:ext uri="{BB962C8B-B14F-4D97-AF65-F5344CB8AC3E}">
        <p14:creationId xmlns:p14="http://schemas.microsoft.com/office/powerpoint/2010/main" val="402833974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C3177D37-24BF-423F-8B89-EC1EC75DC6A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429545" y="874643"/>
            <a:ext cx="3762455" cy="58468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a:extLst>
              <a:ext uri="{FF2B5EF4-FFF2-40B4-BE49-F238E27FC236}">
                <a16:creationId xmlns:a16="http://schemas.microsoft.com/office/drawing/2014/main" id="{75CD06BF-2743-4940-A361-3F2A62349C5C}"/>
              </a:ext>
            </a:extLst>
          </p:cNvPr>
          <p:cNvSpPr>
            <a:spLocks noGrp="1"/>
          </p:cNvSpPr>
          <p:nvPr>
            <p:ph type="title"/>
          </p:nvPr>
        </p:nvSpPr>
        <p:spPr/>
        <p:txBody>
          <a:bodyPr/>
          <a:lstStyle/>
          <a:p>
            <a:r>
              <a:rPr lang="pt-BR" dirty="0"/>
              <a:t>Folha de dados (datasheet)</a:t>
            </a:r>
          </a:p>
        </p:txBody>
      </p:sp>
      <p:sp>
        <p:nvSpPr>
          <p:cNvPr id="4" name="Footer Placeholder 3">
            <a:extLst>
              <a:ext uri="{FF2B5EF4-FFF2-40B4-BE49-F238E27FC236}">
                <a16:creationId xmlns:a16="http://schemas.microsoft.com/office/drawing/2014/main" id="{E6AF90CF-431B-43D0-9F97-DB973F4FA979}"/>
              </a:ext>
            </a:extLst>
          </p:cNvPr>
          <p:cNvSpPr>
            <a:spLocks noGrp="1"/>
          </p:cNvSpPr>
          <p:nvPr>
            <p:ph type="ftr" sz="quarter" idx="11"/>
          </p:nvPr>
        </p:nvSpPr>
        <p:spPr/>
        <p:txBody>
          <a:bodyPr/>
          <a:lstStyle/>
          <a:p>
            <a:r>
              <a:rPr lang="en-US" altLang="en-US"/>
              <a:t>Prof. Elyr Teixeira</a:t>
            </a:r>
            <a:endParaRPr lang="en-US" altLang="en-US" dirty="0"/>
          </a:p>
        </p:txBody>
      </p:sp>
      <p:sp>
        <p:nvSpPr>
          <p:cNvPr id="5" name="Slide Number Placeholder 4">
            <a:extLst>
              <a:ext uri="{FF2B5EF4-FFF2-40B4-BE49-F238E27FC236}">
                <a16:creationId xmlns:a16="http://schemas.microsoft.com/office/drawing/2014/main" id="{BB4AB385-74CD-4F2D-94E7-1A6E6C176B15}"/>
              </a:ext>
            </a:extLst>
          </p:cNvPr>
          <p:cNvSpPr>
            <a:spLocks noGrp="1"/>
          </p:cNvSpPr>
          <p:nvPr>
            <p:ph type="sldNum" sz="quarter" idx="12"/>
          </p:nvPr>
        </p:nvSpPr>
        <p:spPr/>
        <p:txBody>
          <a:bodyPr/>
          <a:lstStyle/>
          <a:p>
            <a:fld id="{D70E266F-DC34-4EBC-B26B-29CFE51B5C59}" type="slidenum">
              <a:rPr lang="en-US" altLang="en-US" smtClean="0"/>
              <a:pPr/>
              <a:t>59</a:t>
            </a:fld>
            <a:endParaRPr lang="en-US" altLang="en-US"/>
          </a:p>
        </p:txBody>
      </p:sp>
    </p:spTree>
    <p:extLst>
      <p:ext uri="{BB962C8B-B14F-4D97-AF65-F5344CB8AC3E}">
        <p14:creationId xmlns:p14="http://schemas.microsoft.com/office/powerpoint/2010/main" val="8046910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Bibliografia</a:t>
            </a:r>
          </a:p>
        </p:txBody>
      </p:sp>
      <p:pic>
        <p:nvPicPr>
          <p:cNvPr id="5122" name="Picture 2" descr="Resultado de imagem para sedra smith">
            <a:extLst>
              <a:ext uri="{FF2B5EF4-FFF2-40B4-BE49-F238E27FC236}">
                <a16:creationId xmlns:a16="http://schemas.microsoft.com/office/drawing/2014/main" id="{B219DD5E-41B5-4893-8D7B-98E75BEFEB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4217" y="2295939"/>
            <a:ext cx="3054066" cy="3826565"/>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Resultado de imagem para boylestad 11">
            <a:extLst>
              <a:ext uri="{FF2B5EF4-FFF2-40B4-BE49-F238E27FC236}">
                <a16:creationId xmlns:a16="http://schemas.microsoft.com/office/drawing/2014/main" id="{1D69ED9A-27F5-4AC5-9377-A4BF86A3BB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93125" y="2295938"/>
            <a:ext cx="2850438" cy="382656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Resultado de imagem para youtube logo">
            <a:extLst>
              <a:ext uri="{FF2B5EF4-FFF2-40B4-BE49-F238E27FC236}">
                <a16:creationId xmlns:a16="http://schemas.microsoft.com/office/drawing/2014/main" id="{8A318CC0-779E-46D5-A5C5-56A1E438E77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61017" y="3115918"/>
            <a:ext cx="3162852" cy="17791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030252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C3177D37-24BF-423F-8B89-EC1EC75DC6A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429545" y="874643"/>
            <a:ext cx="3762455" cy="58468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a:extLst>
              <a:ext uri="{FF2B5EF4-FFF2-40B4-BE49-F238E27FC236}">
                <a16:creationId xmlns:a16="http://schemas.microsoft.com/office/drawing/2014/main" id="{75CD06BF-2743-4940-A361-3F2A62349C5C}"/>
              </a:ext>
            </a:extLst>
          </p:cNvPr>
          <p:cNvSpPr>
            <a:spLocks noGrp="1"/>
          </p:cNvSpPr>
          <p:nvPr>
            <p:ph type="title"/>
          </p:nvPr>
        </p:nvSpPr>
        <p:spPr/>
        <p:txBody>
          <a:bodyPr/>
          <a:lstStyle/>
          <a:p>
            <a:r>
              <a:rPr lang="pt-BR" dirty="0"/>
              <a:t>Folha de dados (datasheet)</a:t>
            </a:r>
          </a:p>
        </p:txBody>
      </p:sp>
      <p:sp>
        <p:nvSpPr>
          <p:cNvPr id="4" name="Footer Placeholder 3">
            <a:extLst>
              <a:ext uri="{FF2B5EF4-FFF2-40B4-BE49-F238E27FC236}">
                <a16:creationId xmlns:a16="http://schemas.microsoft.com/office/drawing/2014/main" id="{E6AF90CF-431B-43D0-9F97-DB973F4FA979}"/>
              </a:ext>
            </a:extLst>
          </p:cNvPr>
          <p:cNvSpPr>
            <a:spLocks noGrp="1"/>
          </p:cNvSpPr>
          <p:nvPr>
            <p:ph type="ftr" sz="quarter" idx="11"/>
          </p:nvPr>
        </p:nvSpPr>
        <p:spPr/>
        <p:txBody>
          <a:bodyPr/>
          <a:lstStyle/>
          <a:p>
            <a:r>
              <a:rPr lang="en-US" altLang="en-US"/>
              <a:t>Prof. Elyr Teixeira</a:t>
            </a:r>
            <a:endParaRPr lang="en-US" altLang="en-US" dirty="0"/>
          </a:p>
        </p:txBody>
      </p:sp>
      <p:sp>
        <p:nvSpPr>
          <p:cNvPr id="5" name="Slide Number Placeholder 4">
            <a:extLst>
              <a:ext uri="{FF2B5EF4-FFF2-40B4-BE49-F238E27FC236}">
                <a16:creationId xmlns:a16="http://schemas.microsoft.com/office/drawing/2014/main" id="{BB4AB385-74CD-4F2D-94E7-1A6E6C176B15}"/>
              </a:ext>
            </a:extLst>
          </p:cNvPr>
          <p:cNvSpPr>
            <a:spLocks noGrp="1"/>
          </p:cNvSpPr>
          <p:nvPr>
            <p:ph type="sldNum" sz="quarter" idx="12"/>
          </p:nvPr>
        </p:nvSpPr>
        <p:spPr/>
        <p:txBody>
          <a:bodyPr/>
          <a:lstStyle/>
          <a:p>
            <a:fld id="{D70E266F-DC34-4EBC-B26B-29CFE51B5C59}" type="slidenum">
              <a:rPr lang="en-US" altLang="en-US" smtClean="0"/>
              <a:pPr/>
              <a:t>60</a:t>
            </a:fld>
            <a:endParaRPr lang="en-US" altLang="en-US"/>
          </a:p>
        </p:txBody>
      </p:sp>
      <p:pic>
        <p:nvPicPr>
          <p:cNvPr id="7" name="Picture 2">
            <a:extLst>
              <a:ext uri="{FF2B5EF4-FFF2-40B4-BE49-F238E27FC236}">
                <a16:creationId xmlns:a16="http://schemas.microsoft.com/office/drawing/2014/main" id="{7BCD060B-F205-4FBC-861B-3B2B732DDA9B}"/>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b="64915"/>
          <a:stretch/>
        </p:blipFill>
        <p:spPr bwMode="auto">
          <a:xfrm>
            <a:off x="12010" y="1541012"/>
            <a:ext cx="8831987" cy="48153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Rectangle 8">
            <a:extLst>
              <a:ext uri="{FF2B5EF4-FFF2-40B4-BE49-F238E27FC236}">
                <a16:creationId xmlns:a16="http://schemas.microsoft.com/office/drawing/2014/main" id="{77800D57-B121-4D05-9E4B-A37FE825B231}"/>
              </a:ext>
            </a:extLst>
          </p:cNvPr>
          <p:cNvSpPr/>
          <p:nvPr/>
        </p:nvSpPr>
        <p:spPr>
          <a:xfrm>
            <a:off x="8610600" y="843602"/>
            <a:ext cx="3517405" cy="212819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98806443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C3177D37-24BF-423F-8B89-EC1EC75DC6A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429545" y="874643"/>
            <a:ext cx="3762455" cy="58468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a:extLst>
              <a:ext uri="{FF2B5EF4-FFF2-40B4-BE49-F238E27FC236}">
                <a16:creationId xmlns:a16="http://schemas.microsoft.com/office/drawing/2014/main" id="{75CD06BF-2743-4940-A361-3F2A62349C5C}"/>
              </a:ext>
            </a:extLst>
          </p:cNvPr>
          <p:cNvSpPr>
            <a:spLocks noGrp="1"/>
          </p:cNvSpPr>
          <p:nvPr>
            <p:ph type="title"/>
          </p:nvPr>
        </p:nvSpPr>
        <p:spPr/>
        <p:txBody>
          <a:bodyPr/>
          <a:lstStyle/>
          <a:p>
            <a:r>
              <a:rPr lang="pt-BR" dirty="0"/>
              <a:t>Folha de dados (datasheet)</a:t>
            </a:r>
          </a:p>
        </p:txBody>
      </p:sp>
      <p:sp>
        <p:nvSpPr>
          <p:cNvPr id="4" name="Footer Placeholder 3">
            <a:extLst>
              <a:ext uri="{FF2B5EF4-FFF2-40B4-BE49-F238E27FC236}">
                <a16:creationId xmlns:a16="http://schemas.microsoft.com/office/drawing/2014/main" id="{E6AF90CF-431B-43D0-9F97-DB973F4FA979}"/>
              </a:ext>
            </a:extLst>
          </p:cNvPr>
          <p:cNvSpPr>
            <a:spLocks noGrp="1"/>
          </p:cNvSpPr>
          <p:nvPr>
            <p:ph type="ftr" sz="quarter" idx="11"/>
          </p:nvPr>
        </p:nvSpPr>
        <p:spPr/>
        <p:txBody>
          <a:bodyPr/>
          <a:lstStyle/>
          <a:p>
            <a:r>
              <a:rPr lang="en-US" altLang="en-US"/>
              <a:t>Prof. Elyr Teixeira</a:t>
            </a:r>
            <a:endParaRPr lang="en-US" altLang="en-US" dirty="0"/>
          </a:p>
        </p:txBody>
      </p:sp>
      <p:sp>
        <p:nvSpPr>
          <p:cNvPr id="5" name="Slide Number Placeholder 4">
            <a:extLst>
              <a:ext uri="{FF2B5EF4-FFF2-40B4-BE49-F238E27FC236}">
                <a16:creationId xmlns:a16="http://schemas.microsoft.com/office/drawing/2014/main" id="{BB4AB385-74CD-4F2D-94E7-1A6E6C176B15}"/>
              </a:ext>
            </a:extLst>
          </p:cNvPr>
          <p:cNvSpPr>
            <a:spLocks noGrp="1"/>
          </p:cNvSpPr>
          <p:nvPr>
            <p:ph type="sldNum" sz="quarter" idx="12"/>
          </p:nvPr>
        </p:nvSpPr>
        <p:spPr/>
        <p:txBody>
          <a:bodyPr/>
          <a:lstStyle/>
          <a:p>
            <a:fld id="{D70E266F-DC34-4EBC-B26B-29CFE51B5C59}" type="slidenum">
              <a:rPr lang="en-US" altLang="en-US" smtClean="0"/>
              <a:pPr/>
              <a:t>61</a:t>
            </a:fld>
            <a:endParaRPr lang="en-US" altLang="en-US"/>
          </a:p>
        </p:txBody>
      </p:sp>
      <p:pic>
        <p:nvPicPr>
          <p:cNvPr id="7" name="Picture 2">
            <a:extLst>
              <a:ext uri="{FF2B5EF4-FFF2-40B4-BE49-F238E27FC236}">
                <a16:creationId xmlns:a16="http://schemas.microsoft.com/office/drawing/2014/main" id="{7BCD060B-F205-4FBC-861B-3B2B732DDA9B}"/>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34864" b="31283"/>
          <a:stretch/>
        </p:blipFill>
        <p:spPr bwMode="auto">
          <a:xfrm>
            <a:off x="0" y="1690688"/>
            <a:ext cx="8691102" cy="45719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Rectangle 7">
            <a:extLst>
              <a:ext uri="{FF2B5EF4-FFF2-40B4-BE49-F238E27FC236}">
                <a16:creationId xmlns:a16="http://schemas.microsoft.com/office/drawing/2014/main" id="{30274D8C-51ED-40CB-BE05-0BC9D5158C71}"/>
              </a:ext>
            </a:extLst>
          </p:cNvPr>
          <p:cNvSpPr/>
          <p:nvPr/>
        </p:nvSpPr>
        <p:spPr>
          <a:xfrm>
            <a:off x="8648700" y="2850202"/>
            <a:ext cx="3428505" cy="209187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187528988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CD06BF-2743-4940-A361-3F2A62349C5C}"/>
              </a:ext>
            </a:extLst>
          </p:cNvPr>
          <p:cNvSpPr>
            <a:spLocks noGrp="1"/>
          </p:cNvSpPr>
          <p:nvPr>
            <p:ph type="title"/>
          </p:nvPr>
        </p:nvSpPr>
        <p:spPr/>
        <p:txBody>
          <a:bodyPr/>
          <a:lstStyle/>
          <a:p>
            <a:r>
              <a:rPr lang="pt-BR" dirty="0"/>
              <a:t>Relações importantes</a:t>
            </a:r>
          </a:p>
        </p:txBody>
      </p:sp>
      <p:sp>
        <p:nvSpPr>
          <p:cNvPr id="3" name="Content Placeholder 2">
            <a:extLst>
              <a:ext uri="{FF2B5EF4-FFF2-40B4-BE49-F238E27FC236}">
                <a16:creationId xmlns:a16="http://schemas.microsoft.com/office/drawing/2014/main" id="{42A32713-98D0-4B9C-928A-48FF66E1C42D}"/>
              </a:ext>
            </a:extLst>
          </p:cNvPr>
          <p:cNvSpPr>
            <a:spLocks noGrp="1"/>
          </p:cNvSpPr>
          <p:nvPr>
            <p:ph idx="1"/>
          </p:nvPr>
        </p:nvSpPr>
        <p:spPr>
          <a:xfrm>
            <a:off x="3378199" y="1876425"/>
            <a:ext cx="6324601" cy="724710"/>
          </a:xfrm>
        </p:spPr>
        <p:txBody>
          <a:bodyPr/>
          <a:lstStyle/>
          <a:p>
            <a:pPr marL="0" indent="0" algn="ctr">
              <a:buNone/>
            </a:pPr>
            <a:r>
              <a:rPr lang="pt-BR" b="1" dirty="0"/>
              <a:t>JFET			TBJ</a:t>
            </a:r>
          </a:p>
          <a:p>
            <a:pPr marL="0" indent="0">
              <a:buNone/>
            </a:pPr>
            <a:endParaRPr lang="pt-BR" dirty="0"/>
          </a:p>
          <a:p>
            <a:pPr marL="0" indent="0">
              <a:buNone/>
            </a:pPr>
            <a:endParaRPr lang="pt-BR" dirty="0"/>
          </a:p>
          <a:p>
            <a:pPr marL="0" indent="0">
              <a:buNone/>
            </a:pPr>
            <a:endParaRPr lang="pt-BR" dirty="0"/>
          </a:p>
        </p:txBody>
      </p:sp>
      <p:sp>
        <p:nvSpPr>
          <p:cNvPr id="4" name="Footer Placeholder 3">
            <a:extLst>
              <a:ext uri="{FF2B5EF4-FFF2-40B4-BE49-F238E27FC236}">
                <a16:creationId xmlns:a16="http://schemas.microsoft.com/office/drawing/2014/main" id="{E6AF90CF-431B-43D0-9F97-DB973F4FA979}"/>
              </a:ext>
            </a:extLst>
          </p:cNvPr>
          <p:cNvSpPr>
            <a:spLocks noGrp="1"/>
          </p:cNvSpPr>
          <p:nvPr>
            <p:ph type="ftr" sz="quarter" idx="11"/>
          </p:nvPr>
        </p:nvSpPr>
        <p:spPr/>
        <p:txBody>
          <a:bodyPr/>
          <a:lstStyle/>
          <a:p>
            <a:r>
              <a:rPr lang="en-US" altLang="en-US"/>
              <a:t>Prof. Elyr Teixeira</a:t>
            </a:r>
            <a:endParaRPr lang="en-US" altLang="en-US" dirty="0"/>
          </a:p>
        </p:txBody>
      </p:sp>
      <p:sp>
        <p:nvSpPr>
          <p:cNvPr id="5" name="Slide Number Placeholder 4">
            <a:extLst>
              <a:ext uri="{FF2B5EF4-FFF2-40B4-BE49-F238E27FC236}">
                <a16:creationId xmlns:a16="http://schemas.microsoft.com/office/drawing/2014/main" id="{BB4AB385-74CD-4F2D-94E7-1A6E6C176B15}"/>
              </a:ext>
            </a:extLst>
          </p:cNvPr>
          <p:cNvSpPr>
            <a:spLocks noGrp="1"/>
          </p:cNvSpPr>
          <p:nvPr>
            <p:ph type="sldNum" sz="quarter" idx="12"/>
          </p:nvPr>
        </p:nvSpPr>
        <p:spPr/>
        <p:txBody>
          <a:bodyPr/>
          <a:lstStyle/>
          <a:p>
            <a:fld id="{D70E266F-DC34-4EBC-B26B-29CFE51B5C59}" type="slidenum">
              <a:rPr lang="en-US" altLang="en-US" smtClean="0"/>
              <a:pPr/>
              <a:t>62</a:t>
            </a:fld>
            <a:endParaRPr lang="en-US" altLang="en-US"/>
          </a:p>
        </p:txBody>
      </p:sp>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FD990FAB-8E74-4001-ABCD-0E60B0790304}"/>
                  </a:ext>
                </a:extLst>
              </p:cNvPr>
              <p:cNvSpPr/>
              <p:nvPr/>
            </p:nvSpPr>
            <p:spPr>
              <a:xfrm>
                <a:off x="3371263" y="2601135"/>
                <a:ext cx="3207337" cy="99514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pt-BR" sz="2400" i="1">
                          <a:latin typeface="Cambria Math" panose="02040503050406030204" pitchFamily="18" charset="0"/>
                        </a:rPr>
                        <m:t>𝐼</m:t>
                      </m:r>
                      <m:r>
                        <a:rPr lang="pt-BR" sz="2400" i="1" baseline="-25000">
                          <a:latin typeface="Cambria Math" panose="02040503050406030204" pitchFamily="18" charset="0"/>
                        </a:rPr>
                        <m:t>𝐷</m:t>
                      </m:r>
                      <m:r>
                        <a:rPr lang="pt-BR" sz="2400" i="1">
                          <a:latin typeface="Cambria Math" panose="02040503050406030204" pitchFamily="18" charset="0"/>
                        </a:rPr>
                        <m:t>=</m:t>
                      </m:r>
                      <m:sSub>
                        <m:sSubPr>
                          <m:ctrlPr>
                            <a:rPr lang="pt-BR" sz="2400" i="1">
                              <a:latin typeface="Cambria Math" panose="02040503050406030204" pitchFamily="18" charset="0"/>
                            </a:rPr>
                          </m:ctrlPr>
                        </m:sSubPr>
                        <m:e>
                          <m:r>
                            <a:rPr lang="pt-BR" sz="2400" i="1">
                              <a:latin typeface="Cambria Math" panose="02040503050406030204" pitchFamily="18" charset="0"/>
                            </a:rPr>
                            <m:t>𝐼</m:t>
                          </m:r>
                        </m:e>
                        <m:sub>
                          <m:r>
                            <a:rPr lang="pt-BR" sz="2400" i="1">
                              <a:latin typeface="Cambria Math" panose="02040503050406030204" pitchFamily="18" charset="0"/>
                            </a:rPr>
                            <m:t>𝐷𝑆𝑆</m:t>
                          </m:r>
                        </m:sub>
                      </m:sSub>
                      <m:sSup>
                        <m:sSupPr>
                          <m:ctrlPr>
                            <a:rPr lang="pt-BR" sz="2400" i="1">
                              <a:latin typeface="Cambria Math" panose="02040503050406030204" pitchFamily="18" charset="0"/>
                            </a:rPr>
                          </m:ctrlPr>
                        </m:sSupPr>
                        <m:e>
                          <m:d>
                            <m:dPr>
                              <m:ctrlPr>
                                <a:rPr lang="pt-BR" sz="2400" i="1">
                                  <a:latin typeface="Cambria Math" panose="02040503050406030204" pitchFamily="18" charset="0"/>
                                </a:rPr>
                              </m:ctrlPr>
                            </m:dPr>
                            <m:e>
                              <m:r>
                                <a:rPr lang="pt-BR" sz="2400" i="1">
                                  <a:latin typeface="Cambria Math" panose="02040503050406030204" pitchFamily="18" charset="0"/>
                                </a:rPr>
                                <m:t>1−</m:t>
                              </m:r>
                              <m:f>
                                <m:fPr>
                                  <m:ctrlPr>
                                    <a:rPr lang="pt-BR" sz="2400" i="1">
                                      <a:latin typeface="Cambria Math" panose="02040503050406030204" pitchFamily="18" charset="0"/>
                                    </a:rPr>
                                  </m:ctrlPr>
                                </m:fPr>
                                <m:num>
                                  <m:r>
                                    <a:rPr lang="pt-BR" sz="2400" i="1">
                                      <a:latin typeface="Cambria Math" panose="02040503050406030204" pitchFamily="18" charset="0"/>
                                    </a:rPr>
                                    <m:t>𝑉</m:t>
                                  </m:r>
                                  <m:r>
                                    <a:rPr lang="pt-BR" sz="2400" i="1" baseline="-25000">
                                      <a:latin typeface="Cambria Math" panose="02040503050406030204" pitchFamily="18" charset="0"/>
                                    </a:rPr>
                                    <m:t>𝐺𝑆</m:t>
                                  </m:r>
                                </m:num>
                                <m:den>
                                  <m:r>
                                    <a:rPr lang="pt-BR" sz="2400" i="1">
                                      <a:latin typeface="Cambria Math" panose="02040503050406030204" pitchFamily="18" charset="0"/>
                                    </a:rPr>
                                    <m:t>𝑉</m:t>
                                  </m:r>
                                  <m:r>
                                    <a:rPr lang="pt-BR" sz="2400" i="1" baseline="-25000">
                                      <a:latin typeface="Cambria Math" panose="02040503050406030204" pitchFamily="18" charset="0"/>
                                    </a:rPr>
                                    <m:t>𝑝</m:t>
                                  </m:r>
                                </m:den>
                              </m:f>
                            </m:e>
                          </m:d>
                        </m:e>
                        <m:sup>
                          <m:r>
                            <a:rPr lang="pt-BR" sz="2400" i="1">
                              <a:latin typeface="Cambria Math" panose="02040503050406030204" pitchFamily="18" charset="0"/>
                            </a:rPr>
                            <m:t>2</m:t>
                          </m:r>
                        </m:sup>
                      </m:sSup>
                    </m:oMath>
                  </m:oMathPara>
                </a14:m>
                <a:endParaRPr lang="pt-BR" sz="2400" dirty="0">
                  <a:solidFill>
                    <a:schemeClr val="tx1"/>
                  </a:solidFill>
                </a:endParaRPr>
              </a:p>
            </p:txBody>
          </p:sp>
        </mc:Choice>
        <mc:Fallback xmlns="">
          <p:sp>
            <p:nvSpPr>
              <p:cNvPr id="7" name="Rectangle 6">
                <a:extLst>
                  <a:ext uri="{FF2B5EF4-FFF2-40B4-BE49-F238E27FC236}">
                    <a16:creationId xmlns:a16="http://schemas.microsoft.com/office/drawing/2014/main" id="{FD990FAB-8E74-4001-ABCD-0E60B0790304}"/>
                  </a:ext>
                </a:extLst>
              </p:cNvPr>
              <p:cNvSpPr>
                <a:spLocks noRot="1" noChangeAspect="1" noMove="1" noResize="1" noEditPoints="1" noAdjustHandles="1" noChangeArrowheads="1" noChangeShapeType="1" noTextEdit="1"/>
              </p:cNvSpPr>
              <p:nvPr/>
            </p:nvSpPr>
            <p:spPr>
              <a:xfrm>
                <a:off x="3371263" y="2601135"/>
                <a:ext cx="3207337" cy="995144"/>
              </a:xfrm>
              <a:prstGeom prst="rect">
                <a:avLst/>
              </a:prstGeom>
              <a:blipFill>
                <a:blip r:embed="rId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5EE2893D-8F53-43C4-9AC9-CF873B7A2A6C}"/>
                  </a:ext>
                </a:extLst>
              </p:cNvPr>
              <p:cNvSpPr/>
              <p:nvPr/>
            </p:nvSpPr>
            <p:spPr>
              <a:xfrm>
                <a:off x="3469981" y="3750638"/>
                <a:ext cx="3009901" cy="46166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pt-BR" sz="2400" i="1" smtClean="0">
                          <a:solidFill>
                            <a:schemeClr val="tx1"/>
                          </a:solidFill>
                          <a:latin typeface="Cambria Math" panose="02040503050406030204" pitchFamily="18" charset="0"/>
                        </a:rPr>
                        <m:t>𝐼</m:t>
                      </m:r>
                      <m:r>
                        <a:rPr lang="pt-BR" sz="2400" i="1" baseline="-25000">
                          <a:solidFill>
                            <a:schemeClr val="tx1"/>
                          </a:solidFill>
                          <a:latin typeface="Cambria Math" panose="02040503050406030204" pitchFamily="18" charset="0"/>
                        </a:rPr>
                        <m:t>𝐷</m:t>
                      </m:r>
                      <m:r>
                        <a:rPr lang="pt-BR" sz="2400" i="1">
                          <a:solidFill>
                            <a:schemeClr val="tx1"/>
                          </a:solidFill>
                          <a:latin typeface="Cambria Math" panose="02040503050406030204" pitchFamily="18" charset="0"/>
                        </a:rPr>
                        <m:t>=</m:t>
                      </m:r>
                      <m:sSub>
                        <m:sSubPr>
                          <m:ctrlPr>
                            <a:rPr lang="pt-BR" sz="2400" i="1" smtClean="0">
                              <a:solidFill>
                                <a:schemeClr val="tx1"/>
                              </a:solidFill>
                              <a:latin typeface="Cambria Math" panose="02040503050406030204" pitchFamily="18" charset="0"/>
                            </a:rPr>
                          </m:ctrlPr>
                        </m:sSubPr>
                        <m:e>
                          <m:r>
                            <a:rPr lang="pt-BR" sz="2400" b="0" i="1" smtClean="0">
                              <a:solidFill>
                                <a:schemeClr val="tx1"/>
                              </a:solidFill>
                              <a:latin typeface="Cambria Math" panose="02040503050406030204" pitchFamily="18" charset="0"/>
                            </a:rPr>
                            <m:t>𝐼</m:t>
                          </m:r>
                        </m:e>
                        <m:sub>
                          <m:r>
                            <a:rPr lang="pt-BR" sz="2400" b="0" i="1" smtClean="0">
                              <a:solidFill>
                                <a:schemeClr val="tx1"/>
                              </a:solidFill>
                              <a:latin typeface="Cambria Math" panose="02040503050406030204" pitchFamily="18" charset="0"/>
                            </a:rPr>
                            <m:t>𝑆</m:t>
                          </m:r>
                        </m:sub>
                      </m:sSub>
                    </m:oMath>
                  </m:oMathPara>
                </a14:m>
                <a:endParaRPr lang="pt-BR" sz="2400" dirty="0">
                  <a:solidFill>
                    <a:schemeClr val="tx1"/>
                  </a:solidFill>
                </a:endParaRPr>
              </a:p>
            </p:txBody>
          </p:sp>
        </mc:Choice>
        <mc:Fallback xmlns="">
          <p:sp>
            <p:nvSpPr>
              <p:cNvPr id="8" name="Rectangle 7">
                <a:extLst>
                  <a:ext uri="{FF2B5EF4-FFF2-40B4-BE49-F238E27FC236}">
                    <a16:creationId xmlns:a16="http://schemas.microsoft.com/office/drawing/2014/main" id="{5EE2893D-8F53-43C4-9AC9-CF873B7A2A6C}"/>
                  </a:ext>
                </a:extLst>
              </p:cNvPr>
              <p:cNvSpPr>
                <a:spLocks noRot="1" noChangeAspect="1" noMove="1" noResize="1" noEditPoints="1" noAdjustHandles="1" noChangeArrowheads="1" noChangeShapeType="1" noTextEdit="1"/>
              </p:cNvSpPr>
              <p:nvPr/>
            </p:nvSpPr>
            <p:spPr>
              <a:xfrm>
                <a:off x="3469981" y="3750638"/>
                <a:ext cx="3009901" cy="461665"/>
              </a:xfrm>
              <a:prstGeom prst="rect">
                <a:avLst/>
              </a:prstGeom>
              <a:blipFill>
                <a:blip r:embed="rId3"/>
                <a:stretch>
                  <a:fillRect b="-2632"/>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86389ACA-8DB7-4DA0-8DCA-D30A5AB96873}"/>
                  </a:ext>
                </a:extLst>
              </p:cNvPr>
              <p:cNvSpPr/>
              <p:nvPr/>
            </p:nvSpPr>
            <p:spPr>
              <a:xfrm>
                <a:off x="3371263" y="4366661"/>
                <a:ext cx="3207337" cy="46166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pt-BR" sz="2400" i="1" smtClean="0">
                          <a:solidFill>
                            <a:schemeClr val="tx1"/>
                          </a:solidFill>
                          <a:latin typeface="Cambria Math" panose="02040503050406030204" pitchFamily="18" charset="0"/>
                        </a:rPr>
                        <m:t>𝐼</m:t>
                      </m:r>
                      <m:r>
                        <a:rPr lang="pt-BR" sz="2400" b="0" i="1" baseline="-25000" smtClean="0">
                          <a:solidFill>
                            <a:schemeClr val="tx1"/>
                          </a:solidFill>
                          <a:latin typeface="Cambria Math" panose="02040503050406030204" pitchFamily="18" charset="0"/>
                        </a:rPr>
                        <m:t>𝐺</m:t>
                      </m:r>
                      <m:r>
                        <a:rPr lang="pt-BR" sz="2400" i="1">
                          <a:latin typeface="Cambria Math" panose="02040503050406030204" pitchFamily="18" charset="0"/>
                        </a:rPr>
                        <m:t>≅</m:t>
                      </m:r>
                      <m:r>
                        <a:rPr lang="pt-BR" sz="2400" b="0" i="1" smtClean="0">
                          <a:solidFill>
                            <a:schemeClr val="tx1"/>
                          </a:solidFill>
                          <a:latin typeface="Cambria Math" panose="02040503050406030204" pitchFamily="18" charset="0"/>
                        </a:rPr>
                        <m:t>0</m:t>
                      </m:r>
                      <m:r>
                        <a:rPr lang="pt-BR" sz="2400" b="0" i="1" smtClean="0">
                          <a:solidFill>
                            <a:schemeClr val="tx1"/>
                          </a:solidFill>
                          <a:latin typeface="Cambria Math" panose="02040503050406030204" pitchFamily="18" charset="0"/>
                        </a:rPr>
                        <m:t>𝐴</m:t>
                      </m:r>
                    </m:oMath>
                  </m:oMathPara>
                </a14:m>
                <a:endParaRPr lang="pt-BR" sz="2400" dirty="0">
                  <a:solidFill>
                    <a:schemeClr val="tx1"/>
                  </a:solidFill>
                </a:endParaRPr>
              </a:p>
            </p:txBody>
          </p:sp>
        </mc:Choice>
        <mc:Fallback xmlns="">
          <p:sp>
            <p:nvSpPr>
              <p:cNvPr id="9" name="Rectangle 8">
                <a:extLst>
                  <a:ext uri="{FF2B5EF4-FFF2-40B4-BE49-F238E27FC236}">
                    <a16:creationId xmlns:a16="http://schemas.microsoft.com/office/drawing/2014/main" id="{86389ACA-8DB7-4DA0-8DCA-D30A5AB96873}"/>
                  </a:ext>
                </a:extLst>
              </p:cNvPr>
              <p:cNvSpPr>
                <a:spLocks noRot="1" noChangeAspect="1" noMove="1" noResize="1" noEditPoints="1" noAdjustHandles="1" noChangeArrowheads="1" noChangeShapeType="1" noTextEdit="1"/>
              </p:cNvSpPr>
              <p:nvPr/>
            </p:nvSpPr>
            <p:spPr>
              <a:xfrm>
                <a:off x="3371263" y="4366661"/>
                <a:ext cx="3207337" cy="461665"/>
              </a:xfrm>
              <a:prstGeom prst="rect">
                <a:avLst/>
              </a:prstGeom>
              <a:blipFill>
                <a:blip r:embed="rId4"/>
                <a:stretch>
                  <a:fillRect b="-2632"/>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8FB59432-49E8-4E48-963C-0A2A21EBF860}"/>
                  </a:ext>
                </a:extLst>
              </p:cNvPr>
              <p:cNvSpPr/>
              <p:nvPr/>
            </p:nvSpPr>
            <p:spPr>
              <a:xfrm>
                <a:off x="6443578" y="2944333"/>
                <a:ext cx="3009901" cy="46166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pt-BR" sz="2400" i="1" smtClean="0">
                          <a:solidFill>
                            <a:schemeClr val="tx1"/>
                          </a:solidFill>
                          <a:latin typeface="Cambria Math" panose="02040503050406030204" pitchFamily="18" charset="0"/>
                        </a:rPr>
                        <m:t>𝐼</m:t>
                      </m:r>
                      <m:r>
                        <a:rPr lang="pt-BR" sz="2400" b="0" i="1" baseline="-25000" smtClean="0">
                          <a:solidFill>
                            <a:schemeClr val="tx1"/>
                          </a:solidFill>
                          <a:latin typeface="Cambria Math" panose="02040503050406030204" pitchFamily="18" charset="0"/>
                        </a:rPr>
                        <m:t>𝐶</m:t>
                      </m:r>
                      <m:r>
                        <a:rPr lang="pt-BR" sz="2400" i="1">
                          <a:solidFill>
                            <a:schemeClr val="tx1"/>
                          </a:solidFill>
                          <a:latin typeface="Cambria Math" panose="02040503050406030204" pitchFamily="18" charset="0"/>
                        </a:rPr>
                        <m:t>=</m:t>
                      </m:r>
                      <m:r>
                        <m:rPr>
                          <m:sty m:val="p"/>
                        </m:rPr>
                        <a:rPr lang="el-GR" sz="2400" i="1" smtClean="0">
                          <a:solidFill>
                            <a:schemeClr val="tx1"/>
                          </a:solidFill>
                          <a:latin typeface="Cambria Math" panose="02040503050406030204" pitchFamily="18" charset="0"/>
                        </a:rPr>
                        <m:t>β</m:t>
                      </m:r>
                      <m:r>
                        <a:rPr lang="pt-BR" sz="2400" i="1">
                          <a:solidFill>
                            <a:schemeClr val="tx1"/>
                          </a:solidFill>
                          <a:latin typeface="Cambria Math" panose="02040503050406030204" pitchFamily="18" charset="0"/>
                        </a:rPr>
                        <m:t>𝐼</m:t>
                      </m:r>
                      <m:r>
                        <a:rPr lang="pt-BR" sz="2400" b="0" i="1" baseline="-25000" smtClean="0">
                          <a:solidFill>
                            <a:schemeClr val="tx1"/>
                          </a:solidFill>
                          <a:latin typeface="Cambria Math" panose="02040503050406030204" pitchFamily="18" charset="0"/>
                        </a:rPr>
                        <m:t>𝐵</m:t>
                      </m:r>
                    </m:oMath>
                  </m:oMathPara>
                </a14:m>
                <a:endParaRPr lang="pt-BR" sz="2400" dirty="0">
                  <a:solidFill>
                    <a:schemeClr val="tx1"/>
                  </a:solidFill>
                </a:endParaRPr>
              </a:p>
            </p:txBody>
          </p:sp>
        </mc:Choice>
        <mc:Fallback xmlns="">
          <p:sp>
            <p:nvSpPr>
              <p:cNvPr id="10" name="Rectangle 9">
                <a:extLst>
                  <a:ext uri="{FF2B5EF4-FFF2-40B4-BE49-F238E27FC236}">
                    <a16:creationId xmlns:a16="http://schemas.microsoft.com/office/drawing/2014/main" id="{8FB59432-49E8-4E48-963C-0A2A21EBF860}"/>
                  </a:ext>
                </a:extLst>
              </p:cNvPr>
              <p:cNvSpPr>
                <a:spLocks noRot="1" noChangeAspect="1" noMove="1" noResize="1" noEditPoints="1" noAdjustHandles="1" noChangeArrowheads="1" noChangeShapeType="1" noTextEdit="1"/>
              </p:cNvSpPr>
              <p:nvPr/>
            </p:nvSpPr>
            <p:spPr>
              <a:xfrm>
                <a:off x="6443578" y="2944333"/>
                <a:ext cx="3009901" cy="461665"/>
              </a:xfrm>
              <a:prstGeom prst="rect">
                <a:avLst/>
              </a:prstGeom>
              <a:blipFill>
                <a:blip r:embed="rId5"/>
                <a:stretch>
                  <a:fillRect b="-17105"/>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2AC46C04-8C8C-45B5-9AC1-7759F1F64439}"/>
                  </a:ext>
                </a:extLst>
              </p:cNvPr>
              <p:cNvSpPr/>
              <p:nvPr/>
            </p:nvSpPr>
            <p:spPr>
              <a:xfrm>
                <a:off x="6418178" y="3739568"/>
                <a:ext cx="3009901" cy="46166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pt-BR" sz="2400" i="1" smtClean="0">
                          <a:solidFill>
                            <a:schemeClr val="tx1"/>
                          </a:solidFill>
                          <a:latin typeface="Cambria Math" panose="02040503050406030204" pitchFamily="18" charset="0"/>
                        </a:rPr>
                        <m:t>𝐼</m:t>
                      </m:r>
                      <m:r>
                        <a:rPr lang="pt-BR" sz="2400" b="0" i="1" baseline="-25000" smtClean="0">
                          <a:solidFill>
                            <a:schemeClr val="tx1"/>
                          </a:solidFill>
                          <a:latin typeface="Cambria Math" panose="02040503050406030204" pitchFamily="18" charset="0"/>
                        </a:rPr>
                        <m:t>𝐶</m:t>
                      </m:r>
                      <m:r>
                        <a:rPr lang="pt-BR" sz="2400" i="1">
                          <a:solidFill>
                            <a:schemeClr val="tx1"/>
                          </a:solidFill>
                          <a:latin typeface="Cambria Math" panose="02040503050406030204" pitchFamily="18" charset="0"/>
                        </a:rPr>
                        <m:t>=</m:t>
                      </m:r>
                      <m:sSub>
                        <m:sSubPr>
                          <m:ctrlPr>
                            <a:rPr lang="pt-BR" sz="2400" i="1" smtClean="0">
                              <a:solidFill>
                                <a:schemeClr val="tx1"/>
                              </a:solidFill>
                              <a:latin typeface="Cambria Math" panose="02040503050406030204" pitchFamily="18" charset="0"/>
                            </a:rPr>
                          </m:ctrlPr>
                        </m:sSubPr>
                        <m:e>
                          <m:r>
                            <a:rPr lang="pt-BR" sz="2400" b="0" i="1" smtClean="0">
                              <a:solidFill>
                                <a:schemeClr val="tx1"/>
                              </a:solidFill>
                              <a:latin typeface="Cambria Math" panose="02040503050406030204" pitchFamily="18" charset="0"/>
                            </a:rPr>
                            <m:t>𝐼</m:t>
                          </m:r>
                        </m:e>
                        <m:sub>
                          <m:r>
                            <a:rPr lang="pt-BR" sz="2400" b="0" i="1" smtClean="0">
                              <a:solidFill>
                                <a:schemeClr val="tx1"/>
                              </a:solidFill>
                              <a:latin typeface="Cambria Math" panose="02040503050406030204" pitchFamily="18" charset="0"/>
                            </a:rPr>
                            <m:t>𝐸</m:t>
                          </m:r>
                        </m:sub>
                      </m:sSub>
                    </m:oMath>
                  </m:oMathPara>
                </a14:m>
                <a:endParaRPr lang="pt-BR" sz="2400" dirty="0">
                  <a:solidFill>
                    <a:schemeClr val="tx1"/>
                  </a:solidFill>
                </a:endParaRPr>
              </a:p>
            </p:txBody>
          </p:sp>
        </mc:Choice>
        <mc:Fallback xmlns="">
          <p:sp>
            <p:nvSpPr>
              <p:cNvPr id="11" name="Rectangle 10">
                <a:extLst>
                  <a:ext uri="{FF2B5EF4-FFF2-40B4-BE49-F238E27FC236}">
                    <a16:creationId xmlns:a16="http://schemas.microsoft.com/office/drawing/2014/main" id="{2AC46C04-8C8C-45B5-9AC1-7759F1F64439}"/>
                  </a:ext>
                </a:extLst>
              </p:cNvPr>
              <p:cNvSpPr>
                <a:spLocks noRot="1" noChangeAspect="1" noMove="1" noResize="1" noEditPoints="1" noAdjustHandles="1" noChangeArrowheads="1" noChangeShapeType="1" noTextEdit="1"/>
              </p:cNvSpPr>
              <p:nvPr/>
            </p:nvSpPr>
            <p:spPr>
              <a:xfrm>
                <a:off x="6418178" y="3739568"/>
                <a:ext cx="3009901" cy="461665"/>
              </a:xfrm>
              <a:prstGeom prst="rect">
                <a:avLst/>
              </a:prstGeom>
              <a:blipFill>
                <a:blip r:embed="rId6"/>
                <a:stretch>
                  <a:fillRect b="-2632"/>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F9341206-1C20-4896-B2B6-7FBB941103E4}"/>
                  </a:ext>
                </a:extLst>
              </p:cNvPr>
              <p:cNvSpPr/>
              <p:nvPr/>
            </p:nvSpPr>
            <p:spPr>
              <a:xfrm>
                <a:off x="6423024" y="4361033"/>
                <a:ext cx="3009901" cy="46166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pt-BR" sz="2400" b="0" i="1" smtClean="0">
                          <a:solidFill>
                            <a:schemeClr val="tx1"/>
                          </a:solidFill>
                          <a:latin typeface="Cambria Math" panose="02040503050406030204" pitchFamily="18" charset="0"/>
                        </a:rPr>
                        <m:t>𝑉</m:t>
                      </m:r>
                      <m:r>
                        <a:rPr lang="pt-BR" sz="2400" b="0" i="1" baseline="-25000" smtClean="0">
                          <a:solidFill>
                            <a:schemeClr val="tx1"/>
                          </a:solidFill>
                          <a:latin typeface="Cambria Math" panose="02040503050406030204" pitchFamily="18" charset="0"/>
                        </a:rPr>
                        <m:t>𝐵𝐸</m:t>
                      </m:r>
                      <m:r>
                        <a:rPr lang="pt-BR" sz="2400" i="1" smtClean="0">
                          <a:solidFill>
                            <a:schemeClr val="tx1"/>
                          </a:solidFill>
                          <a:latin typeface="Cambria Math" panose="02040503050406030204" pitchFamily="18" charset="0"/>
                        </a:rPr>
                        <m:t>≅</m:t>
                      </m:r>
                      <m:r>
                        <a:rPr lang="pt-BR" sz="2400" b="0" i="1" smtClean="0">
                          <a:solidFill>
                            <a:schemeClr val="tx1"/>
                          </a:solidFill>
                          <a:latin typeface="Cambria Math" panose="02040503050406030204" pitchFamily="18" charset="0"/>
                        </a:rPr>
                        <m:t>0,7</m:t>
                      </m:r>
                      <m:r>
                        <a:rPr lang="pt-BR" sz="2400" b="0" i="1" smtClean="0">
                          <a:solidFill>
                            <a:schemeClr val="tx1"/>
                          </a:solidFill>
                          <a:latin typeface="Cambria Math" panose="02040503050406030204" pitchFamily="18" charset="0"/>
                        </a:rPr>
                        <m:t>𝑉</m:t>
                      </m:r>
                    </m:oMath>
                  </m:oMathPara>
                </a14:m>
                <a:endParaRPr lang="pt-BR" sz="2400" dirty="0">
                  <a:solidFill>
                    <a:schemeClr val="tx1"/>
                  </a:solidFill>
                </a:endParaRPr>
              </a:p>
            </p:txBody>
          </p:sp>
        </mc:Choice>
        <mc:Fallback xmlns="">
          <p:sp>
            <p:nvSpPr>
              <p:cNvPr id="12" name="Rectangle 11">
                <a:extLst>
                  <a:ext uri="{FF2B5EF4-FFF2-40B4-BE49-F238E27FC236}">
                    <a16:creationId xmlns:a16="http://schemas.microsoft.com/office/drawing/2014/main" id="{F9341206-1C20-4896-B2B6-7FBB941103E4}"/>
                  </a:ext>
                </a:extLst>
              </p:cNvPr>
              <p:cNvSpPr>
                <a:spLocks noRot="1" noChangeAspect="1" noMove="1" noResize="1" noEditPoints="1" noAdjustHandles="1" noChangeArrowheads="1" noChangeShapeType="1" noTextEdit="1"/>
              </p:cNvSpPr>
              <p:nvPr/>
            </p:nvSpPr>
            <p:spPr>
              <a:xfrm>
                <a:off x="6423024" y="4361033"/>
                <a:ext cx="3009901" cy="461665"/>
              </a:xfrm>
              <a:prstGeom prst="rect">
                <a:avLst/>
              </a:prstGeom>
              <a:blipFill>
                <a:blip r:embed="rId7"/>
                <a:stretch>
                  <a:fillRect b="-2632"/>
                </a:stretch>
              </a:blipFill>
            </p:spPr>
            <p:txBody>
              <a:bodyPr/>
              <a:lstStyle/>
              <a:p>
                <a:r>
                  <a:rPr lang="pt-BR">
                    <a:noFill/>
                  </a:rPr>
                  <a:t> </a:t>
                </a:r>
              </a:p>
            </p:txBody>
          </p:sp>
        </mc:Fallback>
      </mc:AlternateContent>
      <p:sp>
        <p:nvSpPr>
          <p:cNvPr id="13" name="Rectangle 12">
            <a:extLst>
              <a:ext uri="{FF2B5EF4-FFF2-40B4-BE49-F238E27FC236}">
                <a16:creationId xmlns:a16="http://schemas.microsoft.com/office/drawing/2014/main" id="{AC6D1A34-C84F-4ABF-98DC-C5880D63185C}"/>
              </a:ext>
            </a:extLst>
          </p:cNvPr>
          <p:cNvSpPr/>
          <p:nvPr/>
        </p:nvSpPr>
        <p:spPr>
          <a:xfrm>
            <a:off x="3371265" y="1876426"/>
            <a:ext cx="6090236" cy="335597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301416606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CD06BF-2743-4940-A361-3F2A62349C5C}"/>
              </a:ext>
            </a:extLst>
          </p:cNvPr>
          <p:cNvSpPr>
            <a:spLocks noGrp="1"/>
          </p:cNvSpPr>
          <p:nvPr>
            <p:ph type="title"/>
          </p:nvPr>
        </p:nvSpPr>
        <p:spPr/>
        <p:txBody>
          <a:bodyPr/>
          <a:lstStyle/>
          <a:p>
            <a:r>
              <a:rPr lang="pt-BR" dirty="0"/>
              <a:t>Relações importantes</a:t>
            </a:r>
          </a:p>
        </p:txBody>
      </p:sp>
      <p:pic>
        <p:nvPicPr>
          <p:cNvPr id="6" name="Picture 2">
            <a:extLst>
              <a:ext uri="{FF2B5EF4-FFF2-40B4-BE49-F238E27FC236}">
                <a16:creationId xmlns:a16="http://schemas.microsoft.com/office/drawing/2014/main" id="{384A0CD6-D387-4BEB-B610-BB7A08FF2F5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3470736" y="1825625"/>
            <a:ext cx="5768052" cy="43513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Footer Placeholder 3">
            <a:extLst>
              <a:ext uri="{FF2B5EF4-FFF2-40B4-BE49-F238E27FC236}">
                <a16:creationId xmlns:a16="http://schemas.microsoft.com/office/drawing/2014/main" id="{E6AF90CF-431B-43D0-9F97-DB973F4FA979}"/>
              </a:ext>
            </a:extLst>
          </p:cNvPr>
          <p:cNvSpPr>
            <a:spLocks noGrp="1"/>
          </p:cNvSpPr>
          <p:nvPr>
            <p:ph type="ftr" sz="quarter" idx="11"/>
          </p:nvPr>
        </p:nvSpPr>
        <p:spPr/>
        <p:txBody>
          <a:bodyPr/>
          <a:lstStyle/>
          <a:p>
            <a:r>
              <a:rPr lang="en-US" altLang="en-US"/>
              <a:t>Prof. Elyr Teixeira</a:t>
            </a:r>
            <a:endParaRPr lang="en-US" altLang="en-US" dirty="0"/>
          </a:p>
        </p:txBody>
      </p:sp>
      <p:sp>
        <p:nvSpPr>
          <p:cNvPr id="5" name="Slide Number Placeholder 4">
            <a:extLst>
              <a:ext uri="{FF2B5EF4-FFF2-40B4-BE49-F238E27FC236}">
                <a16:creationId xmlns:a16="http://schemas.microsoft.com/office/drawing/2014/main" id="{BB4AB385-74CD-4F2D-94E7-1A6E6C176B15}"/>
              </a:ext>
            </a:extLst>
          </p:cNvPr>
          <p:cNvSpPr>
            <a:spLocks noGrp="1"/>
          </p:cNvSpPr>
          <p:nvPr>
            <p:ph type="sldNum" sz="quarter" idx="12"/>
          </p:nvPr>
        </p:nvSpPr>
        <p:spPr/>
        <p:txBody>
          <a:bodyPr/>
          <a:lstStyle/>
          <a:p>
            <a:fld id="{D70E266F-DC34-4EBC-B26B-29CFE51B5C59}" type="slidenum">
              <a:rPr lang="en-US" altLang="en-US" smtClean="0"/>
              <a:pPr/>
              <a:t>63</a:t>
            </a:fld>
            <a:endParaRPr lang="en-US" altLang="en-US"/>
          </a:p>
        </p:txBody>
      </p:sp>
    </p:spTree>
    <p:extLst>
      <p:ext uri="{BB962C8B-B14F-4D97-AF65-F5344CB8AC3E}">
        <p14:creationId xmlns:p14="http://schemas.microsoft.com/office/powerpoint/2010/main" val="191857315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8A97C4-E066-4C3E-9CE7-78FFEF50DB7C}"/>
              </a:ext>
            </a:extLst>
          </p:cNvPr>
          <p:cNvSpPr>
            <a:spLocks noGrp="1"/>
          </p:cNvSpPr>
          <p:nvPr>
            <p:ph type="ctrTitle"/>
          </p:nvPr>
        </p:nvSpPr>
        <p:spPr/>
        <p:txBody>
          <a:bodyPr/>
          <a:lstStyle/>
          <a:p>
            <a:r>
              <a:rPr lang="pt-BR" dirty="0"/>
              <a:t>Relembrando a aula anterior</a:t>
            </a:r>
          </a:p>
        </p:txBody>
      </p:sp>
      <p:sp>
        <p:nvSpPr>
          <p:cNvPr id="4" name="Footer Placeholder 3">
            <a:extLst>
              <a:ext uri="{FF2B5EF4-FFF2-40B4-BE49-F238E27FC236}">
                <a16:creationId xmlns:a16="http://schemas.microsoft.com/office/drawing/2014/main" id="{71DDAB08-C6F7-40E8-8C3C-29C0B38BF690}"/>
              </a:ext>
            </a:extLst>
          </p:cNvPr>
          <p:cNvSpPr>
            <a:spLocks noGrp="1"/>
          </p:cNvSpPr>
          <p:nvPr>
            <p:ph type="ftr" sz="quarter" idx="11"/>
          </p:nvPr>
        </p:nvSpPr>
        <p:spPr/>
        <p:txBody>
          <a:bodyPr/>
          <a:lstStyle/>
          <a:p>
            <a:r>
              <a:rPr lang="en-US" altLang="en-US"/>
              <a:t>Prof. Elyr Teixeira</a:t>
            </a:r>
            <a:endParaRPr lang="en-US" altLang="en-US" dirty="0"/>
          </a:p>
        </p:txBody>
      </p:sp>
      <p:sp>
        <p:nvSpPr>
          <p:cNvPr id="5" name="Slide Number Placeholder 4">
            <a:extLst>
              <a:ext uri="{FF2B5EF4-FFF2-40B4-BE49-F238E27FC236}">
                <a16:creationId xmlns:a16="http://schemas.microsoft.com/office/drawing/2014/main" id="{9A7EC415-E32B-4918-B265-90CBE7299C21}"/>
              </a:ext>
            </a:extLst>
          </p:cNvPr>
          <p:cNvSpPr>
            <a:spLocks noGrp="1"/>
          </p:cNvSpPr>
          <p:nvPr>
            <p:ph type="sldNum" sz="quarter" idx="12"/>
          </p:nvPr>
        </p:nvSpPr>
        <p:spPr/>
        <p:txBody>
          <a:bodyPr/>
          <a:lstStyle/>
          <a:p>
            <a:fld id="{D70E266F-DC34-4EBC-B26B-29CFE51B5C59}" type="slidenum">
              <a:rPr lang="en-US" altLang="en-US" smtClean="0"/>
              <a:pPr/>
              <a:t>64</a:t>
            </a:fld>
            <a:endParaRPr lang="en-US" altLang="en-US"/>
          </a:p>
        </p:txBody>
      </p:sp>
      <p:pic>
        <p:nvPicPr>
          <p:cNvPr id="1026" name="Picture 2" descr="Resultado de imagem para old past">
            <a:extLst>
              <a:ext uri="{FF2B5EF4-FFF2-40B4-BE49-F238E27FC236}">
                <a16:creationId xmlns:a16="http://schemas.microsoft.com/office/drawing/2014/main" id="{93FA33AC-3235-4519-83B4-CF67E0E41E3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9410"/>
          <a:stretch/>
        </p:blipFill>
        <p:spPr bwMode="auto">
          <a:xfrm>
            <a:off x="3901325" y="3429000"/>
            <a:ext cx="4389350" cy="2927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019394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A0C369-2F8C-4AF0-AF07-063D9BFC890E}"/>
              </a:ext>
            </a:extLst>
          </p:cNvPr>
          <p:cNvSpPr>
            <a:spLocks noGrp="1"/>
          </p:cNvSpPr>
          <p:nvPr>
            <p:ph type="title"/>
          </p:nvPr>
        </p:nvSpPr>
        <p:spPr/>
        <p:txBody>
          <a:bodyPr/>
          <a:lstStyle/>
          <a:p>
            <a:r>
              <a:rPr lang="pt-BR" dirty="0"/>
              <a:t>funcionamento</a:t>
            </a:r>
          </a:p>
        </p:txBody>
      </p:sp>
      <p:pic>
        <p:nvPicPr>
          <p:cNvPr id="6" name="Picture 5">
            <a:extLst>
              <a:ext uri="{FF2B5EF4-FFF2-40B4-BE49-F238E27FC236}">
                <a16:creationId xmlns:a16="http://schemas.microsoft.com/office/drawing/2014/main" id="{9BA4CF4F-DDAB-4681-8722-A2BCA28F2370}"/>
              </a:ext>
            </a:extLst>
          </p:cNvPr>
          <p:cNvPicPr>
            <a:picLocks noChangeAspect="1"/>
          </p:cNvPicPr>
          <p:nvPr/>
        </p:nvPicPr>
        <p:blipFill>
          <a:blip r:embed="rId2"/>
          <a:stretch>
            <a:fillRect/>
          </a:stretch>
        </p:blipFill>
        <p:spPr>
          <a:xfrm>
            <a:off x="5823284" y="1162283"/>
            <a:ext cx="6368716" cy="5330592"/>
          </a:xfrm>
          <a:prstGeom prst="rect">
            <a:avLst/>
          </a:prstGeom>
        </p:spPr>
      </p:pic>
      <p:pic>
        <p:nvPicPr>
          <p:cNvPr id="10" name="Picture 9">
            <a:extLst>
              <a:ext uri="{FF2B5EF4-FFF2-40B4-BE49-F238E27FC236}">
                <a16:creationId xmlns:a16="http://schemas.microsoft.com/office/drawing/2014/main" id="{2A7416BF-E17C-483A-9E6E-DA2E11B39C18}"/>
              </a:ext>
            </a:extLst>
          </p:cNvPr>
          <p:cNvPicPr>
            <a:picLocks noChangeAspect="1"/>
          </p:cNvPicPr>
          <p:nvPr/>
        </p:nvPicPr>
        <p:blipFill>
          <a:blip r:embed="rId3"/>
          <a:stretch>
            <a:fillRect/>
          </a:stretch>
        </p:blipFill>
        <p:spPr>
          <a:xfrm>
            <a:off x="481263" y="1960270"/>
            <a:ext cx="5005137" cy="4263022"/>
          </a:xfrm>
          <a:prstGeom prst="rect">
            <a:avLst/>
          </a:prstGeom>
        </p:spPr>
      </p:pic>
      <p:sp>
        <p:nvSpPr>
          <p:cNvPr id="11" name="TextBox 10">
            <a:extLst>
              <a:ext uri="{FF2B5EF4-FFF2-40B4-BE49-F238E27FC236}">
                <a16:creationId xmlns:a16="http://schemas.microsoft.com/office/drawing/2014/main" id="{C671CF38-7FBF-4CC5-8D37-8762163F522C}"/>
              </a:ext>
            </a:extLst>
          </p:cNvPr>
          <p:cNvSpPr txBox="1"/>
          <p:nvPr/>
        </p:nvSpPr>
        <p:spPr>
          <a:xfrm>
            <a:off x="3409838" y="4529445"/>
            <a:ext cx="335348"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2400" b="1" i="0" u="none" strike="noStrike" kern="1200" cap="none" spc="0" normalizeH="0" baseline="0" noProof="0" dirty="0">
                <a:ln>
                  <a:noFill/>
                </a:ln>
                <a:solidFill>
                  <a:srgbClr val="FF0000"/>
                </a:solidFill>
                <a:effectLst/>
                <a:uLnTx/>
                <a:uFillTx/>
                <a:latin typeface="Calibri" panose="020F0502020204030204"/>
                <a:ea typeface="+mn-ea"/>
                <a:cs typeface="+mn-cs"/>
              </a:rPr>
              <a:t>E</a:t>
            </a:r>
            <a:endParaRPr kumimoji="0" lang="pt-BR" sz="1800" b="1"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13" name="TextBox 12">
            <a:extLst>
              <a:ext uri="{FF2B5EF4-FFF2-40B4-BE49-F238E27FC236}">
                <a16:creationId xmlns:a16="http://schemas.microsoft.com/office/drawing/2014/main" id="{CF0AA215-3B50-49A9-AE8C-F09F6E369DD7}"/>
              </a:ext>
            </a:extLst>
          </p:cNvPr>
          <p:cNvSpPr txBox="1"/>
          <p:nvPr/>
        </p:nvSpPr>
        <p:spPr>
          <a:xfrm>
            <a:off x="3409838" y="3560012"/>
            <a:ext cx="348172"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2400" b="1" i="0" u="none" strike="noStrike" kern="1200" cap="none" spc="0" normalizeH="0" baseline="0" noProof="0" dirty="0">
                <a:ln>
                  <a:noFill/>
                </a:ln>
                <a:solidFill>
                  <a:srgbClr val="FF0000"/>
                </a:solidFill>
                <a:effectLst/>
                <a:uLnTx/>
                <a:uFillTx/>
                <a:latin typeface="Calibri" panose="020F0502020204030204"/>
                <a:ea typeface="+mn-ea"/>
                <a:cs typeface="+mn-cs"/>
              </a:rPr>
              <a:t>C</a:t>
            </a:r>
            <a:endParaRPr kumimoji="0" lang="pt-BR" sz="1800" b="1"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14" name="TextBox 13">
            <a:extLst>
              <a:ext uri="{FF2B5EF4-FFF2-40B4-BE49-F238E27FC236}">
                <a16:creationId xmlns:a16="http://schemas.microsoft.com/office/drawing/2014/main" id="{0187BA71-CDDA-4962-B0D6-A94606074FFB}"/>
              </a:ext>
            </a:extLst>
          </p:cNvPr>
          <p:cNvSpPr txBox="1"/>
          <p:nvPr/>
        </p:nvSpPr>
        <p:spPr>
          <a:xfrm>
            <a:off x="2563172" y="3924078"/>
            <a:ext cx="357790"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2400" b="1" i="0" u="none" strike="noStrike" kern="1200" cap="none" spc="0" normalizeH="0" baseline="0" noProof="0" dirty="0">
                <a:ln>
                  <a:noFill/>
                </a:ln>
                <a:solidFill>
                  <a:srgbClr val="FF0000"/>
                </a:solidFill>
                <a:effectLst/>
                <a:uLnTx/>
                <a:uFillTx/>
                <a:latin typeface="Calibri" panose="020F0502020204030204"/>
                <a:ea typeface="+mn-ea"/>
                <a:cs typeface="+mn-cs"/>
              </a:rPr>
              <a:t>B</a:t>
            </a:r>
            <a:endParaRPr kumimoji="0" lang="pt-BR" sz="1800" b="1"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cxnSp>
        <p:nvCxnSpPr>
          <p:cNvPr id="15" name="Straight Arrow Connector 14">
            <a:extLst>
              <a:ext uri="{FF2B5EF4-FFF2-40B4-BE49-F238E27FC236}">
                <a16:creationId xmlns:a16="http://schemas.microsoft.com/office/drawing/2014/main" id="{A0B3D7F2-6A57-4BCE-9EB3-4CB596DA544D}"/>
              </a:ext>
            </a:extLst>
          </p:cNvPr>
          <p:cNvCxnSpPr/>
          <p:nvPr/>
        </p:nvCxnSpPr>
        <p:spPr>
          <a:xfrm>
            <a:off x="1422400" y="4584700"/>
            <a:ext cx="1181100"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58598911-D439-4906-BE97-9881A3234A4B}"/>
              </a:ext>
            </a:extLst>
          </p:cNvPr>
          <p:cNvSpPr txBox="1"/>
          <p:nvPr/>
        </p:nvSpPr>
        <p:spPr>
          <a:xfrm>
            <a:off x="1914822" y="4529444"/>
            <a:ext cx="377026"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2400" b="1" i="0" u="none" strike="noStrike" kern="1200" cap="none" spc="0" normalizeH="0" baseline="0" noProof="0" dirty="0" err="1">
                <a:ln>
                  <a:noFill/>
                </a:ln>
                <a:solidFill>
                  <a:srgbClr val="FF0000"/>
                </a:solidFill>
                <a:effectLst/>
                <a:uLnTx/>
                <a:uFillTx/>
                <a:latin typeface="Calibri" panose="020F0502020204030204"/>
                <a:ea typeface="+mn-ea"/>
                <a:cs typeface="+mn-cs"/>
              </a:rPr>
              <a:t>I</a:t>
            </a:r>
            <a:r>
              <a:rPr kumimoji="0" lang="pt-BR" sz="2400" b="1" i="0" u="none" strike="noStrike" kern="1200" cap="none" spc="0" normalizeH="0" baseline="-25000" noProof="0" dirty="0" err="1">
                <a:ln>
                  <a:noFill/>
                </a:ln>
                <a:solidFill>
                  <a:srgbClr val="FF0000"/>
                </a:solidFill>
                <a:effectLst/>
                <a:uLnTx/>
                <a:uFillTx/>
                <a:latin typeface="Calibri" panose="020F0502020204030204"/>
                <a:ea typeface="+mn-ea"/>
                <a:cs typeface="+mn-cs"/>
              </a:rPr>
              <a:t>b</a:t>
            </a:r>
            <a:endParaRPr kumimoji="0" lang="pt-BR" sz="1800" b="1" i="0" u="none" strike="noStrike" kern="1200" cap="none" spc="0" normalizeH="0" baseline="-25000" noProof="0" dirty="0">
              <a:ln>
                <a:noFill/>
              </a:ln>
              <a:solidFill>
                <a:srgbClr val="FF0000"/>
              </a:solidFill>
              <a:effectLst/>
              <a:uLnTx/>
              <a:uFillTx/>
              <a:latin typeface="Calibri" panose="020F0502020204030204"/>
              <a:ea typeface="+mn-ea"/>
              <a:cs typeface="+mn-cs"/>
            </a:endParaRPr>
          </a:p>
        </p:txBody>
      </p:sp>
      <p:cxnSp>
        <p:nvCxnSpPr>
          <p:cNvPr id="18" name="Straight Arrow Connector 17">
            <a:extLst>
              <a:ext uri="{FF2B5EF4-FFF2-40B4-BE49-F238E27FC236}">
                <a16:creationId xmlns:a16="http://schemas.microsoft.com/office/drawing/2014/main" id="{E35D0209-4430-495B-A81C-04D7820C7B1E}"/>
              </a:ext>
            </a:extLst>
          </p:cNvPr>
          <p:cNvCxnSpPr>
            <a:cxnSpLocks/>
          </p:cNvCxnSpPr>
          <p:nvPr/>
        </p:nvCxnSpPr>
        <p:spPr>
          <a:xfrm>
            <a:off x="11277065" y="1960270"/>
            <a:ext cx="0" cy="980306"/>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DEA23A98-CAF5-4EFF-ADB7-7FEF6B84205B}"/>
              </a:ext>
            </a:extLst>
          </p:cNvPr>
          <p:cNvSpPr txBox="1"/>
          <p:nvPr/>
        </p:nvSpPr>
        <p:spPr>
          <a:xfrm>
            <a:off x="11277065" y="1988758"/>
            <a:ext cx="377026"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2400" b="1" i="0" u="none" strike="noStrike" kern="1200" cap="none" spc="0" normalizeH="0" baseline="0" noProof="0" dirty="0">
                <a:ln>
                  <a:noFill/>
                </a:ln>
                <a:solidFill>
                  <a:srgbClr val="FF0000"/>
                </a:solidFill>
                <a:effectLst/>
                <a:uLnTx/>
                <a:uFillTx/>
                <a:latin typeface="Calibri" panose="020F0502020204030204"/>
                <a:ea typeface="+mn-ea"/>
                <a:cs typeface="+mn-cs"/>
              </a:rPr>
              <a:t>I</a:t>
            </a:r>
            <a:r>
              <a:rPr kumimoji="0" lang="pt-BR" sz="2400" b="1" i="0" u="none" strike="noStrike" kern="1200" cap="none" spc="0" normalizeH="0" baseline="-25000" noProof="0" dirty="0">
                <a:ln>
                  <a:noFill/>
                </a:ln>
                <a:solidFill>
                  <a:srgbClr val="FF0000"/>
                </a:solidFill>
                <a:effectLst/>
                <a:uLnTx/>
                <a:uFillTx/>
                <a:latin typeface="Calibri" panose="020F0502020204030204"/>
                <a:ea typeface="+mn-ea"/>
                <a:cs typeface="+mn-cs"/>
              </a:rPr>
              <a:t>d</a:t>
            </a:r>
            <a:endParaRPr kumimoji="0" lang="pt-BR" sz="1800" b="1" i="0" u="none" strike="noStrike" kern="1200" cap="none" spc="0" normalizeH="0" baseline="-25000" noProof="0" dirty="0">
              <a:ln>
                <a:noFill/>
              </a:ln>
              <a:solidFill>
                <a:srgbClr val="FF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5443072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a:extLst>
              <a:ext uri="{FF2B5EF4-FFF2-40B4-BE49-F238E27FC236}">
                <a16:creationId xmlns:a16="http://schemas.microsoft.com/office/drawing/2014/main" id="{F2A6CD35-3B6B-4629-8851-95523FD3AF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44389" y="725245"/>
            <a:ext cx="4509949" cy="52202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a:extLst>
              <a:ext uri="{FF2B5EF4-FFF2-40B4-BE49-F238E27FC236}">
                <a16:creationId xmlns:a16="http://schemas.microsoft.com/office/drawing/2014/main" id="{9DAE147E-EEF9-49DF-B21C-B8762B5C3EB9}"/>
              </a:ext>
            </a:extLst>
          </p:cNvPr>
          <p:cNvSpPr>
            <a:spLocks noGrp="1"/>
          </p:cNvSpPr>
          <p:nvPr>
            <p:ph type="title"/>
          </p:nvPr>
        </p:nvSpPr>
        <p:spPr/>
        <p:txBody>
          <a:bodyPr/>
          <a:lstStyle/>
          <a:p>
            <a:r>
              <a:rPr lang="pt-BR" dirty="0"/>
              <a:t>Construção do </a:t>
            </a:r>
            <a:r>
              <a:rPr lang="pt-BR" dirty="0" err="1"/>
              <a:t>jfet</a:t>
            </a:r>
            <a:endParaRPr lang="pt-BR" dirty="0"/>
          </a:p>
        </p:txBody>
      </p:sp>
      <p:sp>
        <p:nvSpPr>
          <p:cNvPr id="3" name="Content Placeholder 2">
            <a:extLst>
              <a:ext uri="{FF2B5EF4-FFF2-40B4-BE49-F238E27FC236}">
                <a16:creationId xmlns:a16="http://schemas.microsoft.com/office/drawing/2014/main" id="{71DC94C0-BCF3-408A-B335-B75283CF93A8}"/>
              </a:ext>
            </a:extLst>
          </p:cNvPr>
          <p:cNvSpPr>
            <a:spLocks noGrp="1"/>
          </p:cNvSpPr>
          <p:nvPr>
            <p:ph idx="1"/>
          </p:nvPr>
        </p:nvSpPr>
        <p:spPr>
          <a:xfrm>
            <a:off x="838199" y="1825624"/>
            <a:ext cx="7202558" cy="5032375"/>
          </a:xfrm>
        </p:spPr>
        <p:txBody>
          <a:bodyPr>
            <a:normAutofit/>
          </a:bodyPr>
          <a:lstStyle/>
          <a:p>
            <a:r>
              <a:rPr lang="pt-BR" dirty="0"/>
              <a:t>V</a:t>
            </a:r>
            <a:r>
              <a:rPr lang="pt-BR" baseline="-25000" dirty="0"/>
              <a:t>GS</a:t>
            </a:r>
            <a:r>
              <a:rPr lang="pt-BR" dirty="0"/>
              <a:t> = 0V, V</a:t>
            </a:r>
            <a:r>
              <a:rPr lang="pt-BR" baseline="-25000" dirty="0"/>
              <a:t>DS</a:t>
            </a:r>
            <a:r>
              <a:rPr lang="pt-BR" dirty="0"/>
              <a:t> positiva</a:t>
            </a:r>
          </a:p>
          <a:p>
            <a:pPr lvl="1"/>
            <a:r>
              <a:rPr lang="pt-BR" dirty="0"/>
              <a:t>Conforme V</a:t>
            </a:r>
            <a:r>
              <a:rPr lang="pt-BR" baseline="-25000" dirty="0"/>
              <a:t>DS</a:t>
            </a:r>
            <a:r>
              <a:rPr lang="pt-BR" dirty="0"/>
              <a:t> aumenta e se aproxima do valor de </a:t>
            </a:r>
            <a:r>
              <a:rPr lang="pt-BR" dirty="0" err="1"/>
              <a:t>V</a:t>
            </a:r>
            <a:r>
              <a:rPr lang="pt-BR" baseline="-25000" dirty="0" err="1"/>
              <a:t>p</a:t>
            </a:r>
            <a:r>
              <a:rPr lang="pt-BR" dirty="0"/>
              <a:t>, as regiões de depleção se alargam, provocando considerável redução da largura do canal.</a:t>
            </a:r>
          </a:p>
          <a:p>
            <a:pPr lvl="1"/>
            <a:r>
              <a:rPr lang="pt-BR" dirty="0"/>
              <a:t>Se V</a:t>
            </a:r>
            <a:r>
              <a:rPr lang="pt-BR" baseline="-25000" dirty="0"/>
              <a:t>DS</a:t>
            </a:r>
            <a:r>
              <a:rPr lang="pt-BR" dirty="0"/>
              <a:t> for elevado a um valor em que as duas regiões de depleção parecem se “tocar”, surgirá a condição de </a:t>
            </a:r>
            <a:r>
              <a:rPr lang="pt-BR" i="1" dirty="0" err="1"/>
              <a:t>pinch</a:t>
            </a:r>
            <a:r>
              <a:rPr lang="pt-BR" i="1" dirty="0"/>
              <a:t>-off </a:t>
            </a:r>
            <a:r>
              <a:rPr lang="pt-BR" dirty="0"/>
              <a:t>(estrangulamento)</a:t>
            </a:r>
          </a:p>
        </p:txBody>
      </p:sp>
      <p:sp>
        <p:nvSpPr>
          <p:cNvPr id="4" name="Footer Placeholder 3">
            <a:extLst>
              <a:ext uri="{FF2B5EF4-FFF2-40B4-BE49-F238E27FC236}">
                <a16:creationId xmlns:a16="http://schemas.microsoft.com/office/drawing/2014/main" id="{070D541D-A1E5-4DDE-BB6B-F3EE05ADAE11}"/>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600" b="0" i="1" u="none" strike="noStrike" kern="1200" cap="none" spc="0" normalizeH="0" baseline="0" noProof="0">
                <a:ln>
                  <a:noFill/>
                </a:ln>
                <a:solidFill>
                  <a:prstClr val="black"/>
                </a:solidFill>
                <a:effectLst/>
                <a:uLnTx/>
                <a:uFillTx/>
                <a:latin typeface="Calibri" panose="020F0502020204030204"/>
                <a:ea typeface="+mn-ea"/>
                <a:cs typeface="+mn-cs"/>
              </a:rPr>
              <a:t>Prof. Elyr Teixeira</a:t>
            </a:r>
            <a:endParaRPr kumimoji="0" lang="en-US" altLang="en-US" sz="1600" b="0" i="1"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Slide Number Placeholder 4">
            <a:extLst>
              <a:ext uri="{FF2B5EF4-FFF2-40B4-BE49-F238E27FC236}">
                <a16:creationId xmlns:a16="http://schemas.microsoft.com/office/drawing/2014/main" id="{3BBA60EB-F2B9-4D20-958A-563FFC5C61A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0E266F-DC34-4EBC-B26B-29CFE51B5C59}"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8092900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78DF145B-A135-4460-B06C-FF53F86CF2E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2429"/>
          <a:stretch/>
        </p:blipFill>
        <p:spPr bwMode="auto">
          <a:xfrm>
            <a:off x="6798365" y="1088912"/>
            <a:ext cx="5393635" cy="45826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a:extLst>
              <a:ext uri="{FF2B5EF4-FFF2-40B4-BE49-F238E27FC236}">
                <a16:creationId xmlns:a16="http://schemas.microsoft.com/office/drawing/2014/main" id="{9DAE147E-EEF9-49DF-B21C-B8762B5C3EB9}"/>
              </a:ext>
            </a:extLst>
          </p:cNvPr>
          <p:cNvSpPr>
            <a:spLocks noGrp="1"/>
          </p:cNvSpPr>
          <p:nvPr>
            <p:ph type="title"/>
          </p:nvPr>
        </p:nvSpPr>
        <p:spPr/>
        <p:txBody>
          <a:bodyPr/>
          <a:lstStyle/>
          <a:p>
            <a:r>
              <a:rPr lang="pt-BR" dirty="0"/>
              <a:t>Construção do </a:t>
            </a:r>
            <a:r>
              <a:rPr lang="pt-BR" dirty="0" err="1"/>
              <a:t>jfet</a:t>
            </a:r>
            <a:endParaRPr lang="pt-BR" dirty="0"/>
          </a:p>
        </p:txBody>
      </p:sp>
      <p:sp>
        <p:nvSpPr>
          <p:cNvPr id="3" name="Content Placeholder 2">
            <a:extLst>
              <a:ext uri="{FF2B5EF4-FFF2-40B4-BE49-F238E27FC236}">
                <a16:creationId xmlns:a16="http://schemas.microsoft.com/office/drawing/2014/main" id="{71DC94C0-BCF3-408A-B335-B75283CF93A8}"/>
              </a:ext>
            </a:extLst>
          </p:cNvPr>
          <p:cNvSpPr>
            <a:spLocks noGrp="1"/>
          </p:cNvSpPr>
          <p:nvPr>
            <p:ph idx="1"/>
          </p:nvPr>
        </p:nvSpPr>
        <p:spPr>
          <a:xfrm>
            <a:off x="838199" y="1825624"/>
            <a:ext cx="7033592" cy="5032375"/>
          </a:xfrm>
        </p:spPr>
        <p:txBody>
          <a:bodyPr>
            <a:normAutofit/>
          </a:bodyPr>
          <a:lstStyle/>
          <a:p>
            <a:r>
              <a:rPr lang="pt-BR" dirty="0"/>
              <a:t>Na tensão de </a:t>
            </a:r>
            <a:r>
              <a:rPr lang="pt-BR" i="1" dirty="0" err="1"/>
              <a:t>pinch</a:t>
            </a:r>
            <a:r>
              <a:rPr lang="pt-BR" i="1" dirty="0"/>
              <a:t>-off</a:t>
            </a:r>
            <a:r>
              <a:rPr lang="pt-BR" dirty="0"/>
              <a:t> I</a:t>
            </a:r>
            <a:r>
              <a:rPr lang="pt-BR" baseline="-25000" dirty="0"/>
              <a:t>D</a:t>
            </a:r>
            <a:r>
              <a:rPr lang="pt-BR" dirty="0"/>
              <a:t> mantém um valor de saturação definido por I</a:t>
            </a:r>
            <a:r>
              <a:rPr lang="pt-BR" baseline="-25000" dirty="0"/>
              <a:t>DSS</a:t>
            </a:r>
            <a:r>
              <a:rPr lang="pt-BR" dirty="0"/>
              <a:t>.</a:t>
            </a:r>
          </a:p>
        </p:txBody>
      </p:sp>
      <p:sp>
        <p:nvSpPr>
          <p:cNvPr id="4" name="Footer Placeholder 3">
            <a:extLst>
              <a:ext uri="{FF2B5EF4-FFF2-40B4-BE49-F238E27FC236}">
                <a16:creationId xmlns:a16="http://schemas.microsoft.com/office/drawing/2014/main" id="{070D541D-A1E5-4DDE-BB6B-F3EE05ADAE11}"/>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600" b="0" i="1" u="none" strike="noStrike" kern="1200" cap="none" spc="0" normalizeH="0" baseline="0" noProof="0">
                <a:ln>
                  <a:noFill/>
                </a:ln>
                <a:solidFill>
                  <a:prstClr val="black"/>
                </a:solidFill>
                <a:effectLst/>
                <a:uLnTx/>
                <a:uFillTx/>
                <a:latin typeface="Calibri" panose="020F0502020204030204"/>
                <a:ea typeface="+mn-ea"/>
                <a:cs typeface="+mn-cs"/>
              </a:rPr>
              <a:t>Prof. Elyr Teixeira</a:t>
            </a:r>
            <a:endParaRPr kumimoji="0" lang="en-US" altLang="en-US" sz="1600" b="0" i="1"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Slide Number Placeholder 4">
            <a:extLst>
              <a:ext uri="{FF2B5EF4-FFF2-40B4-BE49-F238E27FC236}">
                <a16:creationId xmlns:a16="http://schemas.microsoft.com/office/drawing/2014/main" id="{3BBA60EB-F2B9-4D20-958A-563FFC5C61A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0E266F-DC34-4EBC-B26B-29CFE51B5C59}"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9481419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E147E-EEF9-49DF-B21C-B8762B5C3EB9}"/>
              </a:ext>
            </a:extLst>
          </p:cNvPr>
          <p:cNvSpPr>
            <a:spLocks noGrp="1"/>
          </p:cNvSpPr>
          <p:nvPr>
            <p:ph type="title"/>
          </p:nvPr>
        </p:nvSpPr>
        <p:spPr/>
        <p:txBody>
          <a:bodyPr/>
          <a:lstStyle/>
          <a:p>
            <a:r>
              <a:rPr lang="pt-BR" dirty="0"/>
              <a:t>Construção do </a:t>
            </a:r>
            <a:r>
              <a:rPr lang="pt-BR" dirty="0" err="1"/>
              <a:t>jfet</a:t>
            </a:r>
            <a:endParaRPr lang="pt-BR" dirty="0"/>
          </a:p>
        </p:txBody>
      </p:sp>
      <p:sp>
        <p:nvSpPr>
          <p:cNvPr id="3" name="Content Placeholder 2">
            <a:extLst>
              <a:ext uri="{FF2B5EF4-FFF2-40B4-BE49-F238E27FC236}">
                <a16:creationId xmlns:a16="http://schemas.microsoft.com/office/drawing/2014/main" id="{71DC94C0-BCF3-408A-B335-B75283CF93A8}"/>
              </a:ext>
            </a:extLst>
          </p:cNvPr>
          <p:cNvSpPr>
            <a:spLocks noGrp="1"/>
          </p:cNvSpPr>
          <p:nvPr>
            <p:ph idx="1"/>
          </p:nvPr>
        </p:nvSpPr>
        <p:spPr>
          <a:xfrm>
            <a:off x="838199" y="1825625"/>
            <a:ext cx="5473149" cy="4351338"/>
          </a:xfrm>
        </p:spPr>
        <p:txBody>
          <a:bodyPr/>
          <a:lstStyle/>
          <a:p>
            <a:r>
              <a:rPr lang="pt-BR" dirty="0"/>
              <a:t>V</a:t>
            </a:r>
            <a:r>
              <a:rPr lang="pt-BR" baseline="-25000" dirty="0"/>
              <a:t>GS</a:t>
            </a:r>
            <a:r>
              <a:rPr lang="pt-BR" dirty="0"/>
              <a:t> &lt; 0V</a:t>
            </a:r>
          </a:p>
          <a:p>
            <a:pPr lvl="1"/>
            <a:r>
              <a:rPr lang="pt-BR" dirty="0"/>
              <a:t>Considere agora V</a:t>
            </a:r>
            <a:r>
              <a:rPr lang="pt-BR" baseline="-25000" dirty="0"/>
              <a:t>GS</a:t>
            </a:r>
            <a:r>
              <a:rPr lang="pt-BR" dirty="0"/>
              <a:t> = -1V. O efeito da polarização negativa aplicada em V</a:t>
            </a:r>
            <a:r>
              <a:rPr lang="pt-BR" baseline="-25000" dirty="0"/>
              <a:t>GS</a:t>
            </a:r>
            <a:r>
              <a:rPr lang="pt-BR" dirty="0"/>
              <a:t> é estabelecer regiões de depleção semelhantes às obtidas em V</a:t>
            </a:r>
            <a:r>
              <a:rPr lang="pt-BR" baseline="-25000" dirty="0"/>
              <a:t>GS</a:t>
            </a:r>
            <a:r>
              <a:rPr lang="pt-BR" dirty="0"/>
              <a:t> = 0V, mas com valores menores de V</a:t>
            </a:r>
            <a:r>
              <a:rPr lang="pt-BR" baseline="-25000" dirty="0"/>
              <a:t>DS</a:t>
            </a:r>
            <a:r>
              <a:rPr lang="pt-BR" dirty="0"/>
              <a:t>.</a:t>
            </a:r>
          </a:p>
        </p:txBody>
      </p:sp>
      <p:sp>
        <p:nvSpPr>
          <p:cNvPr id="4" name="Footer Placeholder 3">
            <a:extLst>
              <a:ext uri="{FF2B5EF4-FFF2-40B4-BE49-F238E27FC236}">
                <a16:creationId xmlns:a16="http://schemas.microsoft.com/office/drawing/2014/main" id="{070D541D-A1E5-4DDE-BB6B-F3EE05ADAE11}"/>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600" b="0" i="1" u="none" strike="noStrike" kern="1200" cap="none" spc="0" normalizeH="0" baseline="0" noProof="0">
                <a:ln>
                  <a:noFill/>
                </a:ln>
                <a:solidFill>
                  <a:prstClr val="black"/>
                </a:solidFill>
                <a:effectLst/>
                <a:uLnTx/>
                <a:uFillTx/>
                <a:latin typeface="Calibri" panose="020F0502020204030204"/>
                <a:ea typeface="+mn-ea"/>
                <a:cs typeface="+mn-cs"/>
              </a:rPr>
              <a:t>Prof. Elyr Teixeira</a:t>
            </a:r>
            <a:endParaRPr kumimoji="0" lang="en-US" altLang="en-US" sz="1600" b="0" i="1"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Slide Number Placeholder 4">
            <a:extLst>
              <a:ext uri="{FF2B5EF4-FFF2-40B4-BE49-F238E27FC236}">
                <a16:creationId xmlns:a16="http://schemas.microsoft.com/office/drawing/2014/main" id="{3BBA60EB-F2B9-4D20-958A-563FFC5C61A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0E266F-DC34-4EBC-B26B-29CFE51B5C59}"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6" name="Picture 2">
            <a:extLst>
              <a:ext uri="{FF2B5EF4-FFF2-40B4-BE49-F238E27FC236}">
                <a16:creationId xmlns:a16="http://schemas.microsoft.com/office/drawing/2014/main" id="{58618FC6-BC1E-47F6-99AD-1EC5083A2A1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77269" y="760883"/>
            <a:ext cx="4976327" cy="57780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6510061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01CA251B-F06B-4035-98D1-A909C288089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6572"/>
          <a:stretch/>
        </p:blipFill>
        <p:spPr bwMode="auto">
          <a:xfrm>
            <a:off x="5410200" y="1632978"/>
            <a:ext cx="6814930" cy="47531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a:extLst>
              <a:ext uri="{FF2B5EF4-FFF2-40B4-BE49-F238E27FC236}">
                <a16:creationId xmlns:a16="http://schemas.microsoft.com/office/drawing/2014/main" id="{9DAE147E-EEF9-49DF-B21C-B8762B5C3EB9}"/>
              </a:ext>
            </a:extLst>
          </p:cNvPr>
          <p:cNvSpPr>
            <a:spLocks noGrp="1"/>
          </p:cNvSpPr>
          <p:nvPr>
            <p:ph type="title"/>
          </p:nvPr>
        </p:nvSpPr>
        <p:spPr/>
        <p:txBody>
          <a:bodyPr/>
          <a:lstStyle/>
          <a:p>
            <a:r>
              <a:rPr lang="pt-BR" dirty="0"/>
              <a:t>Construção do </a:t>
            </a:r>
            <a:r>
              <a:rPr lang="pt-BR" dirty="0" err="1"/>
              <a:t>jfet</a:t>
            </a:r>
            <a:endParaRPr lang="pt-BR" dirty="0"/>
          </a:p>
        </p:txBody>
      </p:sp>
      <p:sp>
        <p:nvSpPr>
          <p:cNvPr id="3" name="Content Placeholder 2">
            <a:extLst>
              <a:ext uri="{FF2B5EF4-FFF2-40B4-BE49-F238E27FC236}">
                <a16:creationId xmlns:a16="http://schemas.microsoft.com/office/drawing/2014/main" id="{71DC94C0-BCF3-408A-B335-B75283CF93A8}"/>
              </a:ext>
            </a:extLst>
          </p:cNvPr>
          <p:cNvSpPr>
            <a:spLocks noGrp="1"/>
          </p:cNvSpPr>
          <p:nvPr>
            <p:ph idx="1"/>
          </p:nvPr>
        </p:nvSpPr>
        <p:spPr>
          <a:xfrm>
            <a:off x="838199" y="1825624"/>
            <a:ext cx="5257801" cy="5032375"/>
          </a:xfrm>
        </p:spPr>
        <p:txBody>
          <a:bodyPr>
            <a:normAutofit/>
          </a:bodyPr>
          <a:lstStyle/>
          <a:p>
            <a:r>
              <a:rPr lang="pt-BR" dirty="0"/>
              <a:t>V</a:t>
            </a:r>
            <a:r>
              <a:rPr lang="pt-BR" baseline="-25000" dirty="0"/>
              <a:t>GS</a:t>
            </a:r>
            <a:r>
              <a:rPr lang="pt-BR" dirty="0"/>
              <a:t> &lt; 0V</a:t>
            </a:r>
          </a:p>
          <a:p>
            <a:pPr lvl="1"/>
            <a:r>
              <a:rPr lang="pt-BR" dirty="0"/>
              <a:t>O nível de saturação resultante para I</a:t>
            </a:r>
            <a:r>
              <a:rPr lang="pt-BR" baseline="-25000" dirty="0"/>
              <a:t>D</a:t>
            </a:r>
            <a:r>
              <a:rPr lang="pt-BR" dirty="0"/>
              <a:t> foi reduzido e, com efeito, continuará a diminuir conforme V</a:t>
            </a:r>
            <a:r>
              <a:rPr lang="pt-BR" baseline="-25000" dirty="0"/>
              <a:t>GS</a:t>
            </a:r>
            <a:r>
              <a:rPr lang="pt-BR" dirty="0"/>
              <a:t> se torna cada vez mais negativo.</a:t>
            </a:r>
          </a:p>
          <a:p>
            <a:pPr lvl="1"/>
            <a:r>
              <a:rPr lang="pt-BR" dirty="0"/>
              <a:t>Assim, quando V</a:t>
            </a:r>
            <a:r>
              <a:rPr lang="pt-BR" baseline="-25000" dirty="0"/>
              <a:t>GS</a:t>
            </a:r>
            <a:r>
              <a:rPr lang="pt-BR" dirty="0"/>
              <a:t> = -</a:t>
            </a:r>
            <a:r>
              <a:rPr lang="pt-BR" dirty="0" err="1"/>
              <a:t>V</a:t>
            </a:r>
            <a:r>
              <a:rPr lang="pt-BR" baseline="-25000" dirty="0" err="1"/>
              <a:t>p</a:t>
            </a:r>
            <a:r>
              <a:rPr lang="pt-BR" dirty="0"/>
              <a:t>, a tensão será negativa o suficiente para estabelecer um nível de saturação basicamente de 0mA e, para todos efeitos, o dispositivo estará “desligado”. </a:t>
            </a:r>
          </a:p>
          <a:p>
            <a:endParaRPr lang="pt-BR" dirty="0"/>
          </a:p>
        </p:txBody>
      </p:sp>
      <p:sp>
        <p:nvSpPr>
          <p:cNvPr id="4" name="Footer Placeholder 3">
            <a:extLst>
              <a:ext uri="{FF2B5EF4-FFF2-40B4-BE49-F238E27FC236}">
                <a16:creationId xmlns:a16="http://schemas.microsoft.com/office/drawing/2014/main" id="{070D541D-A1E5-4DDE-BB6B-F3EE05ADAE11}"/>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600" b="0" i="1" u="none" strike="noStrike" kern="1200" cap="none" spc="0" normalizeH="0" baseline="0" noProof="0">
                <a:ln>
                  <a:noFill/>
                </a:ln>
                <a:solidFill>
                  <a:prstClr val="black"/>
                </a:solidFill>
                <a:effectLst/>
                <a:uLnTx/>
                <a:uFillTx/>
                <a:latin typeface="Calibri" panose="020F0502020204030204"/>
                <a:ea typeface="+mn-ea"/>
                <a:cs typeface="+mn-cs"/>
              </a:rPr>
              <a:t>Prof. Elyr Teixeira</a:t>
            </a:r>
            <a:endParaRPr kumimoji="0" lang="en-US" altLang="en-US" sz="1600" b="0" i="1"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Slide Number Placeholder 4">
            <a:extLst>
              <a:ext uri="{FF2B5EF4-FFF2-40B4-BE49-F238E27FC236}">
                <a16:creationId xmlns:a16="http://schemas.microsoft.com/office/drawing/2014/main" id="{3BBA60EB-F2B9-4D20-958A-563FFC5C61A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0E266F-DC34-4EBC-B26B-29CFE51B5C59}"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880483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Método de avaliação</a:t>
            </a:r>
          </a:p>
        </p:txBody>
      </p:sp>
      <p:sp>
        <p:nvSpPr>
          <p:cNvPr id="3" name="Espaço Reservado para Conteúdo 2"/>
          <p:cNvSpPr>
            <a:spLocks noGrp="1"/>
          </p:cNvSpPr>
          <p:nvPr>
            <p:ph idx="1"/>
          </p:nvPr>
        </p:nvSpPr>
        <p:spPr/>
        <p:txBody>
          <a:bodyPr/>
          <a:lstStyle/>
          <a:p>
            <a:r>
              <a:rPr lang="pt-BR" dirty="0"/>
              <a:t>AP1 – Prova escrita</a:t>
            </a:r>
          </a:p>
          <a:p>
            <a:pPr>
              <a:lnSpc>
                <a:spcPct val="100000"/>
              </a:lnSpc>
            </a:pPr>
            <a:r>
              <a:rPr lang="pt-BR" dirty="0"/>
              <a:t>AP2 – Prova + Projeto</a:t>
            </a:r>
            <a:br>
              <a:rPr lang="pt-BR" dirty="0"/>
            </a:br>
            <a:r>
              <a:rPr lang="pt-BR" dirty="0"/>
              <a:t>	Grupos de 2 a 3 participantes. </a:t>
            </a:r>
          </a:p>
          <a:p>
            <a:pPr marL="0" indent="0">
              <a:lnSpc>
                <a:spcPct val="100000"/>
              </a:lnSpc>
              <a:buNone/>
            </a:pPr>
            <a:r>
              <a:rPr lang="pt-BR" dirty="0"/>
              <a:t>	1 dia de apresentação</a:t>
            </a:r>
          </a:p>
          <a:p>
            <a:pPr marL="0" indent="0">
              <a:lnSpc>
                <a:spcPct val="100000"/>
              </a:lnSpc>
              <a:buNone/>
            </a:pPr>
            <a:r>
              <a:rPr lang="pt-BR" dirty="0"/>
              <a:t>	Relatório escrito, apresentação teórica, e apresentação prática</a:t>
            </a:r>
          </a:p>
          <a:p>
            <a:r>
              <a:rPr lang="pt-BR" dirty="0"/>
              <a:t>AP3 – Prova escrita =&gt; TUDO</a:t>
            </a:r>
          </a:p>
        </p:txBody>
      </p:sp>
    </p:spTree>
    <p:extLst>
      <p:ext uri="{BB962C8B-B14F-4D97-AF65-F5344CB8AC3E}">
        <p14:creationId xmlns:p14="http://schemas.microsoft.com/office/powerpoint/2010/main" val="183219739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CD06BF-2743-4940-A361-3F2A62349C5C}"/>
              </a:ext>
            </a:extLst>
          </p:cNvPr>
          <p:cNvSpPr>
            <a:spLocks noGrp="1"/>
          </p:cNvSpPr>
          <p:nvPr>
            <p:ph type="title"/>
          </p:nvPr>
        </p:nvSpPr>
        <p:spPr/>
        <p:txBody>
          <a:bodyPr/>
          <a:lstStyle/>
          <a:p>
            <a:r>
              <a:rPr lang="pt-BR" dirty="0"/>
              <a:t>Curva de transferência</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2A32713-98D0-4B9C-928A-48FF66E1C42D}"/>
                  </a:ext>
                </a:extLst>
              </p:cNvPr>
              <p:cNvSpPr>
                <a:spLocks noGrp="1"/>
              </p:cNvSpPr>
              <p:nvPr>
                <p:ph sz="half" idx="1"/>
              </p:nvPr>
            </p:nvSpPr>
            <p:spPr/>
            <p:txBody>
              <a:bodyPr>
                <a:normAutofit/>
              </a:bodyPr>
              <a:lstStyle/>
              <a:p>
                <a:r>
                  <a:rPr lang="pt-BR" dirty="0"/>
                  <a:t>Vamos lembrar como funcionava o TBJ. Sua corrente de coletor era (é) </a:t>
                </a:r>
                <a:r>
                  <a:rPr lang="pt-BR" dirty="0">
                    <a:solidFill>
                      <a:srgbClr val="FF0000"/>
                    </a:solidFill>
                  </a:rPr>
                  <a:t>controlada pela corrente </a:t>
                </a:r>
                <a:r>
                  <a:rPr lang="pt-BR" dirty="0"/>
                  <a:t>na base.</a:t>
                </a:r>
              </a:p>
              <a:p>
                <a:pPr marL="0" indent="0">
                  <a:buNone/>
                </a:pPr>
                <a:endParaRPr lang="pt-BR" sz="2400"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pt-BR" sz="2400" b="0" i="1" smtClean="0">
                          <a:latin typeface="Cambria Math" panose="02040503050406030204" pitchFamily="18" charset="0"/>
                        </a:rPr>
                        <m:t>𝐼</m:t>
                      </m:r>
                      <m:r>
                        <a:rPr lang="pt-BR" sz="2400" b="0" i="1" baseline="-25000" smtClean="0">
                          <a:latin typeface="Cambria Math" panose="02040503050406030204" pitchFamily="18" charset="0"/>
                        </a:rPr>
                        <m:t>𝑐</m:t>
                      </m:r>
                      <m:r>
                        <a:rPr lang="pt-BR" sz="2400" i="1" smtClean="0">
                          <a:latin typeface="Cambria Math" panose="02040503050406030204" pitchFamily="18" charset="0"/>
                        </a:rPr>
                        <m:t>=</m:t>
                      </m:r>
                      <m:r>
                        <m:rPr>
                          <m:sty m:val="p"/>
                        </m:rPr>
                        <a:rPr lang="el-GR" sz="2400" i="1" smtClean="0">
                          <a:latin typeface="Cambria Math" panose="02040503050406030204" pitchFamily="18" charset="0"/>
                        </a:rPr>
                        <m:t>β</m:t>
                      </m:r>
                      <m:r>
                        <a:rPr lang="pt-BR" sz="2400" b="0" i="1" smtClean="0">
                          <a:latin typeface="Cambria Math" panose="02040503050406030204" pitchFamily="18" charset="0"/>
                        </a:rPr>
                        <m:t>𝐼</m:t>
                      </m:r>
                      <m:r>
                        <a:rPr lang="pt-BR" sz="2400" b="0" i="1" baseline="-25000" smtClean="0">
                          <a:latin typeface="Cambria Math" panose="02040503050406030204" pitchFamily="18" charset="0"/>
                        </a:rPr>
                        <m:t>𝑏</m:t>
                      </m:r>
                    </m:oMath>
                  </m:oMathPara>
                </a14:m>
                <a:endParaRPr lang="pt-BR" sz="2400" baseline="-25000" dirty="0"/>
              </a:p>
              <a:p>
                <a:pPr marL="0" indent="0">
                  <a:buNone/>
                </a:pPr>
                <a:endParaRPr lang="pt-BR" sz="2400" baseline="-25000" dirty="0"/>
              </a:p>
              <a:p>
                <a:endParaRPr lang="pt-BR" dirty="0"/>
              </a:p>
              <a:p>
                <a:r>
                  <a:rPr lang="pt-BR" dirty="0"/>
                  <a:t>Há uma relação linear na equação acima. Se </a:t>
                </a:r>
                <a:r>
                  <a:rPr lang="pt-BR" dirty="0" err="1"/>
                  <a:t>I</a:t>
                </a:r>
                <a:r>
                  <a:rPr lang="pt-BR" baseline="-25000" dirty="0" err="1"/>
                  <a:t>b</a:t>
                </a:r>
                <a:r>
                  <a:rPr lang="pt-BR" dirty="0"/>
                  <a:t> dobrar, </a:t>
                </a:r>
                <a:r>
                  <a:rPr lang="pt-BR" dirty="0" err="1"/>
                  <a:t>I</a:t>
                </a:r>
                <a:r>
                  <a:rPr lang="pt-BR" baseline="-25000" dirty="0" err="1"/>
                  <a:t>c</a:t>
                </a:r>
                <a:r>
                  <a:rPr lang="pt-BR" dirty="0"/>
                  <a:t> também dobra.</a:t>
                </a:r>
              </a:p>
            </p:txBody>
          </p:sp>
        </mc:Choice>
        <mc:Fallback xmlns="">
          <p:sp>
            <p:nvSpPr>
              <p:cNvPr id="3" name="Content Placeholder 2">
                <a:extLst>
                  <a:ext uri="{FF2B5EF4-FFF2-40B4-BE49-F238E27FC236}">
                    <a16:creationId xmlns:a16="http://schemas.microsoft.com/office/drawing/2014/main" id="{42A32713-98D0-4B9C-928A-48FF66E1C42D}"/>
                  </a:ext>
                </a:extLst>
              </p:cNvPr>
              <p:cNvSpPr>
                <a:spLocks noGrp="1" noRot="1" noChangeAspect="1" noMove="1" noResize="1" noEditPoints="1" noAdjustHandles="1" noChangeArrowheads="1" noChangeShapeType="1" noTextEdit="1"/>
              </p:cNvSpPr>
              <p:nvPr>
                <p:ph sz="half" idx="1"/>
              </p:nvPr>
            </p:nvSpPr>
            <p:spPr>
              <a:blipFill>
                <a:blip r:embed="rId2"/>
                <a:stretch>
                  <a:fillRect l="-1882" t="-2101" r="-1765"/>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8028B3D2-32F7-43C5-9100-29D28E932BB3}"/>
                  </a:ext>
                </a:extLst>
              </p:cNvPr>
              <p:cNvSpPr>
                <a:spLocks noGrp="1"/>
              </p:cNvSpPr>
              <p:nvPr>
                <p:ph sz="half" idx="2"/>
              </p:nvPr>
            </p:nvSpPr>
            <p:spPr/>
            <p:txBody>
              <a:bodyPr/>
              <a:lstStyle/>
              <a:p>
                <a:r>
                  <a:rPr lang="pt-BR" dirty="0"/>
                  <a:t>Já com dispositivos FET essa relação linear não existe entre as variáveis de entrada e saída. A relação entre I</a:t>
                </a:r>
                <a:r>
                  <a:rPr lang="pt-BR" baseline="-25000" dirty="0"/>
                  <a:t>D</a:t>
                </a:r>
                <a:r>
                  <a:rPr lang="pt-BR" dirty="0"/>
                  <a:t> e V</a:t>
                </a:r>
                <a:r>
                  <a:rPr lang="pt-BR" baseline="-25000" dirty="0"/>
                  <a:t>GS</a:t>
                </a:r>
                <a:r>
                  <a:rPr lang="pt-BR" dirty="0"/>
                  <a:t> é definida pela </a:t>
                </a:r>
                <a:r>
                  <a:rPr lang="pt-BR" i="1" dirty="0">
                    <a:solidFill>
                      <a:srgbClr val="FF0000"/>
                    </a:solidFill>
                  </a:rPr>
                  <a:t>equação de Shockley</a:t>
                </a:r>
              </a:p>
              <a:p>
                <a:endParaRPr lang="pt-BR" i="1" dirty="0"/>
              </a:p>
              <a:p>
                <a:pPr marL="0" indent="0">
                  <a:buNone/>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𝐼</m:t>
                      </m:r>
                      <m:r>
                        <a:rPr lang="pt-BR" b="0" i="1" baseline="-25000" smtClean="0">
                          <a:latin typeface="Cambria Math" panose="02040503050406030204" pitchFamily="18" charset="0"/>
                        </a:rPr>
                        <m:t>𝐷</m:t>
                      </m:r>
                      <m:r>
                        <a:rPr lang="pt-BR" i="1" smtClean="0">
                          <a:latin typeface="Cambria Math" panose="02040503050406030204" pitchFamily="18" charset="0"/>
                        </a:rPr>
                        <m:t>=</m:t>
                      </m:r>
                      <m:r>
                        <a:rPr lang="pt-BR" b="0" i="1" smtClean="0">
                          <a:latin typeface="Cambria Math" panose="02040503050406030204" pitchFamily="18" charset="0"/>
                        </a:rPr>
                        <m:t>𝐼</m:t>
                      </m:r>
                      <m:r>
                        <a:rPr lang="pt-BR" b="0" i="1" baseline="-25000" smtClean="0">
                          <a:latin typeface="Cambria Math" panose="02040503050406030204" pitchFamily="18" charset="0"/>
                        </a:rPr>
                        <m:t>𝐷𝑆𝑆</m:t>
                      </m:r>
                      <m:sSup>
                        <m:sSupPr>
                          <m:ctrlPr>
                            <a:rPr lang="pt-BR" b="0" i="1" smtClean="0">
                              <a:latin typeface="Cambria Math" panose="02040503050406030204" pitchFamily="18" charset="0"/>
                            </a:rPr>
                          </m:ctrlPr>
                        </m:sSupPr>
                        <m:e>
                          <m:d>
                            <m:dPr>
                              <m:ctrlPr>
                                <a:rPr lang="pt-BR" i="1">
                                  <a:latin typeface="Cambria Math" panose="02040503050406030204" pitchFamily="18" charset="0"/>
                                </a:rPr>
                              </m:ctrlPr>
                            </m:dPr>
                            <m:e>
                              <m:r>
                                <a:rPr lang="pt-BR" i="1">
                                  <a:latin typeface="Cambria Math" panose="02040503050406030204" pitchFamily="18" charset="0"/>
                                </a:rPr>
                                <m:t>1−</m:t>
                              </m:r>
                              <m:f>
                                <m:fPr>
                                  <m:ctrlPr>
                                    <a:rPr lang="pt-BR" i="1">
                                      <a:latin typeface="Cambria Math" panose="02040503050406030204" pitchFamily="18" charset="0"/>
                                    </a:rPr>
                                  </m:ctrlPr>
                                </m:fPr>
                                <m:num>
                                  <m:r>
                                    <a:rPr lang="pt-BR" i="1">
                                      <a:latin typeface="Cambria Math" panose="02040503050406030204" pitchFamily="18" charset="0"/>
                                    </a:rPr>
                                    <m:t>𝑉</m:t>
                                  </m:r>
                                  <m:r>
                                    <a:rPr lang="pt-BR" i="1" baseline="-25000">
                                      <a:latin typeface="Cambria Math" panose="02040503050406030204" pitchFamily="18" charset="0"/>
                                    </a:rPr>
                                    <m:t>𝐺𝑆</m:t>
                                  </m:r>
                                </m:num>
                                <m:den>
                                  <m:r>
                                    <a:rPr lang="pt-BR" i="1">
                                      <a:latin typeface="Cambria Math" panose="02040503050406030204" pitchFamily="18" charset="0"/>
                                    </a:rPr>
                                    <m:t>𝑉</m:t>
                                  </m:r>
                                  <m:r>
                                    <a:rPr lang="pt-BR" i="1" baseline="-25000">
                                      <a:latin typeface="Cambria Math" panose="02040503050406030204" pitchFamily="18" charset="0"/>
                                    </a:rPr>
                                    <m:t>𝑝</m:t>
                                  </m:r>
                                </m:den>
                              </m:f>
                            </m:e>
                          </m:d>
                        </m:e>
                        <m:sup>
                          <m:r>
                            <a:rPr lang="pt-BR" b="0" i="1" smtClean="0">
                              <a:latin typeface="Cambria Math" panose="02040503050406030204" pitchFamily="18" charset="0"/>
                            </a:rPr>
                            <m:t>2</m:t>
                          </m:r>
                        </m:sup>
                      </m:sSup>
                    </m:oMath>
                  </m:oMathPara>
                </a14:m>
                <a:endParaRPr lang="pt-BR" i="1" dirty="0"/>
              </a:p>
            </p:txBody>
          </p:sp>
        </mc:Choice>
        <mc:Fallback xmlns="">
          <p:sp>
            <p:nvSpPr>
              <p:cNvPr id="6" name="Content Placeholder 5">
                <a:extLst>
                  <a:ext uri="{FF2B5EF4-FFF2-40B4-BE49-F238E27FC236}">
                    <a16:creationId xmlns:a16="http://schemas.microsoft.com/office/drawing/2014/main" id="{8028B3D2-32F7-43C5-9100-29D28E932BB3}"/>
                  </a:ext>
                </a:extLst>
              </p:cNvPr>
              <p:cNvSpPr>
                <a:spLocks noGrp="1" noRot="1" noChangeAspect="1" noMove="1" noResize="1" noEditPoints="1" noAdjustHandles="1" noChangeArrowheads="1" noChangeShapeType="1" noTextEdit="1"/>
              </p:cNvSpPr>
              <p:nvPr>
                <p:ph sz="half" idx="2"/>
              </p:nvPr>
            </p:nvSpPr>
            <p:spPr>
              <a:blipFill>
                <a:blip r:embed="rId3"/>
                <a:stretch>
                  <a:fillRect l="-1722" t="-2101"/>
                </a:stretch>
              </a:blipFill>
            </p:spPr>
            <p:txBody>
              <a:bodyPr/>
              <a:lstStyle/>
              <a:p>
                <a:r>
                  <a:rPr lang="pt-BR">
                    <a:noFill/>
                  </a:rPr>
                  <a:t> </a:t>
                </a:r>
              </a:p>
            </p:txBody>
          </p:sp>
        </mc:Fallback>
      </mc:AlternateContent>
      <p:sp>
        <p:nvSpPr>
          <p:cNvPr id="4" name="Footer Placeholder 3">
            <a:extLst>
              <a:ext uri="{FF2B5EF4-FFF2-40B4-BE49-F238E27FC236}">
                <a16:creationId xmlns:a16="http://schemas.microsoft.com/office/drawing/2014/main" id="{E6AF90CF-431B-43D0-9F97-DB973F4FA979}"/>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600" b="0" i="1" u="none" strike="noStrike" kern="1200" cap="none" spc="0" normalizeH="0" baseline="0" noProof="0">
                <a:ln>
                  <a:noFill/>
                </a:ln>
                <a:solidFill>
                  <a:prstClr val="black"/>
                </a:solidFill>
                <a:effectLst/>
                <a:uLnTx/>
                <a:uFillTx/>
                <a:latin typeface="Calibri" panose="020F0502020204030204"/>
                <a:ea typeface="+mn-ea"/>
                <a:cs typeface="+mn-cs"/>
              </a:rPr>
              <a:t>Prof. Elyr Teixeira</a:t>
            </a:r>
            <a:endParaRPr kumimoji="0" lang="en-US" altLang="en-US" sz="1600" b="0" i="1"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Slide Number Placeholder 4">
            <a:extLst>
              <a:ext uri="{FF2B5EF4-FFF2-40B4-BE49-F238E27FC236}">
                <a16:creationId xmlns:a16="http://schemas.microsoft.com/office/drawing/2014/main" id="{BB4AB385-74CD-4F2D-94E7-1A6E6C176B15}"/>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0E266F-DC34-4EBC-B26B-29CFE51B5C59}"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cxnSp>
        <p:nvCxnSpPr>
          <p:cNvPr id="7" name="Straight Arrow Connector 6">
            <a:extLst>
              <a:ext uri="{FF2B5EF4-FFF2-40B4-BE49-F238E27FC236}">
                <a16:creationId xmlns:a16="http://schemas.microsoft.com/office/drawing/2014/main" id="{EBAC1F56-CB1F-4461-AE25-CB62451A3605}"/>
              </a:ext>
            </a:extLst>
          </p:cNvPr>
          <p:cNvCxnSpPr>
            <a:cxnSpLocks/>
          </p:cNvCxnSpPr>
          <p:nvPr/>
        </p:nvCxnSpPr>
        <p:spPr>
          <a:xfrm flipH="1" flipV="1">
            <a:off x="8499835" y="4867759"/>
            <a:ext cx="219959" cy="910872"/>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60ED3509-876A-48CC-9B69-A4236FB7A99B}"/>
              </a:ext>
            </a:extLst>
          </p:cNvPr>
          <p:cNvCxnSpPr>
            <a:cxnSpLocks/>
          </p:cNvCxnSpPr>
          <p:nvPr/>
        </p:nvCxnSpPr>
        <p:spPr>
          <a:xfrm flipV="1">
            <a:off x="9360816" y="4967927"/>
            <a:ext cx="367646" cy="810704"/>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E0CC5917-FEA6-4383-BD9F-DC48BEDC9D64}"/>
              </a:ext>
            </a:extLst>
          </p:cNvPr>
          <p:cNvSpPr txBox="1"/>
          <p:nvPr/>
        </p:nvSpPr>
        <p:spPr>
          <a:xfrm>
            <a:off x="8442578" y="5728902"/>
            <a:ext cx="119545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srgbClr val="FF0000"/>
                </a:solidFill>
                <a:effectLst/>
                <a:uLnTx/>
                <a:uFillTx/>
                <a:latin typeface="Calibri" panose="020F0502020204030204"/>
                <a:ea typeface="+mn-ea"/>
                <a:cs typeface="+mn-cs"/>
              </a:rPr>
              <a:t>constantes</a:t>
            </a:r>
          </a:p>
        </p:txBody>
      </p:sp>
      <p:sp>
        <p:nvSpPr>
          <p:cNvPr id="13" name="TextBox 12">
            <a:extLst>
              <a:ext uri="{FF2B5EF4-FFF2-40B4-BE49-F238E27FC236}">
                <a16:creationId xmlns:a16="http://schemas.microsoft.com/office/drawing/2014/main" id="{656D9AC8-BCA7-46FE-AEA3-F3BC0386A2B1}"/>
              </a:ext>
            </a:extLst>
          </p:cNvPr>
          <p:cNvSpPr txBox="1"/>
          <p:nvPr/>
        </p:nvSpPr>
        <p:spPr>
          <a:xfrm>
            <a:off x="3007739" y="4136231"/>
            <a:ext cx="110568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srgbClr val="FF0000"/>
                </a:solidFill>
                <a:effectLst/>
                <a:uLnTx/>
                <a:uFillTx/>
                <a:latin typeface="Calibri" panose="020F0502020204030204"/>
                <a:ea typeface="+mn-ea"/>
                <a:cs typeface="+mn-cs"/>
              </a:rPr>
              <a:t>constante</a:t>
            </a:r>
          </a:p>
        </p:txBody>
      </p:sp>
      <p:cxnSp>
        <p:nvCxnSpPr>
          <p:cNvPr id="14" name="Straight Arrow Connector 13">
            <a:extLst>
              <a:ext uri="{FF2B5EF4-FFF2-40B4-BE49-F238E27FC236}">
                <a16:creationId xmlns:a16="http://schemas.microsoft.com/office/drawing/2014/main" id="{D9268D02-8B40-47A1-9EC0-D1F2A9C4ECA1}"/>
              </a:ext>
            </a:extLst>
          </p:cNvPr>
          <p:cNvCxnSpPr>
            <a:cxnSpLocks/>
            <a:stCxn id="13" idx="0"/>
          </p:cNvCxnSpPr>
          <p:nvPr/>
        </p:nvCxnSpPr>
        <p:spPr>
          <a:xfrm flipV="1">
            <a:off x="3560583" y="3698241"/>
            <a:ext cx="51297" cy="43799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4140B906-E325-4E1A-9F0C-E25FDC6FF1FF}"/>
              </a:ext>
            </a:extLst>
          </p:cNvPr>
          <p:cNvCxnSpPr>
            <a:cxnSpLocks/>
          </p:cNvCxnSpPr>
          <p:nvPr/>
        </p:nvCxnSpPr>
        <p:spPr>
          <a:xfrm flipH="1">
            <a:off x="3864506" y="3195320"/>
            <a:ext cx="497840" cy="320041"/>
          </a:xfrm>
          <a:prstGeom prst="straightConnector1">
            <a:avLst/>
          </a:prstGeom>
          <a:ln w="57150">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D9F684C9-0B3C-4273-81B7-53BBB7F92B12}"/>
              </a:ext>
            </a:extLst>
          </p:cNvPr>
          <p:cNvSpPr txBox="1"/>
          <p:nvPr/>
        </p:nvSpPr>
        <p:spPr>
          <a:xfrm>
            <a:off x="4038600" y="2836823"/>
            <a:ext cx="203010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srgbClr val="0000FF"/>
                </a:solidFill>
                <a:effectLst/>
                <a:uLnTx/>
                <a:uFillTx/>
                <a:latin typeface="Calibri" panose="020F0502020204030204"/>
                <a:ea typeface="+mn-ea"/>
                <a:cs typeface="+mn-cs"/>
              </a:rPr>
              <a:t>variável de controle</a:t>
            </a:r>
          </a:p>
        </p:txBody>
      </p:sp>
      <p:sp>
        <p:nvSpPr>
          <p:cNvPr id="25" name="TextBox 24">
            <a:extLst>
              <a:ext uri="{FF2B5EF4-FFF2-40B4-BE49-F238E27FC236}">
                <a16:creationId xmlns:a16="http://schemas.microsoft.com/office/drawing/2014/main" id="{22BAA322-2F29-41D9-82C3-D357BC4B657E}"/>
              </a:ext>
            </a:extLst>
          </p:cNvPr>
          <p:cNvSpPr txBox="1"/>
          <p:nvPr/>
        </p:nvSpPr>
        <p:spPr>
          <a:xfrm>
            <a:off x="9961366" y="3345311"/>
            <a:ext cx="203010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srgbClr val="0000FF"/>
                </a:solidFill>
                <a:effectLst/>
                <a:uLnTx/>
                <a:uFillTx/>
                <a:latin typeface="Calibri" panose="020F0502020204030204"/>
                <a:ea typeface="+mn-ea"/>
                <a:cs typeface="+mn-cs"/>
              </a:rPr>
              <a:t>variável de controle</a:t>
            </a:r>
          </a:p>
        </p:txBody>
      </p:sp>
      <p:cxnSp>
        <p:nvCxnSpPr>
          <p:cNvPr id="26" name="Straight Arrow Connector 25">
            <a:extLst>
              <a:ext uri="{FF2B5EF4-FFF2-40B4-BE49-F238E27FC236}">
                <a16:creationId xmlns:a16="http://schemas.microsoft.com/office/drawing/2014/main" id="{177B8B6B-C180-463B-9270-3B4E892F513B}"/>
              </a:ext>
            </a:extLst>
          </p:cNvPr>
          <p:cNvCxnSpPr>
            <a:cxnSpLocks/>
          </p:cNvCxnSpPr>
          <p:nvPr/>
        </p:nvCxnSpPr>
        <p:spPr>
          <a:xfrm flipH="1">
            <a:off x="9961366" y="3644316"/>
            <a:ext cx="238436" cy="545725"/>
          </a:xfrm>
          <a:prstGeom prst="straightConnector1">
            <a:avLst/>
          </a:prstGeom>
          <a:ln w="57150">
            <a:solidFill>
              <a:srgbClr val="0000F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6728589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CD06BF-2743-4940-A361-3F2A62349C5C}"/>
              </a:ext>
            </a:extLst>
          </p:cNvPr>
          <p:cNvSpPr>
            <a:spLocks noGrp="1"/>
          </p:cNvSpPr>
          <p:nvPr>
            <p:ph type="title"/>
          </p:nvPr>
        </p:nvSpPr>
        <p:spPr/>
        <p:txBody>
          <a:bodyPr/>
          <a:lstStyle/>
          <a:p>
            <a:r>
              <a:rPr lang="pt-BR" dirty="0"/>
              <a:t>Curva de transferência</a:t>
            </a:r>
          </a:p>
        </p:txBody>
      </p:sp>
      <p:sp>
        <p:nvSpPr>
          <p:cNvPr id="3" name="Content Placeholder 2">
            <a:extLst>
              <a:ext uri="{FF2B5EF4-FFF2-40B4-BE49-F238E27FC236}">
                <a16:creationId xmlns:a16="http://schemas.microsoft.com/office/drawing/2014/main" id="{42A32713-98D0-4B9C-928A-48FF66E1C42D}"/>
              </a:ext>
            </a:extLst>
          </p:cNvPr>
          <p:cNvSpPr>
            <a:spLocks noGrp="1"/>
          </p:cNvSpPr>
          <p:nvPr>
            <p:ph idx="1"/>
          </p:nvPr>
        </p:nvSpPr>
        <p:spPr/>
        <p:txBody>
          <a:bodyPr/>
          <a:lstStyle/>
          <a:p>
            <a:r>
              <a:rPr lang="pt-BR" dirty="0"/>
              <a:t>A curva de transferência pode ser obtida pelo uso da equação de Shockley.</a:t>
            </a:r>
          </a:p>
          <a:p>
            <a:pPr marL="914400" lvl="2" indent="0">
              <a:buNone/>
            </a:pPr>
            <a:endParaRPr lang="pt-BR" dirty="0"/>
          </a:p>
          <a:p>
            <a:pPr marL="914400" lvl="2" indent="0">
              <a:buNone/>
            </a:pPr>
            <a:r>
              <a:rPr lang="pt-BR" dirty="0"/>
              <a:t>			</a:t>
            </a:r>
          </a:p>
        </p:txBody>
      </p:sp>
      <p:sp>
        <p:nvSpPr>
          <p:cNvPr id="4" name="Footer Placeholder 3">
            <a:extLst>
              <a:ext uri="{FF2B5EF4-FFF2-40B4-BE49-F238E27FC236}">
                <a16:creationId xmlns:a16="http://schemas.microsoft.com/office/drawing/2014/main" id="{E6AF90CF-431B-43D0-9F97-DB973F4FA979}"/>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600" b="0" i="1" u="none" strike="noStrike" kern="1200" cap="none" spc="0" normalizeH="0" baseline="0" noProof="0">
                <a:ln>
                  <a:noFill/>
                </a:ln>
                <a:solidFill>
                  <a:prstClr val="black"/>
                </a:solidFill>
                <a:effectLst/>
                <a:uLnTx/>
                <a:uFillTx/>
                <a:latin typeface="Calibri" panose="020F0502020204030204"/>
                <a:ea typeface="+mn-ea"/>
                <a:cs typeface="+mn-cs"/>
              </a:rPr>
              <a:t>Prof. Elyr Teixeira</a:t>
            </a:r>
            <a:endParaRPr kumimoji="0" lang="en-US" altLang="en-US" sz="1600" b="0" i="1"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Slide Number Placeholder 4">
            <a:extLst>
              <a:ext uri="{FF2B5EF4-FFF2-40B4-BE49-F238E27FC236}">
                <a16:creationId xmlns:a16="http://schemas.microsoft.com/office/drawing/2014/main" id="{BB4AB385-74CD-4F2D-94E7-1A6E6C176B15}"/>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0E266F-DC34-4EBC-B26B-29CFE51B5C59}"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6" name="Picture 2">
            <a:extLst>
              <a:ext uri="{FF2B5EF4-FFF2-40B4-BE49-F238E27FC236}">
                <a16:creationId xmlns:a16="http://schemas.microsoft.com/office/drawing/2014/main" id="{E445FD82-CCDD-48E8-BE74-6A8A78D0AB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00600" y="2286000"/>
            <a:ext cx="9376706" cy="457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D1B95321-5901-42E1-B8BA-8A2FB741AE96}"/>
                  </a:ext>
                </a:extLst>
              </p:cNvPr>
              <p:cNvSpPr/>
              <p:nvPr/>
            </p:nvSpPr>
            <p:spPr>
              <a:xfrm>
                <a:off x="647971" y="3064476"/>
                <a:ext cx="3207337" cy="995144"/>
              </a:xfrm>
              <a:prstGeom prst="rect">
                <a:avLst/>
              </a:prstGeom>
            </p:spPr>
            <p:txBody>
              <a:bodyPr wrap="square">
                <a:spAutoFit/>
              </a:bodyPr>
              <a:lstStyle/>
              <a:p>
                <a:pPr lvl="0">
                  <a:defRPr/>
                </a:pPr>
                <a14:m>
                  <m:oMathPara xmlns:m="http://schemas.openxmlformats.org/officeDocument/2006/math">
                    <m:oMathParaPr>
                      <m:jc m:val="centerGroup"/>
                    </m:oMathParaPr>
                    <m:oMath xmlns:m="http://schemas.openxmlformats.org/officeDocument/2006/math">
                      <m:r>
                        <a:rPr lang="pt-BR" sz="2400" i="1" smtClean="0">
                          <a:solidFill>
                            <a:srgbClr val="FF0000"/>
                          </a:solidFill>
                          <a:latin typeface="Cambria Math" panose="02040503050406030204" pitchFamily="18" charset="0"/>
                        </a:rPr>
                        <m:t>𝐼</m:t>
                      </m:r>
                      <m:r>
                        <a:rPr lang="pt-BR" sz="2400" i="1" baseline="-25000">
                          <a:solidFill>
                            <a:srgbClr val="FF0000"/>
                          </a:solidFill>
                          <a:latin typeface="Cambria Math" panose="02040503050406030204" pitchFamily="18" charset="0"/>
                        </a:rPr>
                        <m:t>𝐷</m:t>
                      </m:r>
                      <m:r>
                        <a:rPr lang="pt-BR" sz="2400" i="1">
                          <a:solidFill>
                            <a:srgbClr val="FF0000"/>
                          </a:solidFill>
                          <a:latin typeface="Cambria Math" panose="02040503050406030204" pitchFamily="18" charset="0"/>
                        </a:rPr>
                        <m:t>=</m:t>
                      </m:r>
                      <m:sSub>
                        <m:sSubPr>
                          <m:ctrlPr>
                            <a:rPr lang="pt-BR" sz="2400" i="1">
                              <a:solidFill>
                                <a:srgbClr val="FF0000"/>
                              </a:solidFill>
                              <a:latin typeface="Cambria Math" panose="02040503050406030204" pitchFamily="18" charset="0"/>
                            </a:rPr>
                          </m:ctrlPr>
                        </m:sSubPr>
                        <m:e>
                          <m:r>
                            <a:rPr lang="pt-BR" sz="2400" i="1">
                              <a:solidFill>
                                <a:srgbClr val="FF0000"/>
                              </a:solidFill>
                              <a:latin typeface="Cambria Math" panose="02040503050406030204" pitchFamily="18" charset="0"/>
                            </a:rPr>
                            <m:t>𝐼</m:t>
                          </m:r>
                        </m:e>
                        <m:sub>
                          <m:r>
                            <a:rPr lang="pt-BR" sz="2400" i="1">
                              <a:solidFill>
                                <a:srgbClr val="FF0000"/>
                              </a:solidFill>
                              <a:latin typeface="Cambria Math" panose="02040503050406030204" pitchFamily="18" charset="0"/>
                            </a:rPr>
                            <m:t>𝐷𝑆𝑆</m:t>
                          </m:r>
                        </m:sub>
                      </m:sSub>
                      <m:sSup>
                        <m:sSupPr>
                          <m:ctrlPr>
                            <a:rPr lang="pt-BR" sz="2400" i="1">
                              <a:solidFill>
                                <a:srgbClr val="FF0000"/>
                              </a:solidFill>
                              <a:latin typeface="Cambria Math" panose="02040503050406030204" pitchFamily="18" charset="0"/>
                            </a:rPr>
                          </m:ctrlPr>
                        </m:sSupPr>
                        <m:e>
                          <m:d>
                            <m:dPr>
                              <m:ctrlPr>
                                <a:rPr lang="pt-BR" sz="2400" i="1">
                                  <a:solidFill>
                                    <a:srgbClr val="FF0000"/>
                                  </a:solidFill>
                                  <a:latin typeface="Cambria Math" panose="02040503050406030204" pitchFamily="18" charset="0"/>
                                </a:rPr>
                              </m:ctrlPr>
                            </m:dPr>
                            <m:e>
                              <m:r>
                                <a:rPr lang="pt-BR" sz="2400" i="1">
                                  <a:solidFill>
                                    <a:srgbClr val="FF0000"/>
                                  </a:solidFill>
                                  <a:latin typeface="Cambria Math" panose="02040503050406030204" pitchFamily="18" charset="0"/>
                                </a:rPr>
                                <m:t>1−</m:t>
                              </m:r>
                              <m:f>
                                <m:fPr>
                                  <m:ctrlPr>
                                    <a:rPr lang="pt-BR" sz="2400" i="1">
                                      <a:solidFill>
                                        <a:srgbClr val="FF0000"/>
                                      </a:solidFill>
                                      <a:latin typeface="Cambria Math" panose="02040503050406030204" pitchFamily="18" charset="0"/>
                                    </a:rPr>
                                  </m:ctrlPr>
                                </m:fPr>
                                <m:num>
                                  <m:r>
                                    <a:rPr lang="pt-BR" sz="2400" i="1">
                                      <a:solidFill>
                                        <a:srgbClr val="FF0000"/>
                                      </a:solidFill>
                                      <a:latin typeface="Cambria Math" panose="02040503050406030204" pitchFamily="18" charset="0"/>
                                    </a:rPr>
                                    <m:t>𝑉</m:t>
                                  </m:r>
                                  <m:r>
                                    <a:rPr lang="pt-BR" sz="2400" i="1" baseline="-25000">
                                      <a:solidFill>
                                        <a:srgbClr val="FF0000"/>
                                      </a:solidFill>
                                      <a:latin typeface="Cambria Math" panose="02040503050406030204" pitchFamily="18" charset="0"/>
                                    </a:rPr>
                                    <m:t>𝐺𝑆</m:t>
                                  </m:r>
                                </m:num>
                                <m:den>
                                  <m:r>
                                    <a:rPr lang="pt-BR" sz="2400" i="1">
                                      <a:solidFill>
                                        <a:srgbClr val="FF0000"/>
                                      </a:solidFill>
                                      <a:latin typeface="Cambria Math" panose="02040503050406030204" pitchFamily="18" charset="0"/>
                                    </a:rPr>
                                    <m:t>𝑉</m:t>
                                  </m:r>
                                  <m:r>
                                    <a:rPr lang="pt-BR" sz="2400" i="1" baseline="-25000">
                                      <a:solidFill>
                                        <a:srgbClr val="FF0000"/>
                                      </a:solidFill>
                                      <a:latin typeface="Cambria Math" panose="02040503050406030204" pitchFamily="18" charset="0"/>
                                    </a:rPr>
                                    <m:t>𝑝</m:t>
                                  </m:r>
                                </m:den>
                              </m:f>
                            </m:e>
                          </m:d>
                        </m:e>
                        <m:sup>
                          <m:r>
                            <a:rPr lang="pt-BR" sz="2400" i="1">
                              <a:solidFill>
                                <a:srgbClr val="FF0000"/>
                              </a:solidFill>
                              <a:latin typeface="Cambria Math" panose="02040503050406030204" pitchFamily="18" charset="0"/>
                            </a:rPr>
                            <m:t>2</m:t>
                          </m:r>
                        </m:sup>
                      </m:sSup>
                    </m:oMath>
                  </m:oMathPara>
                </a14:m>
                <a:endParaRPr kumimoji="0" lang="pt-BR" sz="24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mc:Choice>
        <mc:Fallback xmlns="">
          <p:sp>
            <p:nvSpPr>
              <p:cNvPr id="7" name="Rectangle 6">
                <a:extLst>
                  <a:ext uri="{FF2B5EF4-FFF2-40B4-BE49-F238E27FC236}">
                    <a16:creationId xmlns:a16="http://schemas.microsoft.com/office/drawing/2014/main" id="{D1B95321-5901-42E1-B8BA-8A2FB741AE96}"/>
                  </a:ext>
                </a:extLst>
              </p:cNvPr>
              <p:cNvSpPr>
                <a:spLocks noRot="1" noChangeAspect="1" noMove="1" noResize="1" noEditPoints="1" noAdjustHandles="1" noChangeArrowheads="1" noChangeShapeType="1" noTextEdit="1"/>
              </p:cNvSpPr>
              <p:nvPr/>
            </p:nvSpPr>
            <p:spPr>
              <a:xfrm>
                <a:off x="647971" y="3064476"/>
                <a:ext cx="3207337" cy="995144"/>
              </a:xfrm>
              <a:prstGeom prst="rect">
                <a:avLst/>
              </a:prstGeom>
              <a:blipFill>
                <a:blip r:embed="rId3"/>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7349627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ítulo 1"/>
          <p:cNvSpPr>
            <a:spLocks noGrp="1"/>
          </p:cNvSpPr>
          <p:nvPr>
            <p:ph type="ctrTitle"/>
          </p:nvPr>
        </p:nvSpPr>
        <p:spPr>
          <a:xfrm>
            <a:off x="1" y="1866505"/>
            <a:ext cx="12192000" cy="3161171"/>
          </a:xfrm>
        </p:spPr>
        <p:txBody>
          <a:bodyPr>
            <a:normAutofit fontScale="90000"/>
          </a:bodyPr>
          <a:lstStyle/>
          <a:p>
            <a:br>
              <a:rPr lang="pt-BR" b="1" dirty="0">
                <a:solidFill>
                  <a:schemeClr val="accent6">
                    <a:lumMod val="50000"/>
                  </a:schemeClr>
                </a:solidFill>
              </a:rPr>
            </a:br>
            <a:r>
              <a:rPr lang="pt-BR" dirty="0">
                <a:solidFill>
                  <a:schemeClr val="tx1"/>
                </a:solidFill>
              </a:rPr>
              <a:t>eletrônica analógica</a:t>
            </a:r>
            <a:br>
              <a:rPr lang="pt-BR" dirty="0">
                <a:solidFill>
                  <a:schemeClr val="tx1"/>
                </a:solidFill>
              </a:rPr>
            </a:br>
            <a:br>
              <a:rPr lang="pt-BR" dirty="0">
                <a:solidFill>
                  <a:schemeClr val="tx1"/>
                </a:solidFill>
              </a:rPr>
            </a:br>
            <a:r>
              <a:rPr lang="pt-BR" sz="5400" dirty="0" err="1">
                <a:solidFill>
                  <a:schemeClr val="bg1"/>
                </a:solidFill>
              </a:rPr>
              <a:t>mosfet</a:t>
            </a:r>
            <a:br>
              <a:rPr lang="pt-BR" dirty="0"/>
            </a:br>
            <a:br>
              <a:rPr lang="pt-BR" b="1" dirty="0">
                <a:solidFill>
                  <a:schemeClr val="tx1"/>
                </a:solidFill>
              </a:rPr>
            </a:br>
            <a:r>
              <a:rPr lang="pt-BR" sz="3600" b="1" dirty="0">
                <a:solidFill>
                  <a:schemeClr val="tx1"/>
                </a:solidFill>
              </a:rPr>
              <a:t>curso </a:t>
            </a:r>
            <a:r>
              <a:rPr lang="pt-BR" sz="3600" dirty="0">
                <a:solidFill>
                  <a:schemeClr val="tx1"/>
                </a:solidFill>
              </a:rPr>
              <a:t>de </a:t>
            </a:r>
            <a:r>
              <a:rPr lang="pt-BR" sz="3600" b="1" dirty="0">
                <a:solidFill>
                  <a:schemeClr val="tx1"/>
                </a:solidFill>
              </a:rPr>
              <a:t>Eng. elétrica</a:t>
            </a:r>
            <a:endParaRPr lang="pt-BR" b="1" dirty="0">
              <a:solidFill>
                <a:schemeClr val="tx1"/>
              </a:solidFill>
            </a:endParaRPr>
          </a:p>
        </p:txBody>
      </p:sp>
      <p:sp>
        <p:nvSpPr>
          <p:cNvPr id="3" name="Subtítulo 2"/>
          <p:cNvSpPr>
            <a:spLocks noGrp="1"/>
          </p:cNvSpPr>
          <p:nvPr>
            <p:ph type="subTitle" idx="1"/>
          </p:nvPr>
        </p:nvSpPr>
        <p:spPr>
          <a:xfrm>
            <a:off x="1524000" y="5562814"/>
            <a:ext cx="9144000" cy="875694"/>
          </a:xfrm>
        </p:spPr>
        <p:txBody>
          <a:bodyPr>
            <a:noAutofit/>
          </a:bodyPr>
          <a:lstStyle/>
          <a:p>
            <a:pPr>
              <a:lnSpc>
                <a:spcPct val="100000"/>
              </a:lnSpc>
            </a:pPr>
            <a:r>
              <a:rPr lang="pt-BR" sz="2000" i="1" dirty="0"/>
              <a:t>Prof. Elyr Teixeira, </a:t>
            </a:r>
            <a:r>
              <a:rPr lang="pt-BR" sz="2000" i="1" dirty="0" err="1"/>
              <a:t>D.Sc</a:t>
            </a:r>
            <a:r>
              <a:rPr lang="pt-BR" sz="2000" i="1" dirty="0"/>
              <a:t>.</a:t>
            </a:r>
          </a:p>
          <a:p>
            <a:pPr>
              <a:lnSpc>
                <a:spcPct val="100000"/>
              </a:lnSpc>
            </a:pPr>
            <a:r>
              <a:rPr lang="pt-BR" sz="2000" dirty="0"/>
              <a:t>2018</a:t>
            </a:r>
          </a:p>
        </p:txBody>
      </p:sp>
      <p:sp>
        <p:nvSpPr>
          <p:cNvPr id="4" name="Retângulo 3"/>
          <p:cNvSpPr/>
          <p:nvPr/>
        </p:nvSpPr>
        <p:spPr>
          <a:xfrm>
            <a:off x="5198533" y="6438508"/>
            <a:ext cx="1778000" cy="2501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Imagem" descr="Imagem">
            <a:extLst>
              <a:ext uri="{FF2B5EF4-FFF2-40B4-BE49-F238E27FC236}">
                <a16:creationId xmlns:a16="http://schemas.microsoft.com/office/drawing/2014/main" id="{2F330037-3211-40E1-A39A-B1AF9C2A5D6D}"/>
              </a:ext>
            </a:extLst>
          </p:cNvPr>
          <p:cNvPicPr>
            <a:picLocks noChangeAspect="1"/>
          </p:cNvPicPr>
          <p:nvPr/>
        </p:nvPicPr>
        <p:blipFill>
          <a:blip r:embed="rId2">
            <a:extLst/>
          </a:blip>
          <a:stretch>
            <a:fillRect/>
          </a:stretch>
        </p:blipFill>
        <p:spPr>
          <a:xfrm>
            <a:off x="190662" y="119213"/>
            <a:ext cx="3999142" cy="752172"/>
          </a:xfrm>
          <a:prstGeom prst="rect">
            <a:avLst/>
          </a:prstGeom>
          <a:ln w="12700">
            <a:miter lim="400000"/>
          </a:ln>
        </p:spPr>
      </p:pic>
    </p:spTree>
    <p:extLst>
      <p:ext uri="{BB962C8B-B14F-4D97-AF65-F5344CB8AC3E}">
        <p14:creationId xmlns:p14="http://schemas.microsoft.com/office/powerpoint/2010/main" val="14273453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A0C369-2F8C-4AF0-AF07-063D9BFC890E}"/>
              </a:ext>
            </a:extLst>
          </p:cNvPr>
          <p:cNvSpPr>
            <a:spLocks noGrp="1"/>
          </p:cNvSpPr>
          <p:nvPr>
            <p:ph type="title"/>
          </p:nvPr>
        </p:nvSpPr>
        <p:spPr/>
        <p:txBody>
          <a:bodyPr/>
          <a:lstStyle/>
          <a:p>
            <a:r>
              <a:rPr lang="pt-BR" dirty="0"/>
              <a:t>Tipos de </a:t>
            </a:r>
            <a:r>
              <a:rPr lang="pt-BR" dirty="0" err="1"/>
              <a:t>mosfet</a:t>
            </a:r>
            <a:endParaRPr lang="pt-BR" dirty="0"/>
          </a:p>
        </p:txBody>
      </p:sp>
      <p:sp>
        <p:nvSpPr>
          <p:cNvPr id="3" name="Content Placeholder 2">
            <a:extLst>
              <a:ext uri="{FF2B5EF4-FFF2-40B4-BE49-F238E27FC236}">
                <a16:creationId xmlns:a16="http://schemas.microsoft.com/office/drawing/2014/main" id="{E9126073-B7E1-4DF1-9BBF-EA909599E198}"/>
              </a:ext>
            </a:extLst>
          </p:cNvPr>
          <p:cNvSpPr>
            <a:spLocks noGrp="1"/>
          </p:cNvSpPr>
          <p:nvPr>
            <p:ph idx="1"/>
          </p:nvPr>
        </p:nvSpPr>
        <p:spPr/>
        <p:txBody>
          <a:bodyPr/>
          <a:lstStyle/>
          <a:p>
            <a:r>
              <a:rPr lang="pt-BR" dirty="0"/>
              <a:t>Como mencionado antes, há 3 tipos de FET: JFET, MOSFET e MESFET. Os </a:t>
            </a:r>
            <a:r>
              <a:rPr lang="pt-BR" dirty="0" err="1"/>
              <a:t>MOSFETs</a:t>
            </a:r>
            <a:r>
              <a:rPr lang="pt-BR" dirty="0"/>
              <a:t> se subdividem em dois grupos: </a:t>
            </a:r>
            <a:r>
              <a:rPr lang="pt-BR" dirty="0">
                <a:solidFill>
                  <a:srgbClr val="FF0000"/>
                </a:solidFill>
              </a:rPr>
              <a:t>depleção</a:t>
            </a:r>
            <a:r>
              <a:rPr lang="pt-BR" dirty="0"/>
              <a:t> e </a:t>
            </a:r>
            <a:r>
              <a:rPr lang="pt-BR" dirty="0">
                <a:solidFill>
                  <a:srgbClr val="FF0000"/>
                </a:solidFill>
              </a:rPr>
              <a:t>intensificação</a:t>
            </a:r>
            <a:r>
              <a:rPr lang="pt-BR" dirty="0"/>
              <a:t>.</a:t>
            </a:r>
          </a:p>
          <a:p>
            <a:endParaRPr lang="pt-BR" dirty="0"/>
          </a:p>
          <a:p>
            <a:r>
              <a:rPr lang="pt-BR" dirty="0"/>
              <a:t>MOSFET significa: transistor de efeito de campo metal-óxido-semicondutor.</a:t>
            </a:r>
          </a:p>
          <a:p>
            <a:endParaRPr lang="pt-BR" dirty="0"/>
          </a:p>
          <a:p>
            <a:r>
              <a:rPr lang="pt-BR" dirty="0"/>
              <a:t>O MOSFET do tipo depleção possui características semelhantes às do JFET entre corte e saturação.</a:t>
            </a:r>
          </a:p>
          <a:p>
            <a:endParaRPr lang="pt-BR" dirty="0"/>
          </a:p>
        </p:txBody>
      </p:sp>
    </p:spTree>
    <p:extLst>
      <p:ext uri="{BB962C8B-B14F-4D97-AF65-F5344CB8AC3E}">
        <p14:creationId xmlns:p14="http://schemas.microsoft.com/office/powerpoint/2010/main" val="136664907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a:extLst>
              <a:ext uri="{FF2B5EF4-FFF2-40B4-BE49-F238E27FC236}">
                <a16:creationId xmlns:a16="http://schemas.microsoft.com/office/drawing/2014/main" id="{06C19957-81E2-48BE-A1F4-A9F5B13D0980}"/>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6886074" y="1109889"/>
            <a:ext cx="5181600" cy="52464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a:extLst>
              <a:ext uri="{FF2B5EF4-FFF2-40B4-BE49-F238E27FC236}">
                <a16:creationId xmlns:a16="http://schemas.microsoft.com/office/drawing/2014/main" id="{9CE1937C-FC25-4B7A-BA19-8FF4B32F1D2E}"/>
              </a:ext>
            </a:extLst>
          </p:cNvPr>
          <p:cNvSpPr>
            <a:spLocks noGrp="1"/>
          </p:cNvSpPr>
          <p:nvPr>
            <p:ph type="title"/>
          </p:nvPr>
        </p:nvSpPr>
        <p:spPr/>
        <p:txBody>
          <a:bodyPr/>
          <a:lstStyle/>
          <a:p>
            <a:r>
              <a:rPr lang="pt-BR" dirty="0" err="1"/>
              <a:t>Mosfet</a:t>
            </a:r>
            <a:r>
              <a:rPr lang="pt-BR" dirty="0"/>
              <a:t> tipo depleção</a:t>
            </a:r>
          </a:p>
        </p:txBody>
      </p:sp>
      <p:sp>
        <p:nvSpPr>
          <p:cNvPr id="6" name="Content Placeholder 5">
            <a:extLst>
              <a:ext uri="{FF2B5EF4-FFF2-40B4-BE49-F238E27FC236}">
                <a16:creationId xmlns:a16="http://schemas.microsoft.com/office/drawing/2014/main" id="{26B29FDB-A987-45E4-AA73-79A04DD727FB}"/>
              </a:ext>
            </a:extLst>
          </p:cNvPr>
          <p:cNvSpPr>
            <a:spLocks noGrp="1"/>
          </p:cNvSpPr>
          <p:nvPr>
            <p:ph sz="half" idx="1"/>
          </p:nvPr>
        </p:nvSpPr>
        <p:spPr>
          <a:xfrm>
            <a:off x="838200" y="1825625"/>
            <a:ext cx="6755296" cy="4530726"/>
          </a:xfrm>
        </p:spPr>
        <p:txBody>
          <a:bodyPr>
            <a:normAutofit fontScale="92500"/>
          </a:bodyPr>
          <a:lstStyle/>
          <a:p>
            <a:r>
              <a:rPr lang="pt-BR" dirty="0"/>
              <a:t>Os terminais de fonte e dreno são conectados por meio de contatos metálicos dopados do tipo </a:t>
            </a:r>
            <a:r>
              <a:rPr lang="pt-BR" i="1" dirty="0"/>
              <a:t>n.</a:t>
            </a:r>
          </a:p>
          <a:p>
            <a:endParaRPr lang="pt-BR" dirty="0"/>
          </a:p>
          <a:p>
            <a:r>
              <a:rPr lang="pt-BR" dirty="0"/>
              <a:t>A porta é isolada do canal </a:t>
            </a:r>
            <a:r>
              <a:rPr lang="pt-BR" i="1" dirty="0"/>
              <a:t>n</a:t>
            </a:r>
            <a:r>
              <a:rPr lang="pt-BR" dirty="0"/>
              <a:t> por uma camada fina de SiO</a:t>
            </a:r>
            <a:r>
              <a:rPr lang="pt-BR" baseline="-25000" dirty="0"/>
              <a:t>2 </a:t>
            </a:r>
            <a:r>
              <a:rPr lang="pt-BR" dirty="0"/>
              <a:t>(isolante).</a:t>
            </a:r>
          </a:p>
          <a:p>
            <a:endParaRPr lang="pt-BR" dirty="0"/>
          </a:p>
          <a:p>
            <a:r>
              <a:rPr lang="pt-BR" dirty="0">
                <a:solidFill>
                  <a:srgbClr val="FF0000"/>
                </a:solidFill>
              </a:rPr>
              <a:t>Não há conexão elétrica</a:t>
            </a:r>
            <a:r>
              <a:rPr lang="pt-BR" dirty="0"/>
              <a:t> direta entre o terminal de porta e o canal de um MOSFET.</a:t>
            </a:r>
          </a:p>
          <a:p>
            <a:endParaRPr lang="pt-BR" dirty="0"/>
          </a:p>
          <a:p>
            <a:r>
              <a:rPr lang="pt-BR" dirty="0"/>
              <a:t>A camada isolante do </a:t>
            </a:r>
            <a:r>
              <a:rPr lang="pt-BR" dirty="0">
                <a:solidFill>
                  <a:srgbClr val="FF0000"/>
                </a:solidFill>
              </a:rPr>
              <a:t>SiO</a:t>
            </a:r>
            <a:r>
              <a:rPr lang="pt-BR" baseline="-25000" dirty="0">
                <a:solidFill>
                  <a:srgbClr val="FF0000"/>
                </a:solidFill>
              </a:rPr>
              <a:t>2</a:t>
            </a:r>
            <a:r>
              <a:rPr lang="pt-BR" baseline="-25000" dirty="0"/>
              <a:t> </a:t>
            </a:r>
            <a:r>
              <a:rPr lang="pt-BR" dirty="0"/>
              <a:t>é responsável pela desejável </a:t>
            </a:r>
            <a:r>
              <a:rPr lang="pt-BR" dirty="0">
                <a:solidFill>
                  <a:srgbClr val="FF0000"/>
                </a:solidFill>
              </a:rPr>
              <a:t>alta impedância de entrada</a:t>
            </a:r>
            <a:r>
              <a:rPr lang="pt-BR" dirty="0"/>
              <a:t>.</a:t>
            </a:r>
          </a:p>
          <a:p>
            <a:endParaRPr lang="pt-BR" dirty="0"/>
          </a:p>
        </p:txBody>
      </p:sp>
      <p:sp>
        <p:nvSpPr>
          <p:cNvPr id="4" name="Footer Placeholder 3">
            <a:extLst>
              <a:ext uri="{FF2B5EF4-FFF2-40B4-BE49-F238E27FC236}">
                <a16:creationId xmlns:a16="http://schemas.microsoft.com/office/drawing/2014/main" id="{63255C99-5EF1-4DC4-B36C-6DFDEA695C60}"/>
              </a:ext>
            </a:extLst>
          </p:cNvPr>
          <p:cNvSpPr>
            <a:spLocks noGrp="1"/>
          </p:cNvSpPr>
          <p:nvPr>
            <p:ph type="ftr" sz="quarter" idx="11"/>
          </p:nvPr>
        </p:nvSpPr>
        <p:spPr/>
        <p:txBody>
          <a:bodyPr/>
          <a:lstStyle/>
          <a:p>
            <a:r>
              <a:rPr lang="en-US" altLang="en-US" dirty="0"/>
              <a:t>Prof. Elyr Teixeira</a:t>
            </a:r>
          </a:p>
        </p:txBody>
      </p:sp>
      <p:sp>
        <p:nvSpPr>
          <p:cNvPr id="5" name="Slide Number Placeholder 4">
            <a:extLst>
              <a:ext uri="{FF2B5EF4-FFF2-40B4-BE49-F238E27FC236}">
                <a16:creationId xmlns:a16="http://schemas.microsoft.com/office/drawing/2014/main" id="{4653A507-0559-470F-A30E-DFC971F61B41}"/>
              </a:ext>
            </a:extLst>
          </p:cNvPr>
          <p:cNvSpPr>
            <a:spLocks noGrp="1"/>
          </p:cNvSpPr>
          <p:nvPr>
            <p:ph type="sldNum" sz="quarter" idx="12"/>
          </p:nvPr>
        </p:nvSpPr>
        <p:spPr/>
        <p:txBody>
          <a:bodyPr/>
          <a:lstStyle/>
          <a:p>
            <a:fld id="{D70E266F-DC34-4EBC-B26B-29CFE51B5C59}" type="slidenum">
              <a:rPr lang="en-US" altLang="en-US" smtClean="0"/>
              <a:pPr/>
              <a:t>74</a:t>
            </a:fld>
            <a:endParaRPr lang="en-US" altLang="en-US"/>
          </a:p>
        </p:txBody>
      </p:sp>
    </p:spTree>
    <p:extLst>
      <p:ext uri="{BB962C8B-B14F-4D97-AF65-F5344CB8AC3E}">
        <p14:creationId xmlns:p14="http://schemas.microsoft.com/office/powerpoint/2010/main" val="422833247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B5E1F-F441-4413-9BFE-DCD917BA6D3F}"/>
              </a:ext>
            </a:extLst>
          </p:cNvPr>
          <p:cNvSpPr>
            <a:spLocks noGrp="1"/>
          </p:cNvSpPr>
          <p:nvPr>
            <p:ph type="title"/>
          </p:nvPr>
        </p:nvSpPr>
        <p:spPr/>
        <p:txBody>
          <a:bodyPr/>
          <a:lstStyle/>
          <a:p>
            <a:r>
              <a:rPr lang="pt-BR" dirty="0" err="1"/>
              <a:t>Mosfet</a:t>
            </a:r>
            <a:r>
              <a:rPr lang="pt-BR" dirty="0"/>
              <a:t> tipo depleção: simbologia</a:t>
            </a:r>
          </a:p>
        </p:txBody>
      </p:sp>
      <p:sp>
        <p:nvSpPr>
          <p:cNvPr id="5" name="Footer Placeholder 4">
            <a:extLst>
              <a:ext uri="{FF2B5EF4-FFF2-40B4-BE49-F238E27FC236}">
                <a16:creationId xmlns:a16="http://schemas.microsoft.com/office/drawing/2014/main" id="{E9E3A9CE-28E3-4D8A-BE55-523D90007F9B}"/>
              </a:ext>
            </a:extLst>
          </p:cNvPr>
          <p:cNvSpPr>
            <a:spLocks noGrp="1"/>
          </p:cNvSpPr>
          <p:nvPr>
            <p:ph type="ftr" sz="quarter" idx="11"/>
          </p:nvPr>
        </p:nvSpPr>
        <p:spPr/>
        <p:txBody>
          <a:bodyPr/>
          <a:lstStyle/>
          <a:p>
            <a:r>
              <a:rPr lang="en-US" altLang="en-US"/>
              <a:t>Prof. Elyr Teixeira</a:t>
            </a:r>
            <a:endParaRPr lang="en-US" altLang="en-US" dirty="0"/>
          </a:p>
        </p:txBody>
      </p:sp>
      <p:sp>
        <p:nvSpPr>
          <p:cNvPr id="6" name="Slide Number Placeholder 5">
            <a:extLst>
              <a:ext uri="{FF2B5EF4-FFF2-40B4-BE49-F238E27FC236}">
                <a16:creationId xmlns:a16="http://schemas.microsoft.com/office/drawing/2014/main" id="{CA3CF5F5-3E38-4464-9628-E7725F9FBF7E}"/>
              </a:ext>
            </a:extLst>
          </p:cNvPr>
          <p:cNvSpPr>
            <a:spLocks noGrp="1"/>
          </p:cNvSpPr>
          <p:nvPr>
            <p:ph type="sldNum" sz="quarter" idx="12"/>
          </p:nvPr>
        </p:nvSpPr>
        <p:spPr/>
        <p:txBody>
          <a:bodyPr/>
          <a:lstStyle/>
          <a:p>
            <a:fld id="{48BF32D8-1DE8-449E-9DAA-0E19DCA81A04}" type="slidenum">
              <a:rPr lang="en-US" altLang="en-US" smtClean="0"/>
              <a:pPr/>
              <a:t>75</a:t>
            </a:fld>
            <a:endParaRPr lang="en-US" altLang="en-US"/>
          </a:p>
        </p:txBody>
      </p:sp>
      <p:pic>
        <p:nvPicPr>
          <p:cNvPr id="9" name="Picture 2">
            <a:extLst>
              <a:ext uri="{FF2B5EF4-FFF2-40B4-BE49-F238E27FC236}">
                <a16:creationId xmlns:a16="http://schemas.microsoft.com/office/drawing/2014/main" id="{029095B1-F47B-4233-8800-E5A65A8041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29214" y="1332981"/>
            <a:ext cx="5739971" cy="55250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9323222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0F2071D7-8609-46E2-A11B-08D873640141}"/>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6944125" y="1308100"/>
            <a:ext cx="5201589" cy="52308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a:extLst>
              <a:ext uri="{FF2B5EF4-FFF2-40B4-BE49-F238E27FC236}">
                <a16:creationId xmlns:a16="http://schemas.microsoft.com/office/drawing/2014/main" id="{922A0EFC-8D72-494F-B21E-B103EB1EA479}"/>
              </a:ext>
            </a:extLst>
          </p:cNvPr>
          <p:cNvSpPr>
            <a:spLocks noGrp="1"/>
          </p:cNvSpPr>
          <p:nvPr>
            <p:ph type="title"/>
          </p:nvPr>
        </p:nvSpPr>
        <p:spPr/>
        <p:txBody>
          <a:bodyPr/>
          <a:lstStyle/>
          <a:p>
            <a:r>
              <a:rPr lang="pt-BR" dirty="0" err="1"/>
              <a:t>Mosfet</a:t>
            </a:r>
            <a:r>
              <a:rPr lang="pt-BR" dirty="0"/>
              <a:t> tipo intensificação</a:t>
            </a:r>
          </a:p>
        </p:txBody>
      </p:sp>
      <p:sp>
        <p:nvSpPr>
          <p:cNvPr id="3" name="Content Placeholder 2">
            <a:extLst>
              <a:ext uri="{FF2B5EF4-FFF2-40B4-BE49-F238E27FC236}">
                <a16:creationId xmlns:a16="http://schemas.microsoft.com/office/drawing/2014/main" id="{3AB31A10-19B9-4383-8556-0D24CFBFFD89}"/>
              </a:ext>
            </a:extLst>
          </p:cNvPr>
          <p:cNvSpPr>
            <a:spLocks noGrp="1"/>
          </p:cNvSpPr>
          <p:nvPr>
            <p:ph sz="half" idx="1"/>
          </p:nvPr>
        </p:nvSpPr>
        <p:spPr>
          <a:xfrm>
            <a:off x="838199" y="1825625"/>
            <a:ext cx="6695662" cy="4351338"/>
          </a:xfrm>
        </p:spPr>
        <p:txBody>
          <a:bodyPr>
            <a:normAutofit/>
          </a:bodyPr>
          <a:lstStyle/>
          <a:p>
            <a:r>
              <a:rPr lang="pt-BR" sz="2400" dirty="0"/>
              <a:t>Apesar de haver algumas semelhanças com o </a:t>
            </a:r>
            <a:r>
              <a:rPr lang="pt-BR" sz="2400" dirty="0">
                <a:solidFill>
                  <a:srgbClr val="FF0000"/>
                </a:solidFill>
              </a:rPr>
              <a:t>MOSFET</a:t>
            </a:r>
            <a:r>
              <a:rPr lang="pt-BR" sz="2400" dirty="0"/>
              <a:t> tipo </a:t>
            </a:r>
            <a:r>
              <a:rPr lang="pt-BR" sz="2400" dirty="0">
                <a:solidFill>
                  <a:srgbClr val="FF0000"/>
                </a:solidFill>
              </a:rPr>
              <a:t>depleção</a:t>
            </a:r>
            <a:r>
              <a:rPr lang="pt-BR" sz="2400" dirty="0"/>
              <a:t>, o MOSFET tipo intensificação tem várias diferenças com esse:</a:t>
            </a:r>
          </a:p>
          <a:p>
            <a:pPr lvl="1"/>
            <a:r>
              <a:rPr lang="pt-BR" sz="2000" dirty="0"/>
              <a:t>A curva de transferência </a:t>
            </a:r>
            <a:r>
              <a:rPr lang="pt-BR" sz="2000" dirty="0">
                <a:solidFill>
                  <a:srgbClr val="FF0000"/>
                </a:solidFill>
              </a:rPr>
              <a:t>não é regida</a:t>
            </a:r>
            <a:r>
              <a:rPr lang="pt-BR" sz="2000" dirty="0"/>
              <a:t> pela equação de </a:t>
            </a:r>
            <a:r>
              <a:rPr lang="pt-BR" sz="2000" dirty="0">
                <a:solidFill>
                  <a:srgbClr val="FF0000"/>
                </a:solidFill>
              </a:rPr>
              <a:t>Shockley</a:t>
            </a:r>
            <a:r>
              <a:rPr lang="pt-BR" sz="2000" dirty="0"/>
              <a:t>.</a:t>
            </a:r>
          </a:p>
          <a:p>
            <a:pPr lvl="1"/>
            <a:r>
              <a:rPr lang="pt-BR" sz="2000" dirty="0"/>
              <a:t>A </a:t>
            </a:r>
            <a:r>
              <a:rPr lang="pt-BR" sz="2000" dirty="0">
                <a:solidFill>
                  <a:srgbClr val="FF0000"/>
                </a:solidFill>
              </a:rPr>
              <a:t>corrente de dreno é nula </a:t>
            </a:r>
            <a:r>
              <a:rPr lang="pt-BR" sz="2000" dirty="0"/>
              <a:t>até a tensão porta-fonte atingir certo valor.</a:t>
            </a:r>
          </a:p>
          <a:p>
            <a:pPr lvl="1"/>
            <a:r>
              <a:rPr lang="pt-BR" sz="2000" dirty="0"/>
              <a:t>O controle da corrente é realizado por uma tensão positiva porta-fonte.</a:t>
            </a:r>
          </a:p>
        </p:txBody>
      </p:sp>
      <p:sp>
        <p:nvSpPr>
          <p:cNvPr id="5" name="Footer Placeholder 4">
            <a:extLst>
              <a:ext uri="{FF2B5EF4-FFF2-40B4-BE49-F238E27FC236}">
                <a16:creationId xmlns:a16="http://schemas.microsoft.com/office/drawing/2014/main" id="{CBA75DBA-EE7B-4C6D-8051-6AF0091B8CCA}"/>
              </a:ext>
            </a:extLst>
          </p:cNvPr>
          <p:cNvSpPr>
            <a:spLocks noGrp="1"/>
          </p:cNvSpPr>
          <p:nvPr>
            <p:ph type="ftr" sz="quarter" idx="11"/>
          </p:nvPr>
        </p:nvSpPr>
        <p:spPr/>
        <p:txBody>
          <a:bodyPr/>
          <a:lstStyle/>
          <a:p>
            <a:r>
              <a:rPr lang="en-US" altLang="en-US"/>
              <a:t>Prof. Elyr Teixeira</a:t>
            </a:r>
            <a:endParaRPr lang="en-US" altLang="en-US" dirty="0"/>
          </a:p>
        </p:txBody>
      </p:sp>
      <p:sp>
        <p:nvSpPr>
          <p:cNvPr id="6" name="Slide Number Placeholder 5">
            <a:extLst>
              <a:ext uri="{FF2B5EF4-FFF2-40B4-BE49-F238E27FC236}">
                <a16:creationId xmlns:a16="http://schemas.microsoft.com/office/drawing/2014/main" id="{F667E78C-9E69-43AE-95C6-736E44C65511}"/>
              </a:ext>
            </a:extLst>
          </p:cNvPr>
          <p:cNvSpPr>
            <a:spLocks noGrp="1"/>
          </p:cNvSpPr>
          <p:nvPr>
            <p:ph type="sldNum" sz="quarter" idx="12"/>
          </p:nvPr>
        </p:nvSpPr>
        <p:spPr/>
        <p:txBody>
          <a:bodyPr/>
          <a:lstStyle/>
          <a:p>
            <a:fld id="{48BF32D8-1DE8-449E-9DAA-0E19DCA81A04}" type="slidenum">
              <a:rPr lang="en-US" altLang="en-US" smtClean="0"/>
              <a:pPr/>
              <a:t>76</a:t>
            </a:fld>
            <a:endParaRPr lang="en-US" altLang="en-US"/>
          </a:p>
        </p:txBody>
      </p:sp>
    </p:spTree>
    <p:extLst>
      <p:ext uri="{BB962C8B-B14F-4D97-AF65-F5344CB8AC3E}">
        <p14:creationId xmlns:p14="http://schemas.microsoft.com/office/powerpoint/2010/main" val="303571268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A6EF0ECC-2476-43C3-A074-CDB984550950}"/>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7124700" y="286615"/>
            <a:ext cx="5067300" cy="67237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a:extLst>
              <a:ext uri="{FF2B5EF4-FFF2-40B4-BE49-F238E27FC236}">
                <a16:creationId xmlns:a16="http://schemas.microsoft.com/office/drawing/2014/main" id="{B9A0C369-2F8C-4AF0-AF07-063D9BFC890E}"/>
              </a:ext>
            </a:extLst>
          </p:cNvPr>
          <p:cNvSpPr>
            <a:spLocks noGrp="1"/>
          </p:cNvSpPr>
          <p:nvPr>
            <p:ph type="title"/>
          </p:nvPr>
        </p:nvSpPr>
        <p:spPr/>
        <p:txBody>
          <a:bodyPr/>
          <a:lstStyle/>
          <a:p>
            <a:r>
              <a:rPr lang="pt-BR" dirty="0" err="1"/>
              <a:t>Mosfet</a:t>
            </a:r>
            <a:r>
              <a:rPr lang="pt-BR" dirty="0"/>
              <a:t> tipo intensificação</a:t>
            </a:r>
          </a:p>
        </p:txBody>
      </p:sp>
      <p:sp>
        <p:nvSpPr>
          <p:cNvPr id="4" name="Content Placeholder 3">
            <a:extLst>
              <a:ext uri="{FF2B5EF4-FFF2-40B4-BE49-F238E27FC236}">
                <a16:creationId xmlns:a16="http://schemas.microsoft.com/office/drawing/2014/main" id="{82BF4FF7-B346-4B35-826C-11F6E8913877}"/>
              </a:ext>
            </a:extLst>
          </p:cNvPr>
          <p:cNvSpPr>
            <a:spLocks noGrp="1"/>
          </p:cNvSpPr>
          <p:nvPr>
            <p:ph sz="half" idx="1"/>
          </p:nvPr>
        </p:nvSpPr>
        <p:spPr>
          <a:xfrm>
            <a:off x="838200" y="1825624"/>
            <a:ext cx="6705600" cy="5032375"/>
          </a:xfrm>
        </p:spPr>
        <p:txBody>
          <a:bodyPr>
            <a:normAutofit/>
          </a:bodyPr>
          <a:lstStyle/>
          <a:p>
            <a:r>
              <a:rPr lang="pt-BR" sz="2400" dirty="0"/>
              <a:t>Se V</a:t>
            </a:r>
            <a:r>
              <a:rPr lang="pt-BR" sz="2400" baseline="-25000" dirty="0"/>
              <a:t>GS</a:t>
            </a:r>
            <a:r>
              <a:rPr lang="pt-BR" sz="2400" dirty="0"/>
              <a:t> = 0 V e uma tensão é aplicada entre dreno e fonte, a ausência de um canal </a:t>
            </a:r>
            <a:r>
              <a:rPr lang="pt-BR" sz="2400" i="1" dirty="0"/>
              <a:t>n</a:t>
            </a:r>
            <a:r>
              <a:rPr lang="pt-BR" sz="2400" dirty="0"/>
              <a:t> resultará em </a:t>
            </a:r>
            <a:br>
              <a:rPr lang="pt-BR" sz="2400" dirty="0"/>
            </a:br>
            <a:r>
              <a:rPr lang="pt-BR" sz="2400" dirty="0"/>
              <a:t>I</a:t>
            </a:r>
            <a:r>
              <a:rPr lang="pt-BR" sz="2400" baseline="-25000" dirty="0"/>
              <a:t>D </a:t>
            </a:r>
            <a:r>
              <a:rPr lang="pt-BR" sz="2400" dirty="0"/>
              <a:t>= 0 </a:t>
            </a:r>
            <a:r>
              <a:rPr lang="pt-BR" sz="2400" dirty="0" err="1"/>
              <a:t>mA.</a:t>
            </a:r>
            <a:endParaRPr lang="pt-BR" sz="2400" dirty="0"/>
          </a:p>
          <a:p>
            <a:endParaRPr lang="pt-BR" sz="2400" dirty="0"/>
          </a:p>
          <a:p>
            <a:endParaRPr lang="pt-BR" sz="2400" dirty="0"/>
          </a:p>
          <a:p>
            <a:endParaRPr lang="pt-BR" sz="2400" dirty="0"/>
          </a:p>
          <a:p>
            <a:endParaRPr lang="pt-BR" sz="2400" dirty="0"/>
          </a:p>
          <a:p>
            <a:endParaRPr lang="pt-BR" sz="2400" dirty="0"/>
          </a:p>
          <a:p>
            <a:endParaRPr lang="pt-BR" sz="2400" dirty="0"/>
          </a:p>
          <a:p>
            <a:endParaRPr lang="pt-BR" sz="2400" dirty="0"/>
          </a:p>
          <a:p>
            <a:pPr marL="0" indent="0">
              <a:buNone/>
            </a:pPr>
            <a:endParaRPr lang="pt-BR" sz="2400" dirty="0"/>
          </a:p>
        </p:txBody>
      </p:sp>
    </p:spTree>
    <p:extLst>
      <p:ext uri="{BB962C8B-B14F-4D97-AF65-F5344CB8AC3E}">
        <p14:creationId xmlns:p14="http://schemas.microsoft.com/office/powerpoint/2010/main" val="59045021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A6EF0ECC-2476-43C3-A074-CDB984550950}"/>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7124700" y="286615"/>
            <a:ext cx="5067300" cy="67237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a:extLst>
              <a:ext uri="{FF2B5EF4-FFF2-40B4-BE49-F238E27FC236}">
                <a16:creationId xmlns:a16="http://schemas.microsoft.com/office/drawing/2014/main" id="{B9A0C369-2F8C-4AF0-AF07-063D9BFC890E}"/>
              </a:ext>
            </a:extLst>
          </p:cNvPr>
          <p:cNvSpPr>
            <a:spLocks noGrp="1"/>
          </p:cNvSpPr>
          <p:nvPr>
            <p:ph type="title"/>
          </p:nvPr>
        </p:nvSpPr>
        <p:spPr/>
        <p:txBody>
          <a:bodyPr/>
          <a:lstStyle/>
          <a:p>
            <a:r>
              <a:rPr lang="pt-BR" dirty="0" err="1"/>
              <a:t>Mosfet</a:t>
            </a:r>
            <a:r>
              <a:rPr lang="pt-BR" dirty="0"/>
              <a:t> tipo intensificação</a:t>
            </a:r>
          </a:p>
        </p:txBody>
      </p:sp>
      <p:sp>
        <p:nvSpPr>
          <p:cNvPr id="4" name="Content Placeholder 3">
            <a:extLst>
              <a:ext uri="{FF2B5EF4-FFF2-40B4-BE49-F238E27FC236}">
                <a16:creationId xmlns:a16="http://schemas.microsoft.com/office/drawing/2014/main" id="{82BF4FF7-B346-4B35-826C-11F6E8913877}"/>
              </a:ext>
            </a:extLst>
          </p:cNvPr>
          <p:cNvSpPr>
            <a:spLocks noGrp="1"/>
          </p:cNvSpPr>
          <p:nvPr>
            <p:ph sz="half" idx="1"/>
          </p:nvPr>
        </p:nvSpPr>
        <p:spPr>
          <a:xfrm>
            <a:off x="838200" y="1825624"/>
            <a:ext cx="6705600" cy="5032375"/>
          </a:xfrm>
        </p:spPr>
        <p:txBody>
          <a:bodyPr>
            <a:normAutofit/>
          </a:bodyPr>
          <a:lstStyle/>
          <a:p>
            <a:r>
              <a:rPr lang="pt-BR" sz="2400" dirty="0"/>
              <a:t>Se V</a:t>
            </a:r>
            <a:r>
              <a:rPr lang="pt-BR" sz="2400" baseline="-25000" dirty="0"/>
              <a:t>GS</a:t>
            </a:r>
            <a:r>
              <a:rPr lang="pt-BR" sz="2400" dirty="0"/>
              <a:t> = 0 V e uma tensão é aplicada entre dreno e fonte, a ausência de um canal </a:t>
            </a:r>
            <a:r>
              <a:rPr lang="pt-BR" sz="2400" i="1" dirty="0"/>
              <a:t>n</a:t>
            </a:r>
            <a:r>
              <a:rPr lang="pt-BR" sz="2400" dirty="0"/>
              <a:t> resultará em </a:t>
            </a:r>
            <a:br>
              <a:rPr lang="pt-BR" sz="2400" dirty="0"/>
            </a:br>
            <a:r>
              <a:rPr lang="pt-BR" sz="2400" dirty="0"/>
              <a:t>I</a:t>
            </a:r>
            <a:r>
              <a:rPr lang="pt-BR" sz="2400" baseline="-25000" dirty="0"/>
              <a:t>D </a:t>
            </a:r>
            <a:r>
              <a:rPr lang="pt-BR" sz="2400" dirty="0"/>
              <a:t>= 0 </a:t>
            </a:r>
            <a:r>
              <a:rPr lang="pt-BR" sz="2400" dirty="0" err="1"/>
              <a:t>mA.</a:t>
            </a:r>
            <a:endParaRPr lang="pt-BR" sz="2400" dirty="0"/>
          </a:p>
          <a:p>
            <a:endParaRPr lang="pt-BR" sz="2400" dirty="0"/>
          </a:p>
          <a:p>
            <a:r>
              <a:rPr lang="pt-BR" sz="2400" dirty="0"/>
              <a:t>Com V</a:t>
            </a:r>
            <a:r>
              <a:rPr lang="pt-BR" sz="2400" baseline="-25000" dirty="0"/>
              <a:t>GS</a:t>
            </a:r>
            <a:r>
              <a:rPr lang="pt-BR" sz="2400" dirty="0"/>
              <a:t> e V</a:t>
            </a:r>
            <a:r>
              <a:rPr lang="pt-BR" sz="2400" baseline="-25000" dirty="0"/>
              <a:t>DS  </a:t>
            </a:r>
            <a:r>
              <a:rPr lang="pt-BR" sz="2400" dirty="0"/>
              <a:t>&gt; 0 um potencial positivo na porta pressionará as lacunas no substrato </a:t>
            </a:r>
            <a:r>
              <a:rPr lang="pt-BR" sz="2400" i="1" dirty="0"/>
              <a:t>p</a:t>
            </a:r>
            <a:r>
              <a:rPr lang="pt-BR" sz="2400" dirty="0"/>
              <a:t> para deixarem a região e penetrarem no substrato.</a:t>
            </a:r>
          </a:p>
          <a:p>
            <a:endParaRPr lang="pt-BR" sz="2400" dirty="0"/>
          </a:p>
        </p:txBody>
      </p:sp>
    </p:spTree>
    <p:extLst>
      <p:ext uri="{BB962C8B-B14F-4D97-AF65-F5344CB8AC3E}">
        <p14:creationId xmlns:p14="http://schemas.microsoft.com/office/powerpoint/2010/main" val="389258727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A6EF0ECC-2476-43C3-A074-CDB984550950}"/>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7124700" y="286615"/>
            <a:ext cx="5067300" cy="67237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a:extLst>
              <a:ext uri="{FF2B5EF4-FFF2-40B4-BE49-F238E27FC236}">
                <a16:creationId xmlns:a16="http://schemas.microsoft.com/office/drawing/2014/main" id="{B9A0C369-2F8C-4AF0-AF07-063D9BFC890E}"/>
              </a:ext>
            </a:extLst>
          </p:cNvPr>
          <p:cNvSpPr>
            <a:spLocks noGrp="1"/>
          </p:cNvSpPr>
          <p:nvPr>
            <p:ph type="title"/>
          </p:nvPr>
        </p:nvSpPr>
        <p:spPr/>
        <p:txBody>
          <a:bodyPr/>
          <a:lstStyle/>
          <a:p>
            <a:r>
              <a:rPr lang="pt-BR" dirty="0" err="1"/>
              <a:t>Mosfet</a:t>
            </a:r>
            <a:r>
              <a:rPr lang="pt-BR" dirty="0"/>
              <a:t> tipo intensificação</a:t>
            </a:r>
          </a:p>
        </p:txBody>
      </p:sp>
      <p:sp>
        <p:nvSpPr>
          <p:cNvPr id="4" name="Content Placeholder 3">
            <a:extLst>
              <a:ext uri="{FF2B5EF4-FFF2-40B4-BE49-F238E27FC236}">
                <a16:creationId xmlns:a16="http://schemas.microsoft.com/office/drawing/2014/main" id="{82BF4FF7-B346-4B35-826C-11F6E8913877}"/>
              </a:ext>
            </a:extLst>
          </p:cNvPr>
          <p:cNvSpPr>
            <a:spLocks noGrp="1"/>
          </p:cNvSpPr>
          <p:nvPr>
            <p:ph sz="half" idx="1"/>
          </p:nvPr>
        </p:nvSpPr>
        <p:spPr>
          <a:xfrm>
            <a:off x="838200" y="1825624"/>
            <a:ext cx="6705600" cy="5032375"/>
          </a:xfrm>
        </p:spPr>
        <p:txBody>
          <a:bodyPr>
            <a:normAutofit fontScale="92500"/>
          </a:bodyPr>
          <a:lstStyle/>
          <a:p>
            <a:r>
              <a:rPr lang="pt-BR" dirty="0"/>
              <a:t>Se V</a:t>
            </a:r>
            <a:r>
              <a:rPr lang="pt-BR" baseline="-25000" dirty="0"/>
              <a:t>GS</a:t>
            </a:r>
            <a:r>
              <a:rPr lang="pt-BR" dirty="0"/>
              <a:t> = 0 V e uma tensão é aplicada entre dreno e fonte, a ausência de um canal </a:t>
            </a:r>
            <a:r>
              <a:rPr lang="pt-BR" i="1" dirty="0"/>
              <a:t>n</a:t>
            </a:r>
            <a:r>
              <a:rPr lang="pt-BR" dirty="0"/>
              <a:t> resultará em </a:t>
            </a:r>
            <a:br>
              <a:rPr lang="pt-BR" dirty="0"/>
            </a:br>
            <a:r>
              <a:rPr lang="pt-BR" dirty="0"/>
              <a:t>I</a:t>
            </a:r>
            <a:r>
              <a:rPr lang="pt-BR" baseline="-25000" dirty="0"/>
              <a:t>D </a:t>
            </a:r>
            <a:r>
              <a:rPr lang="pt-BR" dirty="0"/>
              <a:t>= 0 </a:t>
            </a:r>
            <a:r>
              <a:rPr lang="pt-BR" dirty="0" err="1"/>
              <a:t>mA.</a:t>
            </a:r>
            <a:endParaRPr lang="pt-BR" dirty="0"/>
          </a:p>
          <a:p>
            <a:endParaRPr lang="pt-BR" dirty="0"/>
          </a:p>
          <a:p>
            <a:r>
              <a:rPr lang="pt-BR" dirty="0"/>
              <a:t>Com V</a:t>
            </a:r>
            <a:r>
              <a:rPr lang="pt-BR" baseline="-25000" dirty="0"/>
              <a:t>GS</a:t>
            </a:r>
            <a:r>
              <a:rPr lang="pt-BR" dirty="0"/>
              <a:t> e V</a:t>
            </a:r>
            <a:r>
              <a:rPr lang="pt-BR" baseline="-25000" dirty="0"/>
              <a:t>DS  </a:t>
            </a:r>
            <a:r>
              <a:rPr lang="pt-BR" dirty="0"/>
              <a:t>&gt; 0 um potencial positivo na porta pressionará as lacunas no substrato </a:t>
            </a:r>
            <a:r>
              <a:rPr lang="pt-BR" i="1" dirty="0"/>
              <a:t>p</a:t>
            </a:r>
            <a:r>
              <a:rPr lang="pt-BR" dirty="0"/>
              <a:t> para deixarem a região e penetrarem no substrato.</a:t>
            </a:r>
          </a:p>
          <a:p>
            <a:endParaRPr lang="pt-BR" dirty="0"/>
          </a:p>
          <a:p>
            <a:r>
              <a:rPr lang="pt-BR" dirty="0"/>
              <a:t>Conforme V</a:t>
            </a:r>
            <a:r>
              <a:rPr lang="pt-BR" baseline="-25000" dirty="0"/>
              <a:t>GS</a:t>
            </a:r>
            <a:r>
              <a:rPr lang="pt-BR" dirty="0"/>
              <a:t> aumenta de valor, a concentração de elétrons aumenta permitindo a condução de corrente I</a:t>
            </a:r>
            <a:r>
              <a:rPr lang="pt-BR" baseline="-25000" dirty="0"/>
              <a:t>D</a:t>
            </a:r>
            <a:r>
              <a:rPr lang="pt-BR" dirty="0"/>
              <a:t>. O limite para essa condução é chamado de tensão de limiar, representado por V</a:t>
            </a:r>
            <a:r>
              <a:rPr lang="pt-BR" baseline="-25000" dirty="0"/>
              <a:t>T</a:t>
            </a:r>
            <a:r>
              <a:rPr lang="pt-BR" dirty="0"/>
              <a:t> ou por V</a:t>
            </a:r>
            <a:r>
              <a:rPr lang="pt-BR" baseline="-25000" dirty="0"/>
              <a:t>GS(</a:t>
            </a:r>
            <a:r>
              <a:rPr lang="pt-BR" baseline="-25000" dirty="0" err="1"/>
              <a:t>Th</a:t>
            </a:r>
            <a:r>
              <a:rPr lang="pt-BR" baseline="-25000" dirty="0"/>
              <a:t>)</a:t>
            </a:r>
          </a:p>
        </p:txBody>
      </p:sp>
    </p:spTree>
    <p:extLst>
      <p:ext uri="{BB962C8B-B14F-4D97-AF65-F5344CB8AC3E}">
        <p14:creationId xmlns:p14="http://schemas.microsoft.com/office/powerpoint/2010/main" val="33847765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pt-BR" dirty="0"/>
              <a:t>Pré-requisitos 			</a:t>
            </a:r>
          </a:p>
        </p:txBody>
      </p:sp>
      <p:sp>
        <p:nvSpPr>
          <p:cNvPr id="3" name="Espaço Reservado para Conteúdo 2"/>
          <p:cNvSpPr>
            <a:spLocks noGrp="1"/>
          </p:cNvSpPr>
          <p:nvPr>
            <p:ph sz="half" idx="1"/>
          </p:nvPr>
        </p:nvSpPr>
        <p:spPr/>
        <p:txBody>
          <a:bodyPr>
            <a:normAutofit/>
          </a:bodyPr>
          <a:lstStyle/>
          <a:p>
            <a:r>
              <a:rPr lang="pt-BR" dirty="0"/>
              <a:t>Princípios de eletrônica</a:t>
            </a:r>
          </a:p>
          <a:p>
            <a:r>
              <a:rPr lang="pt-BR" dirty="0"/>
              <a:t>Eletricidade</a:t>
            </a:r>
          </a:p>
          <a:p>
            <a:r>
              <a:rPr lang="pt-BR" dirty="0"/>
              <a:t>Inglês técnico</a:t>
            </a:r>
          </a:p>
          <a:p>
            <a:endParaRPr lang="pt-BR" dirty="0"/>
          </a:p>
          <a:p>
            <a:endParaRPr lang="pt-BR" dirty="0"/>
          </a:p>
        </p:txBody>
      </p:sp>
    </p:spTree>
    <p:extLst>
      <p:ext uri="{BB962C8B-B14F-4D97-AF65-F5344CB8AC3E}">
        <p14:creationId xmlns:p14="http://schemas.microsoft.com/office/powerpoint/2010/main" val="295135741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7CECBB-6A47-48C7-8E2F-83A5649074E4}"/>
              </a:ext>
            </a:extLst>
          </p:cNvPr>
          <p:cNvSpPr>
            <a:spLocks noGrp="1"/>
          </p:cNvSpPr>
          <p:nvPr>
            <p:ph type="title"/>
          </p:nvPr>
        </p:nvSpPr>
        <p:spPr/>
        <p:txBody>
          <a:bodyPr/>
          <a:lstStyle/>
          <a:p>
            <a:r>
              <a:rPr lang="pt-BR" dirty="0" err="1"/>
              <a:t>Mosfet</a:t>
            </a:r>
            <a:r>
              <a:rPr lang="pt-BR" dirty="0"/>
              <a:t> tipo intensificação: curva de transferência</a:t>
            </a:r>
          </a:p>
        </p:txBody>
      </p:sp>
      <p:sp>
        <p:nvSpPr>
          <p:cNvPr id="3" name="Content Placeholder 2">
            <a:extLst>
              <a:ext uri="{FF2B5EF4-FFF2-40B4-BE49-F238E27FC236}">
                <a16:creationId xmlns:a16="http://schemas.microsoft.com/office/drawing/2014/main" id="{9279458B-F464-4049-A8A8-74D739AF31A5}"/>
              </a:ext>
            </a:extLst>
          </p:cNvPr>
          <p:cNvSpPr>
            <a:spLocks noGrp="1"/>
          </p:cNvSpPr>
          <p:nvPr>
            <p:ph sz="half" idx="1"/>
          </p:nvPr>
        </p:nvSpPr>
        <p:spPr/>
        <p:txBody>
          <a:bodyPr/>
          <a:lstStyle/>
          <a:p>
            <a:endParaRPr lang="pt-BR"/>
          </a:p>
        </p:txBody>
      </p:sp>
      <p:sp>
        <p:nvSpPr>
          <p:cNvPr id="5" name="Footer Placeholder 4">
            <a:extLst>
              <a:ext uri="{FF2B5EF4-FFF2-40B4-BE49-F238E27FC236}">
                <a16:creationId xmlns:a16="http://schemas.microsoft.com/office/drawing/2014/main" id="{440578DB-698A-4038-9F41-5E9F6E651910}"/>
              </a:ext>
            </a:extLst>
          </p:cNvPr>
          <p:cNvSpPr>
            <a:spLocks noGrp="1"/>
          </p:cNvSpPr>
          <p:nvPr>
            <p:ph type="ftr" sz="quarter" idx="11"/>
          </p:nvPr>
        </p:nvSpPr>
        <p:spPr/>
        <p:txBody>
          <a:bodyPr/>
          <a:lstStyle/>
          <a:p>
            <a:r>
              <a:rPr lang="en-US" altLang="en-US"/>
              <a:t>Prof. Elyr Teixeira</a:t>
            </a:r>
            <a:endParaRPr lang="en-US" altLang="en-US" dirty="0"/>
          </a:p>
        </p:txBody>
      </p:sp>
      <p:sp>
        <p:nvSpPr>
          <p:cNvPr id="6" name="Slide Number Placeholder 5">
            <a:extLst>
              <a:ext uri="{FF2B5EF4-FFF2-40B4-BE49-F238E27FC236}">
                <a16:creationId xmlns:a16="http://schemas.microsoft.com/office/drawing/2014/main" id="{6FC459B7-8558-45E9-86F3-2AB4B88D608C}"/>
              </a:ext>
            </a:extLst>
          </p:cNvPr>
          <p:cNvSpPr>
            <a:spLocks noGrp="1"/>
          </p:cNvSpPr>
          <p:nvPr>
            <p:ph type="sldNum" sz="quarter" idx="12"/>
          </p:nvPr>
        </p:nvSpPr>
        <p:spPr/>
        <p:txBody>
          <a:bodyPr/>
          <a:lstStyle/>
          <a:p>
            <a:fld id="{48BF32D8-1DE8-449E-9DAA-0E19DCA81A04}" type="slidenum">
              <a:rPr lang="en-US" altLang="en-US" smtClean="0"/>
              <a:pPr/>
              <a:t>80</a:t>
            </a:fld>
            <a:endParaRPr lang="en-US" altLang="en-US"/>
          </a:p>
        </p:txBody>
      </p:sp>
      <p:pic>
        <p:nvPicPr>
          <p:cNvPr id="7" name="Picture 2">
            <a:extLst>
              <a:ext uri="{FF2B5EF4-FFF2-40B4-BE49-F238E27FC236}">
                <a16:creationId xmlns:a16="http://schemas.microsoft.com/office/drawing/2014/main" id="{C7E1A8CF-4E9B-4CFB-8EB7-7F49772A61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673035"/>
            <a:ext cx="10661374" cy="51849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9429383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A6EF0ECC-2476-43C3-A074-CDB984550950}"/>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7124700" y="286615"/>
            <a:ext cx="5067300" cy="67237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a:extLst>
              <a:ext uri="{FF2B5EF4-FFF2-40B4-BE49-F238E27FC236}">
                <a16:creationId xmlns:a16="http://schemas.microsoft.com/office/drawing/2014/main" id="{B9A0C369-2F8C-4AF0-AF07-063D9BFC890E}"/>
              </a:ext>
            </a:extLst>
          </p:cNvPr>
          <p:cNvSpPr>
            <a:spLocks noGrp="1"/>
          </p:cNvSpPr>
          <p:nvPr>
            <p:ph type="title"/>
          </p:nvPr>
        </p:nvSpPr>
        <p:spPr/>
        <p:txBody>
          <a:bodyPr/>
          <a:lstStyle/>
          <a:p>
            <a:r>
              <a:rPr lang="pt-BR" dirty="0" err="1"/>
              <a:t>Mosfet</a:t>
            </a:r>
            <a:r>
              <a:rPr lang="pt-BR" dirty="0"/>
              <a:t> tipo intensificação</a:t>
            </a:r>
          </a:p>
        </p:txBody>
      </p:sp>
      <p:sp>
        <p:nvSpPr>
          <p:cNvPr id="4" name="Content Placeholder 3">
            <a:extLst>
              <a:ext uri="{FF2B5EF4-FFF2-40B4-BE49-F238E27FC236}">
                <a16:creationId xmlns:a16="http://schemas.microsoft.com/office/drawing/2014/main" id="{82BF4FF7-B346-4B35-826C-11F6E8913877}"/>
              </a:ext>
            </a:extLst>
          </p:cNvPr>
          <p:cNvSpPr>
            <a:spLocks noGrp="1"/>
          </p:cNvSpPr>
          <p:nvPr>
            <p:ph sz="half" idx="1"/>
          </p:nvPr>
        </p:nvSpPr>
        <p:spPr>
          <a:xfrm>
            <a:off x="838200" y="1825624"/>
            <a:ext cx="6705600" cy="5032375"/>
          </a:xfrm>
        </p:spPr>
        <p:txBody>
          <a:bodyPr>
            <a:normAutofit/>
          </a:bodyPr>
          <a:lstStyle/>
          <a:p>
            <a:r>
              <a:rPr lang="pt-BR" dirty="0"/>
              <a:t>Assim, teremos:</a:t>
            </a:r>
            <a:endParaRPr lang="pt-BR" baseline="-25000" dirty="0"/>
          </a:p>
          <a:p>
            <a:pPr marL="0" indent="0" algn="ctr">
              <a:buNone/>
            </a:pPr>
            <a:r>
              <a:rPr lang="pt-BR" dirty="0"/>
              <a:t> V</a:t>
            </a:r>
            <a:r>
              <a:rPr lang="pt-BR" baseline="-25000" dirty="0"/>
              <a:t>DS</a:t>
            </a:r>
            <a:r>
              <a:rPr lang="pt-BR" dirty="0"/>
              <a:t> = V</a:t>
            </a:r>
            <a:r>
              <a:rPr lang="pt-BR" baseline="-25000" dirty="0"/>
              <a:t>GS </a:t>
            </a:r>
            <a:r>
              <a:rPr lang="pt-BR" dirty="0"/>
              <a:t>+ V</a:t>
            </a:r>
            <a:r>
              <a:rPr lang="pt-BR" baseline="-25000" dirty="0"/>
              <a:t>DG</a:t>
            </a:r>
            <a:r>
              <a:rPr lang="pt-BR" dirty="0"/>
              <a:t> </a:t>
            </a:r>
          </a:p>
          <a:p>
            <a:pPr marL="0" indent="0" algn="just">
              <a:buNone/>
            </a:pPr>
            <a:endParaRPr lang="pt-BR" dirty="0"/>
          </a:p>
        </p:txBody>
      </p:sp>
    </p:spTree>
    <p:extLst>
      <p:ext uri="{BB962C8B-B14F-4D97-AF65-F5344CB8AC3E}">
        <p14:creationId xmlns:p14="http://schemas.microsoft.com/office/powerpoint/2010/main" val="182345182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A6EF0ECC-2476-43C3-A074-CDB984550950}"/>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7124700" y="286615"/>
            <a:ext cx="5067300" cy="67237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a:extLst>
              <a:ext uri="{FF2B5EF4-FFF2-40B4-BE49-F238E27FC236}">
                <a16:creationId xmlns:a16="http://schemas.microsoft.com/office/drawing/2014/main" id="{B9A0C369-2F8C-4AF0-AF07-063D9BFC890E}"/>
              </a:ext>
            </a:extLst>
          </p:cNvPr>
          <p:cNvSpPr>
            <a:spLocks noGrp="1"/>
          </p:cNvSpPr>
          <p:nvPr>
            <p:ph type="title"/>
          </p:nvPr>
        </p:nvSpPr>
        <p:spPr/>
        <p:txBody>
          <a:bodyPr/>
          <a:lstStyle/>
          <a:p>
            <a:r>
              <a:rPr lang="pt-BR" dirty="0" err="1"/>
              <a:t>Mosfet</a:t>
            </a:r>
            <a:r>
              <a:rPr lang="pt-BR" dirty="0"/>
              <a:t> tipo intensificação</a:t>
            </a:r>
          </a:p>
        </p:txBody>
      </p:sp>
      <p:sp>
        <p:nvSpPr>
          <p:cNvPr id="4" name="Content Placeholder 3">
            <a:extLst>
              <a:ext uri="{FF2B5EF4-FFF2-40B4-BE49-F238E27FC236}">
                <a16:creationId xmlns:a16="http://schemas.microsoft.com/office/drawing/2014/main" id="{82BF4FF7-B346-4B35-826C-11F6E8913877}"/>
              </a:ext>
            </a:extLst>
          </p:cNvPr>
          <p:cNvSpPr>
            <a:spLocks noGrp="1"/>
          </p:cNvSpPr>
          <p:nvPr>
            <p:ph sz="half" idx="1"/>
          </p:nvPr>
        </p:nvSpPr>
        <p:spPr>
          <a:xfrm>
            <a:off x="838200" y="1825624"/>
            <a:ext cx="6705600" cy="5032375"/>
          </a:xfrm>
        </p:spPr>
        <p:txBody>
          <a:bodyPr>
            <a:normAutofit/>
          </a:bodyPr>
          <a:lstStyle/>
          <a:p>
            <a:r>
              <a:rPr lang="pt-BR" dirty="0"/>
              <a:t>Assim, teremos:</a:t>
            </a:r>
            <a:endParaRPr lang="pt-BR" baseline="-25000" dirty="0"/>
          </a:p>
          <a:p>
            <a:pPr marL="0" indent="0" algn="ctr">
              <a:buNone/>
            </a:pPr>
            <a:r>
              <a:rPr lang="pt-BR" dirty="0"/>
              <a:t> V</a:t>
            </a:r>
            <a:r>
              <a:rPr lang="pt-BR" baseline="-25000" dirty="0"/>
              <a:t>DS</a:t>
            </a:r>
            <a:r>
              <a:rPr lang="pt-BR" dirty="0"/>
              <a:t> = V</a:t>
            </a:r>
            <a:r>
              <a:rPr lang="pt-BR" baseline="-25000" dirty="0"/>
              <a:t>GS </a:t>
            </a:r>
            <a:r>
              <a:rPr lang="pt-BR" dirty="0"/>
              <a:t>+ V</a:t>
            </a:r>
            <a:r>
              <a:rPr lang="pt-BR" baseline="-25000" dirty="0"/>
              <a:t>DG</a:t>
            </a:r>
            <a:r>
              <a:rPr lang="pt-BR" dirty="0"/>
              <a:t> </a:t>
            </a:r>
          </a:p>
          <a:p>
            <a:pPr marL="0" indent="0" algn="ctr">
              <a:buNone/>
            </a:pPr>
            <a:r>
              <a:rPr lang="pt-BR" dirty="0"/>
              <a:t>V</a:t>
            </a:r>
            <a:r>
              <a:rPr lang="pt-BR" baseline="-25000" dirty="0"/>
              <a:t>DG</a:t>
            </a:r>
            <a:r>
              <a:rPr lang="pt-BR" dirty="0"/>
              <a:t> = V</a:t>
            </a:r>
            <a:r>
              <a:rPr lang="pt-BR" baseline="-25000" dirty="0"/>
              <a:t>DS</a:t>
            </a:r>
            <a:r>
              <a:rPr lang="pt-BR" dirty="0"/>
              <a:t> - V</a:t>
            </a:r>
            <a:r>
              <a:rPr lang="pt-BR" baseline="-25000" dirty="0"/>
              <a:t>GS</a:t>
            </a:r>
          </a:p>
          <a:p>
            <a:pPr marL="0" indent="0" algn="just">
              <a:buNone/>
            </a:pPr>
            <a:endParaRPr lang="pt-BR" dirty="0"/>
          </a:p>
        </p:txBody>
      </p:sp>
    </p:spTree>
    <p:extLst>
      <p:ext uri="{BB962C8B-B14F-4D97-AF65-F5344CB8AC3E}">
        <p14:creationId xmlns:p14="http://schemas.microsoft.com/office/powerpoint/2010/main" val="308421058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A6EF0ECC-2476-43C3-A074-CDB984550950}"/>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7124700" y="286615"/>
            <a:ext cx="5067300" cy="67237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a:extLst>
              <a:ext uri="{FF2B5EF4-FFF2-40B4-BE49-F238E27FC236}">
                <a16:creationId xmlns:a16="http://schemas.microsoft.com/office/drawing/2014/main" id="{B9A0C369-2F8C-4AF0-AF07-063D9BFC890E}"/>
              </a:ext>
            </a:extLst>
          </p:cNvPr>
          <p:cNvSpPr>
            <a:spLocks noGrp="1"/>
          </p:cNvSpPr>
          <p:nvPr>
            <p:ph type="title"/>
          </p:nvPr>
        </p:nvSpPr>
        <p:spPr/>
        <p:txBody>
          <a:bodyPr/>
          <a:lstStyle/>
          <a:p>
            <a:r>
              <a:rPr lang="pt-BR" dirty="0" err="1"/>
              <a:t>Mosfet</a:t>
            </a:r>
            <a:r>
              <a:rPr lang="pt-BR" dirty="0"/>
              <a:t> tipo intensificação</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82BF4FF7-B346-4B35-826C-11F6E8913877}"/>
                  </a:ext>
                </a:extLst>
              </p:cNvPr>
              <p:cNvSpPr>
                <a:spLocks noGrp="1"/>
              </p:cNvSpPr>
              <p:nvPr>
                <p:ph sz="half" idx="1"/>
              </p:nvPr>
            </p:nvSpPr>
            <p:spPr>
              <a:xfrm>
                <a:off x="838200" y="1825624"/>
                <a:ext cx="6705600" cy="5032375"/>
              </a:xfrm>
            </p:spPr>
            <p:txBody>
              <a:bodyPr>
                <a:normAutofit/>
              </a:bodyPr>
              <a:lstStyle/>
              <a:p>
                <a:r>
                  <a:rPr lang="pt-BR" dirty="0"/>
                  <a:t>Assim, teremos:</a:t>
                </a:r>
                <a:endParaRPr lang="pt-BR" baseline="-25000" dirty="0"/>
              </a:p>
              <a:p>
                <a:pPr marL="0" indent="0" algn="ctr">
                  <a:buNone/>
                </a:pPr>
                <a:r>
                  <a:rPr lang="pt-BR" dirty="0"/>
                  <a:t> V</a:t>
                </a:r>
                <a:r>
                  <a:rPr lang="pt-BR" baseline="-25000" dirty="0"/>
                  <a:t>DS</a:t>
                </a:r>
                <a:r>
                  <a:rPr lang="pt-BR" dirty="0"/>
                  <a:t> = V</a:t>
                </a:r>
                <a:r>
                  <a:rPr lang="pt-BR" baseline="-25000" dirty="0"/>
                  <a:t>GS </a:t>
                </a:r>
                <a:r>
                  <a:rPr lang="pt-BR" dirty="0"/>
                  <a:t>+ V</a:t>
                </a:r>
                <a:r>
                  <a:rPr lang="pt-BR" baseline="-25000" dirty="0"/>
                  <a:t>DG</a:t>
                </a:r>
                <a:r>
                  <a:rPr lang="pt-BR" dirty="0"/>
                  <a:t> </a:t>
                </a:r>
              </a:p>
              <a:p>
                <a:pPr marL="0" indent="0" algn="ctr">
                  <a:buNone/>
                </a:pPr>
                <a:r>
                  <a:rPr lang="pt-BR" dirty="0"/>
                  <a:t>V</a:t>
                </a:r>
                <a:r>
                  <a:rPr lang="pt-BR" baseline="-25000" dirty="0"/>
                  <a:t>DG</a:t>
                </a:r>
                <a:r>
                  <a:rPr lang="pt-BR" dirty="0"/>
                  <a:t> = V</a:t>
                </a:r>
                <a:r>
                  <a:rPr lang="pt-BR" baseline="-25000" dirty="0"/>
                  <a:t>DS</a:t>
                </a:r>
                <a:r>
                  <a:rPr lang="pt-BR" dirty="0"/>
                  <a:t> - V</a:t>
                </a:r>
                <a:r>
                  <a:rPr lang="pt-BR" baseline="-25000" dirty="0"/>
                  <a:t>GS</a:t>
                </a:r>
              </a:p>
              <a:p>
                <a:pPr marL="0" indent="0" algn="just">
                  <a:buNone/>
                </a:pPr>
                <a:r>
                  <a:rPr lang="pt-BR" dirty="0"/>
                  <a:t>Para valores de V</a:t>
                </a:r>
                <a:r>
                  <a:rPr lang="pt-BR" baseline="-25000" dirty="0"/>
                  <a:t>GS</a:t>
                </a:r>
                <a:r>
                  <a:rPr lang="pt-BR" dirty="0"/>
                  <a:t> &gt; V</a:t>
                </a:r>
                <a:r>
                  <a:rPr lang="pt-BR" baseline="-25000" dirty="0"/>
                  <a:t>T </a:t>
                </a:r>
                <a:r>
                  <a:rPr lang="pt-BR" dirty="0"/>
                  <a:t>a corrente de dreno será:</a:t>
                </a:r>
              </a:p>
              <a:p>
                <a:pPr marL="0" indent="0" algn="just">
                  <a:buNone/>
                </a:pPr>
                <a14:m>
                  <m:oMathPara xmlns:m="http://schemas.openxmlformats.org/officeDocument/2006/math">
                    <m:oMathParaPr>
                      <m:jc m:val="centerGroup"/>
                    </m:oMathParaPr>
                    <m:oMath xmlns:m="http://schemas.openxmlformats.org/officeDocument/2006/math">
                      <m:r>
                        <a:rPr lang="pt-BR" b="0" i="1" smtClean="0">
                          <a:solidFill>
                            <a:srgbClr val="FF0000"/>
                          </a:solidFill>
                          <a:latin typeface="Cambria Math" panose="02040503050406030204" pitchFamily="18" charset="0"/>
                        </a:rPr>
                        <m:t>𝐼</m:t>
                      </m:r>
                      <m:r>
                        <a:rPr lang="pt-BR" b="0" i="1" baseline="-25000" smtClean="0">
                          <a:solidFill>
                            <a:srgbClr val="FF0000"/>
                          </a:solidFill>
                          <a:latin typeface="Cambria Math" panose="02040503050406030204" pitchFamily="18" charset="0"/>
                        </a:rPr>
                        <m:t>𝐷</m:t>
                      </m:r>
                      <m:r>
                        <a:rPr lang="pt-BR" b="0" i="1" smtClean="0">
                          <a:solidFill>
                            <a:srgbClr val="FF0000"/>
                          </a:solidFill>
                          <a:latin typeface="Cambria Math" panose="02040503050406030204" pitchFamily="18" charset="0"/>
                        </a:rPr>
                        <m:t>=</m:t>
                      </m:r>
                      <m:r>
                        <a:rPr lang="pt-BR" b="0" i="1" smtClean="0">
                          <a:solidFill>
                            <a:srgbClr val="FF0000"/>
                          </a:solidFill>
                          <a:latin typeface="Cambria Math" panose="02040503050406030204" pitchFamily="18" charset="0"/>
                        </a:rPr>
                        <m:t>𝑘</m:t>
                      </m:r>
                      <m:d>
                        <m:dPr>
                          <m:ctrlPr>
                            <a:rPr lang="pt-BR" b="0" i="1" smtClean="0">
                              <a:solidFill>
                                <a:srgbClr val="FF0000"/>
                              </a:solidFill>
                              <a:latin typeface="Cambria Math" panose="02040503050406030204" pitchFamily="18" charset="0"/>
                            </a:rPr>
                          </m:ctrlPr>
                        </m:dPr>
                        <m:e>
                          <m:r>
                            <a:rPr lang="pt-BR" b="0" i="1" smtClean="0">
                              <a:solidFill>
                                <a:srgbClr val="FF0000"/>
                              </a:solidFill>
                              <a:latin typeface="Cambria Math" panose="02040503050406030204" pitchFamily="18" charset="0"/>
                            </a:rPr>
                            <m:t>𝑉</m:t>
                          </m:r>
                          <m:r>
                            <a:rPr lang="pt-BR" b="0" i="1" baseline="-25000" smtClean="0">
                              <a:solidFill>
                                <a:srgbClr val="FF0000"/>
                              </a:solidFill>
                              <a:latin typeface="Cambria Math" panose="02040503050406030204" pitchFamily="18" charset="0"/>
                            </a:rPr>
                            <m:t>𝐺𝑆</m:t>
                          </m:r>
                          <m:r>
                            <a:rPr lang="pt-BR" b="0" i="1" smtClean="0">
                              <a:solidFill>
                                <a:srgbClr val="FF0000"/>
                              </a:solidFill>
                              <a:latin typeface="Cambria Math" panose="02040503050406030204" pitchFamily="18" charset="0"/>
                            </a:rPr>
                            <m:t>−</m:t>
                          </m:r>
                          <m:sSub>
                            <m:sSubPr>
                              <m:ctrlPr>
                                <a:rPr lang="pt-BR" b="0" i="1" smtClean="0">
                                  <a:solidFill>
                                    <a:srgbClr val="FF0000"/>
                                  </a:solidFill>
                                  <a:latin typeface="Cambria Math" panose="02040503050406030204" pitchFamily="18" charset="0"/>
                                </a:rPr>
                              </m:ctrlPr>
                            </m:sSubPr>
                            <m:e>
                              <m:r>
                                <a:rPr lang="pt-BR" b="0" i="1" smtClean="0">
                                  <a:solidFill>
                                    <a:srgbClr val="FF0000"/>
                                  </a:solidFill>
                                  <a:latin typeface="Cambria Math" panose="02040503050406030204" pitchFamily="18" charset="0"/>
                                </a:rPr>
                                <m:t>𝑉</m:t>
                              </m:r>
                            </m:e>
                            <m:sub>
                              <m:r>
                                <a:rPr lang="pt-BR" b="0" i="1" smtClean="0">
                                  <a:solidFill>
                                    <a:srgbClr val="FF0000"/>
                                  </a:solidFill>
                                  <a:latin typeface="Cambria Math" panose="02040503050406030204" pitchFamily="18" charset="0"/>
                                </a:rPr>
                                <m:t>𝑇</m:t>
                              </m:r>
                            </m:sub>
                          </m:sSub>
                        </m:e>
                      </m:d>
                      <m:r>
                        <a:rPr lang="pt-BR" b="0" i="1" baseline="30000" smtClean="0">
                          <a:solidFill>
                            <a:srgbClr val="FF0000"/>
                          </a:solidFill>
                          <a:latin typeface="Cambria Math" panose="02040503050406030204" pitchFamily="18" charset="0"/>
                        </a:rPr>
                        <m:t>2</m:t>
                      </m:r>
                    </m:oMath>
                  </m:oMathPara>
                </a14:m>
                <a:endParaRPr lang="pt-BR" b="0" baseline="30000" dirty="0">
                  <a:solidFill>
                    <a:srgbClr val="FF0000"/>
                  </a:solidFill>
                </a:endParaRPr>
              </a:p>
              <a:p>
                <a:pPr marL="0" indent="0" algn="just">
                  <a:buNone/>
                </a:pPr>
                <a:endParaRPr lang="pt-BR" dirty="0"/>
              </a:p>
              <a:p>
                <a:pPr marL="0" indent="0" algn="just">
                  <a:buNone/>
                </a:pPr>
                <a:r>
                  <a:rPr lang="pt-BR" dirty="0"/>
                  <a:t>O valor de </a:t>
                </a:r>
                <a:r>
                  <a:rPr lang="pt-BR" i="1" dirty="0"/>
                  <a:t>k</a:t>
                </a:r>
                <a:r>
                  <a:rPr lang="pt-BR" dirty="0"/>
                  <a:t> é uma constante que é função da estrutura do dispositivo.</a:t>
                </a:r>
              </a:p>
              <a:p>
                <a:pPr marL="0" indent="0" algn="just">
                  <a:buNone/>
                </a:pPr>
                <a:endParaRPr lang="pt-BR" dirty="0"/>
              </a:p>
            </p:txBody>
          </p:sp>
        </mc:Choice>
        <mc:Fallback xmlns="">
          <p:sp>
            <p:nvSpPr>
              <p:cNvPr id="4" name="Content Placeholder 3">
                <a:extLst>
                  <a:ext uri="{FF2B5EF4-FFF2-40B4-BE49-F238E27FC236}">
                    <a16:creationId xmlns:a16="http://schemas.microsoft.com/office/drawing/2014/main" id="{82BF4FF7-B346-4B35-826C-11F6E8913877}"/>
                  </a:ext>
                </a:extLst>
              </p:cNvPr>
              <p:cNvSpPr>
                <a:spLocks noGrp="1" noRot="1" noChangeAspect="1" noMove="1" noResize="1" noEditPoints="1" noAdjustHandles="1" noChangeArrowheads="1" noChangeShapeType="1" noTextEdit="1"/>
              </p:cNvSpPr>
              <p:nvPr>
                <p:ph sz="half" idx="1"/>
              </p:nvPr>
            </p:nvSpPr>
            <p:spPr>
              <a:xfrm>
                <a:off x="838200" y="1825624"/>
                <a:ext cx="6705600" cy="5032375"/>
              </a:xfrm>
              <a:blipFill>
                <a:blip r:embed="rId3"/>
                <a:stretch>
                  <a:fillRect l="-1636" t="-1816" r="-1545"/>
                </a:stretch>
              </a:blipFill>
            </p:spPr>
            <p:txBody>
              <a:bodyPr/>
              <a:lstStyle/>
              <a:p>
                <a:r>
                  <a:rPr lang="pt-BR">
                    <a:noFill/>
                  </a:rPr>
                  <a:t> </a:t>
                </a:r>
              </a:p>
            </p:txBody>
          </p:sp>
        </mc:Fallback>
      </mc:AlternateContent>
    </p:spTree>
    <p:extLst>
      <p:ext uri="{BB962C8B-B14F-4D97-AF65-F5344CB8AC3E}">
        <p14:creationId xmlns:p14="http://schemas.microsoft.com/office/powerpoint/2010/main" val="153106559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A0C369-2F8C-4AF0-AF07-063D9BFC890E}"/>
              </a:ext>
            </a:extLst>
          </p:cNvPr>
          <p:cNvSpPr>
            <a:spLocks noGrp="1"/>
          </p:cNvSpPr>
          <p:nvPr>
            <p:ph type="title"/>
          </p:nvPr>
        </p:nvSpPr>
        <p:spPr>
          <a:xfrm>
            <a:off x="838200" y="365125"/>
            <a:ext cx="11353800" cy="1325563"/>
          </a:xfrm>
        </p:spPr>
        <p:txBody>
          <a:bodyPr/>
          <a:lstStyle/>
          <a:p>
            <a:r>
              <a:rPr lang="pt-BR" dirty="0" err="1"/>
              <a:t>Mosfet</a:t>
            </a:r>
            <a:r>
              <a:rPr lang="pt-BR" dirty="0"/>
              <a:t> tipo intensificação: simbologia</a:t>
            </a:r>
          </a:p>
        </p:txBody>
      </p:sp>
      <p:pic>
        <p:nvPicPr>
          <p:cNvPr id="4" name="Picture 2">
            <a:extLst>
              <a:ext uri="{FF2B5EF4-FFF2-40B4-BE49-F238E27FC236}">
                <a16:creationId xmlns:a16="http://schemas.microsoft.com/office/drawing/2014/main" id="{BC05B0B9-CE94-4513-9805-AA601FE980F2}"/>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100586" y="1514403"/>
            <a:ext cx="5990827" cy="53435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3976949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388C3C0A-006B-41E6-818D-0829960345A1}"/>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tretch>
            <a:fillRect/>
          </a:stretch>
        </p:blipFill>
        <p:spPr bwMode="auto">
          <a:xfrm>
            <a:off x="6642100" y="1977231"/>
            <a:ext cx="5667375" cy="4048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a:extLst>
              <a:ext uri="{FF2B5EF4-FFF2-40B4-BE49-F238E27FC236}">
                <a16:creationId xmlns:a16="http://schemas.microsoft.com/office/drawing/2014/main" id="{B9A0C369-2F8C-4AF0-AF07-063D9BFC890E}"/>
              </a:ext>
            </a:extLst>
          </p:cNvPr>
          <p:cNvSpPr>
            <a:spLocks noGrp="1"/>
          </p:cNvSpPr>
          <p:nvPr>
            <p:ph type="title"/>
          </p:nvPr>
        </p:nvSpPr>
        <p:spPr/>
        <p:txBody>
          <a:bodyPr/>
          <a:lstStyle/>
          <a:p>
            <a:r>
              <a:rPr lang="pt-BR" dirty="0"/>
              <a:t>Manuseio</a:t>
            </a:r>
          </a:p>
        </p:txBody>
      </p:sp>
      <p:sp>
        <p:nvSpPr>
          <p:cNvPr id="6" name="Content Placeholder 5">
            <a:extLst>
              <a:ext uri="{FF2B5EF4-FFF2-40B4-BE49-F238E27FC236}">
                <a16:creationId xmlns:a16="http://schemas.microsoft.com/office/drawing/2014/main" id="{12764B8F-70B2-4768-A114-A6406D5A5352}"/>
              </a:ext>
            </a:extLst>
          </p:cNvPr>
          <p:cNvSpPr>
            <a:spLocks noGrp="1"/>
          </p:cNvSpPr>
          <p:nvPr>
            <p:ph sz="half" idx="1"/>
          </p:nvPr>
        </p:nvSpPr>
        <p:spPr>
          <a:xfrm>
            <a:off x="838200" y="1825625"/>
            <a:ext cx="7543800" cy="4351338"/>
          </a:xfrm>
        </p:spPr>
        <p:txBody>
          <a:bodyPr/>
          <a:lstStyle/>
          <a:p>
            <a:r>
              <a:rPr lang="pt-BR" dirty="0"/>
              <a:t>A fina camada de SiO</a:t>
            </a:r>
            <a:r>
              <a:rPr lang="pt-BR" baseline="-25000" dirty="0"/>
              <a:t>2</a:t>
            </a:r>
            <a:r>
              <a:rPr lang="pt-BR" dirty="0"/>
              <a:t> permite a alta impedância de entrada para o dispositivo. Porém, acarreta em risco de perda do mesmo por descarga eletroestática.</a:t>
            </a:r>
          </a:p>
          <a:p>
            <a:endParaRPr lang="pt-BR" dirty="0"/>
          </a:p>
          <a:p>
            <a:r>
              <a:rPr lang="pt-BR" dirty="0"/>
              <a:t>Uma forma de prevenir essa descarga é a inserção de dois diodos </a:t>
            </a:r>
            <a:r>
              <a:rPr lang="pt-BR" dirty="0" err="1"/>
              <a:t>zeners</a:t>
            </a:r>
            <a:r>
              <a:rPr lang="pt-BR" dirty="0"/>
              <a:t> em posições opostas. </a:t>
            </a:r>
          </a:p>
        </p:txBody>
      </p:sp>
    </p:spTree>
    <p:extLst>
      <p:ext uri="{BB962C8B-B14F-4D97-AF65-F5344CB8AC3E}">
        <p14:creationId xmlns:p14="http://schemas.microsoft.com/office/powerpoint/2010/main" val="44107534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9A1B8B-27C8-48B1-91F2-71C131958C8B}"/>
              </a:ext>
            </a:extLst>
          </p:cNvPr>
          <p:cNvSpPr>
            <a:spLocks noGrp="1"/>
          </p:cNvSpPr>
          <p:nvPr>
            <p:ph type="title"/>
          </p:nvPr>
        </p:nvSpPr>
        <p:spPr/>
        <p:txBody>
          <a:bodyPr/>
          <a:lstStyle/>
          <a:p>
            <a:r>
              <a:rPr lang="pt-BR" dirty="0"/>
              <a:t> CMOS</a:t>
            </a:r>
          </a:p>
        </p:txBody>
      </p:sp>
      <p:sp>
        <p:nvSpPr>
          <p:cNvPr id="3" name="Content Placeholder 2">
            <a:extLst>
              <a:ext uri="{FF2B5EF4-FFF2-40B4-BE49-F238E27FC236}">
                <a16:creationId xmlns:a16="http://schemas.microsoft.com/office/drawing/2014/main" id="{5D1C9212-54DB-488F-9C4C-4E647313A9D9}"/>
              </a:ext>
            </a:extLst>
          </p:cNvPr>
          <p:cNvSpPr>
            <a:spLocks noGrp="1"/>
          </p:cNvSpPr>
          <p:nvPr>
            <p:ph idx="1"/>
          </p:nvPr>
        </p:nvSpPr>
        <p:spPr/>
        <p:txBody>
          <a:bodyPr/>
          <a:lstStyle/>
          <a:p>
            <a:r>
              <a:rPr lang="pt-BR" dirty="0"/>
              <a:t>Intensamente aplicado em projetos de lógica computacional</a:t>
            </a:r>
          </a:p>
          <a:p>
            <a:r>
              <a:rPr lang="pt-BR" dirty="0"/>
              <a:t>Impedância de entrada alta</a:t>
            </a:r>
          </a:p>
          <a:p>
            <a:r>
              <a:rPr lang="pt-BR" dirty="0"/>
              <a:t>Alta velocidade de chaveamento</a:t>
            </a:r>
          </a:p>
          <a:p>
            <a:r>
              <a:rPr lang="pt-BR" dirty="0"/>
              <a:t>Níveis reduzidos de potência de operação</a:t>
            </a:r>
          </a:p>
        </p:txBody>
      </p:sp>
      <p:sp>
        <p:nvSpPr>
          <p:cNvPr id="4" name="Footer Placeholder 3">
            <a:extLst>
              <a:ext uri="{FF2B5EF4-FFF2-40B4-BE49-F238E27FC236}">
                <a16:creationId xmlns:a16="http://schemas.microsoft.com/office/drawing/2014/main" id="{D90468CE-83AC-4E87-B5FC-7E72E480BDF8}"/>
              </a:ext>
            </a:extLst>
          </p:cNvPr>
          <p:cNvSpPr>
            <a:spLocks noGrp="1"/>
          </p:cNvSpPr>
          <p:nvPr>
            <p:ph type="ftr" sz="quarter" idx="11"/>
          </p:nvPr>
        </p:nvSpPr>
        <p:spPr>
          <a:xfrm>
            <a:off x="4038600" y="6356350"/>
            <a:ext cx="4114800" cy="365125"/>
          </a:xfrm>
        </p:spPr>
        <p:txBody>
          <a:bodyPr/>
          <a:lstStyle/>
          <a:p>
            <a:r>
              <a:rPr lang="en-US" altLang="en-US" dirty="0"/>
              <a:t>Prof. Elyr Teixeira</a:t>
            </a:r>
          </a:p>
        </p:txBody>
      </p:sp>
      <p:sp>
        <p:nvSpPr>
          <p:cNvPr id="5" name="Slide Number Placeholder 4">
            <a:extLst>
              <a:ext uri="{FF2B5EF4-FFF2-40B4-BE49-F238E27FC236}">
                <a16:creationId xmlns:a16="http://schemas.microsoft.com/office/drawing/2014/main" id="{916108A2-43F7-4230-9D78-24DEDDFE8950}"/>
              </a:ext>
            </a:extLst>
          </p:cNvPr>
          <p:cNvSpPr>
            <a:spLocks noGrp="1"/>
          </p:cNvSpPr>
          <p:nvPr>
            <p:ph type="sldNum" sz="quarter" idx="12"/>
          </p:nvPr>
        </p:nvSpPr>
        <p:spPr/>
        <p:txBody>
          <a:bodyPr/>
          <a:lstStyle/>
          <a:p>
            <a:fld id="{D70E266F-DC34-4EBC-B26B-29CFE51B5C59}" type="slidenum">
              <a:rPr lang="en-US" altLang="en-US" smtClean="0"/>
              <a:pPr/>
              <a:t>86</a:t>
            </a:fld>
            <a:endParaRPr lang="en-US" altLang="en-US"/>
          </a:p>
        </p:txBody>
      </p:sp>
    </p:spTree>
    <p:extLst>
      <p:ext uri="{BB962C8B-B14F-4D97-AF65-F5344CB8AC3E}">
        <p14:creationId xmlns:p14="http://schemas.microsoft.com/office/powerpoint/2010/main" val="333863392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A0C369-2F8C-4AF0-AF07-063D9BFC890E}"/>
              </a:ext>
            </a:extLst>
          </p:cNvPr>
          <p:cNvSpPr>
            <a:spLocks noGrp="1"/>
          </p:cNvSpPr>
          <p:nvPr>
            <p:ph type="title"/>
          </p:nvPr>
        </p:nvSpPr>
        <p:spPr/>
        <p:txBody>
          <a:bodyPr/>
          <a:lstStyle/>
          <a:p>
            <a:r>
              <a:rPr lang="pt-BR" dirty="0" err="1"/>
              <a:t>cmos</a:t>
            </a:r>
            <a:endParaRPr lang="pt-BR" dirty="0"/>
          </a:p>
        </p:txBody>
      </p:sp>
      <p:sp>
        <p:nvSpPr>
          <p:cNvPr id="3" name="Content Placeholder 2">
            <a:extLst>
              <a:ext uri="{FF2B5EF4-FFF2-40B4-BE49-F238E27FC236}">
                <a16:creationId xmlns:a16="http://schemas.microsoft.com/office/drawing/2014/main" id="{E9126073-B7E1-4DF1-9BBF-EA909599E198}"/>
              </a:ext>
            </a:extLst>
          </p:cNvPr>
          <p:cNvSpPr>
            <a:spLocks noGrp="1"/>
          </p:cNvSpPr>
          <p:nvPr>
            <p:ph idx="1"/>
          </p:nvPr>
        </p:nvSpPr>
        <p:spPr/>
        <p:txBody>
          <a:bodyPr/>
          <a:lstStyle/>
          <a:p>
            <a:pPr marL="0" indent="0" algn="ctr">
              <a:buNone/>
            </a:pPr>
            <a:r>
              <a:rPr lang="pt-BR" b="1" dirty="0"/>
              <a:t>CMOS = Complementar metal-óxido-semicondutor</a:t>
            </a:r>
          </a:p>
        </p:txBody>
      </p:sp>
      <p:pic>
        <p:nvPicPr>
          <p:cNvPr id="4" name="Picture 2">
            <a:extLst>
              <a:ext uri="{FF2B5EF4-FFF2-40B4-BE49-F238E27FC236}">
                <a16:creationId xmlns:a16="http://schemas.microsoft.com/office/drawing/2014/main" id="{83F89149-47D0-43CC-94FC-9887C8CC2C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0844" y="2336006"/>
            <a:ext cx="10795279" cy="45219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8556424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192E5D-6965-4D06-971C-F824C29D2293}"/>
              </a:ext>
            </a:extLst>
          </p:cNvPr>
          <p:cNvSpPr>
            <a:spLocks noGrp="1"/>
          </p:cNvSpPr>
          <p:nvPr>
            <p:ph type="title"/>
          </p:nvPr>
        </p:nvSpPr>
        <p:spPr/>
        <p:txBody>
          <a:bodyPr/>
          <a:lstStyle/>
          <a:p>
            <a:r>
              <a:rPr lang="pt-BR" dirty="0"/>
              <a:t>resumo</a:t>
            </a:r>
          </a:p>
        </p:txBody>
      </p:sp>
      <p:sp>
        <p:nvSpPr>
          <p:cNvPr id="5" name="Slide Number Placeholder 4">
            <a:extLst>
              <a:ext uri="{FF2B5EF4-FFF2-40B4-BE49-F238E27FC236}">
                <a16:creationId xmlns:a16="http://schemas.microsoft.com/office/drawing/2014/main" id="{C79DF4C0-03A3-424C-872C-928AD7FEE52A}"/>
              </a:ext>
            </a:extLst>
          </p:cNvPr>
          <p:cNvSpPr>
            <a:spLocks noGrp="1"/>
          </p:cNvSpPr>
          <p:nvPr>
            <p:ph type="sldNum" sz="quarter" idx="12"/>
          </p:nvPr>
        </p:nvSpPr>
        <p:spPr/>
        <p:txBody>
          <a:bodyPr/>
          <a:lstStyle/>
          <a:p>
            <a:fld id="{D70E266F-DC34-4EBC-B26B-29CFE51B5C59}" type="slidenum">
              <a:rPr lang="en-US" altLang="en-US" smtClean="0"/>
              <a:pPr/>
              <a:t>88</a:t>
            </a:fld>
            <a:endParaRPr lang="en-US" altLang="en-US"/>
          </a:p>
        </p:txBody>
      </p:sp>
      <p:pic>
        <p:nvPicPr>
          <p:cNvPr id="6" name="Picture 2">
            <a:extLst>
              <a:ext uri="{FF2B5EF4-FFF2-40B4-BE49-F238E27FC236}">
                <a16:creationId xmlns:a16="http://schemas.microsoft.com/office/drawing/2014/main" id="{FC3D911E-D895-43A3-9AD0-085E8BA639AD}"/>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b="54270"/>
          <a:stretch/>
        </p:blipFill>
        <p:spPr bwMode="auto">
          <a:xfrm>
            <a:off x="3061440" y="1238503"/>
            <a:ext cx="9089711" cy="54829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7639524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083B5DE3-0451-4E35-9E18-5AAF1978DEEA}"/>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45277"/>
          <a:stretch/>
        </p:blipFill>
        <p:spPr bwMode="auto">
          <a:xfrm>
            <a:off x="2790335" y="45752"/>
            <a:ext cx="9401666" cy="678649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a:extLst>
              <a:ext uri="{FF2B5EF4-FFF2-40B4-BE49-F238E27FC236}">
                <a16:creationId xmlns:a16="http://schemas.microsoft.com/office/drawing/2014/main" id="{2D192E5D-6965-4D06-971C-F824C29D2293}"/>
              </a:ext>
            </a:extLst>
          </p:cNvPr>
          <p:cNvSpPr>
            <a:spLocks noGrp="1"/>
          </p:cNvSpPr>
          <p:nvPr>
            <p:ph type="title"/>
          </p:nvPr>
        </p:nvSpPr>
        <p:spPr/>
        <p:txBody>
          <a:bodyPr/>
          <a:lstStyle/>
          <a:p>
            <a:r>
              <a:rPr lang="pt-BR" dirty="0"/>
              <a:t>resumo</a:t>
            </a:r>
          </a:p>
        </p:txBody>
      </p:sp>
      <p:sp>
        <p:nvSpPr>
          <p:cNvPr id="5" name="Slide Number Placeholder 4">
            <a:extLst>
              <a:ext uri="{FF2B5EF4-FFF2-40B4-BE49-F238E27FC236}">
                <a16:creationId xmlns:a16="http://schemas.microsoft.com/office/drawing/2014/main" id="{C79DF4C0-03A3-424C-872C-928AD7FEE52A}"/>
              </a:ext>
            </a:extLst>
          </p:cNvPr>
          <p:cNvSpPr>
            <a:spLocks noGrp="1"/>
          </p:cNvSpPr>
          <p:nvPr>
            <p:ph type="sldNum" sz="quarter" idx="12"/>
          </p:nvPr>
        </p:nvSpPr>
        <p:spPr/>
        <p:txBody>
          <a:bodyPr/>
          <a:lstStyle/>
          <a:p>
            <a:fld id="{D70E266F-DC34-4EBC-B26B-29CFE51B5C59}" type="slidenum">
              <a:rPr lang="en-US" altLang="en-US" smtClean="0"/>
              <a:pPr/>
              <a:t>89</a:t>
            </a:fld>
            <a:endParaRPr lang="en-US" altLang="en-US"/>
          </a:p>
        </p:txBody>
      </p:sp>
    </p:spTree>
    <p:extLst>
      <p:ext uri="{BB962C8B-B14F-4D97-AF65-F5344CB8AC3E}">
        <p14:creationId xmlns:p14="http://schemas.microsoft.com/office/powerpoint/2010/main" val="9100142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D05CA0D-FD23-4E0C-AC0C-A65D1AB9A311}"/>
              </a:ext>
            </a:extLst>
          </p:cNvPr>
          <p:cNvSpPr>
            <a:spLocks noGrp="1"/>
          </p:cNvSpPr>
          <p:nvPr>
            <p:ph type="title"/>
          </p:nvPr>
        </p:nvSpPr>
        <p:spPr/>
        <p:txBody>
          <a:bodyPr/>
          <a:lstStyle/>
          <a:p>
            <a:r>
              <a:rPr lang="pt-BR" dirty="0"/>
              <a:t>Minhas regras</a:t>
            </a:r>
          </a:p>
        </p:txBody>
      </p:sp>
      <p:sp>
        <p:nvSpPr>
          <p:cNvPr id="3" name="Espaço Reservado para Conteúdo 2">
            <a:extLst>
              <a:ext uri="{FF2B5EF4-FFF2-40B4-BE49-F238E27FC236}">
                <a16:creationId xmlns:a16="http://schemas.microsoft.com/office/drawing/2014/main" id="{6CFE33F2-FAF4-4554-9724-F306350426BA}"/>
              </a:ext>
            </a:extLst>
          </p:cNvPr>
          <p:cNvSpPr>
            <a:spLocks noGrp="1"/>
          </p:cNvSpPr>
          <p:nvPr>
            <p:ph idx="1"/>
          </p:nvPr>
        </p:nvSpPr>
        <p:spPr/>
        <p:txBody>
          <a:bodyPr/>
          <a:lstStyle/>
          <a:p>
            <a:r>
              <a:rPr lang="pt-BR" dirty="0"/>
              <a:t>Não pode comer/beber em sala de aula. Sala de aula não é cantina.</a:t>
            </a:r>
          </a:p>
          <a:p>
            <a:r>
              <a:rPr lang="pt-BR" dirty="0"/>
              <a:t>Os conteúdos das provas sempre é cumulativo.</a:t>
            </a:r>
          </a:p>
          <a:p>
            <a:r>
              <a:rPr lang="pt-BR" dirty="0"/>
              <a:t>Não falte provas em hipótese alguma.</a:t>
            </a:r>
          </a:p>
          <a:p>
            <a:r>
              <a:rPr lang="pt-BR" dirty="0"/>
              <a:t>Não peça pontos para passar em avaliação alguma. Em vez disso, vá estudar.</a:t>
            </a:r>
          </a:p>
          <a:p>
            <a:r>
              <a:rPr lang="pt-BR" dirty="0"/>
              <a:t>Prova se responde à caneta. </a:t>
            </a:r>
          </a:p>
          <a:p>
            <a:r>
              <a:rPr lang="pt-BR" dirty="0"/>
              <a:t>E sim, você pode ser reprovado por 0,1 ponto. Não corra esse risco.</a:t>
            </a:r>
          </a:p>
        </p:txBody>
      </p:sp>
    </p:spTree>
    <p:extLst>
      <p:ext uri="{BB962C8B-B14F-4D97-AF65-F5344CB8AC3E}">
        <p14:creationId xmlns:p14="http://schemas.microsoft.com/office/powerpoint/2010/main" val="205586688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BF6214EF-1935-4AA5-B20A-420B3137A1D7}"/>
              </a:ext>
            </a:extLst>
          </p:cNvPr>
          <p:cNvPicPr>
            <a:picLocks noGrp="1" noChangeAspect="1" noChangeArrowheads="1"/>
          </p:cNvPicPr>
          <p:nvPr>
            <p:ph sz="half" idx="2"/>
          </p:nvPr>
        </p:nvPicPr>
        <p:blipFill rotWithShape="1">
          <a:blip r:embed="rId3">
            <a:extLst>
              <a:ext uri="{28A0092B-C50C-407E-A947-70E740481C1C}">
                <a14:useLocalDpi xmlns:a14="http://schemas.microsoft.com/office/drawing/2010/main" val="0"/>
              </a:ext>
            </a:extLst>
          </a:blip>
          <a:srcRect l="16572"/>
          <a:stretch/>
        </p:blipFill>
        <p:spPr bwMode="auto">
          <a:xfrm>
            <a:off x="4740965" y="1590256"/>
            <a:ext cx="7577801" cy="52852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a:extLst>
              <a:ext uri="{FF2B5EF4-FFF2-40B4-BE49-F238E27FC236}">
                <a16:creationId xmlns:a16="http://schemas.microsoft.com/office/drawing/2014/main" id="{76AA85F8-2945-47B4-AA12-9DE182006C27}"/>
              </a:ext>
            </a:extLst>
          </p:cNvPr>
          <p:cNvSpPr>
            <a:spLocks noGrp="1"/>
          </p:cNvSpPr>
          <p:nvPr>
            <p:ph type="title"/>
          </p:nvPr>
        </p:nvSpPr>
        <p:spPr/>
        <p:txBody>
          <a:bodyPr/>
          <a:lstStyle/>
          <a:p>
            <a:r>
              <a:rPr lang="pt-BR" dirty="0"/>
              <a:t>Exercício</a:t>
            </a:r>
          </a:p>
        </p:txBody>
      </p:sp>
      <p:sp>
        <p:nvSpPr>
          <p:cNvPr id="3" name="Content Placeholder 2">
            <a:extLst>
              <a:ext uri="{FF2B5EF4-FFF2-40B4-BE49-F238E27FC236}">
                <a16:creationId xmlns:a16="http://schemas.microsoft.com/office/drawing/2014/main" id="{4BC0DB34-7026-4FE7-BE4A-8DCABF5BBACC}"/>
              </a:ext>
            </a:extLst>
          </p:cNvPr>
          <p:cNvSpPr>
            <a:spLocks noGrp="1"/>
          </p:cNvSpPr>
          <p:nvPr>
            <p:ph sz="half" idx="1"/>
          </p:nvPr>
        </p:nvSpPr>
        <p:spPr/>
        <p:txBody>
          <a:bodyPr>
            <a:normAutofit lnSpcReduction="10000"/>
          </a:bodyPr>
          <a:lstStyle/>
          <a:p>
            <a:r>
              <a:rPr lang="pt-BR" dirty="0"/>
              <a:t>Ex_6.2: Utilizando as curvas características da Figura ao lado, determine I</a:t>
            </a:r>
            <a:r>
              <a:rPr lang="pt-BR" baseline="-25000" dirty="0"/>
              <a:t>D</a:t>
            </a:r>
            <a:r>
              <a:rPr lang="pt-BR" dirty="0"/>
              <a:t> para os seguintes valores de V</a:t>
            </a:r>
            <a:r>
              <a:rPr lang="pt-BR" baseline="-25000" dirty="0"/>
              <a:t>GS</a:t>
            </a:r>
            <a:r>
              <a:rPr lang="pt-BR" dirty="0"/>
              <a:t> (com V</a:t>
            </a:r>
            <a:r>
              <a:rPr lang="pt-BR" baseline="-25000" dirty="0"/>
              <a:t>DS</a:t>
            </a:r>
            <a:r>
              <a:rPr lang="pt-BR" dirty="0"/>
              <a:t> &gt; </a:t>
            </a:r>
            <a:r>
              <a:rPr lang="pt-BR" dirty="0" err="1"/>
              <a:t>V</a:t>
            </a:r>
            <a:r>
              <a:rPr lang="pt-BR" baseline="-25000" dirty="0" err="1"/>
              <a:t>p</a:t>
            </a:r>
            <a:r>
              <a:rPr lang="pt-BR" dirty="0"/>
              <a:t>).</a:t>
            </a:r>
          </a:p>
          <a:p>
            <a:pPr marL="514350" indent="-514350">
              <a:buFont typeface="+mj-lt"/>
              <a:buAutoNum type="alphaLcParenR"/>
            </a:pPr>
            <a:r>
              <a:rPr lang="pt-BR" dirty="0"/>
              <a:t>V</a:t>
            </a:r>
            <a:r>
              <a:rPr lang="pt-BR" baseline="-25000" dirty="0"/>
              <a:t>GS</a:t>
            </a:r>
            <a:r>
              <a:rPr lang="pt-BR" dirty="0"/>
              <a:t> = 0 V</a:t>
            </a:r>
          </a:p>
          <a:p>
            <a:pPr marL="514350" indent="-514350">
              <a:buFont typeface="+mj-lt"/>
              <a:buAutoNum type="alphaLcParenR"/>
            </a:pPr>
            <a:r>
              <a:rPr lang="pt-BR" dirty="0"/>
              <a:t>V</a:t>
            </a:r>
            <a:r>
              <a:rPr lang="pt-BR" baseline="-25000" dirty="0"/>
              <a:t>GS</a:t>
            </a:r>
            <a:r>
              <a:rPr lang="pt-BR" dirty="0"/>
              <a:t> = -1 V</a:t>
            </a:r>
          </a:p>
          <a:p>
            <a:pPr marL="514350" indent="-514350">
              <a:buFont typeface="+mj-lt"/>
              <a:buAutoNum type="alphaLcParenR"/>
            </a:pPr>
            <a:r>
              <a:rPr lang="pt-BR" dirty="0"/>
              <a:t>V</a:t>
            </a:r>
            <a:r>
              <a:rPr lang="pt-BR" baseline="-25000" dirty="0"/>
              <a:t>GS</a:t>
            </a:r>
            <a:r>
              <a:rPr lang="pt-BR" dirty="0"/>
              <a:t> = -1,5 V</a:t>
            </a:r>
          </a:p>
          <a:p>
            <a:pPr marL="514350" indent="-514350">
              <a:buFont typeface="+mj-lt"/>
              <a:buAutoNum type="alphaLcParenR"/>
            </a:pPr>
            <a:r>
              <a:rPr lang="pt-BR" dirty="0"/>
              <a:t>V</a:t>
            </a:r>
            <a:r>
              <a:rPr lang="pt-BR" baseline="-25000" dirty="0"/>
              <a:t>GS</a:t>
            </a:r>
            <a:r>
              <a:rPr lang="pt-BR" dirty="0"/>
              <a:t> = -1,8 V</a:t>
            </a:r>
          </a:p>
          <a:p>
            <a:pPr marL="514350" indent="-514350">
              <a:buFont typeface="+mj-lt"/>
              <a:buAutoNum type="alphaLcParenR"/>
            </a:pPr>
            <a:r>
              <a:rPr lang="pt-BR" dirty="0"/>
              <a:t>V</a:t>
            </a:r>
            <a:r>
              <a:rPr lang="pt-BR" baseline="-25000" dirty="0"/>
              <a:t>GS</a:t>
            </a:r>
            <a:r>
              <a:rPr lang="pt-BR" dirty="0"/>
              <a:t> = -4 V</a:t>
            </a:r>
          </a:p>
          <a:p>
            <a:pPr marL="514350" indent="-514350">
              <a:buFont typeface="+mj-lt"/>
              <a:buAutoNum type="alphaLcParenR"/>
            </a:pPr>
            <a:r>
              <a:rPr lang="pt-BR" dirty="0"/>
              <a:t>V</a:t>
            </a:r>
            <a:r>
              <a:rPr lang="pt-BR" baseline="-25000" dirty="0"/>
              <a:t>GS</a:t>
            </a:r>
            <a:r>
              <a:rPr lang="pt-BR" dirty="0"/>
              <a:t> = -6 V</a:t>
            </a:r>
          </a:p>
          <a:p>
            <a:pPr marL="514350" indent="-514350">
              <a:buFont typeface="+mj-lt"/>
              <a:buAutoNum type="alphaLcParenR"/>
            </a:pPr>
            <a:endParaRPr lang="pt-BR" dirty="0"/>
          </a:p>
          <a:p>
            <a:pPr marL="514350" indent="-514350">
              <a:buFont typeface="+mj-lt"/>
              <a:buAutoNum type="alphaLcParenR"/>
            </a:pPr>
            <a:endParaRPr lang="pt-BR" dirty="0"/>
          </a:p>
        </p:txBody>
      </p:sp>
      <p:sp>
        <p:nvSpPr>
          <p:cNvPr id="4" name="Footer Placeholder 3">
            <a:extLst>
              <a:ext uri="{FF2B5EF4-FFF2-40B4-BE49-F238E27FC236}">
                <a16:creationId xmlns:a16="http://schemas.microsoft.com/office/drawing/2014/main" id="{32DE29FA-5B7B-4AC3-943F-017390F66B2A}"/>
              </a:ext>
            </a:extLst>
          </p:cNvPr>
          <p:cNvSpPr>
            <a:spLocks noGrp="1"/>
          </p:cNvSpPr>
          <p:nvPr>
            <p:ph type="ftr" sz="quarter" idx="11"/>
          </p:nvPr>
        </p:nvSpPr>
        <p:spPr/>
        <p:txBody>
          <a:bodyPr/>
          <a:lstStyle/>
          <a:p>
            <a:r>
              <a:rPr lang="en-US" altLang="en-US"/>
              <a:t>Prof. Elyr Teixeira</a:t>
            </a:r>
            <a:endParaRPr lang="en-US" altLang="en-US" dirty="0"/>
          </a:p>
        </p:txBody>
      </p:sp>
      <p:sp>
        <p:nvSpPr>
          <p:cNvPr id="5" name="Slide Number Placeholder 4">
            <a:extLst>
              <a:ext uri="{FF2B5EF4-FFF2-40B4-BE49-F238E27FC236}">
                <a16:creationId xmlns:a16="http://schemas.microsoft.com/office/drawing/2014/main" id="{24C18591-F6DB-49A3-A610-56F7AA817C97}"/>
              </a:ext>
            </a:extLst>
          </p:cNvPr>
          <p:cNvSpPr>
            <a:spLocks noGrp="1"/>
          </p:cNvSpPr>
          <p:nvPr>
            <p:ph type="sldNum" sz="quarter" idx="12"/>
          </p:nvPr>
        </p:nvSpPr>
        <p:spPr/>
        <p:txBody>
          <a:bodyPr/>
          <a:lstStyle/>
          <a:p>
            <a:fld id="{D70E266F-DC34-4EBC-B26B-29CFE51B5C59}" type="slidenum">
              <a:rPr lang="en-US" altLang="en-US" smtClean="0"/>
              <a:pPr/>
              <a:t>90</a:t>
            </a:fld>
            <a:endParaRPr lang="en-US" altLang="en-US"/>
          </a:p>
        </p:txBody>
      </p:sp>
    </p:spTree>
    <p:extLst>
      <p:ext uri="{BB962C8B-B14F-4D97-AF65-F5344CB8AC3E}">
        <p14:creationId xmlns:p14="http://schemas.microsoft.com/office/powerpoint/2010/main" val="374495500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C0BF9A3E-E8A6-4998-AD7C-D4CCA93AA9DC}"/>
              </a:ext>
            </a:extLst>
          </p:cNvPr>
          <p:cNvPicPr>
            <a:picLocks noGrp="1" noChangeAspect="1" noChangeArrowheads="1"/>
          </p:cNvPicPr>
          <p:nvPr>
            <p:ph sz="half" idx="2"/>
          </p:nvPr>
        </p:nvPicPr>
        <p:blipFill rotWithShape="1">
          <a:blip r:embed="rId2">
            <a:extLst>
              <a:ext uri="{28A0092B-C50C-407E-A947-70E740481C1C}">
                <a14:useLocalDpi xmlns:a14="http://schemas.microsoft.com/office/drawing/2010/main" val="0"/>
              </a:ext>
            </a:extLst>
          </a:blip>
          <a:srcRect l="16572"/>
          <a:stretch/>
        </p:blipFill>
        <p:spPr bwMode="auto">
          <a:xfrm>
            <a:off x="4740965" y="1590256"/>
            <a:ext cx="7577801" cy="52852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a:extLst>
              <a:ext uri="{FF2B5EF4-FFF2-40B4-BE49-F238E27FC236}">
                <a16:creationId xmlns:a16="http://schemas.microsoft.com/office/drawing/2014/main" id="{25499DAB-6BBE-48F6-9645-2D4DCFDFA17D}"/>
              </a:ext>
            </a:extLst>
          </p:cNvPr>
          <p:cNvSpPr>
            <a:spLocks noGrp="1"/>
          </p:cNvSpPr>
          <p:nvPr>
            <p:ph type="title"/>
          </p:nvPr>
        </p:nvSpPr>
        <p:spPr/>
        <p:txBody>
          <a:bodyPr/>
          <a:lstStyle/>
          <a:p>
            <a:r>
              <a:rPr lang="pt-BR" dirty="0"/>
              <a:t>Exercício</a:t>
            </a:r>
          </a:p>
        </p:txBody>
      </p:sp>
      <p:sp>
        <p:nvSpPr>
          <p:cNvPr id="3" name="Content Placeholder 2">
            <a:extLst>
              <a:ext uri="{FF2B5EF4-FFF2-40B4-BE49-F238E27FC236}">
                <a16:creationId xmlns:a16="http://schemas.microsoft.com/office/drawing/2014/main" id="{E1B2F348-CC02-4CFD-94DA-5DAF6114CA48}"/>
              </a:ext>
            </a:extLst>
          </p:cNvPr>
          <p:cNvSpPr>
            <a:spLocks noGrp="1"/>
          </p:cNvSpPr>
          <p:nvPr>
            <p:ph sz="half" idx="1"/>
          </p:nvPr>
        </p:nvSpPr>
        <p:spPr/>
        <p:txBody>
          <a:bodyPr/>
          <a:lstStyle/>
          <a:p>
            <a:r>
              <a:rPr lang="pt-BR" dirty="0"/>
              <a:t>Ex_6.4: Determine V</a:t>
            </a:r>
            <a:r>
              <a:rPr lang="pt-BR" baseline="-25000" dirty="0"/>
              <a:t>DS</a:t>
            </a:r>
            <a:r>
              <a:rPr lang="pt-BR" dirty="0"/>
              <a:t> para:</a:t>
            </a:r>
          </a:p>
          <a:p>
            <a:pPr marL="514350" indent="-514350">
              <a:buFont typeface="+mj-lt"/>
              <a:buAutoNum type="alphaLcParenR"/>
            </a:pPr>
            <a:r>
              <a:rPr lang="pt-BR" dirty="0"/>
              <a:t>V</a:t>
            </a:r>
            <a:r>
              <a:rPr lang="pt-BR" baseline="-25000" dirty="0"/>
              <a:t>GS</a:t>
            </a:r>
            <a:r>
              <a:rPr lang="pt-BR" dirty="0"/>
              <a:t> = 0 V e I</a:t>
            </a:r>
            <a:r>
              <a:rPr lang="pt-BR" baseline="-25000" dirty="0"/>
              <a:t>D </a:t>
            </a:r>
            <a:r>
              <a:rPr lang="pt-BR" dirty="0"/>
              <a:t>= 6 </a:t>
            </a:r>
            <a:r>
              <a:rPr lang="pt-BR" dirty="0" err="1"/>
              <a:t>mA</a:t>
            </a:r>
            <a:endParaRPr lang="pt-BR" dirty="0"/>
          </a:p>
          <a:p>
            <a:pPr marL="514350" indent="-514350">
              <a:buFont typeface="+mj-lt"/>
              <a:buAutoNum type="alphaLcParenR" startAt="3"/>
            </a:pPr>
            <a:r>
              <a:rPr lang="pt-BR" dirty="0"/>
              <a:t>V</a:t>
            </a:r>
            <a:r>
              <a:rPr lang="pt-BR" baseline="-25000" dirty="0"/>
              <a:t>GS</a:t>
            </a:r>
            <a:r>
              <a:rPr lang="pt-BR" dirty="0"/>
              <a:t> = -1 V e I</a:t>
            </a:r>
            <a:r>
              <a:rPr lang="pt-BR" baseline="-25000" dirty="0"/>
              <a:t>D </a:t>
            </a:r>
            <a:r>
              <a:rPr lang="pt-BR" dirty="0"/>
              <a:t>= 3 </a:t>
            </a:r>
            <a:r>
              <a:rPr lang="pt-BR" dirty="0" err="1"/>
              <a:t>mA</a:t>
            </a:r>
            <a:endParaRPr lang="pt-BR" dirty="0"/>
          </a:p>
          <a:p>
            <a:pPr marL="514350" indent="-514350">
              <a:buFont typeface="+mj-lt"/>
              <a:buAutoNum type="alphaLcParenR" startAt="5"/>
            </a:pPr>
            <a:r>
              <a:rPr lang="pt-BR" dirty="0"/>
              <a:t>V</a:t>
            </a:r>
            <a:r>
              <a:rPr lang="pt-BR" baseline="-25000" dirty="0"/>
              <a:t>GS</a:t>
            </a:r>
            <a:r>
              <a:rPr lang="pt-BR" dirty="0"/>
              <a:t> = -2 V e I</a:t>
            </a:r>
            <a:r>
              <a:rPr lang="pt-BR" baseline="-25000" dirty="0"/>
              <a:t>D </a:t>
            </a:r>
            <a:r>
              <a:rPr lang="pt-BR" dirty="0"/>
              <a:t>= 1,5 </a:t>
            </a:r>
            <a:r>
              <a:rPr lang="pt-BR" dirty="0" err="1"/>
              <a:t>mA</a:t>
            </a:r>
            <a:endParaRPr lang="pt-BR" dirty="0"/>
          </a:p>
          <a:p>
            <a:pPr marL="514350" indent="-514350">
              <a:buFont typeface="+mj-lt"/>
              <a:buAutoNum type="alphaLcParenR" startAt="5"/>
            </a:pPr>
            <a:endParaRPr lang="pt-BR" dirty="0"/>
          </a:p>
        </p:txBody>
      </p:sp>
      <p:sp>
        <p:nvSpPr>
          <p:cNvPr id="5" name="Footer Placeholder 4">
            <a:extLst>
              <a:ext uri="{FF2B5EF4-FFF2-40B4-BE49-F238E27FC236}">
                <a16:creationId xmlns:a16="http://schemas.microsoft.com/office/drawing/2014/main" id="{EDCB914B-2F3A-40AE-8B84-74B9E019CE92}"/>
              </a:ext>
            </a:extLst>
          </p:cNvPr>
          <p:cNvSpPr>
            <a:spLocks noGrp="1"/>
          </p:cNvSpPr>
          <p:nvPr>
            <p:ph type="ftr" sz="quarter" idx="11"/>
          </p:nvPr>
        </p:nvSpPr>
        <p:spPr/>
        <p:txBody>
          <a:bodyPr/>
          <a:lstStyle/>
          <a:p>
            <a:r>
              <a:rPr lang="en-US" altLang="en-US"/>
              <a:t>Prof. Elyr Teixeira</a:t>
            </a:r>
            <a:endParaRPr lang="en-US" altLang="en-US" dirty="0"/>
          </a:p>
        </p:txBody>
      </p:sp>
      <p:sp>
        <p:nvSpPr>
          <p:cNvPr id="6" name="Slide Number Placeholder 5">
            <a:extLst>
              <a:ext uri="{FF2B5EF4-FFF2-40B4-BE49-F238E27FC236}">
                <a16:creationId xmlns:a16="http://schemas.microsoft.com/office/drawing/2014/main" id="{7B604A37-F7DB-4C7D-B104-8C1C0580338B}"/>
              </a:ext>
            </a:extLst>
          </p:cNvPr>
          <p:cNvSpPr>
            <a:spLocks noGrp="1"/>
          </p:cNvSpPr>
          <p:nvPr>
            <p:ph type="sldNum" sz="quarter" idx="12"/>
          </p:nvPr>
        </p:nvSpPr>
        <p:spPr/>
        <p:txBody>
          <a:bodyPr/>
          <a:lstStyle/>
          <a:p>
            <a:fld id="{48BF32D8-1DE8-449E-9DAA-0E19DCA81A04}" type="slidenum">
              <a:rPr lang="en-US" altLang="en-US" smtClean="0"/>
              <a:pPr/>
              <a:t>91</a:t>
            </a:fld>
            <a:endParaRPr lang="en-US" altLang="en-US"/>
          </a:p>
        </p:txBody>
      </p:sp>
    </p:spTree>
    <p:extLst>
      <p:ext uri="{BB962C8B-B14F-4D97-AF65-F5344CB8AC3E}">
        <p14:creationId xmlns:p14="http://schemas.microsoft.com/office/powerpoint/2010/main" val="226304671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5D578B-DFD7-49B3-8C6F-AC6C44C71B1E}"/>
              </a:ext>
            </a:extLst>
          </p:cNvPr>
          <p:cNvSpPr>
            <a:spLocks noGrp="1"/>
          </p:cNvSpPr>
          <p:nvPr>
            <p:ph type="title"/>
          </p:nvPr>
        </p:nvSpPr>
        <p:spPr/>
        <p:txBody>
          <a:bodyPr/>
          <a:lstStyle/>
          <a:p>
            <a:r>
              <a:rPr lang="pt-BR" dirty="0"/>
              <a:t>exercício</a:t>
            </a:r>
          </a:p>
        </p:txBody>
      </p:sp>
      <p:sp>
        <p:nvSpPr>
          <p:cNvPr id="7" name="Content Placeholder 6">
            <a:extLst>
              <a:ext uri="{FF2B5EF4-FFF2-40B4-BE49-F238E27FC236}">
                <a16:creationId xmlns:a16="http://schemas.microsoft.com/office/drawing/2014/main" id="{332FA698-9682-4F48-848B-9AFB6E1CFC11}"/>
              </a:ext>
            </a:extLst>
          </p:cNvPr>
          <p:cNvSpPr>
            <a:spLocks noGrp="1"/>
          </p:cNvSpPr>
          <p:nvPr>
            <p:ph idx="1"/>
          </p:nvPr>
        </p:nvSpPr>
        <p:spPr/>
        <p:txBody>
          <a:bodyPr/>
          <a:lstStyle/>
          <a:p>
            <a:r>
              <a:rPr lang="pt-BR" dirty="0"/>
              <a:t>Ex_6.37:</a:t>
            </a:r>
          </a:p>
          <a:p>
            <a:pPr marL="514350" indent="-514350">
              <a:buFont typeface="+mj-lt"/>
              <a:buAutoNum type="alphaLcParenR"/>
            </a:pPr>
            <a:r>
              <a:rPr lang="pt-BR" dirty="0"/>
              <a:t>Dados V</a:t>
            </a:r>
            <a:r>
              <a:rPr lang="pt-BR" baseline="-25000" dirty="0"/>
              <a:t>GS(</a:t>
            </a:r>
            <a:r>
              <a:rPr lang="pt-BR" baseline="-25000" dirty="0" err="1"/>
              <a:t>Th</a:t>
            </a:r>
            <a:r>
              <a:rPr lang="pt-BR" baseline="-25000" dirty="0"/>
              <a:t>)</a:t>
            </a:r>
            <a:r>
              <a:rPr lang="pt-BR" dirty="0"/>
              <a:t> = 4V e I</a:t>
            </a:r>
            <a:r>
              <a:rPr lang="pt-BR" baseline="-25000" dirty="0"/>
              <a:t>D(ligado)</a:t>
            </a:r>
            <a:r>
              <a:rPr lang="pt-BR" dirty="0"/>
              <a:t> = 4 </a:t>
            </a:r>
            <a:r>
              <a:rPr lang="pt-BR" dirty="0" err="1"/>
              <a:t>mA</a:t>
            </a:r>
            <a:r>
              <a:rPr lang="pt-BR" dirty="0"/>
              <a:t> em V</a:t>
            </a:r>
            <a:r>
              <a:rPr lang="pt-BR" baseline="-25000" dirty="0"/>
              <a:t>G(ligado)</a:t>
            </a:r>
            <a:r>
              <a:rPr lang="pt-BR" dirty="0"/>
              <a:t> = 6 V, determine </a:t>
            </a:r>
            <a:r>
              <a:rPr lang="pt-BR" i="1" dirty="0"/>
              <a:t>k</a:t>
            </a:r>
            <a:r>
              <a:rPr lang="pt-BR" dirty="0"/>
              <a:t> e escreva uma expressão geral para I</a:t>
            </a:r>
            <a:r>
              <a:rPr lang="pt-BR" baseline="-25000" dirty="0"/>
              <a:t>D</a:t>
            </a:r>
            <a:r>
              <a:rPr lang="pt-BR" dirty="0"/>
              <a:t>.</a:t>
            </a:r>
          </a:p>
          <a:p>
            <a:pPr marL="514350" indent="-514350">
              <a:buFont typeface="+mj-lt"/>
              <a:buAutoNum type="alphaLcParenR"/>
            </a:pPr>
            <a:r>
              <a:rPr lang="pt-BR" dirty="0"/>
              <a:t>Esboce a curva de transferência para o dispositivo do item(a).</a:t>
            </a:r>
          </a:p>
          <a:p>
            <a:pPr marL="514350" indent="-514350">
              <a:buFont typeface="+mj-lt"/>
              <a:buAutoNum type="alphaLcParenR"/>
            </a:pPr>
            <a:r>
              <a:rPr lang="pt-BR" dirty="0"/>
              <a:t>Determine I</a:t>
            </a:r>
            <a:r>
              <a:rPr lang="pt-BR" baseline="-25000" dirty="0"/>
              <a:t>D</a:t>
            </a:r>
            <a:r>
              <a:rPr lang="pt-BR" dirty="0"/>
              <a:t> para o dispositivo do item (a) em V</a:t>
            </a:r>
            <a:r>
              <a:rPr lang="pt-BR" baseline="-25000" dirty="0"/>
              <a:t>GS</a:t>
            </a:r>
            <a:r>
              <a:rPr lang="pt-BR" dirty="0"/>
              <a:t> = 2V, 5V e 10V.</a:t>
            </a:r>
          </a:p>
        </p:txBody>
      </p:sp>
      <p:sp>
        <p:nvSpPr>
          <p:cNvPr id="5" name="Footer Placeholder 4">
            <a:extLst>
              <a:ext uri="{FF2B5EF4-FFF2-40B4-BE49-F238E27FC236}">
                <a16:creationId xmlns:a16="http://schemas.microsoft.com/office/drawing/2014/main" id="{CC3B1D85-FB02-4D8D-BE2D-2A3652069A33}"/>
              </a:ext>
            </a:extLst>
          </p:cNvPr>
          <p:cNvSpPr>
            <a:spLocks noGrp="1"/>
          </p:cNvSpPr>
          <p:nvPr>
            <p:ph type="ftr" sz="quarter" idx="11"/>
          </p:nvPr>
        </p:nvSpPr>
        <p:spPr/>
        <p:txBody>
          <a:bodyPr/>
          <a:lstStyle/>
          <a:p>
            <a:r>
              <a:rPr lang="en-US" altLang="en-US"/>
              <a:t>Prof. Elyr Teixeira</a:t>
            </a:r>
            <a:endParaRPr lang="en-US" altLang="en-US" dirty="0"/>
          </a:p>
        </p:txBody>
      </p:sp>
      <p:sp>
        <p:nvSpPr>
          <p:cNvPr id="6" name="Slide Number Placeholder 5">
            <a:extLst>
              <a:ext uri="{FF2B5EF4-FFF2-40B4-BE49-F238E27FC236}">
                <a16:creationId xmlns:a16="http://schemas.microsoft.com/office/drawing/2014/main" id="{136658E0-658D-4F53-B371-E14F195539B9}"/>
              </a:ext>
            </a:extLst>
          </p:cNvPr>
          <p:cNvSpPr>
            <a:spLocks noGrp="1"/>
          </p:cNvSpPr>
          <p:nvPr>
            <p:ph type="sldNum" sz="quarter" idx="12"/>
          </p:nvPr>
        </p:nvSpPr>
        <p:spPr/>
        <p:txBody>
          <a:bodyPr/>
          <a:lstStyle/>
          <a:p>
            <a:fld id="{48BF32D8-1DE8-449E-9DAA-0E19DCA81A04}" type="slidenum">
              <a:rPr lang="en-US" altLang="en-US" smtClean="0"/>
              <a:pPr/>
              <a:t>92</a:t>
            </a:fld>
            <a:endParaRPr lang="en-US" altLang="en-US"/>
          </a:p>
        </p:txBody>
      </p:sp>
    </p:spTree>
    <p:extLst>
      <p:ext uri="{BB962C8B-B14F-4D97-AF65-F5344CB8AC3E}">
        <p14:creationId xmlns:p14="http://schemas.microsoft.com/office/powerpoint/2010/main" val="130067918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8A97C4-E066-4C3E-9CE7-78FFEF50DB7C}"/>
              </a:ext>
            </a:extLst>
          </p:cNvPr>
          <p:cNvSpPr>
            <a:spLocks noGrp="1"/>
          </p:cNvSpPr>
          <p:nvPr>
            <p:ph type="ctrTitle"/>
          </p:nvPr>
        </p:nvSpPr>
        <p:spPr/>
        <p:txBody>
          <a:bodyPr/>
          <a:lstStyle/>
          <a:p>
            <a:r>
              <a:rPr lang="pt-BR" dirty="0"/>
              <a:t>Relembrando a aula anterior</a:t>
            </a:r>
          </a:p>
        </p:txBody>
      </p:sp>
      <p:sp>
        <p:nvSpPr>
          <p:cNvPr id="4" name="Footer Placeholder 3">
            <a:extLst>
              <a:ext uri="{FF2B5EF4-FFF2-40B4-BE49-F238E27FC236}">
                <a16:creationId xmlns:a16="http://schemas.microsoft.com/office/drawing/2014/main" id="{71DDAB08-C6F7-40E8-8C3C-29C0B38BF690}"/>
              </a:ext>
            </a:extLst>
          </p:cNvPr>
          <p:cNvSpPr>
            <a:spLocks noGrp="1"/>
          </p:cNvSpPr>
          <p:nvPr>
            <p:ph type="ftr" sz="quarter" idx="11"/>
          </p:nvPr>
        </p:nvSpPr>
        <p:spPr/>
        <p:txBody>
          <a:bodyPr/>
          <a:lstStyle/>
          <a:p>
            <a:r>
              <a:rPr lang="en-US" altLang="en-US"/>
              <a:t>Prof. Elyr Teixeira</a:t>
            </a:r>
            <a:endParaRPr lang="en-US" altLang="en-US" dirty="0"/>
          </a:p>
        </p:txBody>
      </p:sp>
      <p:sp>
        <p:nvSpPr>
          <p:cNvPr id="5" name="Slide Number Placeholder 4">
            <a:extLst>
              <a:ext uri="{FF2B5EF4-FFF2-40B4-BE49-F238E27FC236}">
                <a16:creationId xmlns:a16="http://schemas.microsoft.com/office/drawing/2014/main" id="{9A7EC415-E32B-4918-B265-90CBE7299C21}"/>
              </a:ext>
            </a:extLst>
          </p:cNvPr>
          <p:cNvSpPr>
            <a:spLocks noGrp="1"/>
          </p:cNvSpPr>
          <p:nvPr>
            <p:ph type="sldNum" sz="quarter" idx="12"/>
          </p:nvPr>
        </p:nvSpPr>
        <p:spPr/>
        <p:txBody>
          <a:bodyPr/>
          <a:lstStyle/>
          <a:p>
            <a:fld id="{D70E266F-DC34-4EBC-B26B-29CFE51B5C59}" type="slidenum">
              <a:rPr lang="en-US" altLang="en-US" smtClean="0"/>
              <a:pPr/>
              <a:t>93</a:t>
            </a:fld>
            <a:endParaRPr lang="en-US" altLang="en-US"/>
          </a:p>
        </p:txBody>
      </p:sp>
      <p:pic>
        <p:nvPicPr>
          <p:cNvPr id="1026" name="Picture 2" descr="Resultado de imagem para old past">
            <a:extLst>
              <a:ext uri="{FF2B5EF4-FFF2-40B4-BE49-F238E27FC236}">
                <a16:creationId xmlns:a16="http://schemas.microsoft.com/office/drawing/2014/main" id="{93FA33AC-3235-4519-83B4-CF67E0E41E3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9410"/>
          <a:stretch/>
        </p:blipFill>
        <p:spPr bwMode="auto">
          <a:xfrm>
            <a:off x="3901325" y="3429000"/>
            <a:ext cx="4389350" cy="2927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292747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a:extLst>
              <a:ext uri="{FF2B5EF4-FFF2-40B4-BE49-F238E27FC236}">
                <a16:creationId xmlns:a16="http://schemas.microsoft.com/office/drawing/2014/main" id="{06C19957-81E2-48BE-A1F4-A9F5B13D0980}"/>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6886074" y="1109889"/>
            <a:ext cx="5181600" cy="52464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a:extLst>
              <a:ext uri="{FF2B5EF4-FFF2-40B4-BE49-F238E27FC236}">
                <a16:creationId xmlns:a16="http://schemas.microsoft.com/office/drawing/2014/main" id="{9CE1937C-FC25-4B7A-BA19-8FF4B32F1D2E}"/>
              </a:ext>
            </a:extLst>
          </p:cNvPr>
          <p:cNvSpPr>
            <a:spLocks noGrp="1"/>
          </p:cNvSpPr>
          <p:nvPr>
            <p:ph type="title"/>
          </p:nvPr>
        </p:nvSpPr>
        <p:spPr/>
        <p:txBody>
          <a:bodyPr/>
          <a:lstStyle/>
          <a:p>
            <a:r>
              <a:rPr lang="pt-BR" dirty="0" err="1"/>
              <a:t>Mosfet</a:t>
            </a:r>
            <a:r>
              <a:rPr lang="pt-BR" dirty="0"/>
              <a:t> tipo depleção</a:t>
            </a:r>
          </a:p>
        </p:txBody>
      </p:sp>
      <p:sp>
        <p:nvSpPr>
          <p:cNvPr id="6" name="Content Placeholder 5">
            <a:extLst>
              <a:ext uri="{FF2B5EF4-FFF2-40B4-BE49-F238E27FC236}">
                <a16:creationId xmlns:a16="http://schemas.microsoft.com/office/drawing/2014/main" id="{26B29FDB-A987-45E4-AA73-79A04DD727FB}"/>
              </a:ext>
            </a:extLst>
          </p:cNvPr>
          <p:cNvSpPr>
            <a:spLocks noGrp="1"/>
          </p:cNvSpPr>
          <p:nvPr>
            <p:ph sz="half" idx="1"/>
          </p:nvPr>
        </p:nvSpPr>
        <p:spPr>
          <a:xfrm>
            <a:off x="838200" y="1825625"/>
            <a:ext cx="6755296" cy="4530726"/>
          </a:xfrm>
        </p:spPr>
        <p:txBody>
          <a:bodyPr>
            <a:normAutofit fontScale="92500"/>
          </a:bodyPr>
          <a:lstStyle/>
          <a:p>
            <a:r>
              <a:rPr lang="pt-BR" dirty="0"/>
              <a:t>Os terminais de fonte e dreno são conectados por meio de contatos metálicos dopados do tipo </a:t>
            </a:r>
            <a:r>
              <a:rPr lang="pt-BR" i="1" dirty="0"/>
              <a:t>n.</a:t>
            </a:r>
          </a:p>
          <a:p>
            <a:endParaRPr lang="pt-BR" dirty="0"/>
          </a:p>
          <a:p>
            <a:r>
              <a:rPr lang="pt-BR" dirty="0"/>
              <a:t>A porta é isolada do canal </a:t>
            </a:r>
            <a:r>
              <a:rPr lang="pt-BR" i="1" dirty="0"/>
              <a:t>n</a:t>
            </a:r>
            <a:r>
              <a:rPr lang="pt-BR" dirty="0"/>
              <a:t> por uma camada fina de SiO</a:t>
            </a:r>
            <a:r>
              <a:rPr lang="pt-BR" baseline="-25000" dirty="0"/>
              <a:t>2 </a:t>
            </a:r>
            <a:r>
              <a:rPr lang="pt-BR" dirty="0"/>
              <a:t>(isolante).</a:t>
            </a:r>
          </a:p>
          <a:p>
            <a:endParaRPr lang="pt-BR" dirty="0"/>
          </a:p>
          <a:p>
            <a:r>
              <a:rPr lang="pt-BR" dirty="0">
                <a:solidFill>
                  <a:srgbClr val="FF0000"/>
                </a:solidFill>
              </a:rPr>
              <a:t>Não há conexão elétrica</a:t>
            </a:r>
            <a:r>
              <a:rPr lang="pt-BR" dirty="0"/>
              <a:t> direta entre o terminal de porta e o canal de um MOSFET.</a:t>
            </a:r>
          </a:p>
          <a:p>
            <a:endParaRPr lang="pt-BR" dirty="0"/>
          </a:p>
          <a:p>
            <a:r>
              <a:rPr lang="pt-BR" dirty="0"/>
              <a:t>A camada isolante do </a:t>
            </a:r>
            <a:r>
              <a:rPr lang="pt-BR" dirty="0">
                <a:solidFill>
                  <a:srgbClr val="FF0000"/>
                </a:solidFill>
              </a:rPr>
              <a:t>SiO</a:t>
            </a:r>
            <a:r>
              <a:rPr lang="pt-BR" baseline="-25000" dirty="0">
                <a:solidFill>
                  <a:srgbClr val="FF0000"/>
                </a:solidFill>
              </a:rPr>
              <a:t>2</a:t>
            </a:r>
            <a:r>
              <a:rPr lang="pt-BR" baseline="-25000" dirty="0"/>
              <a:t> </a:t>
            </a:r>
            <a:r>
              <a:rPr lang="pt-BR" dirty="0"/>
              <a:t>é responsável pela desejável </a:t>
            </a:r>
            <a:r>
              <a:rPr lang="pt-BR" dirty="0">
                <a:solidFill>
                  <a:srgbClr val="FF0000"/>
                </a:solidFill>
              </a:rPr>
              <a:t>alta impedância de entrada</a:t>
            </a:r>
            <a:r>
              <a:rPr lang="pt-BR" dirty="0"/>
              <a:t>.</a:t>
            </a:r>
          </a:p>
          <a:p>
            <a:endParaRPr lang="pt-BR" dirty="0"/>
          </a:p>
        </p:txBody>
      </p:sp>
      <p:sp>
        <p:nvSpPr>
          <p:cNvPr id="4" name="Footer Placeholder 3">
            <a:extLst>
              <a:ext uri="{FF2B5EF4-FFF2-40B4-BE49-F238E27FC236}">
                <a16:creationId xmlns:a16="http://schemas.microsoft.com/office/drawing/2014/main" id="{63255C99-5EF1-4DC4-B36C-6DFDEA695C60}"/>
              </a:ext>
            </a:extLst>
          </p:cNvPr>
          <p:cNvSpPr>
            <a:spLocks noGrp="1"/>
          </p:cNvSpPr>
          <p:nvPr>
            <p:ph type="ftr" sz="quarter" idx="11"/>
          </p:nvPr>
        </p:nvSpPr>
        <p:spPr/>
        <p:txBody>
          <a:bodyPr/>
          <a:lstStyle/>
          <a:p>
            <a:r>
              <a:rPr lang="en-US" altLang="en-US" dirty="0"/>
              <a:t>Prof. Elyr Teixeira</a:t>
            </a:r>
          </a:p>
        </p:txBody>
      </p:sp>
      <p:sp>
        <p:nvSpPr>
          <p:cNvPr id="5" name="Slide Number Placeholder 4">
            <a:extLst>
              <a:ext uri="{FF2B5EF4-FFF2-40B4-BE49-F238E27FC236}">
                <a16:creationId xmlns:a16="http://schemas.microsoft.com/office/drawing/2014/main" id="{4653A507-0559-470F-A30E-DFC971F61B41}"/>
              </a:ext>
            </a:extLst>
          </p:cNvPr>
          <p:cNvSpPr>
            <a:spLocks noGrp="1"/>
          </p:cNvSpPr>
          <p:nvPr>
            <p:ph type="sldNum" sz="quarter" idx="12"/>
          </p:nvPr>
        </p:nvSpPr>
        <p:spPr/>
        <p:txBody>
          <a:bodyPr/>
          <a:lstStyle/>
          <a:p>
            <a:fld id="{D70E266F-DC34-4EBC-B26B-29CFE51B5C59}" type="slidenum">
              <a:rPr lang="en-US" altLang="en-US" smtClean="0"/>
              <a:pPr/>
              <a:t>94</a:t>
            </a:fld>
            <a:endParaRPr lang="en-US" altLang="en-US"/>
          </a:p>
        </p:txBody>
      </p:sp>
    </p:spTree>
    <p:extLst>
      <p:ext uri="{BB962C8B-B14F-4D97-AF65-F5344CB8AC3E}">
        <p14:creationId xmlns:p14="http://schemas.microsoft.com/office/powerpoint/2010/main" val="197070260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A6EF0ECC-2476-43C3-A074-CDB984550950}"/>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7124700" y="286615"/>
            <a:ext cx="5067300" cy="67237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a:extLst>
              <a:ext uri="{FF2B5EF4-FFF2-40B4-BE49-F238E27FC236}">
                <a16:creationId xmlns:a16="http://schemas.microsoft.com/office/drawing/2014/main" id="{B9A0C369-2F8C-4AF0-AF07-063D9BFC890E}"/>
              </a:ext>
            </a:extLst>
          </p:cNvPr>
          <p:cNvSpPr>
            <a:spLocks noGrp="1"/>
          </p:cNvSpPr>
          <p:nvPr>
            <p:ph type="title"/>
          </p:nvPr>
        </p:nvSpPr>
        <p:spPr/>
        <p:txBody>
          <a:bodyPr/>
          <a:lstStyle/>
          <a:p>
            <a:r>
              <a:rPr lang="pt-BR" dirty="0" err="1"/>
              <a:t>Mosfet</a:t>
            </a:r>
            <a:r>
              <a:rPr lang="pt-BR" dirty="0"/>
              <a:t> tipo intensificação</a:t>
            </a:r>
          </a:p>
        </p:txBody>
      </p:sp>
      <p:sp>
        <p:nvSpPr>
          <p:cNvPr id="4" name="Content Placeholder 3">
            <a:extLst>
              <a:ext uri="{FF2B5EF4-FFF2-40B4-BE49-F238E27FC236}">
                <a16:creationId xmlns:a16="http://schemas.microsoft.com/office/drawing/2014/main" id="{82BF4FF7-B346-4B35-826C-11F6E8913877}"/>
              </a:ext>
            </a:extLst>
          </p:cNvPr>
          <p:cNvSpPr>
            <a:spLocks noGrp="1"/>
          </p:cNvSpPr>
          <p:nvPr>
            <p:ph sz="half" idx="1"/>
          </p:nvPr>
        </p:nvSpPr>
        <p:spPr>
          <a:xfrm>
            <a:off x="838200" y="1825624"/>
            <a:ext cx="6705600" cy="5032375"/>
          </a:xfrm>
        </p:spPr>
        <p:txBody>
          <a:bodyPr>
            <a:normAutofit/>
          </a:bodyPr>
          <a:lstStyle/>
          <a:p>
            <a:r>
              <a:rPr lang="pt-BR" sz="2400" dirty="0"/>
              <a:t>Se V</a:t>
            </a:r>
            <a:r>
              <a:rPr lang="pt-BR" sz="2400" baseline="-25000" dirty="0"/>
              <a:t>GS</a:t>
            </a:r>
            <a:r>
              <a:rPr lang="pt-BR" sz="2400" dirty="0"/>
              <a:t> = 0 V e uma tensão é aplicada entre dreno e fonte, a ausência de um canal </a:t>
            </a:r>
            <a:r>
              <a:rPr lang="pt-BR" sz="2400" i="1" dirty="0"/>
              <a:t>n</a:t>
            </a:r>
            <a:r>
              <a:rPr lang="pt-BR" sz="2400" dirty="0"/>
              <a:t> resultará em </a:t>
            </a:r>
            <a:br>
              <a:rPr lang="pt-BR" sz="2400" dirty="0"/>
            </a:br>
            <a:r>
              <a:rPr lang="pt-BR" sz="2400" dirty="0"/>
              <a:t>I</a:t>
            </a:r>
            <a:r>
              <a:rPr lang="pt-BR" sz="2400" baseline="-25000" dirty="0"/>
              <a:t>D </a:t>
            </a:r>
            <a:r>
              <a:rPr lang="pt-BR" sz="2400" dirty="0"/>
              <a:t>= 0 </a:t>
            </a:r>
            <a:r>
              <a:rPr lang="pt-BR" sz="2400" dirty="0" err="1"/>
              <a:t>mA.</a:t>
            </a:r>
            <a:endParaRPr lang="pt-BR" sz="2400" dirty="0"/>
          </a:p>
          <a:p>
            <a:endParaRPr lang="pt-BR" sz="2400" dirty="0"/>
          </a:p>
          <a:p>
            <a:r>
              <a:rPr lang="pt-BR" sz="2400" dirty="0"/>
              <a:t>Com V</a:t>
            </a:r>
            <a:r>
              <a:rPr lang="pt-BR" sz="2400" baseline="-25000" dirty="0"/>
              <a:t>GS</a:t>
            </a:r>
            <a:r>
              <a:rPr lang="pt-BR" sz="2400" dirty="0"/>
              <a:t> e V</a:t>
            </a:r>
            <a:r>
              <a:rPr lang="pt-BR" sz="2400" baseline="-25000" dirty="0"/>
              <a:t>DS  </a:t>
            </a:r>
            <a:r>
              <a:rPr lang="pt-BR" sz="2400" dirty="0"/>
              <a:t>&gt; 0 um potencial positivo na porta pressionará as lacunas no substrato </a:t>
            </a:r>
            <a:r>
              <a:rPr lang="pt-BR" sz="2400" i="1" dirty="0"/>
              <a:t>p</a:t>
            </a:r>
            <a:r>
              <a:rPr lang="pt-BR" sz="2400" dirty="0"/>
              <a:t> para deixarem a região e penetrarem no substrato.</a:t>
            </a:r>
          </a:p>
          <a:p>
            <a:endParaRPr lang="pt-BR" sz="2400" dirty="0"/>
          </a:p>
        </p:txBody>
      </p:sp>
    </p:spTree>
    <p:extLst>
      <p:ext uri="{BB962C8B-B14F-4D97-AF65-F5344CB8AC3E}">
        <p14:creationId xmlns:p14="http://schemas.microsoft.com/office/powerpoint/2010/main" val="55718852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a:extLst>
              <a:ext uri="{FF2B5EF4-FFF2-40B4-BE49-F238E27FC236}">
                <a16:creationId xmlns:a16="http://schemas.microsoft.com/office/drawing/2014/main" id="{0B1E5CF0-9510-4050-850E-6A4ED79E3011}"/>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836612" y="2505075"/>
            <a:ext cx="4496037" cy="43276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a:extLst>
              <a:ext uri="{FF2B5EF4-FFF2-40B4-BE49-F238E27FC236}">
                <a16:creationId xmlns:a16="http://schemas.microsoft.com/office/drawing/2014/main" id="{B9A0C369-2F8C-4AF0-AF07-063D9BFC890E}"/>
              </a:ext>
            </a:extLst>
          </p:cNvPr>
          <p:cNvSpPr>
            <a:spLocks noGrp="1"/>
          </p:cNvSpPr>
          <p:nvPr>
            <p:ph type="title"/>
          </p:nvPr>
        </p:nvSpPr>
        <p:spPr/>
        <p:txBody>
          <a:bodyPr/>
          <a:lstStyle/>
          <a:p>
            <a:r>
              <a:rPr lang="pt-BR" dirty="0"/>
              <a:t>simbologia</a:t>
            </a:r>
          </a:p>
        </p:txBody>
      </p:sp>
      <p:sp>
        <p:nvSpPr>
          <p:cNvPr id="3" name="Text Placeholder 2">
            <a:extLst>
              <a:ext uri="{FF2B5EF4-FFF2-40B4-BE49-F238E27FC236}">
                <a16:creationId xmlns:a16="http://schemas.microsoft.com/office/drawing/2014/main" id="{70691B24-3A5D-4224-AF58-DA8E25F4A0EC}"/>
              </a:ext>
            </a:extLst>
          </p:cNvPr>
          <p:cNvSpPr>
            <a:spLocks noGrp="1"/>
          </p:cNvSpPr>
          <p:nvPr>
            <p:ph type="body" idx="1"/>
          </p:nvPr>
        </p:nvSpPr>
        <p:spPr/>
        <p:txBody>
          <a:bodyPr/>
          <a:lstStyle/>
          <a:p>
            <a:pPr algn="ctr"/>
            <a:r>
              <a:rPr lang="pt-BR" dirty="0"/>
              <a:t>Depleção</a:t>
            </a:r>
          </a:p>
        </p:txBody>
      </p:sp>
      <p:sp>
        <p:nvSpPr>
          <p:cNvPr id="5" name="Text Placeholder 4">
            <a:extLst>
              <a:ext uri="{FF2B5EF4-FFF2-40B4-BE49-F238E27FC236}">
                <a16:creationId xmlns:a16="http://schemas.microsoft.com/office/drawing/2014/main" id="{E3069E4D-6327-42AC-9CDA-9F833D3C17E0}"/>
              </a:ext>
            </a:extLst>
          </p:cNvPr>
          <p:cNvSpPr>
            <a:spLocks noGrp="1"/>
          </p:cNvSpPr>
          <p:nvPr>
            <p:ph type="body" sz="quarter" idx="3"/>
          </p:nvPr>
        </p:nvSpPr>
        <p:spPr/>
        <p:txBody>
          <a:bodyPr/>
          <a:lstStyle/>
          <a:p>
            <a:pPr algn="ctr"/>
            <a:r>
              <a:rPr lang="pt-BR" dirty="0"/>
              <a:t>Intensificação</a:t>
            </a:r>
          </a:p>
        </p:txBody>
      </p:sp>
      <p:pic>
        <p:nvPicPr>
          <p:cNvPr id="8" name="Picture 2">
            <a:extLst>
              <a:ext uri="{FF2B5EF4-FFF2-40B4-BE49-F238E27FC236}">
                <a16:creationId xmlns:a16="http://schemas.microsoft.com/office/drawing/2014/main" id="{D28E964C-D555-4ECD-A5E1-4453E1CE9ADD}"/>
              </a:ext>
            </a:extLst>
          </p:cNvPr>
          <p:cNvPicPr>
            <a:picLocks noGrp="1" noChangeAspect="1" noChangeArrowheads="1"/>
          </p:cNvPicPr>
          <p:nvPr>
            <p:ph sz="quarter" idx="4"/>
          </p:nvPr>
        </p:nvPicPr>
        <p:blipFill>
          <a:blip r:embed="rId3">
            <a:extLst>
              <a:ext uri="{28A0092B-C50C-407E-A947-70E740481C1C}">
                <a14:useLocalDpi xmlns:a14="http://schemas.microsoft.com/office/drawing/2010/main" val="0"/>
              </a:ext>
            </a:extLst>
          </a:blip>
          <a:stretch>
            <a:fillRect/>
          </a:stretch>
        </p:blipFill>
        <p:spPr bwMode="auto">
          <a:xfrm>
            <a:off x="6698357" y="2505075"/>
            <a:ext cx="4831656" cy="43096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3517332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ítulo 1"/>
          <p:cNvSpPr>
            <a:spLocks noGrp="1"/>
          </p:cNvSpPr>
          <p:nvPr>
            <p:ph type="ctrTitle"/>
          </p:nvPr>
        </p:nvSpPr>
        <p:spPr>
          <a:xfrm>
            <a:off x="1" y="1866505"/>
            <a:ext cx="12192000" cy="3161171"/>
          </a:xfrm>
        </p:spPr>
        <p:txBody>
          <a:bodyPr>
            <a:normAutofit fontScale="90000"/>
          </a:bodyPr>
          <a:lstStyle/>
          <a:p>
            <a:br>
              <a:rPr lang="pt-BR" b="1" dirty="0">
                <a:solidFill>
                  <a:schemeClr val="accent6">
                    <a:lumMod val="50000"/>
                  </a:schemeClr>
                </a:solidFill>
              </a:rPr>
            </a:br>
            <a:r>
              <a:rPr lang="pt-BR" dirty="0">
                <a:solidFill>
                  <a:schemeClr val="tx1"/>
                </a:solidFill>
              </a:rPr>
              <a:t>eletrônica analógica</a:t>
            </a:r>
            <a:br>
              <a:rPr lang="pt-BR" dirty="0">
                <a:solidFill>
                  <a:schemeClr val="tx1"/>
                </a:solidFill>
              </a:rPr>
            </a:br>
            <a:br>
              <a:rPr lang="pt-BR" dirty="0">
                <a:solidFill>
                  <a:schemeClr val="tx1"/>
                </a:solidFill>
              </a:rPr>
            </a:br>
            <a:r>
              <a:rPr lang="pt-BR" sz="5400" dirty="0" err="1">
                <a:solidFill>
                  <a:schemeClr val="bg1"/>
                </a:solidFill>
              </a:rPr>
              <a:t>fet</a:t>
            </a:r>
            <a:r>
              <a:rPr lang="pt-BR" sz="5400" dirty="0">
                <a:solidFill>
                  <a:schemeClr val="bg1"/>
                </a:solidFill>
              </a:rPr>
              <a:t>: polarização fixa</a:t>
            </a:r>
            <a:br>
              <a:rPr lang="pt-BR" dirty="0"/>
            </a:br>
            <a:br>
              <a:rPr lang="pt-BR" b="1" dirty="0">
                <a:solidFill>
                  <a:schemeClr val="tx1"/>
                </a:solidFill>
              </a:rPr>
            </a:br>
            <a:r>
              <a:rPr lang="pt-BR" sz="3600" b="1" dirty="0">
                <a:solidFill>
                  <a:schemeClr val="tx1"/>
                </a:solidFill>
              </a:rPr>
              <a:t>curso </a:t>
            </a:r>
            <a:r>
              <a:rPr lang="pt-BR" sz="3600" dirty="0">
                <a:solidFill>
                  <a:schemeClr val="tx1"/>
                </a:solidFill>
              </a:rPr>
              <a:t>de </a:t>
            </a:r>
            <a:r>
              <a:rPr lang="pt-BR" sz="3600" b="1" dirty="0">
                <a:solidFill>
                  <a:schemeClr val="tx1"/>
                </a:solidFill>
              </a:rPr>
              <a:t>Eng. elétrica</a:t>
            </a:r>
            <a:endParaRPr lang="pt-BR" b="1" dirty="0">
              <a:solidFill>
                <a:schemeClr val="tx1"/>
              </a:solidFill>
            </a:endParaRPr>
          </a:p>
        </p:txBody>
      </p:sp>
      <p:sp>
        <p:nvSpPr>
          <p:cNvPr id="3" name="Subtítulo 2"/>
          <p:cNvSpPr>
            <a:spLocks noGrp="1"/>
          </p:cNvSpPr>
          <p:nvPr>
            <p:ph type="subTitle" idx="1"/>
          </p:nvPr>
        </p:nvSpPr>
        <p:spPr>
          <a:xfrm>
            <a:off x="1524000" y="5562814"/>
            <a:ext cx="9144000" cy="875694"/>
          </a:xfrm>
        </p:spPr>
        <p:txBody>
          <a:bodyPr>
            <a:noAutofit/>
          </a:bodyPr>
          <a:lstStyle/>
          <a:p>
            <a:pPr>
              <a:lnSpc>
                <a:spcPct val="100000"/>
              </a:lnSpc>
            </a:pPr>
            <a:r>
              <a:rPr lang="pt-BR" sz="2000" i="1" dirty="0"/>
              <a:t>Prof. Elyr Teixeira, </a:t>
            </a:r>
            <a:r>
              <a:rPr lang="pt-BR" sz="2000" i="1" dirty="0" err="1"/>
              <a:t>D.Sc</a:t>
            </a:r>
            <a:r>
              <a:rPr lang="pt-BR" sz="2000" i="1" dirty="0"/>
              <a:t>.</a:t>
            </a:r>
          </a:p>
          <a:p>
            <a:pPr>
              <a:lnSpc>
                <a:spcPct val="100000"/>
              </a:lnSpc>
            </a:pPr>
            <a:r>
              <a:rPr lang="pt-BR" sz="2000" dirty="0"/>
              <a:t>2018</a:t>
            </a:r>
          </a:p>
        </p:txBody>
      </p:sp>
      <p:sp>
        <p:nvSpPr>
          <p:cNvPr id="4" name="Retângulo 3"/>
          <p:cNvSpPr/>
          <p:nvPr/>
        </p:nvSpPr>
        <p:spPr>
          <a:xfrm>
            <a:off x="5198533" y="6438508"/>
            <a:ext cx="1778000" cy="2501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Imagem" descr="Imagem">
            <a:extLst>
              <a:ext uri="{FF2B5EF4-FFF2-40B4-BE49-F238E27FC236}">
                <a16:creationId xmlns:a16="http://schemas.microsoft.com/office/drawing/2014/main" id="{2F330037-3211-40E1-A39A-B1AF9C2A5D6D}"/>
              </a:ext>
            </a:extLst>
          </p:cNvPr>
          <p:cNvPicPr>
            <a:picLocks noChangeAspect="1"/>
          </p:cNvPicPr>
          <p:nvPr/>
        </p:nvPicPr>
        <p:blipFill>
          <a:blip r:embed="rId2">
            <a:extLst/>
          </a:blip>
          <a:stretch>
            <a:fillRect/>
          </a:stretch>
        </p:blipFill>
        <p:spPr>
          <a:xfrm>
            <a:off x="190662" y="119213"/>
            <a:ext cx="3999142" cy="752172"/>
          </a:xfrm>
          <a:prstGeom prst="rect">
            <a:avLst/>
          </a:prstGeom>
          <a:ln w="12700">
            <a:miter lim="400000"/>
          </a:ln>
        </p:spPr>
      </p:pic>
    </p:spTree>
    <p:extLst>
      <p:ext uri="{BB962C8B-B14F-4D97-AF65-F5344CB8AC3E}">
        <p14:creationId xmlns:p14="http://schemas.microsoft.com/office/powerpoint/2010/main" val="326642803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A0C369-2F8C-4AF0-AF07-063D9BFC890E}"/>
              </a:ext>
            </a:extLst>
          </p:cNvPr>
          <p:cNvSpPr>
            <a:spLocks noGrp="1"/>
          </p:cNvSpPr>
          <p:nvPr>
            <p:ph type="title"/>
          </p:nvPr>
        </p:nvSpPr>
        <p:spPr/>
        <p:txBody>
          <a:bodyPr/>
          <a:lstStyle/>
          <a:p>
            <a:r>
              <a:rPr lang="pt-BR" dirty="0"/>
              <a:t>objetivos</a:t>
            </a:r>
          </a:p>
        </p:txBody>
      </p:sp>
      <p:sp>
        <p:nvSpPr>
          <p:cNvPr id="3" name="Content Placeholder 2">
            <a:extLst>
              <a:ext uri="{FF2B5EF4-FFF2-40B4-BE49-F238E27FC236}">
                <a16:creationId xmlns:a16="http://schemas.microsoft.com/office/drawing/2014/main" id="{E9126073-B7E1-4DF1-9BBF-EA909599E198}"/>
              </a:ext>
            </a:extLst>
          </p:cNvPr>
          <p:cNvSpPr>
            <a:spLocks noGrp="1"/>
          </p:cNvSpPr>
          <p:nvPr>
            <p:ph idx="1"/>
          </p:nvPr>
        </p:nvSpPr>
        <p:spPr/>
        <p:txBody>
          <a:bodyPr/>
          <a:lstStyle/>
          <a:p>
            <a:r>
              <a:rPr lang="pt-BR" dirty="0"/>
              <a:t>Ser capaz de realizar uma análise CC de circuitos JFET e MOSFET</a:t>
            </a:r>
          </a:p>
          <a:p>
            <a:r>
              <a:rPr lang="pt-BR" dirty="0"/>
              <a:t>Desenvolver confiança em análise CC de circuitos com </a:t>
            </a:r>
            <a:r>
              <a:rPr lang="pt-BR" dirty="0" err="1"/>
              <a:t>FETs</a:t>
            </a:r>
            <a:r>
              <a:rPr lang="pt-BR" dirty="0"/>
              <a:t> e </a:t>
            </a:r>
            <a:r>
              <a:rPr lang="pt-BR" dirty="0" err="1"/>
              <a:t>TBJs</a:t>
            </a:r>
            <a:endParaRPr lang="pt-BR" dirty="0"/>
          </a:p>
          <a:p>
            <a:r>
              <a:rPr lang="pt-BR" dirty="0"/>
              <a:t>Entender como usar a curva universal de polarização de JFET para analisar as várias configurações do FET</a:t>
            </a:r>
          </a:p>
        </p:txBody>
      </p:sp>
    </p:spTree>
    <p:extLst>
      <p:ext uri="{BB962C8B-B14F-4D97-AF65-F5344CB8AC3E}">
        <p14:creationId xmlns:p14="http://schemas.microsoft.com/office/powerpoint/2010/main" val="419801497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A0C369-2F8C-4AF0-AF07-063D9BFC890E}"/>
              </a:ext>
            </a:extLst>
          </p:cNvPr>
          <p:cNvSpPr>
            <a:spLocks noGrp="1"/>
          </p:cNvSpPr>
          <p:nvPr>
            <p:ph type="title"/>
          </p:nvPr>
        </p:nvSpPr>
        <p:spPr/>
        <p:txBody>
          <a:bodyPr/>
          <a:lstStyle/>
          <a:p>
            <a:r>
              <a:rPr lang="pt-BR" dirty="0"/>
              <a:t>Introdução</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9126073-B7E1-4DF1-9BBF-EA909599E198}"/>
                  </a:ext>
                </a:extLst>
              </p:cNvPr>
              <p:cNvSpPr>
                <a:spLocks noGrp="1"/>
              </p:cNvSpPr>
              <p:nvPr>
                <p:ph idx="1"/>
              </p:nvPr>
            </p:nvSpPr>
            <p:spPr>
              <a:xfrm>
                <a:off x="838199" y="1825624"/>
                <a:ext cx="11032957" cy="5032375"/>
              </a:xfrm>
            </p:spPr>
            <p:txBody>
              <a:bodyPr>
                <a:normAutofit lnSpcReduction="10000"/>
              </a:bodyPr>
              <a:lstStyle/>
              <a:p>
                <a:r>
                  <a:rPr lang="pt-BR" sz="2400" dirty="0"/>
                  <a:t>Quando estuda-se o TBJ conhece-se suas equações características:</a:t>
                </a:r>
              </a:p>
              <a:p>
                <a:pPr marL="0" indent="0">
                  <a:buNone/>
                </a:pPr>
                <a14:m>
                  <m:oMathPara xmlns:m="http://schemas.openxmlformats.org/officeDocument/2006/math">
                    <m:oMathParaPr>
                      <m:jc m:val="centerGroup"/>
                    </m:oMathParaPr>
                    <m:oMath xmlns:m="http://schemas.openxmlformats.org/officeDocument/2006/math">
                      <m:r>
                        <a:rPr lang="pt-BR" sz="2400" b="0" i="1" smtClean="0">
                          <a:latin typeface="Cambria Math" panose="02040503050406030204" pitchFamily="18" charset="0"/>
                        </a:rPr>
                        <m:t>𝑉</m:t>
                      </m:r>
                      <m:r>
                        <a:rPr lang="pt-BR" sz="2400" b="0" i="1" baseline="-25000" smtClean="0">
                          <a:latin typeface="Cambria Math" panose="02040503050406030204" pitchFamily="18" charset="0"/>
                        </a:rPr>
                        <m:t>𝑏𝑒</m:t>
                      </m:r>
                      <m:r>
                        <a:rPr lang="pt-BR" sz="2400" b="0" i="1" smtClean="0">
                          <a:latin typeface="Cambria Math" panose="02040503050406030204" pitchFamily="18" charset="0"/>
                        </a:rPr>
                        <m:t>=0,7</m:t>
                      </m:r>
                      <m:r>
                        <a:rPr lang="pt-BR" sz="2400" b="0" i="1" smtClean="0">
                          <a:latin typeface="Cambria Math" panose="02040503050406030204" pitchFamily="18" charset="0"/>
                        </a:rPr>
                        <m:t>𝑉</m:t>
                      </m:r>
                      <m:r>
                        <a:rPr lang="pt-BR" sz="2400" b="0" i="1" smtClean="0">
                          <a:latin typeface="Cambria Math" panose="02040503050406030204" pitchFamily="18" charset="0"/>
                        </a:rPr>
                        <m:t>,  </m:t>
                      </m:r>
                      <m:sSub>
                        <m:sSubPr>
                          <m:ctrlPr>
                            <a:rPr lang="pt-BR" sz="2400" b="0" i="1" smtClean="0">
                              <a:latin typeface="Cambria Math" panose="02040503050406030204" pitchFamily="18" charset="0"/>
                            </a:rPr>
                          </m:ctrlPr>
                        </m:sSubPr>
                        <m:e>
                          <m:r>
                            <a:rPr lang="pt-BR" sz="2400" b="0" i="1" smtClean="0">
                              <a:latin typeface="Cambria Math" panose="02040503050406030204" pitchFamily="18" charset="0"/>
                            </a:rPr>
                            <m:t>𝐼</m:t>
                          </m:r>
                        </m:e>
                        <m:sub>
                          <m:r>
                            <a:rPr lang="pt-BR" sz="2400" b="0" i="1" smtClean="0">
                              <a:latin typeface="Cambria Math" panose="02040503050406030204" pitchFamily="18" charset="0"/>
                            </a:rPr>
                            <m:t>𝑐</m:t>
                          </m:r>
                        </m:sub>
                      </m:sSub>
                      <m:r>
                        <a:rPr lang="pt-BR" sz="2400" b="0" i="1" smtClean="0">
                          <a:latin typeface="Cambria Math" panose="02040503050406030204" pitchFamily="18" charset="0"/>
                        </a:rPr>
                        <m:t>=</m:t>
                      </m:r>
                      <m:r>
                        <m:rPr>
                          <m:sty m:val="p"/>
                        </m:rPr>
                        <a:rPr lang="el-GR" sz="2400" b="0" i="1" smtClean="0">
                          <a:latin typeface="Cambria Math" panose="02040503050406030204" pitchFamily="18" charset="0"/>
                        </a:rPr>
                        <m:t>β</m:t>
                      </m:r>
                      <m:r>
                        <a:rPr lang="pt-BR" sz="2400" b="0" i="1" smtClean="0">
                          <a:latin typeface="Cambria Math" panose="02040503050406030204" pitchFamily="18" charset="0"/>
                        </a:rPr>
                        <m:t>𝐼</m:t>
                      </m:r>
                      <m:r>
                        <a:rPr lang="pt-BR" sz="2400" b="0" i="1" baseline="-25000" smtClean="0">
                          <a:latin typeface="Cambria Math" panose="02040503050406030204" pitchFamily="18" charset="0"/>
                        </a:rPr>
                        <m:t>𝑏</m:t>
                      </m:r>
                      <m:r>
                        <a:rPr lang="pt-BR" sz="2400" b="0" i="1" smtClean="0">
                          <a:latin typeface="Cambria Math" panose="02040503050406030204" pitchFamily="18" charset="0"/>
                        </a:rPr>
                        <m:t>            </m:t>
                      </m:r>
                      <m:r>
                        <a:rPr lang="pt-BR" sz="2400" b="0" i="1" smtClean="0">
                          <a:latin typeface="Cambria Math" panose="02040503050406030204" pitchFamily="18" charset="0"/>
                        </a:rPr>
                        <m:t>𝑒</m:t>
                      </m:r>
                      <m:r>
                        <a:rPr lang="pt-BR" sz="2400" b="0" i="1" smtClean="0">
                          <a:latin typeface="Cambria Math" panose="02040503050406030204" pitchFamily="18" charset="0"/>
                        </a:rPr>
                        <m:t>            </m:t>
                      </m:r>
                      <m:sSub>
                        <m:sSubPr>
                          <m:ctrlPr>
                            <a:rPr lang="pt-BR" sz="2400" i="1">
                              <a:latin typeface="Cambria Math" panose="02040503050406030204" pitchFamily="18" charset="0"/>
                            </a:rPr>
                          </m:ctrlPr>
                        </m:sSubPr>
                        <m:e>
                          <m:r>
                            <a:rPr lang="pt-BR" sz="2400" i="1">
                              <a:latin typeface="Cambria Math" panose="02040503050406030204" pitchFamily="18" charset="0"/>
                            </a:rPr>
                            <m:t>𝐼</m:t>
                          </m:r>
                        </m:e>
                        <m:sub>
                          <m:r>
                            <a:rPr lang="pt-BR" sz="2400" i="1">
                              <a:latin typeface="Cambria Math" panose="02040503050406030204" pitchFamily="18" charset="0"/>
                            </a:rPr>
                            <m:t>𝑐</m:t>
                          </m:r>
                        </m:sub>
                      </m:sSub>
                      <m:r>
                        <a:rPr lang="pt-BR" sz="2400" b="0" i="1" smtClean="0">
                          <a:latin typeface="Cambria Math" panose="02040503050406030204" pitchFamily="18" charset="0"/>
                        </a:rPr>
                        <m:t>≅</m:t>
                      </m:r>
                      <m:sSub>
                        <m:sSubPr>
                          <m:ctrlPr>
                            <a:rPr lang="pt-BR" sz="2400" i="1">
                              <a:latin typeface="Cambria Math" panose="02040503050406030204" pitchFamily="18" charset="0"/>
                            </a:rPr>
                          </m:ctrlPr>
                        </m:sSubPr>
                        <m:e>
                          <m:r>
                            <a:rPr lang="pt-BR" sz="2400" i="1">
                              <a:latin typeface="Cambria Math" panose="02040503050406030204" pitchFamily="18" charset="0"/>
                            </a:rPr>
                            <m:t>𝐼</m:t>
                          </m:r>
                        </m:e>
                        <m:sub>
                          <m:r>
                            <a:rPr lang="pt-BR" sz="2400" b="0" i="1" smtClean="0">
                              <a:latin typeface="Cambria Math" panose="02040503050406030204" pitchFamily="18" charset="0"/>
                            </a:rPr>
                            <m:t>𝑒</m:t>
                          </m:r>
                        </m:sub>
                      </m:sSub>
                    </m:oMath>
                  </m:oMathPara>
                </a14:m>
                <a:endParaRPr lang="pt-BR" sz="2400" baseline="-25000" dirty="0"/>
              </a:p>
              <a:p>
                <a:pPr marL="0" indent="0">
                  <a:buNone/>
                </a:pPr>
                <a:endParaRPr lang="pt-BR" sz="2400" baseline="-25000" dirty="0"/>
              </a:p>
              <a:p>
                <a:r>
                  <a:rPr lang="pt-BR" sz="2400" dirty="0"/>
                  <a:t>Essas são relações lineares, mais fáceis de se entender e trabalhar. Já com dispositivos FET as relações de </a:t>
                </a:r>
                <a:r>
                  <a:rPr lang="pt-BR" sz="2400" dirty="0">
                    <a:solidFill>
                      <a:srgbClr val="FF0000"/>
                    </a:solidFill>
                  </a:rPr>
                  <a:t>entrada e saída não são lineares</a:t>
                </a:r>
                <a:r>
                  <a:rPr lang="pt-BR" sz="2400" dirty="0"/>
                  <a:t>, como o termo quadrático da equação de Shockley.</a:t>
                </a:r>
              </a:p>
              <a:p>
                <a:endParaRPr lang="pt-BR" sz="2400" dirty="0"/>
              </a:p>
              <a:p>
                <a:r>
                  <a:rPr lang="pt-BR" sz="2400" dirty="0"/>
                  <a:t>A relação não linear entre I</a:t>
                </a:r>
                <a:r>
                  <a:rPr lang="pt-BR" sz="2400" baseline="-25000" dirty="0"/>
                  <a:t>D</a:t>
                </a:r>
                <a:r>
                  <a:rPr lang="pt-BR" sz="2400" dirty="0"/>
                  <a:t> e V</a:t>
                </a:r>
                <a:r>
                  <a:rPr lang="pt-BR" sz="2400" baseline="-25000" dirty="0"/>
                  <a:t>GS</a:t>
                </a:r>
                <a:r>
                  <a:rPr lang="pt-BR" sz="2400" dirty="0"/>
                  <a:t> pode complicar o raciocínio matemático necessário para à análise CC de configurações de FET. Um </a:t>
                </a:r>
                <a:r>
                  <a:rPr lang="pt-BR" sz="2400" dirty="0">
                    <a:solidFill>
                      <a:srgbClr val="FF0000"/>
                    </a:solidFill>
                  </a:rPr>
                  <a:t>método gráfico </a:t>
                </a:r>
                <a:r>
                  <a:rPr lang="pt-BR" sz="2400" dirty="0"/>
                  <a:t>pode limitar as soluções a uma precisão de décimos, mas </a:t>
                </a:r>
                <a:r>
                  <a:rPr lang="pt-BR" sz="2400" dirty="0">
                    <a:solidFill>
                      <a:srgbClr val="FF0000"/>
                    </a:solidFill>
                  </a:rPr>
                  <a:t>é</a:t>
                </a:r>
                <a:r>
                  <a:rPr lang="pt-BR" sz="2400" dirty="0"/>
                  <a:t> o método </a:t>
                </a:r>
                <a:r>
                  <a:rPr lang="pt-BR" sz="2400" dirty="0">
                    <a:solidFill>
                      <a:srgbClr val="FF0000"/>
                    </a:solidFill>
                  </a:rPr>
                  <a:t>mais rápido para a maioria </a:t>
                </a:r>
                <a:r>
                  <a:rPr lang="pt-BR" sz="2400" dirty="0"/>
                  <a:t>dos amplificadores a FET.</a:t>
                </a:r>
              </a:p>
              <a:p>
                <a:pPr marL="0" indent="0">
                  <a:buNone/>
                </a:pPr>
                <a:endParaRPr lang="pt-BR" sz="2400" dirty="0"/>
              </a:p>
            </p:txBody>
          </p:sp>
        </mc:Choice>
        <mc:Fallback xmlns="">
          <p:sp>
            <p:nvSpPr>
              <p:cNvPr id="3" name="Content Placeholder 2">
                <a:extLst>
                  <a:ext uri="{FF2B5EF4-FFF2-40B4-BE49-F238E27FC236}">
                    <a16:creationId xmlns:a16="http://schemas.microsoft.com/office/drawing/2014/main" id="{E9126073-B7E1-4DF1-9BBF-EA909599E198}"/>
                  </a:ext>
                </a:extLst>
              </p:cNvPr>
              <p:cNvSpPr>
                <a:spLocks noGrp="1" noRot="1" noChangeAspect="1" noMove="1" noResize="1" noEditPoints="1" noAdjustHandles="1" noChangeArrowheads="1" noChangeShapeType="1" noTextEdit="1"/>
              </p:cNvSpPr>
              <p:nvPr>
                <p:ph idx="1"/>
              </p:nvPr>
            </p:nvSpPr>
            <p:spPr>
              <a:xfrm>
                <a:off x="838199" y="1825624"/>
                <a:ext cx="11032957" cy="5032375"/>
              </a:xfrm>
              <a:blipFill>
                <a:blip r:embed="rId2"/>
                <a:stretch>
                  <a:fillRect l="-718" t="-969" r="-1436"/>
                </a:stretch>
              </a:blipFill>
            </p:spPr>
            <p:txBody>
              <a:bodyPr/>
              <a:lstStyle/>
              <a:p>
                <a:r>
                  <a:rPr lang="pt-BR">
                    <a:noFill/>
                  </a:rPr>
                  <a:t> </a:t>
                </a:r>
              </a:p>
            </p:txBody>
          </p:sp>
        </mc:Fallback>
      </mc:AlternateContent>
      <p:sp>
        <p:nvSpPr>
          <p:cNvPr id="4" name="Footer Placeholder 3">
            <a:extLst>
              <a:ext uri="{FF2B5EF4-FFF2-40B4-BE49-F238E27FC236}">
                <a16:creationId xmlns:a16="http://schemas.microsoft.com/office/drawing/2014/main" id="{3E5FC462-23BF-42CF-944D-B10B1E11C6BB}"/>
              </a:ext>
            </a:extLst>
          </p:cNvPr>
          <p:cNvSpPr>
            <a:spLocks noGrp="1"/>
          </p:cNvSpPr>
          <p:nvPr>
            <p:ph type="ftr" sz="quarter" idx="11"/>
          </p:nvPr>
        </p:nvSpPr>
        <p:spPr>
          <a:xfrm>
            <a:off x="4038600" y="6356350"/>
            <a:ext cx="4114800" cy="365125"/>
          </a:xfrm>
        </p:spPr>
        <p:txBody>
          <a:bodyPr/>
          <a:lstStyle/>
          <a:p>
            <a:r>
              <a:rPr lang="en-US" altLang="en-US" dirty="0"/>
              <a:t>Prof. Elyr Teixeira</a:t>
            </a:r>
          </a:p>
        </p:txBody>
      </p:sp>
    </p:spTree>
    <p:extLst>
      <p:ext uri="{BB962C8B-B14F-4D97-AF65-F5344CB8AC3E}">
        <p14:creationId xmlns:p14="http://schemas.microsoft.com/office/powerpoint/2010/main" val="969017780"/>
      </p:ext>
    </p:extLst>
  </p:cSld>
  <p:clrMapOvr>
    <a:masterClrMapping/>
  </p:clrMapOvr>
</p:sld>
</file>

<file path=ppt/theme/theme1.xml><?xml version="1.0" encoding="utf-8"?>
<a:theme xmlns:a="http://schemas.openxmlformats.org/drawingml/2006/main" name="SedraSmith">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14168</TotalTime>
  <Words>12588</Words>
  <Application>Microsoft Office PowerPoint</Application>
  <PresentationFormat>Widescreen</PresentationFormat>
  <Paragraphs>2089</Paragraphs>
  <Slides>323</Slides>
  <Notes>1</Notes>
  <HiddenSlides>2</HiddenSlides>
  <MMClips>0</MMClips>
  <ScaleCrop>false</ScaleCrop>
  <HeadingPairs>
    <vt:vector size="8" baseType="variant">
      <vt:variant>
        <vt:lpstr>Fontes usadas</vt:lpstr>
      </vt:variant>
      <vt:variant>
        <vt:i4>5</vt:i4>
      </vt:variant>
      <vt:variant>
        <vt:lpstr>Tema</vt:lpstr>
      </vt:variant>
      <vt:variant>
        <vt:i4>1</vt:i4>
      </vt:variant>
      <vt:variant>
        <vt:lpstr>Servidores OLE inseridos</vt:lpstr>
      </vt:variant>
      <vt:variant>
        <vt:i4>2</vt:i4>
      </vt:variant>
      <vt:variant>
        <vt:lpstr>Títulos de slides</vt:lpstr>
      </vt:variant>
      <vt:variant>
        <vt:i4>323</vt:i4>
      </vt:variant>
    </vt:vector>
  </HeadingPairs>
  <TitlesOfParts>
    <vt:vector size="331" baseType="lpstr">
      <vt:lpstr>Arial</vt:lpstr>
      <vt:lpstr>Calibri</vt:lpstr>
      <vt:lpstr>Cambria Math</vt:lpstr>
      <vt:lpstr>Times New Roman</vt:lpstr>
      <vt:lpstr>Wingdings</vt:lpstr>
      <vt:lpstr>SedraSmith</vt:lpstr>
      <vt:lpstr>Equation</vt:lpstr>
      <vt:lpstr>Equação</vt:lpstr>
      <vt:lpstr> eletrônica analógica  apresentação inicial  curso de Eng. elétrica</vt:lpstr>
      <vt:lpstr>Sobre mim – Elyr teixeira</vt:lpstr>
      <vt:lpstr>Qual o objetivo desta DISCIPLINA?</vt:lpstr>
      <vt:lpstr>Qual o objetivo desta DISCIPLINA?</vt:lpstr>
      <vt:lpstr>Qual o objetivo desta DISCIPLINA?</vt:lpstr>
      <vt:lpstr>Bibliografia</vt:lpstr>
      <vt:lpstr>Método de avaliação</vt:lpstr>
      <vt:lpstr>Pré-requisitos    </vt:lpstr>
      <vt:lpstr>Minhas regras</vt:lpstr>
      <vt:lpstr>Por que usar Sistemas analógicos?</vt:lpstr>
      <vt:lpstr>Etapas de Tratamento de Grandezas Físicas</vt:lpstr>
      <vt:lpstr>Etapas de Tratamento de Grandezas Físicas</vt:lpstr>
      <vt:lpstr>Principais dispositivos analógicos</vt:lpstr>
      <vt:lpstr>Alguns circuitos</vt:lpstr>
      <vt:lpstr>Aulas práticas</vt:lpstr>
      <vt:lpstr>Aula prática esperada</vt:lpstr>
      <vt:lpstr>Aula prática realizada</vt:lpstr>
      <vt:lpstr>Software para circuitos eletrônicos circuit maker</vt:lpstr>
      <vt:lpstr>Software para circuitos eletrônicos  easyeda</vt:lpstr>
      <vt:lpstr>Software para circuitos eletrônicos  proteus</vt:lpstr>
      <vt:lpstr> eletrônica analógica  introdução ao fet  curso de Eng. elétrica</vt:lpstr>
      <vt:lpstr>Transistor de efeito de campo</vt:lpstr>
      <vt:lpstr>Transistor de efeito de campo</vt:lpstr>
      <vt:lpstr>Transistor de efeito de campo</vt:lpstr>
      <vt:lpstr>Transistor de efeito de campo</vt:lpstr>
      <vt:lpstr>Transistor de efeito de campo</vt:lpstr>
      <vt:lpstr>Transistor de efeito de campo</vt:lpstr>
      <vt:lpstr>Transistor de efeito de campo</vt:lpstr>
      <vt:lpstr>Transistor de efeito de campo</vt:lpstr>
      <vt:lpstr>Transistor de efeito de campo = fet</vt:lpstr>
      <vt:lpstr>Exemplo rápido</vt:lpstr>
      <vt:lpstr>Exemplo rápido</vt:lpstr>
      <vt:lpstr>funcionamento</vt:lpstr>
      <vt:lpstr>Fet vs tbj</vt:lpstr>
      <vt:lpstr>Tipos de fet</vt:lpstr>
      <vt:lpstr> eletrônica analógica  jfet  curso de Eng. elétrica</vt:lpstr>
      <vt:lpstr>Construção do jfet</vt:lpstr>
      <vt:lpstr>Operação JFET: a ideia básica</vt:lpstr>
      <vt:lpstr>Construção do jfet</vt:lpstr>
      <vt:lpstr>Construção do jfet</vt:lpstr>
      <vt:lpstr>Construção do jfet</vt:lpstr>
      <vt:lpstr>Construção do jfet</vt:lpstr>
      <vt:lpstr>Construção do jfet</vt:lpstr>
      <vt:lpstr>Construção do jfet</vt:lpstr>
      <vt:lpstr>Construção do jfet</vt:lpstr>
      <vt:lpstr>Construção do jfet</vt:lpstr>
      <vt:lpstr>símbolos do jfet</vt:lpstr>
      <vt:lpstr>resumo</vt:lpstr>
      <vt:lpstr>Curva de transferência</vt:lpstr>
      <vt:lpstr>Curva de transferência</vt:lpstr>
      <vt:lpstr>Curva de transferência</vt:lpstr>
      <vt:lpstr>Curva de transferência</vt:lpstr>
      <vt:lpstr>Curva de transferência</vt:lpstr>
      <vt:lpstr>Curva de transferência</vt:lpstr>
      <vt:lpstr>Curva de transferência: método simplificado</vt:lpstr>
      <vt:lpstr>Curva de transferência: método simplificado</vt:lpstr>
      <vt:lpstr>Curva de transferência: método simplificado</vt:lpstr>
      <vt:lpstr>Curva de transferência</vt:lpstr>
      <vt:lpstr>Folha de dados (datasheet)</vt:lpstr>
      <vt:lpstr>Folha de dados (datasheet)</vt:lpstr>
      <vt:lpstr>Folha de dados (datasheet)</vt:lpstr>
      <vt:lpstr>Relações importantes</vt:lpstr>
      <vt:lpstr>Relações importantes</vt:lpstr>
      <vt:lpstr>Relembrando a aula anterior</vt:lpstr>
      <vt:lpstr>funcionamento</vt:lpstr>
      <vt:lpstr>Construção do jfet</vt:lpstr>
      <vt:lpstr>Construção do jfet</vt:lpstr>
      <vt:lpstr>Construção do jfet</vt:lpstr>
      <vt:lpstr>Construção do jfet</vt:lpstr>
      <vt:lpstr>Curva de transferência</vt:lpstr>
      <vt:lpstr>Curva de transferência</vt:lpstr>
      <vt:lpstr> eletrônica analógica  mosfet  curso de Eng. elétrica</vt:lpstr>
      <vt:lpstr>Tipos de mosfet</vt:lpstr>
      <vt:lpstr>Mosfet tipo depleção</vt:lpstr>
      <vt:lpstr>Mosfet tipo depleção: simbologia</vt:lpstr>
      <vt:lpstr>Mosfet tipo intensificação</vt:lpstr>
      <vt:lpstr>Mosfet tipo intensificação</vt:lpstr>
      <vt:lpstr>Mosfet tipo intensificação</vt:lpstr>
      <vt:lpstr>Mosfet tipo intensificação</vt:lpstr>
      <vt:lpstr>Mosfet tipo intensificação: curva de transferência</vt:lpstr>
      <vt:lpstr>Mosfet tipo intensificação</vt:lpstr>
      <vt:lpstr>Mosfet tipo intensificação</vt:lpstr>
      <vt:lpstr>Mosfet tipo intensificação</vt:lpstr>
      <vt:lpstr>Mosfet tipo intensificação: simbologia</vt:lpstr>
      <vt:lpstr>Manuseio</vt:lpstr>
      <vt:lpstr> CMOS</vt:lpstr>
      <vt:lpstr>cmos</vt:lpstr>
      <vt:lpstr>resumo</vt:lpstr>
      <vt:lpstr>resumo</vt:lpstr>
      <vt:lpstr>Exercício</vt:lpstr>
      <vt:lpstr>Exercício</vt:lpstr>
      <vt:lpstr>exercício</vt:lpstr>
      <vt:lpstr>Relembrando a aula anterior</vt:lpstr>
      <vt:lpstr>Mosfet tipo depleção</vt:lpstr>
      <vt:lpstr>Mosfet tipo intensificação</vt:lpstr>
      <vt:lpstr>simbologia</vt:lpstr>
      <vt:lpstr> eletrônica analógica  fet: polarização fixa  curso de Eng. elétrica</vt:lpstr>
      <vt:lpstr>objetivos</vt:lpstr>
      <vt:lpstr>Introdução</vt:lpstr>
      <vt:lpstr>Introdução</vt:lpstr>
      <vt:lpstr>Introdução</vt:lpstr>
      <vt:lpstr>Introdução</vt:lpstr>
      <vt:lpstr>Configuração com polarização fixa</vt:lpstr>
      <vt:lpstr>Configuração com polarização fixa</vt:lpstr>
      <vt:lpstr>Configuração com polarização fixa</vt:lpstr>
      <vt:lpstr>Configuração com polarização fixa</vt:lpstr>
      <vt:lpstr>Configuração com polarização fixa</vt:lpstr>
      <vt:lpstr>Configuração com polarização fixa</vt:lpstr>
      <vt:lpstr>Configuração com polarização fixa</vt:lpstr>
      <vt:lpstr>Configuração com polarização fixa</vt:lpstr>
      <vt:lpstr>Configuração com polarização fixa</vt:lpstr>
      <vt:lpstr>Configuração com polarização fixa</vt:lpstr>
      <vt:lpstr>Configuração com polarização fixa</vt:lpstr>
      <vt:lpstr>Configuração com polarização fixa</vt:lpstr>
      <vt:lpstr>Configuração com polarização fixa</vt:lpstr>
      <vt:lpstr>Configuração com polarização fixa</vt:lpstr>
      <vt:lpstr>Configuração com polarização fixa</vt:lpstr>
      <vt:lpstr>Configuração com polarização fixa</vt:lpstr>
      <vt:lpstr>Configuração com polarização fixa</vt:lpstr>
      <vt:lpstr>Configuração com polarização fixa</vt:lpstr>
      <vt:lpstr>Configuração com polarização fixa</vt:lpstr>
      <vt:lpstr> eletrônica analógica  fet: AUTOPolarização  curso de Eng. elétrica</vt:lpstr>
      <vt:lpstr>Configuração com autopolarização</vt:lpstr>
      <vt:lpstr>Configuração com autopolarização</vt:lpstr>
      <vt:lpstr>Configuração com autopolarização</vt:lpstr>
      <vt:lpstr>Configuração com autopolarização</vt:lpstr>
      <vt:lpstr>Configuração com autopolarização</vt:lpstr>
      <vt:lpstr>Configuração com autopolarização</vt:lpstr>
      <vt:lpstr>Configuração com autopolarização</vt:lpstr>
      <vt:lpstr>Configuração com autopolarização</vt:lpstr>
      <vt:lpstr>Configuração com autopolarização</vt:lpstr>
      <vt:lpstr>Configuração com autopolarização</vt:lpstr>
      <vt:lpstr>Configuração com autopolarização</vt:lpstr>
      <vt:lpstr>Configuração com autopolarização</vt:lpstr>
      <vt:lpstr>Configuração com autopolarização</vt:lpstr>
      <vt:lpstr>Relembrando a aula anterior</vt:lpstr>
      <vt:lpstr>Configuração com autopolarização</vt:lpstr>
      <vt:lpstr>Configuração com autopolarização</vt:lpstr>
      <vt:lpstr> eletrônica analógica  fet: Polarização por  divisor de tensão  curso de Eng. elétrica</vt:lpstr>
      <vt:lpstr>Polarização por divisor de tensão</vt:lpstr>
      <vt:lpstr>Polarização por divisor de tensão</vt:lpstr>
      <vt:lpstr>Polarização por divisor de tensão</vt:lpstr>
      <vt:lpstr>Polarização por divisor de tensão</vt:lpstr>
      <vt:lpstr>Polarização por divisor de tensão</vt:lpstr>
      <vt:lpstr>Polarização por divisor de tensão</vt:lpstr>
      <vt:lpstr>Polarização por divisor de tensão</vt:lpstr>
      <vt:lpstr>Polarização por divisor de tensão</vt:lpstr>
      <vt:lpstr>Polarização por divisor de tensão</vt:lpstr>
      <vt:lpstr>Polarização por divisor de tensão</vt:lpstr>
      <vt:lpstr>Polarização por divisor de tensão</vt:lpstr>
      <vt:lpstr>Polarização por divisor de tensão</vt:lpstr>
      <vt:lpstr>Polarização por divisor de tensão</vt:lpstr>
      <vt:lpstr>Polarização por divisor de tensão</vt:lpstr>
      <vt:lpstr>Polarização por divisor de tensão</vt:lpstr>
      <vt:lpstr>Polarização por divisor de tensão</vt:lpstr>
      <vt:lpstr>Polarização por divisor de tensão</vt:lpstr>
      <vt:lpstr>Polarização por divisor de tensão</vt:lpstr>
      <vt:lpstr>Polarização por divisor de tensão</vt:lpstr>
      <vt:lpstr>Polarização por divisor de tensão</vt:lpstr>
      <vt:lpstr> eletrônica analógica  jfet: configuração  porta-comum  curso de Eng. elétrica</vt:lpstr>
      <vt:lpstr>Configuração porta-comum</vt:lpstr>
      <vt:lpstr>Configuração porta-comum</vt:lpstr>
      <vt:lpstr>Configuração porta-comum</vt:lpstr>
      <vt:lpstr>Configuração porta-comum</vt:lpstr>
      <vt:lpstr>Configuração porta-comum</vt:lpstr>
      <vt:lpstr>Configuração porta-comum</vt:lpstr>
      <vt:lpstr>Configuração porta-comum</vt:lpstr>
      <vt:lpstr>Configuração porta-comum</vt:lpstr>
      <vt:lpstr>Configuração porta-comum</vt:lpstr>
      <vt:lpstr>Configuração porta-comum</vt:lpstr>
      <vt:lpstr>Relembrando a aula anterior</vt:lpstr>
      <vt:lpstr>eXEMPLO</vt:lpstr>
      <vt:lpstr>eXEMPLO</vt:lpstr>
      <vt:lpstr>eXEMPLO</vt:lpstr>
      <vt:lpstr>eXEMPLO</vt:lpstr>
      <vt:lpstr>eXEMPLO</vt:lpstr>
      <vt:lpstr>eXEMPLO</vt:lpstr>
      <vt:lpstr>eXEMPLO</vt:lpstr>
      <vt:lpstr>eXEMPLO</vt:lpstr>
      <vt:lpstr>eXEMPLO</vt:lpstr>
      <vt:lpstr>eXEMPLO</vt:lpstr>
      <vt:lpstr>eXEMPLO</vt:lpstr>
      <vt:lpstr>eXEMPLO</vt:lpstr>
      <vt:lpstr>eXEMPLO</vt:lpstr>
      <vt:lpstr> eletrônica analógica  caso especial: V_GSQ= 0 v  curso de Eng. elétrica</vt:lpstr>
      <vt:lpstr>V_GSQ=0 V</vt:lpstr>
      <vt:lpstr>V_GSQ=0 V</vt:lpstr>
      <vt:lpstr>V_GSQ=0 V</vt:lpstr>
      <vt:lpstr> eletrônica analógica  mosfet tipo depleção  curso de Eng. elétrica</vt:lpstr>
      <vt:lpstr>Mosfet tipo depleção</vt:lpstr>
      <vt:lpstr>Exemplo</vt:lpstr>
      <vt:lpstr> eletrônica analógica  mosfet tipo intensificação  curso de Eng. elétrica</vt:lpstr>
      <vt:lpstr>características</vt:lpstr>
      <vt:lpstr>características</vt:lpstr>
      <vt:lpstr>Configuração de polarização com realimentação</vt:lpstr>
      <vt:lpstr>Ponto q de polarização com realimentação</vt:lpstr>
      <vt:lpstr>Exemplo</vt:lpstr>
      <vt:lpstr>Exemplo</vt:lpstr>
      <vt:lpstr>Exemplo</vt:lpstr>
      <vt:lpstr>Exemplo</vt:lpstr>
      <vt:lpstr>Exemplo</vt:lpstr>
      <vt:lpstr>Exemplo</vt:lpstr>
      <vt:lpstr>Exemplo</vt:lpstr>
      <vt:lpstr>Exemplo</vt:lpstr>
      <vt:lpstr>Exemplo</vt:lpstr>
      <vt:lpstr>Exemplo</vt:lpstr>
      <vt:lpstr>Exemplo</vt:lpstr>
      <vt:lpstr>Exemplo</vt:lpstr>
      <vt:lpstr>Exemplo</vt:lpstr>
      <vt:lpstr>Exemplo</vt:lpstr>
      <vt:lpstr>Apresentação do PowerPoint</vt:lpstr>
      <vt:lpstr>Apresentação do PowerPoint</vt:lpstr>
      <vt:lpstr>prova</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 eletrônica analógica  curva universal de  polarização para jfet  curso de Eng. elétrica</vt:lpstr>
      <vt:lpstr>características</vt:lpstr>
      <vt:lpstr>características</vt:lpstr>
      <vt:lpstr>características</vt:lpstr>
      <vt:lpstr>Exemplo</vt:lpstr>
      <vt:lpstr>Exemplo</vt:lpstr>
      <vt:lpstr>Exemplo</vt:lpstr>
      <vt:lpstr>Exemplo</vt:lpstr>
      <vt:lpstr>Exemplo</vt:lpstr>
      <vt:lpstr>Exemplo</vt:lpstr>
      <vt:lpstr>Exemplo</vt:lpstr>
      <vt:lpstr>Exemplo</vt:lpstr>
      <vt:lpstr>Exemplo</vt:lpstr>
      <vt:lpstr>Exemplo</vt:lpstr>
      <vt:lpstr>Exemplo</vt:lpstr>
      <vt:lpstr>Exemplo</vt:lpstr>
      <vt:lpstr>Exemplo</vt:lpstr>
      <vt:lpstr>Exemplo</vt:lpstr>
      <vt:lpstr> eletrônica analógica  aplicações práticas  fet  curso de Eng. elétrica</vt:lpstr>
      <vt:lpstr>aplicações</vt:lpstr>
      <vt:lpstr>Resistor de tensão controlada </vt:lpstr>
      <vt:lpstr>Voltímetro de JFET </vt:lpstr>
      <vt:lpstr>Voltímetro de JFET</vt:lpstr>
      <vt:lpstr> eletrônica analógica  amplificadores com fet introdução  curso de Eng. elétrica</vt:lpstr>
      <vt:lpstr>introdução</vt:lpstr>
      <vt:lpstr>Modelo de jfet para pequenos sinais</vt:lpstr>
      <vt:lpstr>Determinação gráfica de gm</vt:lpstr>
      <vt:lpstr>Determinação gráfica de gm</vt:lpstr>
      <vt:lpstr>Determinação gráfica de gm</vt:lpstr>
      <vt:lpstr>DEFINIÇÃO MATEMÁTICA DE GM</vt:lpstr>
      <vt:lpstr>DEFINIÇÃO MATEMÁTICA DE GM</vt:lpstr>
      <vt:lpstr>DEFINIÇÃO MATEMÁTICA DE GM</vt:lpstr>
      <vt:lpstr>DEFINIÇÃO MATEMÁTICA DE GM</vt:lpstr>
      <vt:lpstr>DEFINIÇÃO MATEMÁTICA DE GM</vt:lpstr>
      <vt:lpstr>DEFINIÇÃO MATEMÁTICA DE GM</vt:lpstr>
      <vt:lpstr>DEFINIÇÃO MATEMÁTICA DE GM</vt:lpstr>
      <vt:lpstr>DEFINIÇÃO MATEMÁTICA DE GM</vt:lpstr>
      <vt:lpstr>DEFINIÇÃO MATEMÁTICA DE GM</vt:lpstr>
      <vt:lpstr>DEFINIÇÃO MATEMÁTICA DE GM</vt:lpstr>
      <vt:lpstr>Impedância de entrada</vt:lpstr>
      <vt:lpstr>Impedância de saída</vt:lpstr>
      <vt:lpstr>Circuito equivalente ca para jfet</vt:lpstr>
      <vt:lpstr>Circuito equivalente ca para jfet</vt:lpstr>
      <vt:lpstr>Circuito equivalente ca para jfet</vt:lpstr>
      <vt:lpstr>Circuito equivalente ca para jfet</vt:lpstr>
      <vt:lpstr>Circuito equivalente ca para jfet</vt:lpstr>
      <vt:lpstr> eletrônica analógica  análise CA para  configurações de jfet  curso de Eng. elétrica</vt:lpstr>
      <vt:lpstr>Configuração com polarização fixa</vt:lpstr>
      <vt:lpstr>Configuração com polarização fixa</vt:lpstr>
      <vt:lpstr>Configuração com polarização fixa</vt:lpstr>
      <vt:lpstr>Configuração com polarização fixa</vt:lpstr>
      <vt:lpstr>Configuração com polarização fixa</vt:lpstr>
      <vt:lpstr>Configuração com polarização fixa</vt:lpstr>
      <vt:lpstr>Configuração com polarização fixa</vt:lpstr>
      <vt:lpstr>Configuração com polarização fixa</vt:lpstr>
      <vt:lpstr>Configuração com polarização fixa</vt:lpstr>
      <vt:lpstr>Configuração com polarização fixa</vt:lpstr>
      <vt:lpstr>Configuração com polarização fixa</vt:lpstr>
      <vt:lpstr>Configuração com polarização fixa</vt:lpstr>
      <vt:lpstr>Configuração com polarização fixa</vt:lpstr>
      <vt:lpstr>Configuração com polarização fixa</vt:lpstr>
      <vt:lpstr>Configuração com polarização fixa</vt:lpstr>
      <vt:lpstr>Configuração com polarização fixa</vt:lpstr>
      <vt:lpstr>Configuração com polarização fixa</vt:lpstr>
      <vt:lpstr>Configuração com polarização fixa</vt:lpstr>
      <vt:lpstr>Configuração com polarização fixa</vt:lpstr>
      <vt:lpstr>Configuração com polarização fixa</vt:lpstr>
      <vt:lpstr>Configuração com autopolarização</vt:lpstr>
      <vt:lpstr>Configuração com autopolarização</vt:lpstr>
      <vt:lpstr>Configuração com autopolarização</vt:lpstr>
      <vt:lpstr>Configuração com autopolarização</vt:lpstr>
      <vt:lpstr>Configuração com autopolarização</vt:lpstr>
      <vt:lpstr>Configuração com autopolarização</vt:lpstr>
      <vt:lpstr>Configuração com autopolarização</vt:lpstr>
      <vt:lpstr>Configuração com autopolarização</vt:lpstr>
      <vt:lpstr>Configuração com autopolarização Rs sem desvio</vt:lpstr>
      <vt:lpstr>Configuração com autopolarização Rs sem desvio</vt:lpstr>
      <vt:lpstr>Configuração com autopolarização</vt:lpstr>
      <vt:lpstr>Configuração com autopolarização</vt:lpstr>
      <vt:lpstr>Configuração com autopolarização</vt:lpstr>
      <vt:lpstr>Configuração com autopolarização</vt:lpstr>
      <vt:lpstr>Configuração com autopolarização</vt:lpstr>
      <vt:lpstr>Configuração com autopolarização</vt:lpstr>
      <vt:lpstr>Configuração com autopolarização</vt:lpstr>
      <vt:lpstr>Configuração com autopolarização</vt:lpstr>
      <vt:lpstr>Configuração com autopolarização</vt:lpstr>
      <vt:lpstr>Configuração com autopolarização</vt:lpstr>
      <vt:lpstr>Configuração divisor de tensão</vt:lpstr>
      <vt:lpstr>Configuração divisor de tensão</vt:lpstr>
      <vt:lpstr>Configuração divisor de tensão</vt:lpstr>
      <vt:lpstr>Configuração divisor de tensão</vt:lpstr>
      <vt:lpstr>Configuração divisor de tensão</vt:lpstr>
      <vt:lpstr>Configuração divisor de tensão</vt:lpstr>
      <vt:lpstr>Configuração divisor de tensão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Aulas - Eletrônica Analógica</dc:title>
  <dc:creator>Elyr</dc:creator>
  <cp:lastModifiedBy>Elyr</cp:lastModifiedBy>
  <cp:revision>824</cp:revision>
  <cp:lastPrinted>2018-08-12T04:02:57Z</cp:lastPrinted>
  <dcterms:created xsi:type="dcterms:W3CDTF">2016-06-25T14:13:11Z</dcterms:created>
  <dcterms:modified xsi:type="dcterms:W3CDTF">2019-03-15T01:22:46Z</dcterms:modified>
</cp:coreProperties>
</file>